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25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6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13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3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99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791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3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3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73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92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86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618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1371745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第十五章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1026" name="Picture 2" descr="D:\yao\书\MATLAB金融算法分析实战\PPT-MATLAB金融算法分析实战：机器学习教学PPT\MATLAB金融算法分析实战-立体封面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958" y="475012"/>
            <a:ext cx="4935604" cy="5818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8158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遗传算法优化的单目标模型</a:t>
            </a:r>
            <a:endParaRPr lang="zh-CN" altLang="en-US" sz="2400" b="1" dirty="0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15" y="1460337"/>
            <a:ext cx="10265299" cy="497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7230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遗传算法优化的单目标模型</a:t>
            </a:r>
            <a:endParaRPr lang="zh-CN" altLang="en-US" sz="2400" b="1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15" y="1208114"/>
            <a:ext cx="10570634" cy="517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7255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遗传算法优化的单目标模型</a:t>
            </a:r>
            <a:endParaRPr lang="zh-CN" altLang="en-US" sz="2400" b="1" dirty="0"/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08" y="1208114"/>
            <a:ext cx="10771897" cy="523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7064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4247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Pareto</a:t>
            </a:r>
            <a:r>
              <a:rPr lang="zh-CN" altLang="zh-CN" sz="2800" b="1" dirty="0"/>
              <a:t>多目标求解</a:t>
            </a:r>
            <a:r>
              <a:rPr lang="en-US" altLang="zh-CN" sz="2800" b="1" dirty="0"/>
              <a:t>GUI</a:t>
            </a:r>
            <a:r>
              <a:rPr lang="zh-CN" altLang="zh-CN" sz="2800" b="1" dirty="0"/>
              <a:t>设计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1175657" y="1269669"/>
            <a:ext cx="9554546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结构体设置</a:t>
            </a: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defaultopt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struct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PopulationType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doubleVector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...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PopInitRange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[], ...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PopulationSize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'50 when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numberOfVariables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&lt;= 5, else 200', ...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CrossoverFraction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0.8, ...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交叉因子</a:t>
            </a: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ParetoFraction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0.35, ...       % Pareto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因子</a:t>
            </a: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MigrationDirection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','forward', ...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'MigrationInterval',20, ...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'MigrationFraction',0.2, ...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变异因子</a:t>
            </a: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'Generations', '200*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numberOfVariables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...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TimeLimit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...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时间无限制</a:t>
            </a: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StallGenLimit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100, ...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停滞代数</a:t>
            </a: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TolFun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1e-4, ...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最小误差</a:t>
            </a: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TolCon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1e-6, ...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约束误差</a:t>
            </a: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InitialPopulation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',[], ...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初始化的种群</a:t>
            </a: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InitialScores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[], ...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初始种群的函数值</a:t>
            </a: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'PlotInterval',1, ...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CreationFcn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',@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gacreationuniform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...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声明函数</a:t>
            </a: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SelectionFcn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{{@selectiontournament,2}}, ...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CrossoverFcn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',@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crossoverintermediate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...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MutationFcn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',@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mutationadaptfeasible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...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DistanceMeasureFcn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',{{@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distancecrowding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'phenotype'}}, ...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HybridFcn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',[], ...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'Display', 'final', ... 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PlotFcns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[], ...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OutputFcns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[], ...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Vectorized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'off', ...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UseParallel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 false);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是否使用并行计算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589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522161"/>
            <a:ext cx="4247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Pareto</a:t>
            </a:r>
            <a:r>
              <a:rPr lang="zh-CN" altLang="zh-CN" sz="2800" b="1" dirty="0"/>
              <a:t>多目标求解</a:t>
            </a:r>
            <a:r>
              <a:rPr lang="en-US" altLang="zh-CN" sz="2800" b="1" dirty="0"/>
              <a:t>GUI</a:t>
            </a:r>
            <a:r>
              <a:rPr lang="zh-CN" altLang="zh-CN" sz="2800" b="1" dirty="0"/>
              <a:t>设计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1144555" y="1008059"/>
            <a:ext cx="103880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if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nargin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&lt; 9,  options = [];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输入个数小于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个，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options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置空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if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nargin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&lt; 8,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ub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[];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输入个数小于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个，取值上限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ub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置空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if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nargin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&lt; 7,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lb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[];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输入个数小于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个，取值下限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lb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置空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if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nargin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&lt;6,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beq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[];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输入个数小于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个，取值等式右侧系数值置空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    if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nargin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&lt;5,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Aeq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[];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输入个数小于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个，取值等式左侧系数值置空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        if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nargin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&lt; 4,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bineq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[];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输入个数小于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个，取值不等式右侧系数值置空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            if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nargin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&lt; 3,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Aineq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[];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输入个数小于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个，取值不等式左侧系数值置空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            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        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    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如果函数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fun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为一个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cell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结构体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if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iscell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(fun)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FitnessFcn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fun{1};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适应度函数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else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FitnessFcn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fun;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58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4247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Pareto</a:t>
            </a:r>
            <a:r>
              <a:rPr lang="zh-CN" altLang="zh-CN" sz="2800" b="1" dirty="0"/>
              <a:t>多目标求解</a:t>
            </a:r>
            <a:r>
              <a:rPr lang="en-US" altLang="zh-CN" sz="2800" b="1" dirty="0"/>
              <a:t>GUI</a:t>
            </a:r>
            <a:r>
              <a:rPr lang="zh-CN" altLang="zh-CN" sz="2800" b="1" dirty="0"/>
              <a:t>设计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901958" y="1269669"/>
            <a:ext cx="10798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</a:rPr>
              <a:t>进行种群之间</a:t>
            </a:r>
            <a:r>
              <a:rPr lang="en-US" altLang="zh-CN" dirty="0">
                <a:latin typeface="Times New Roman" panose="02020603050405020304" pitchFamily="18" charset="0"/>
              </a:rPr>
              <a:t>Pareto</a:t>
            </a:r>
            <a:r>
              <a:rPr lang="zh-CN" altLang="zh-CN" dirty="0">
                <a:latin typeface="Times New Roman" panose="02020603050405020304" pitchFamily="18" charset="0"/>
              </a:rPr>
              <a:t>计算，去除相关种群，保留种群个体间相关性较小的个体，即去除冗余的同类型个体，具体如下：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1287625" y="1786783"/>
            <a:ext cx="104129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function [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pop,score,nonDomRank,Distance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] 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rankAndDistance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pop,score,options,nParents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rankAndDistance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zh-CN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该函数用于检测每个个体之间的距离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如果输入为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zh-CN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个，即缺省了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mParents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if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nargin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&lt; 4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nParents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size(pop,1);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Pareto</a:t>
            </a:r>
            <a:r>
              <a:rPr lang="zh-CN" altLang="zh-CN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系数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ParetoFraction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options.ParetoFraction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nScore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size(score,2);    % </a:t>
            </a:r>
            <a:r>
              <a:rPr lang="zh-CN" altLang="zh-CN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列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if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nScore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== 1            % </a:t>
            </a:r>
            <a:r>
              <a:rPr lang="zh-CN" altLang="zh-CN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单目标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nonDomRank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nonDominatedRank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score,nParents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% </a:t>
            </a:r>
            <a:r>
              <a:rPr lang="zh-CN" altLang="zh-CN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去除为无穷大的目标值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index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isinf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nonDomRank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nonDomRank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(index) = [];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pop(index,:) = [];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score(index,:) = [];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else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nonDomRank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nonDominatedRank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(score);   % </a:t>
            </a:r>
            <a:r>
              <a:rPr lang="zh-CN" altLang="zh-CN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多目标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153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4247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Pareto</a:t>
            </a:r>
            <a:r>
              <a:rPr lang="zh-CN" altLang="zh-CN" sz="2800" b="1" dirty="0"/>
              <a:t>多目标求解</a:t>
            </a:r>
            <a:r>
              <a:rPr lang="en-US" altLang="zh-CN" sz="2800" b="1" dirty="0"/>
              <a:t>GUI</a:t>
            </a:r>
            <a:r>
              <a:rPr lang="zh-CN" altLang="zh-CN" sz="2800" b="1" dirty="0"/>
              <a:t>设计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699814" y="1404703"/>
            <a:ext cx="110380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popSize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size(pop,1);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Distance = zeros(popSize,1);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numRank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unique(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nonDomRank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    % unique</a:t>
            </a:r>
            <a:r>
              <a:rPr lang="zh-CN" altLang="zh-CN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函数用于获取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nonDomRank</a:t>
            </a:r>
            <a:r>
              <a:rPr lang="zh-CN" altLang="zh-CN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中出现不同的数字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Compute crowding distance for individuals in each front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for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numRank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% Get individual from each front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index = 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nonDomRank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38150" indent="-17145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Distance(index)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options.DistanceMeasureFcn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(pop(index,:),score(index,:),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options,options.DistanceMeasureFcnArgs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{:}); 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r>
              <a:rPr lang="en-US" altLang="zh-CN" dirty="0"/>
              <a:t>% </a:t>
            </a:r>
            <a:r>
              <a:rPr lang="zh-CN" altLang="zh-CN" dirty="0"/>
              <a:t>如果种群之间没有结合，则不需要去除种群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nParents</a:t>
            </a:r>
            <a:r>
              <a:rPr lang="en-US" altLang="zh-CN" dirty="0"/>
              <a:t> == </a:t>
            </a:r>
            <a:r>
              <a:rPr lang="en-US" altLang="zh-CN" dirty="0" err="1"/>
              <a:t>popSize</a:t>
            </a:r>
            <a:endParaRPr lang="zh-CN" altLang="zh-CN" dirty="0"/>
          </a:p>
          <a:p>
            <a:r>
              <a:rPr lang="en-US" altLang="zh-CN" dirty="0"/>
              <a:t>     % do nothing</a:t>
            </a:r>
            <a:endParaRPr lang="zh-CN" altLang="zh-CN" dirty="0"/>
          </a:p>
          <a:p>
            <a:r>
              <a:rPr lang="en-US" altLang="zh-CN" dirty="0"/>
              <a:t>else % </a:t>
            </a:r>
            <a:r>
              <a:rPr lang="zh-CN" altLang="zh-CN" dirty="0"/>
              <a:t>去除相关种群</a:t>
            </a:r>
          </a:p>
          <a:p>
            <a:r>
              <a:rPr lang="en-US" altLang="zh-CN" dirty="0"/>
              <a:t>    [</a:t>
            </a:r>
            <a:r>
              <a:rPr lang="en-US" altLang="zh-CN" dirty="0" err="1"/>
              <a:t>pop,score,nonDomRank,Distance</a:t>
            </a:r>
            <a:r>
              <a:rPr lang="en-US" altLang="zh-CN" dirty="0"/>
              <a:t>] = </a:t>
            </a:r>
            <a:r>
              <a:rPr lang="en-US" altLang="zh-CN" dirty="0" err="1"/>
              <a:t>trimPopulation</a:t>
            </a:r>
            <a:r>
              <a:rPr lang="en-US" altLang="zh-CN" dirty="0"/>
              <a:t>(</a:t>
            </a:r>
            <a:r>
              <a:rPr lang="en-US" altLang="zh-CN" dirty="0" err="1"/>
              <a:t>pop,score,nonDomRank,Distance</a:t>
            </a:r>
            <a:r>
              <a:rPr lang="en-US" altLang="zh-CN" dirty="0"/>
              <a:t>, ...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popSize,nScore,nParents,ParetoFraction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end</a:t>
            </a:r>
            <a:endParaRPr lang="zh-CN" altLang="zh-CN" dirty="0"/>
          </a:p>
          <a:p>
            <a:pPr marL="266700" algn="just">
              <a:spcAft>
                <a:spcPts val="0"/>
              </a:spcAft>
            </a:pP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160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4247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Pareto</a:t>
            </a:r>
            <a:r>
              <a:rPr lang="zh-CN" altLang="zh-CN" sz="2800" b="1" dirty="0"/>
              <a:t>多目标求解</a:t>
            </a:r>
            <a:r>
              <a:rPr lang="en-US" altLang="zh-CN" sz="2800" b="1" dirty="0"/>
              <a:t>GUI</a:t>
            </a:r>
            <a:r>
              <a:rPr lang="zh-CN" altLang="zh-CN" sz="2800" b="1" dirty="0"/>
              <a:t>设计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924770" y="1269669"/>
            <a:ext cx="5569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NSGA-II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算法进行个体的更新操作，具体如下：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1036737" y="1707807"/>
            <a:ext cx="105892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function state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stepgamultiobj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(subpopIndex,thisPopulation,options,state,GenomeLength,FitnessFcn)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STEPGAMULTIOBJ perform one step using a variant of NSGA-II algorithm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  NSGA-II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算法进行个体的更新求解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popSize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= size(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state.Population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thisPopulation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,:),1);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种群大小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population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state.Population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thisPopulation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,:);  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种群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score     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state.Score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thisPopulation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,:);       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适应度值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rank      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state.Rank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thisPopulation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,:);        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排序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Distance  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state.Distance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thisPopulation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,:);    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种群间距离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score_old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= score;                               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上一代适应度值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numObj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size(score,2);                           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多目标个数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选择交叉个体数量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nXoverKids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round(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options.CrossoverFraction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popSize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剩下的个体进行变异操作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8011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4247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Pareto</a:t>
            </a:r>
            <a:r>
              <a:rPr lang="zh-CN" altLang="zh-CN" sz="2800" b="1" dirty="0"/>
              <a:t>多目标求解</a:t>
            </a:r>
            <a:r>
              <a:rPr lang="en-US" altLang="zh-CN" sz="2800" b="1" dirty="0"/>
              <a:t>GUI</a:t>
            </a:r>
            <a:r>
              <a:rPr lang="zh-CN" altLang="zh-CN" sz="2800" b="1" dirty="0"/>
              <a:t>设计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699814" y="1269669"/>
            <a:ext cx="114921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nMutateKids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popSize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-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nXoverKids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则进行交叉变异操作的父代个体数量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nParents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2 *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nXoverKids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+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nMutateKids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Selection.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parents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feval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options.SelectionFcn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,[-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rank,Distance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],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nParents,options,options.SelectionFcnArgs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{:});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随机序列选择父代个体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parents = parents(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randperm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(length(parents)));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记录每一代父代样本信息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state.Selection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[parents'];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710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4247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Pareto</a:t>
            </a:r>
            <a:r>
              <a:rPr lang="zh-CN" altLang="zh-CN" sz="2800" b="1" dirty="0"/>
              <a:t>多目标求解</a:t>
            </a:r>
            <a:r>
              <a:rPr lang="en-US" altLang="zh-CN" sz="2800" b="1" dirty="0"/>
              <a:t>GUI</a:t>
            </a:r>
            <a:r>
              <a:rPr lang="zh-CN" altLang="zh-CN" sz="2800" b="1" dirty="0"/>
              <a:t>设计</a:t>
            </a:r>
            <a:endParaRPr lang="zh-CN" altLang="en-US" sz="2800" b="1" dirty="0"/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23" y="1269669"/>
            <a:ext cx="9688173" cy="535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0100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Pareto</a:t>
            </a:r>
            <a:r>
              <a:rPr lang="zh-CN" altLang="zh-CN" dirty="0"/>
              <a:t>多目标优化分析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763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4247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Pareto</a:t>
            </a:r>
            <a:r>
              <a:rPr lang="zh-CN" altLang="zh-CN" sz="2800" b="1" dirty="0"/>
              <a:t>多目标求解</a:t>
            </a:r>
            <a:r>
              <a:rPr lang="en-US" altLang="zh-CN" sz="2800" b="1" dirty="0"/>
              <a:t>GUI</a:t>
            </a:r>
            <a:r>
              <a:rPr lang="zh-CN" altLang="zh-CN" sz="2800" b="1" dirty="0"/>
              <a:t>设计</a:t>
            </a:r>
            <a:endParaRPr lang="zh-CN" altLang="en-US" sz="2800" b="1" dirty="0"/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61" y="1269669"/>
            <a:ext cx="10150291" cy="507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65771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4247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Pareto</a:t>
            </a:r>
            <a:r>
              <a:rPr lang="zh-CN" altLang="zh-CN" sz="2800" b="1" dirty="0"/>
              <a:t>多目标求解</a:t>
            </a:r>
            <a:r>
              <a:rPr lang="en-US" altLang="zh-CN" sz="2800" b="1" dirty="0"/>
              <a:t>GUI</a:t>
            </a:r>
            <a:r>
              <a:rPr lang="zh-CN" altLang="zh-CN" sz="2800" b="1" dirty="0"/>
              <a:t>设计</a:t>
            </a:r>
            <a:endParaRPr lang="zh-CN" altLang="en-US" sz="2800" b="1" dirty="0"/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71" y="1269669"/>
            <a:ext cx="10254711" cy="518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79331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4247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Pareto</a:t>
            </a:r>
            <a:r>
              <a:rPr lang="zh-CN" altLang="zh-CN" sz="2800" b="1" dirty="0"/>
              <a:t>多目标求解</a:t>
            </a:r>
            <a:r>
              <a:rPr lang="en-US" altLang="zh-CN" sz="2800" b="1" dirty="0"/>
              <a:t>GUI</a:t>
            </a:r>
            <a:r>
              <a:rPr lang="zh-CN" altLang="zh-CN" sz="2800" b="1" dirty="0"/>
              <a:t>设计</a:t>
            </a:r>
            <a:endParaRPr lang="zh-CN" altLang="en-US" sz="2800" b="1" dirty="0"/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51" y="1478999"/>
            <a:ext cx="10162591" cy="512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26559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4247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Pareto</a:t>
            </a:r>
            <a:r>
              <a:rPr lang="zh-CN" altLang="zh-CN" sz="2800" b="1" dirty="0"/>
              <a:t>多目标求解</a:t>
            </a:r>
            <a:r>
              <a:rPr lang="en-US" altLang="zh-CN" sz="2800" b="1" dirty="0"/>
              <a:t>GUI</a:t>
            </a:r>
            <a:r>
              <a:rPr lang="zh-CN" altLang="zh-CN" sz="2800" b="1" dirty="0"/>
              <a:t>设计</a:t>
            </a:r>
            <a:endParaRPr lang="zh-CN" altLang="en-US" sz="2800" b="1" dirty="0"/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79" y="1269668"/>
            <a:ext cx="10234357" cy="516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45530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4247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Pareto</a:t>
            </a:r>
            <a:r>
              <a:rPr lang="zh-CN" altLang="zh-CN" sz="2800" b="1" dirty="0"/>
              <a:t>多目标求解</a:t>
            </a:r>
            <a:r>
              <a:rPr lang="en-US" altLang="zh-CN" sz="2800" b="1" dirty="0"/>
              <a:t>GUI</a:t>
            </a:r>
            <a:r>
              <a:rPr lang="zh-CN" altLang="zh-CN" sz="2800" b="1" dirty="0"/>
              <a:t>设计</a:t>
            </a:r>
            <a:endParaRPr lang="zh-CN" altLang="en-US" sz="2800" b="1" dirty="0"/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82" y="1269669"/>
            <a:ext cx="10162517" cy="51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58700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4247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Pareto</a:t>
            </a:r>
            <a:r>
              <a:rPr lang="zh-CN" altLang="zh-CN" sz="2800" b="1" dirty="0"/>
              <a:t>多目标求解</a:t>
            </a:r>
            <a:r>
              <a:rPr lang="en-US" altLang="zh-CN" sz="2800" b="1" dirty="0"/>
              <a:t>GUI</a:t>
            </a:r>
            <a:r>
              <a:rPr lang="zh-CN" altLang="zh-CN" sz="2800" b="1" dirty="0"/>
              <a:t>设计</a:t>
            </a:r>
            <a:endParaRPr lang="zh-CN" altLang="en-US" sz="2800" b="1" dirty="0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48" y="1418958"/>
            <a:ext cx="10218164" cy="51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2949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4247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Pareto</a:t>
            </a:r>
            <a:r>
              <a:rPr lang="zh-CN" altLang="zh-CN" sz="2800" b="1" dirty="0"/>
              <a:t>多目标求解</a:t>
            </a:r>
            <a:r>
              <a:rPr lang="en-US" altLang="zh-CN" sz="2800" b="1" dirty="0"/>
              <a:t>GUI</a:t>
            </a:r>
            <a:r>
              <a:rPr lang="zh-CN" altLang="zh-CN" sz="2800" b="1" dirty="0"/>
              <a:t>设计</a:t>
            </a:r>
            <a:endParaRPr lang="zh-CN" altLang="en-US" sz="2800" b="1" dirty="0"/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73" y="1269669"/>
            <a:ext cx="6284071" cy="531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3742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9798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经典测试函数</a:t>
            </a:r>
            <a:endParaRPr lang="zh-CN" altLang="en-US" sz="2400" b="1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640" y="1208114"/>
            <a:ext cx="5886586" cy="53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8918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9798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经典测试函数</a:t>
            </a:r>
            <a:endParaRPr lang="zh-CN" altLang="en-US" sz="2400" b="1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05" y="1208114"/>
            <a:ext cx="6151854" cy="555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0686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9798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经典测试函数</a:t>
            </a:r>
            <a:endParaRPr lang="zh-CN" altLang="en-US" sz="2400" b="1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14" y="1208114"/>
            <a:ext cx="6266996" cy="548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551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9798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经典测试函数</a:t>
            </a:r>
            <a:endParaRPr lang="zh-CN" altLang="en-US" sz="2400" b="1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23" y="1208114"/>
            <a:ext cx="6255858" cy="564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9028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99815" y="74644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遗传算法优化的单目标模型</a:t>
            </a:r>
            <a:endParaRPr lang="zh-CN" alt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979" t="2510" r="2115" b="1808"/>
          <a:stretch>
            <a:fillRect/>
          </a:stretch>
        </p:blipFill>
        <p:spPr bwMode="auto">
          <a:xfrm>
            <a:off x="3307800" y="1367033"/>
            <a:ext cx="5257702" cy="499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3166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遗传算法优化的单目标模型</a:t>
            </a:r>
            <a:endParaRPr lang="zh-CN" altLang="en-US" sz="2400" b="1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07" y="1208114"/>
            <a:ext cx="9071567" cy="532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1022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815" y="74644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遗传算法优化的单目标模型</a:t>
            </a:r>
            <a:endParaRPr lang="zh-CN" altLang="en-US" sz="2400" b="1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08" y="1367031"/>
            <a:ext cx="10047057" cy="490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8891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1101</Words>
  <Application>Microsoft Office PowerPoint</Application>
  <PresentationFormat>自定义</PresentationFormat>
  <Paragraphs>166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第十五章</vt:lpstr>
      <vt:lpstr>Pareto多目标优化分析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ysw Solemn</dc:creator>
  <cp:lastModifiedBy>Administrator</cp:lastModifiedBy>
  <cp:revision>5</cp:revision>
  <dcterms:created xsi:type="dcterms:W3CDTF">2017-05-09T13:51:52Z</dcterms:created>
  <dcterms:modified xsi:type="dcterms:W3CDTF">2017-08-15T06:53:08Z</dcterms:modified>
</cp:coreProperties>
</file>