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0275" y="1157988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582" y="570017"/>
            <a:ext cx="4531442" cy="534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5941" y="56178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股票技术分析图函数使用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91411" y="1243961"/>
            <a:ext cx="111905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集散指标（</a:t>
            </a:r>
            <a:r>
              <a:rPr lang="en-US" altLang="zh-CN" sz="2400" dirty="0">
                <a:latin typeface="Times New Roman" panose="02020603050405020304" pitchFamily="18" charset="0"/>
              </a:rPr>
              <a:t>Accumulation/Distribution oscillator</a:t>
            </a:r>
            <a:r>
              <a:rPr lang="zh-CN" altLang="zh-CN" sz="2400" dirty="0">
                <a:latin typeface="Times New Roman" panose="02020603050405020304" pitchFamily="18" charset="0"/>
              </a:rPr>
              <a:t>）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集散指标</a:t>
            </a:r>
            <a:r>
              <a:rPr lang="en-US" altLang="zh-CN" sz="2400" dirty="0">
                <a:latin typeface="Times New Roman" panose="02020603050405020304" pitchFamily="18" charset="0"/>
              </a:rPr>
              <a:t>Accumulation/Distribution oscillator</a:t>
            </a:r>
            <a:r>
              <a:rPr lang="zh-CN" altLang="zh-CN" sz="2400" dirty="0">
                <a:latin typeface="Times New Roman" panose="02020603050405020304" pitchFamily="18" charset="0"/>
              </a:rPr>
              <a:t>是由股票最高价、股票最低价、股票开盘价以及股票收盘价决定的参考指标。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集散指标数值越高，则表明该集散指标表示股票股价变化的分布就越明显，给投资者的参考信息也就越多。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具体的</a:t>
            </a:r>
            <a:r>
              <a:rPr lang="en-US" altLang="zh-CN" sz="2400" dirty="0">
                <a:latin typeface="Times New Roman" panose="02020603050405020304" pitchFamily="18" charset="0"/>
              </a:rPr>
              <a:t>MATLAB</a:t>
            </a:r>
            <a:r>
              <a:rPr lang="zh-CN" altLang="zh-CN" sz="2400" dirty="0">
                <a:latin typeface="Times New Roman" panose="02020603050405020304" pitchFamily="18" charset="0"/>
              </a:rPr>
              <a:t>工具箱函数如下：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ado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adosc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highp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lowp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openp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ado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adosc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highp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lowp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openp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adots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adosc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tsobj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adots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adosc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tsojb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ParameterName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ParameterValue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...)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highp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表示股票最高价，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lowp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表示股票最低价，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openp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表示股票开盘价，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closep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表示股票收盘价，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tsobj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表示一个时间序列结构体数据，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ParameterName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有四种类型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8916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41" y="1143096"/>
            <a:ext cx="7451855" cy="558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6777" y="7464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集散指标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56661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5" y="975147"/>
            <a:ext cx="7549726" cy="565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6557" y="49146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蔡金摆动指标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72658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29" y="993808"/>
            <a:ext cx="7537279" cy="56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0023" y="377117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MACD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18311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54759" y="2799184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谢谢</a:t>
            </a:r>
          </a:p>
        </p:txBody>
      </p:sp>
    </p:spTree>
    <p:extLst>
      <p:ext uri="{BB962C8B-B14F-4D97-AF65-F5344CB8AC3E}">
        <p14:creationId xmlns="" xmlns:p14="http://schemas.microsoft.com/office/powerpoint/2010/main" val="6285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6512" y="1420199"/>
            <a:ext cx="1110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例如一点的经纬度为</a:t>
            </a:r>
            <a:r>
              <a:rPr lang="en-US" altLang="zh-CN" dirty="0"/>
              <a:t>M</a:t>
            </a:r>
            <a:r>
              <a:rPr lang="zh-CN" altLang="zh-CN" dirty="0"/>
              <a:t>（</a:t>
            </a:r>
            <a:r>
              <a:rPr lang="en-US" altLang="zh-CN" dirty="0"/>
              <a:t>A2</a:t>
            </a:r>
            <a:r>
              <a:rPr lang="zh-CN" altLang="zh-CN" dirty="0"/>
              <a:t>，</a:t>
            </a:r>
            <a:r>
              <a:rPr lang="en-US" altLang="zh-CN" dirty="0"/>
              <a:t>B2</a:t>
            </a:r>
            <a:r>
              <a:rPr lang="zh-CN" altLang="zh-CN" dirty="0"/>
              <a:t>），另一点的经纬度为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C2</a:t>
            </a:r>
            <a:r>
              <a:rPr lang="zh-CN" altLang="zh-CN" dirty="0"/>
              <a:t>，</a:t>
            </a:r>
            <a:r>
              <a:rPr lang="en-US" altLang="zh-CN" dirty="0"/>
              <a:t>D2</a:t>
            </a:r>
            <a:r>
              <a:rPr lang="zh-CN" altLang="zh-CN" dirty="0"/>
              <a:t>），则</a:t>
            </a:r>
            <a:r>
              <a:rPr lang="en-US" altLang="zh-CN" dirty="0"/>
              <a:t>MN</a:t>
            </a:r>
            <a:r>
              <a:rPr lang="zh-CN" altLang="zh-CN" dirty="0"/>
              <a:t>之间的实际距离计算具体如下：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306512" y="1925979"/>
            <a:ext cx="107036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参考本代码，请引用并注明 本书信息（余胜威）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clc,clear,close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all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清理命令区、清理工作区、关闭显示图形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warning off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消除警告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feature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jit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off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加速代码运行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经纬度距离计算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A2 = 113.917;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B2 = 28.3;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C2 = 113.9;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D2 = 22.3;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DD = 6371004*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acos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sin(B2*pi/180) *sin(D2*pi/180)+...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(B2*pi/180)*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(D2*pi/180)*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((C2-A2)*pi/180) )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单位米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512" y="95853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正余弦函数计算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9926" y="746449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</a:rPr>
              <a:t>pcode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加密</a:t>
            </a:r>
            <a:endParaRPr lang="zh-CN" altLang="en-US" sz="2400" b="1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44" y="1208114"/>
            <a:ext cx="9213660" cy="564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336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2223" y="746449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400" b="1" dirty="0">
                <a:latin typeface="Times New Roman" panose="02020603050405020304" pitchFamily="18" charset="0"/>
              </a:rPr>
              <a:t>GUI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zh-CN" altLang="en-US" sz="24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3" y="1572305"/>
            <a:ext cx="5140971" cy="329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4" y="1572305"/>
            <a:ext cx="5836201" cy="33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16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85" y="1702934"/>
            <a:ext cx="10089876" cy="44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2223" y="746449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400" b="1" dirty="0">
                <a:latin typeface="Times New Roman" panose="02020603050405020304" pitchFamily="18" charset="0"/>
              </a:rPr>
              <a:t>GUI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00809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9962" y="561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日期格式函数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72750" y="1170907"/>
            <a:ext cx="11171853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MATLAB Financial Toolbox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提供了大量的日期操作函数，具体有：</a:t>
            </a:r>
            <a:r>
              <a:rPr lang="en-US" altLang="zh-CN" sz="2400" dirty="0">
                <a:latin typeface="Times New Roman" panose="02020603050405020304" pitchFamily="18" charset="0"/>
              </a:rPr>
              <a:t>now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today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datefind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day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datevec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eomdate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hour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lweekdate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second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minute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month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months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nweekdates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weeknum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>
                <a:latin typeface="Times New Roman" panose="02020603050405020304" pitchFamily="18" charset="0"/>
              </a:rPr>
              <a:t>year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yeardays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函数。以下将选取比较常用的转换函数进行介绍其使用方法。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15347" y="4117466"/>
            <a:ext cx="96976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now</a:t>
            </a:r>
            <a:r>
              <a:rPr lang="zh-CN" altLang="zh-CN" sz="2400" dirty="0">
                <a:latin typeface="Times New Roman" panose="02020603050405020304" pitchFamily="18" charset="0"/>
              </a:rPr>
              <a:t>函数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&gt;&gt; time = now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time =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7.3656e+05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now</a:t>
            </a:r>
            <a:r>
              <a:rPr lang="zh-CN" altLang="zh-CN" sz="2400" dirty="0">
                <a:latin typeface="Times New Roman" panose="02020603050405020304" pitchFamily="18" charset="0"/>
              </a:rPr>
              <a:t>函数显示的是公元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年到目前的天数。</a:t>
            </a:r>
          </a:p>
        </p:txBody>
      </p:sp>
    </p:spTree>
    <p:extLst>
      <p:ext uri="{BB962C8B-B14F-4D97-AF65-F5344CB8AC3E}">
        <p14:creationId xmlns="" xmlns:p14="http://schemas.microsoft.com/office/powerpoint/2010/main" val="14767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15236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日期转化函数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15236" y="1376886"/>
            <a:ext cx="11315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Date Conversion</a:t>
            </a:r>
            <a:r>
              <a:rPr lang="zh-CN" altLang="zh-CN" sz="2000" dirty="0">
                <a:latin typeface="Times New Roman" panose="02020603050405020304" pitchFamily="18" charset="0"/>
              </a:rPr>
              <a:t>函数包中包含</a:t>
            </a:r>
            <a:r>
              <a:rPr lang="en-US" altLang="zh-CN" sz="2000" dirty="0">
                <a:latin typeface="Times New Roman" panose="02020603050405020304" pitchFamily="18" charset="0"/>
              </a:rPr>
              <a:t>date2time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datedisp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datenum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datestr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>
                <a:latin typeface="Times New Roman" panose="02020603050405020304" pitchFamily="18" charset="0"/>
              </a:rPr>
              <a:t>m2xdate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>
                <a:latin typeface="Times New Roman" panose="02020603050405020304" pitchFamily="18" charset="0"/>
              </a:rPr>
              <a:t>time2date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uicalendar</a:t>
            </a:r>
            <a:r>
              <a:rPr lang="zh-CN" altLang="zh-CN" sz="2000" dirty="0">
                <a:latin typeface="Times New Roman" panose="02020603050405020304" pitchFamily="18" charset="0"/>
              </a:rPr>
              <a:t>函数、</a:t>
            </a:r>
            <a:r>
              <a:rPr lang="en-US" altLang="zh-CN" sz="2000" dirty="0">
                <a:latin typeface="Times New Roman" panose="02020603050405020304" pitchFamily="18" charset="0"/>
              </a:rPr>
              <a:t>x2mdate</a:t>
            </a:r>
            <a:r>
              <a:rPr lang="zh-CN" altLang="zh-CN" sz="2000" dirty="0">
                <a:latin typeface="Times New Roman" panose="02020603050405020304" pitchFamily="18" charset="0"/>
              </a:rPr>
              <a:t>函数。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515236" y="2084772"/>
            <a:ext cx="1058091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date2time</a:t>
            </a:r>
            <a:r>
              <a:rPr lang="zh-CN" altLang="zh-CN" sz="2400" dirty="0">
                <a:latin typeface="Times New Roman" panose="02020603050405020304" pitchFamily="18" charset="0"/>
              </a:rPr>
              <a:t>函数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solidFill>
                  <a:srgbClr val="40404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TF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actors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F] = date2time(Settle, Maturity, Compounding,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Basis,EndMonthRule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该函数输入中</a:t>
            </a:r>
            <a:r>
              <a:rPr lang="en-US" altLang="zh-CN" sz="2400" dirty="0">
                <a:latin typeface="Times New Roman" panose="02020603050405020304" pitchFamily="18" charset="0"/>
              </a:rPr>
              <a:t>Settle</a:t>
            </a:r>
            <a:r>
              <a:rPr lang="zh-CN" altLang="zh-CN" sz="2400" dirty="0">
                <a:latin typeface="Times New Roman" panose="02020603050405020304" pitchFamily="18" charset="0"/>
              </a:rPr>
              <a:t>为初始时间节点，</a:t>
            </a:r>
            <a:r>
              <a:rPr lang="en-US" altLang="zh-CN" sz="2400" dirty="0">
                <a:latin typeface="Times New Roman" panose="02020603050405020304" pitchFamily="18" charset="0"/>
              </a:rPr>
              <a:t>Maturity</a:t>
            </a:r>
            <a:r>
              <a:rPr lang="zh-CN" altLang="zh-CN" sz="2400" dirty="0">
                <a:latin typeface="Times New Roman" panose="02020603050405020304" pitchFamily="18" charset="0"/>
              </a:rPr>
              <a:t>为结束时间节点，其中</a:t>
            </a:r>
            <a:r>
              <a:rPr lang="en-US" altLang="zh-CN" sz="2400" dirty="0">
                <a:latin typeface="Times New Roman" panose="02020603050405020304" pitchFamily="18" charset="0"/>
              </a:rPr>
              <a:t>Compounding</a:t>
            </a:r>
            <a:r>
              <a:rPr lang="zh-CN" altLang="zh-CN" sz="2400" dirty="0">
                <a:latin typeface="Times New Roman" panose="02020603050405020304" pitchFamily="18" charset="0"/>
              </a:rPr>
              <a:t>指标和</a:t>
            </a:r>
            <a:r>
              <a:rPr lang="en-US" altLang="zh-CN" sz="2400" dirty="0">
                <a:latin typeface="Times New Roman" panose="02020603050405020304" pitchFamily="18" charset="0"/>
              </a:rPr>
              <a:t>Basis</a:t>
            </a:r>
            <a:r>
              <a:rPr lang="zh-CN" altLang="zh-CN" sz="2400" dirty="0">
                <a:latin typeface="Times New Roman" panose="02020603050405020304" pitchFamily="18" charset="0"/>
              </a:rPr>
              <a:t>输入需要用户注意，具体如下：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Compounding</a:t>
            </a:r>
            <a:r>
              <a:rPr lang="zh-CN" altLang="zh-CN" sz="2400" dirty="0">
                <a:latin typeface="Times New Roman" panose="02020603050405020304" pitchFamily="18" charset="0"/>
              </a:rPr>
              <a:t>指标设置如下：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Compounding = 0 for simple interest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Disc = 1/(1 + Z * T), where T is time in years and simple interest assumes annual times F = 1.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Compounding = 1, 2, 3, 4, 6, 12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Disc = (1 + Z/F)^(-T), where F is the compounding frequency, Z is the zero rate, and T is the time in periodic units, for example, T = F is one year.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Compounding = 365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Disc = (1 + Z/F)^(-T), where F is the number of days in the basis year and T is a number of days elapsed computed by basis.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Compounding = -1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Disc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exp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(-T*Z), where T is time in years.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88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2751" y="1311001"/>
            <a:ext cx="112464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对于我国日历方式，具体设置为</a:t>
            </a:r>
            <a:r>
              <a:rPr lang="en-US" altLang="zh-CN" sz="2400" dirty="0">
                <a:latin typeface="Times New Roman" panose="02020603050405020304" pitchFamily="18" charset="0"/>
              </a:rPr>
              <a:t>Compounding</a:t>
            </a:r>
            <a:r>
              <a:rPr lang="zh-CN" altLang="zh-CN" sz="2400" dirty="0"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</a:rPr>
              <a:t>365</a:t>
            </a:r>
            <a:r>
              <a:rPr lang="zh-CN" altLang="zh-CN" sz="2400" dirty="0">
                <a:latin typeface="Times New Roman" panose="02020603050405020304" pitchFamily="18" charset="0"/>
              </a:rPr>
              <a:t>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Basis</a:t>
            </a:r>
            <a:r>
              <a:rPr lang="zh-CN" altLang="zh-CN" sz="2400" dirty="0">
                <a:latin typeface="Times New Roman" panose="02020603050405020304" pitchFamily="18" charset="0"/>
              </a:rPr>
              <a:t>指标设置如下：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0 = actual/actual (default)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 = 30/360 (SIA)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 = actual/360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 = actual/365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4 = 30/360 (PSA)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5 = 30/360 (ISDA)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6 = 30/360 (European)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7 = actual/365 (Japanese)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8 = actual/actual (ICMA)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9 = actual/360 (ICMA)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10 = actual/365 (ICMA)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11 = 30/360E (ICMA)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12 = actual/365 (ISDA)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13 = BUS/252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同样的，对于我国日历方式，具体设置</a:t>
            </a:r>
            <a:r>
              <a:rPr lang="en-US" altLang="zh-CN" sz="2400" dirty="0">
                <a:latin typeface="Times New Roman" panose="02020603050405020304" pitchFamily="18" charset="0"/>
              </a:rPr>
              <a:t>Basis</a:t>
            </a:r>
            <a:r>
              <a:rPr lang="zh-CN" altLang="zh-CN" sz="2400" dirty="0"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265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4541" y="74644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创建一个金融时间数据序列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14" t="3819" r="2147"/>
          <a:stretch>
            <a:fillRect/>
          </a:stretch>
        </p:blipFill>
        <p:spPr bwMode="auto">
          <a:xfrm>
            <a:off x="2337416" y="1269669"/>
            <a:ext cx="7161147" cy="551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9176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512</Words>
  <Application>Microsoft Office PowerPoint</Application>
  <PresentationFormat>自定义</PresentationFormat>
  <Paragraphs>87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第二章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14</cp:revision>
  <dcterms:created xsi:type="dcterms:W3CDTF">2017-05-09T13:51:52Z</dcterms:created>
  <dcterms:modified xsi:type="dcterms:W3CDTF">2017-08-15T06:49:13Z</dcterms:modified>
</cp:coreProperties>
</file>