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1" r:id="rId9"/>
    <p:sldId id="262" r:id="rId10"/>
    <p:sldId id="263" r:id="rId11"/>
    <p:sldId id="273" r:id="rId12"/>
    <p:sldId id="264" r:id="rId13"/>
    <p:sldId id="274" r:id="rId14"/>
    <p:sldId id="275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5912" y="1395495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第三章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457" y="391886"/>
            <a:ext cx="4887701" cy="5871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4178" y="56178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指数平滑移动平均值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398106" y="1218845"/>
            <a:ext cx="113398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        </a:t>
            </a:r>
            <a:r>
              <a:rPr lang="zh-CN" altLang="zh-CN" sz="2400" dirty="0" smtClean="0">
                <a:latin typeface="Times New Roman" panose="02020603050405020304" pitchFamily="18" charset="0"/>
              </a:rPr>
              <a:t>在</a:t>
            </a:r>
            <a:r>
              <a:rPr lang="zh-CN" altLang="zh-CN" sz="2400" dirty="0">
                <a:latin typeface="Times New Roman" panose="02020603050405020304" pitchFamily="18" charset="0"/>
              </a:rPr>
              <a:t>通常情况下，许多参股入股者（散户）以随机指标（</a:t>
            </a:r>
            <a:r>
              <a:rPr lang="en-US" altLang="zh-CN" sz="2400" dirty="0">
                <a:latin typeface="Times New Roman" panose="02020603050405020304" pitchFamily="18" charset="0"/>
              </a:rPr>
              <a:t>KDJ</a:t>
            </a:r>
            <a:r>
              <a:rPr lang="zh-CN" altLang="zh-CN" sz="2400" dirty="0">
                <a:latin typeface="Times New Roman" panose="02020603050405020304" pitchFamily="18" charset="0"/>
              </a:rPr>
              <a:t>指标）和指数平滑异同平均线（</a:t>
            </a:r>
            <a:r>
              <a:rPr lang="en-US" altLang="zh-CN" sz="2400" dirty="0">
                <a:latin typeface="Times New Roman" panose="02020603050405020304" pitchFamily="18" charset="0"/>
              </a:rPr>
              <a:t>MACD</a:t>
            </a:r>
            <a:r>
              <a:rPr lang="zh-CN" altLang="zh-CN" sz="2400" dirty="0">
                <a:latin typeface="Times New Roman" panose="02020603050405020304" pitchFamily="18" charset="0"/>
              </a:rPr>
              <a:t>指标）作为股票买入和卖出信号的重要指标。一旦当大盘或个股的</a:t>
            </a:r>
            <a:r>
              <a:rPr lang="en-US" altLang="zh-CN" sz="2400" dirty="0">
                <a:latin typeface="Times New Roman" panose="02020603050405020304" pitchFamily="18" charset="0"/>
              </a:rPr>
              <a:t>KDJ</a:t>
            </a:r>
            <a:r>
              <a:rPr lang="zh-CN" altLang="zh-CN" sz="2400" dirty="0">
                <a:latin typeface="Times New Roman" panose="02020603050405020304" pitchFamily="18" charset="0"/>
              </a:rPr>
              <a:t>指标和</a:t>
            </a:r>
            <a:r>
              <a:rPr lang="en-US" altLang="zh-CN" sz="2400" dirty="0">
                <a:latin typeface="Times New Roman" panose="02020603050405020304" pitchFamily="18" charset="0"/>
              </a:rPr>
              <a:t>MACD</a:t>
            </a:r>
            <a:r>
              <a:rPr lang="zh-CN" altLang="zh-CN" sz="2400" dirty="0">
                <a:latin typeface="Times New Roman" panose="02020603050405020304" pitchFamily="18" charset="0"/>
              </a:rPr>
              <a:t>指标在高位形成死叉后，投资者则通常会卖出。但是，由于股票的主力往往知道投资者这个心理，主力经常会进行反向操作，所以常常导致“顶在顶上”和“底在底下”的情况发生，因此随机指标（</a:t>
            </a:r>
            <a:r>
              <a:rPr lang="en-US" altLang="zh-CN" sz="2400" dirty="0">
                <a:latin typeface="Times New Roman" panose="02020603050405020304" pitchFamily="18" charset="0"/>
              </a:rPr>
              <a:t>KDJ</a:t>
            </a:r>
            <a:r>
              <a:rPr lang="zh-CN" altLang="zh-CN" sz="2400" dirty="0">
                <a:latin typeface="Times New Roman" panose="02020603050405020304" pitchFamily="18" charset="0"/>
              </a:rPr>
              <a:t>指标）和指数平滑异同平均线（</a:t>
            </a:r>
            <a:r>
              <a:rPr lang="en-US" altLang="zh-CN" sz="2400" dirty="0">
                <a:latin typeface="Times New Roman" panose="02020603050405020304" pitchFamily="18" charset="0"/>
              </a:rPr>
              <a:t>MACD</a:t>
            </a:r>
            <a:r>
              <a:rPr lang="zh-CN" altLang="zh-CN" sz="2400" dirty="0">
                <a:latin typeface="Times New Roman" panose="02020603050405020304" pitchFamily="18" charset="0"/>
              </a:rPr>
              <a:t>指标）指标常常会失灵，由此人们引入指数平滑移动平均值</a:t>
            </a:r>
            <a:r>
              <a:rPr lang="en-US" altLang="zh-CN" sz="2400" dirty="0">
                <a:latin typeface="Times New Roman" panose="02020603050405020304" pitchFamily="18" charset="0"/>
              </a:rPr>
              <a:t>EMA(Exponential Moving Average)</a:t>
            </a:r>
            <a:r>
              <a:rPr lang="zh-CN" altLang="zh-CN" sz="2400" dirty="0">
                <a:latin typeface="Times New Roman" panose="02020603050405020304" pitchFamily="18" charset="0"/>
              </a:rPr>
              <a:t>指标。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</a:rPr>
              <a:t>假设价格已脱离均线差值且在不断扩大，而平均线又未能立即反应，则指数平滑移动平均值</a:t>
            </a:r>
            <a:r>
              <a:rPr lang="en-US" altLang="zh-CN" sz="2400" dirty="0">
                <a:latin typeface="Times New Roman" panose="02020603050405020304" pitchFamily="18" charset="0"/>
              </a:rPr>
              <a:t>EMA</a:t>
            </a:r>
            <a:r>
              <a:rPr lang="zh-CN" altLang="zh-CN" sz="2400" dirty="0">
                <a:latin typeface="Times New Roman" panose="02020603050405020304" pitchFamily="18" charset="0"/>
              </a:rPr>
              <a:t>则可以为投资者提供一定参考依据，从而较少此类缺点。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	EMA</a:t>
            </a:r>
            <a:r>
              <a:rPr lang="zh-CN" altLang="zh-CN" sz="2400" dirty="0">
                <a:latin typeface="Times New Roman" panose="02020603050405020304" pitchFamily="18" charset="0"/>
              </a:rPr>
              <a:t>用于计算序列的指数平滑移动平均值，当前序列的权重为</a:t>
            </a:r>
            <a:r>
              <a:rPr lang="en-US" altLang="zh-CN" sz="2400" dirty="0">
                <a:latin typeface="Times New Roman" panose="02020603050405020304" pitchFamily="18" charset="0"/>
              </a:rPr>
              <a:t>2/(period+1)</a:t>
            </a:r>
            <a:r>
              <a:rPr lang="zh-CN" altLang="zh-CN" sz="2400" dirty="0">
                <a:latin typeface="Times New Roman" panose="02020603050405020304" pitchFamily="18" charset="0"/>
              </a:rPr>
              <a:t>，前一周期</a:t>
            </a:r>
            <a:r>
              <a:rPr lang="en-US" altLang="zh-CN" sz="2400" dirty="0">
                <a:latin typeface="Times New Roman" panose="02020603050405020304" pitchFamily="18" charset="0"/>
              </a:rPr>
              <a:t>EMA</a:t>
            </a:r>
            <a:r>
              <a:rPr lang="zh-CN" altLang="zh-CN" sz="2400" dirty="0">
                <a:latin typeface="Times New Roman" panose="02020603050405020304" pitchFamily="18" charset="0"/>
              </a:rPr>
              <a:t>的权重为</a:t>
            </a:r>
            <a:r>
              <a:rPr lang="en-US" altLang="zh-CN" sz="2400" dirty="0">
                <a:latin typeface="Times New Roman" panose="02020603050405020304" pitchFamily="18" charset="0"/>
              </a:rPr>
              <a:t>(period-1)/(period+1)</a:t>
            </a:r>
            <a:r>
              <a:rPr lang="zh-CN" altLang="zh-CN" sz="24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66955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4178" y="56178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指数平滑移动平均值</a:t>
            </a:r>
            <a:endParaRPr lang="zh-CN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512" t="3435" r="8638"/>
          <a:stretch>
            <a:fillRect/>
          </a:stretch>
        </p:blipFill>
        <p:spPr bwMode="auto">
          <a:xfrm>
            <a:off x="654178" y="1516323"/>
            <a:ext cx="10949376" cy="46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6582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42414" y="74644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指数移动平均值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20619" y="1208114"/>
            <a:ext cx="10556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指数移动平均值</a:t>
            </a:r>
            <a:r>
              <a:rPr lang="en-US" altLang="zh-CN" sz="2400" dirty="0">
                <a:latin typeface="Times New Roman" panose="02020603050405020304" pitchFamily="18" charset="0"/>
              </a:rPr>
              <a:t>EDMA</a:t>
            </a:r>
            <a:r>
              <a:rPr lang="zh-CN" altLang="zh-CN" sz="2400" dirty="0">
                <a:latin typeface="Times New Roman" panose="02020603050405020304" pitchFamily="18" charset="0"/>
              </a:rPr>
              <a:t>区别于指数平滑移动平均值</a:t>
            </a:r>
            <a:r>
              <a:rPr lang="en-US" altLang="zh-CN" sz="2400" dirty="0">
                <a:latin typeface="Times New Roman" panose="02020603050405020304" pitchFamily="18" charset="0"/>
              </a:rPr>
              <a:t>EMA</a:t>
            </a:r>
            <a:r>
              <a:rPr lang="zh-CN" altLang="zh-CN" sz="2400" dirty="0">
                <a:latin typeface="Times New Roman" panose="02020603050405020304" pitchFamily="18" charset="0"/>
              </a:rPr>
              <a:t>和动态移动平均值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zh-CN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EDMA</a:t>
            </a:r>
            <a:r>
              <a:rPr lang="zh-CN" altLang="zh-CN" sz="2400" dirty="0">
                <a:latin typeface="Times New Roman" panose="02020603050405020304" pitchFamily="18" charset="0"/>
              </a:rPr>
              <a:t>采用权重和周期数组合权重，然后计算平均值，</a:t>
            </a:r>
            <a:r>
              <a:rPr lang="en-US" altLang="zh-CN" sz="2400" dirty="0">
                <a:latin typeface="Times New Roman" panose="02020603050405020304" pitchFamily="18" charset="0"/>
              </a:rPr>
              <a:t>EDMA</a:t>
            </a:r>
            <a:r>
              <a:rPr lang="zh-CN" altLang="zh-CN" sz="2400" dirty="0">
                <a:latin typeface="Times New Roman" panose="02020603050405020304" pitchFamily="18" charset="0"/>
              </a:rPr>
              <a:t>结合了</a:t>
            </a:r>
            <a:r>
              <a:rPr lang="en-US" altLang="zh-CN" sz="2400" dirty="0">
                <a:latin typeface="Times New Roman" panose="02020603050405020304" pitchFamily="18" charset="0"/>
              </a:rPr>
              <a:t>EMA</a:t>
            </a:r>
            <a:r>
              <a:rPr lang="zh-CN" altLang="zh-CN" sz="2400" dirty="0">
                <a:latin typeface="Times New Roman" panose="02020603050405020304" pitchFamily="18" charset="0"/>
              </a:rPr>
              <a:t>指数平滑移动平均值和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zh-CN" sz="2400" dirty="0">
                <a:latin typeface="Times New Roman" panose="02020603050405020304" pitchFamily="18" charset="0"/>
              </a:rPr>
              <a:t>动态移动平均值求解方法。</a:t>
            </a:r>
          </a:p>
        </p:txBody>
      </p:sp>
      <p:sp>
        <p:nvSpPr>
          <p:cNvPr id="5" name="矩形 4"/>
          <p:cNvSpPr/>
          <p:nvPr/>
        </p:nvSpPr>
        <p:spPr>
          <a:xfrm>
            <a:off x="642414" y="2408443"/>
            <a:ext cx="108342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clc,clear,close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all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清屏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清理工作区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+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关闭图形窗口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warning off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取消警告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feature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jit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off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加速通道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format short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= [1 8 2 8 0 3 7 8 2 4 1;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1 1 7 4 0 6 3 0 8 7 0];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period = 5;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周期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weight=2;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权值，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1&lt;=weight&lt;=period,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整数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edma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=EDMA(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closePrice,period,weight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 % EDMA 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指数移动平均值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figure(1)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subplot(121),plot(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','.-');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xlabel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('t');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ylabel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('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收盘价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subplot(122),plot(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edma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','.-');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xlabel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('t');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ylabel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('EDMA -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指数移动平均值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25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42414" y="74644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指数移动平均值</a:t>
            </a:r>
            <a:endParaRPr lang="zh-CN" alt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649" t="3136" r="8086"/>
          <a:stretch>
            <a:fillRect/>
          </a:stretch>
        </p:blipFill>
        <p:spPr bwMode="auto">
          <a:xfrm>
            <a:off x="885010" y="1208114"/>
            <a:ext cx="10290538" cy="487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2359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42414" y="74644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指数移动平均值</a:t>
            </a:r>
            <a:endParaRPr lang="zh-CN" alt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423" t="3883" r="6538"/>
          <a:stretch>
            <a:fillRect/>
          </a:stretch>
        </p:blipFill>
        <p:spPr bwMode="auto">
          <a:xfrm>
            <a:off x="1199082" y="1208114"/>
            <a:ext cx="9659686" cy="519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596562" y="621613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上证指数指数移动平均值分析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3396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032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926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333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3661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7128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219" y="5617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平均绝对离差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571219" y="1190362"/>
            <a:ext cx="11148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平均绝对离差（</a:t>
            </a:r>
            <a:r>
              <a:rPr lang="en-US" altLang="zh-CN" sz="2400" dirty="0">
                <a:latin typeface="Times New Roman" panose="02020603050405020304" pitchFamily="18" charset="0"/>
              </a:rPr>
              <a:t>mean absolute deviation</a:t>
            </a:r>
            <a:r>
              <a:rPr lang="zh-CN" altLang="zh-CN" sz="2400" dirty="0">
                <a:latin typeface="Times New Roman" panose="02020603050405020304" pitchFamily="18" charset="0"/>
              </a:rPr>
              <a:t>或者表示为</a:t>
            </a:r>
            <a:r>
              <a:rPr lang="en-US" altLang="zh-CN" sz="2400" dirty="0">
                <a:latin typeface="Times New Roman" panose="02020603050405020304" pitchFamily="18" charset="0"/>
              </a:rPr>
              <a:t>average absolute deviation</a:t>
            </a:r>
            <a:r>
              <a:rPr lang="zh-CN" altLang="zh-CN" sz="2400" dirty="0">
                <a:latin typeface="Times New Roman" panose="02020603050405020304" pitchFamily="18" charset="0"/>
              </a:rPr>
              <a:t>）：计算各观察值与平均值的距离总和，然后取其平均数。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平均绝对离差</a:t>
            </a:r>
            <a:r>
              <a:rPr lang="en-US" altLang="zh-CN" sz="2400" dirty="0">
                <a:latin typeface="Times New Roman" panose="02020603050405020304" pitchFamily="18" charset="0"/>
              </a:rPr>
              <a:t>AVEDEV</a:t>
            </a:r>
            <a:r>
              <a:rPr lang="zh-CN" altLang="zh-CN" sz="2400" dirty="0">
                <a:latin typeface="Times New Roman" panose="02020603050405020304" pitchFamily="18" charset="0"/>
              </a:rPr>
              <a:t>用于计算平均绝对离差</a:t>
            </a:r>
            <a:r>
              <a:rPr lang="en-US" altLang="zh-CN" sz="2400" dirty="0">
                <a:latin typeface="Times New Roman" panose="02020603050405020304" pitchFamily="18" charset="0"/>
              </a:rPr>
              <a:t>AEVDEV</a:t>
            </a:r>
            <a:r>
              <a:rPr lang="zh-CN" altLang="zh-CN" sz="2400" dirty="0">
                <a:latin typeface="Times New Roman" panose="02020603050405020304" pitchFamily="18" charset="0"/>
              </a:rPr>
              <a:t>指标值。</a:t>
            </a:r>
          </a:p>
        </p:txBody>
      </p:sp>
      <p:sp>
        <p:nvSpPr>
          <p:cNvPr id="7" name="矩形 6"/>
          <p:cNvSpPr/>
          <p:nvPr/>
        </p:nvSpPr>
        <p:spPr>
          <a:xfrm>
            <a:off x="571219" y="2557605"/>
            <a:ext cx="106628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function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avedev_com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=AVEDEV(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closePrice,period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函数功能：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AVEDEV-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平均绝对离差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在列向量上随时间变化，即为行向量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为输入的数据矩阵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period-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为计算的周期数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avedev_com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平均绝对离差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avedev_com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=nan*ones(size(closePrice,1),size(closePrice,2));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for j=1:size(closePrice,1)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行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period:length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avedev_com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= sum(abs(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(j,i-period+1:i)-mean(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(j,i-period+1:i))))/period;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97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797" t="3336" r="7787"/>
          <a:stretch>
            <a:fillRect/>
          </a:stretch>
        </p:blipFill>
        <p:spPr bwMode="auto">
          <a:xfrm>
            <a:off x="657906" y="1385692"/>
            <a:ext cx="10332543" cy="501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57906" y="74644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平均绝对离差绘图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53070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3957" y="74644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序列最大值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91412" y="1378570"/>
            <a:ext cx="1066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function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hhv_com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HHV(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price,period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函数功能：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HHV-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序列最大值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price-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为输入的数据矩阵。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period-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为周期，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&gt;= 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hhv_com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HHV-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序列最大值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hhv_com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=nan*ones(size(price,1),size(price,2));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if length(price)&gt;period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每一行变量的长度是否大于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period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for j=1:size(price,1)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行，每一行一个时间序列数据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period:length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(price)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period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周期开始计算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hhv_com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)=max(price(j,i-period+1:i));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求最大值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74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23957" y="74644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序列最大值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245" r="7234"/>
          <a:stretch>
            <a:fillRect/>
          </a:stretch>
        </p:blipFill>
        <p:spPr bwMode="auto">
          <a:xfrm>
            <a:off x="489954" y="1348371"/>
            <a:ext cx="10557963" cy="477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8073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296" y="5617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序列最小值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61294" y="1171524"/>
            <a:ext cx="7656840" cy="314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序列最小值</a:t>
            </a:r>
            <a:r>
              <a:rPr lang="en-US" altLang="zh-CN" sz="2400" dirty="0">
                <a:latin typeface="Times New Roman" panose="02020603050405020304" pitchFamily="18" charset="0"/>
              </a:rPr>
              <a:t>LLV</a:t>
            </a:r>
            <a:r>
              <a:rPr lang="zh-CN" altLang="zh-CN" sz="2400" dirty="0">
                <a:latin typeface="Times New Roman" panose="02020603050405020304" pitchFamily="18" charset="0"/>
              </a:rPr>
              <a:t>用于计算一个</a:t>
            </a:r>
            <a:r>
              <a:rPr lang="en-US" altLang="zh-CN" sz="2400" dirty="0">
                <a:latin typeface="Times New Roman" panose="02020603050405020304" pitchFamily="18" charset="0"/>
              </a:rPr>
              <a:t>period</a:t>
            </a:r>
            <a:r>
              <a:rPr lang="zh-CN" altLang="zh-CN" sz="2400" dirty="0">
                <a:latin typeface="Times New Roman" panose="02020603050405020304" pitchFamily="18" charset="0"/>
              </a:rPr>
              <a:t>周期内的最小值。</a:t>
            </a:r>
          </a:p>
        </p:txBody>
      </p:sp>
      <p:sp>
        <p:nvSpPr>
          <p:cNvPr id="5" name="矩形 4"/>
          <p:cNvSpPr/>
          <p:nvPr/>
        </p:nvSpPr>
        <p:spPr>
          <a:xfrm>
            <a:off x="566057" y="1512615"/>
            <a:ext cx="105187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function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llv_com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LLV(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price,period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函数功能：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llv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序列最小值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price-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为输入的数据矩阵。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period-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为周期，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&gt;= 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llv_com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llv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序列最小值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llv_com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=nan*ones(size(price,1),size(price,2));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if length(price)&gt;period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每一行变量的长度是否大于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period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for j=1:size(price,1)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行，每一行一个时间序列数据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period:length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(price)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从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period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周期开始计算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llv_com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)=min(price(j,i-period+1:i));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求最小值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51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5296" y="5617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序列最小值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61294" y="1171524"/>
            <a:ext cx="7656840" cy="314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序列最小值</a:t>
            </a:r>
            <a:r>
              <a:rPr lang="en-US" altLang="zh-CN" sz="2400" dirty="0">
                <a:latin typeface="Times New Roman" panose="02020603050405020304" pitchFamily="18" charset="0"/>
              </a:rPr>
              <a:t>LLV</a:t>
            </a:r>
            <a:r>
              <a:rPr lang="zh-CN" altLang="zh-CN" sz="2400" dirty="0">
                <a:latin typeface="Times New Roman" panose="02020603050405020304" pitchFamily="18" charset="0"/>
              </a:rPr>
              <a:t>用于计算一个</a:t>
            </a:r>
            <a:r>
              <a:rPr lang="en-US" altLang="zh-CN" sz="2400" dirty="0">
                <a:latin typeface="Times New Roman" panose="02020603050405020304" pitchFamily="18" charset="0"/>
              </a:rPr>
              <a:t>period</a:t>
            </a:r>
            <a:r>
              <a:rPr lang="zh-CN" altLang="zh-CN" sz="2400" dirty="0">
                <a:latin typeface="Times New Roman" panose="02020603050405020304" pitchFamily="18" charset="0"/>
              </a:rPr>
              <a:t>周期内的最小值。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659" r="7947"/>
          <a:stretch>
            <a:fillRect/>
          </a:stretch>
        </p:blipFill>
        <p:spPr bwMode="auto">
          <a:xfrm>
            <a:off x="705296" y="1634238"/>
            <a:ext cx="10633583" cy="471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0950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61075" y="56178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简单移动平均值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08653" y="1209202"/>
            <a:ext cx="10612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移动平均线</a:t>
            </a:r>
            <a:r>
              <a:rPr lang="en-US" altLang="zh-CN" sz="2400" dirty="0">
                <a:latin typeface="Times New Roman" panose="02020603050405020304" pitchFamily="18" charset="0"/>
              </a:rPr>
              <a:t>(MA)</a:t>
            </a:r>
            <a:r>
              <a:rPr lang="zh-CN" altLang="zh-CN" sz="2400" dirty="0">
                <a:latin typeface="Times New Roman" panose="02020603050405020304" pitchFamily="18" charset="0"/>
              </a:rPr>
              <a:t>采用统计学中“移动平均”的原理，将一段时期内的股票价格平均值连成曲线，用来显示股价的历史波动情况，进而反映股价指数未来发展趋势的技术分析方法。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移动平均线</a:t>
            </a:r>
            <a:r>
              <a:rPr lang="en-US" altLang="zh-CN" sz="2400" dirty="0">
                <a:latin typeface="Times New Roman" panose="02020603050405020304" pitchFamily="18" charset="0"/>
              </a:rPr>
              <a:t>(MA)</a:t>
            </a:r>
            <a:r>
              <a:rPr lang="zh-CN" altLang="zh-CN" sz="2400" dirty="0">
                <a:latin typeface="Times New Roman" panose="02020603050405020304" pitchFamily="18" charset="0"/>
              </a:rPr>
              <a:t>依时间长短可分为三种，即短期移动平均线，中期移动平均线，长期移动平均线。短期移动平均线一般以</a:t>
            </a:r>
            <a:r>
              <a:rPr lang="en-US" altLang="zh-CN" sz="2400" dirty="0">
                <a:latin typeface="Times New Roman" panose="02020603050405020304" pitchFamily="18" charset="0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</a:rPr>
              <a:t>日或</a:t>
            </a:r>
            <a:r>
              <a:rPr lang="en-US" altLang="zh-CN" sz="2400" dirty="0">
                <a:latin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Times New Roman" panose="02020603050405020304" pitchFamily="18" charset="0"/>
              </a:rPr>
              <a:t>日为计算期间，中期移动平均线大多以</a:t>
            </a:r>
            <a:r>
              <a:rPr lang="en-US" altLang="zh-CN" sz="2400" dirty="0">
                <a:latin typeface="Times New Roman" panose="02020603050405020304" pitchFamily="18" charset="0"/>
              </a:rPr>
              <a:t>30</a:t>
            </a:r>
            <a:r>
              <a:rPr lang="zh-CN" altLang="zh-CN" sz="2400" dirty="0">
                <a:latin typeface="Times New Roman" panose="02020603050405020304" pitchFamily="18" charset="0"/>
              </a:rPr>
              <a:t>日、</a:t>
            </a:r>
            <a:r>
              <a:rPr lang="en-US" altLang="zh-CN" sz="2400" dirty="0">
                <a:latin typeface="Times New Roman" panose="02020603050405020304" pitchFamily="18" charset="0"/>
              </a:rPr>
              <a:t>60</a:t>
            </a:r>
            <a:r>
              <a:rPr lang="zh-CN" altLang="zh-CN" sz="2400" dirty="0">
                <a:latin typeface="Times New Roman" panose="02020603050405020304" pitchFamily="18" charset="0"/>
              </a:rPr>
              <a:t>日为计算期间；长期移动平均线大多以</a:t>
            </a:r>
            <a:r>
              <a:rPr lang="en-US" altLang="zh-CN" sz="2400" dirty="0">
                <a:latin typeface="Times New Roman" panose="02020603050405020304" pitchFamily="18" charset="0"/>
              </a:rPr>
              <a:t>100</a:t>
            </a:r>
            <a:r>
              <a:rPr lang="zh-CN" altLang="zh-CN" sz="2400" dirty="0">
                <a:latin typeface="Times New Roman" panose="02020603050405020304" pitchFamily="18" charset="0"/>
              </a:rPr>
              <a:t>天和</a:t>
            </a:r>
            <a:r>
              <a:rPr lang="en-US" altLang="zh-CN" sz="2400" dirty="0">
                <a:latin typeface="Times New Roman" panose="02020603050405020304" pitchFamily="18" charset="0"/>
              </a:rPr>
              <a:t>200</a:t>
            </a:r>
            <a:r>
              <a:rPr lang="zh-CN" altLang="zh-CN" sz="2400" dirty="0">
                <a:latin typeface="Times New Roman" panose="02020603050405020304" pitchFamily="18" charset="0"/>
              </a:rPr>
              <a:t>天为计算期间。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08" t="2460" r="8234"/>
          <a:stretch>
            <a:fillRect/>
          </a:stretch>
        </p:blipFill>
        <p:spPr bwMode="auto">
          <a:xfrm>
            <a:off x="2399328" y="3886858"/>
            <a:ext cx="7041451" cy="279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8288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5092" y="56178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动态移动平均值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45976" y="1181255"/>
            <a:ext cx="105187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动态移动平均值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zh-CN" sz="2400" dirty="0">
                <a:latin typeface="Times New Roman" panose="02020603050405020304" pitchFamily="18" charset="0"/>
              </a:rPr>
              <a:t>用于计算一个时间序列数据的动态移动平均值，假设当前序列值的权值为</a:t>
            </a:r>
            <a:r>
              <a:rPr lang="en-US" altLang="zh-CN" sz="2400" dirty="0">
                <a:latin typeface="Times New Roman" panose="02020603050405020304" pitchFamily="18" charset="0"/>
              </a:rPr>
              <a:t>weight</a:t>
            </a:r>
            <a:r>
              <a:rPr lang="zh-CN" altLang="zh-CN" sz="2400" dirty="0">
                <a:latin typeface="Times New Roman" panose="02020603050405020304" pitchFamily="18" charset="0"/>
              </a:rPr>
              <a:t>，则前一周期的权重为</a:t>
            </a:r>
            <a:r>
              <a:rPr lang="en-US" altLang="zh-CN" sz="2400" dirty="0">
                <a:latin typeface="Times New Roman" panose="02020603050405020304" pitchFamily="18" charset="0"/>
              </a:rPr>
              <a:t>1-weight</a:t>
            </a:r>
            <a:r>
              <a:rPr lang="zh-CN" altLang="zh-CN" sz="2400" dirty="0">
                <a:latin typeface="Times New Roman" panose="02020603050405020304" pitchFamily="18" charset="0"/>
              </a:rPr>
              <a:t>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 smtClean="0">
                <a:latin typeface="Times New Roman" panose="02020603050405020304" pitchFamily="18" charset="0"/>
              </a:rPr>
              <a:t>假设</a:t>
            </a:r>
            <a:r>
              <a:rPr lang="zh-CN" altLang="zh-CN" sz="2400" dirty="0">
                <a:latin typeface="Times New Roman" panose="02020603050405020304" pitchFamily="18" charset="0"/>
              </a:rPr>
              <a:t>一组数据为</a:t>
            </a:r>
            <a:r>
              <a:rPr lang="en-US" altLang="zh-CN" sz="2400" dirty="0">
                <a:latin typeface="Times New Roman" panose="02020603050405020304" pitchFamily="18" charset="0"/>
              </a:rPr>
              <a:t>[1</a:t>
            </a:r>
            <a:r>
              <a:rPr lang="zh-CN" altLang="zh-CN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7]</a:t>
            </a:r>
            <a:r>
              <a:rPr lang="zh-CN" altLang="zh-CN" sz="2400" dirty="0">
                <a:latin typeface="Times New Roman" panose="02020603050405020304" pitchFamily="18" charset="0"/>
              </a:rPr>
              <a:t>，令</a:t>
            </a:r>
            <a:r>
              <a:rPr lang="en-US" altLang="zh-CN" sz="2400" dirty="0">
                <a:latin typeface="Times New Roman" panose="02020603050405020304" pitchFamily="18" charset="0"/>
              </a:rPr>
              <a:t>a=1</a:t>
            </a:r>
            <a:r>
              <a:rPr lang="zh-CN" altLang="zh-CN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b=1</a:t>
            </a:r>
            <a:r>
              <a:rPr lang="zh-CN" altLang="zh-CN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c=7</a:t>
            </a:r>
            <a:r>
              <a:rPr lang="zh-CN" altLang="zh-CN" sz="2400" dirty="0">
                <a:latin typeface="Times New Roman" panose="02020603050405020304" pitchFamily="18" charset="0"/>
              </a:rPr>
              <a:t>，设</a:t>
            </a:r>
            <a:r>
              <a:rPr lang="en-US" altLang="zh-CN" sz="2400" dirty="0">
                <a:latin typeface="Times New Roman" panose="02020603050405020304" pitchFamily="18" charset="0"/>
              </a:rPr>
              <a:t>weight=0.5</a:t>
            </a:r>
            <a:r>
              <a:rPr lang="zh-CN" altLang="zh-CN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zh-CN" sz="2400" dirty="0">
                <a:latin typeface="Times New Roman" panose="02020603050405020304" pitchFamily="18" charset="0"/>
              </a:rPr>
              <a:t>动态移动平均值计算如下：</a:t>
            </a: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DMA(1)=a=1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DMA(2)=weight*b + (1-weight)*DMA(1)=0.5</a:t>
            </a:r>
            <a:r>
              <a:rPr lang="zh-CN" altLang="zh-CN" sz="2400" dirty="0">
                <a:latin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1+(1-0.5) </a:t>
            </a:r>
            <a:r>
              <a:rPr lang="zh-CN" altLang="zh-CN" sz="2400" dirty="0">
                <a:latin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1=1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DMA(3)= weight*c + (1-weight)*DMA(2)=0.5</a:t>
            </a:r>
            <a:r>
              <a:rPr lang="zh-CN" altLang="zh-CN" sz="2400" dirty="0">
                <a:latin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7+(1-0.5) </a:t>
            </a:r>
            <a:r>
              <a:rPr lang="zh-CN" altLang="zh-CN" sz="2400" dirty="0">
                <a:latin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Times New Roman" panose="02020603050405020304" pitchFamily="18" charset="0"/>
              </a:rPr>
              <a:t>1=4</a:t>
            </a:r>
            <a:endParaRPr lang="zh-CN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957" t="3682" r="7660" b="2139"/>
          <a:stretch>
            <a:fillRect/>
          </a:stretch>
        </p:blipFill>
        <p:spPr bwMode="auto">
          <a:xfrm>
            <a:off x="2691980" y="3931764"/>
            <a:ext cx="5798878" cy="292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2272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1185</Words>
  <Application>Microsoft Office PowerPoint</Application>
  <PresentationFormat>自定义</PresentationFormat>
  <Paragraphs>106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第三章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17</cp:revision>
  <dcterms:created xsi:type="dcterms:W3CDTF">2017-05-09T13:51:52Z</dcterms:created>
  <dcterms:modified xsi:type="dcterms:W3CDTF">2017-08-15T06:49:28Z</dcterms:modified>
</cp:coreProperties>
</file>