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68"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7" r:id="rId42"/>
    <p:sldId id="298" r:id="rId43"/>
    <p:sldId id="299" r:id="rId44"/>
    <p:sldId id="300" r:id="rId45"/>
    <p:sldId id="301" r:id="rId46"/>
    <p:sldId id="302" r:id="rId47"/>
    <p:sldId id="303" r:id="rId48"/>
    <p:sldId id="304" r:id="rId49"/>
    <p:sldId id="295" r:id="rId50"/>
    <p:sldId id="305"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504"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465C06E-80B7-4EBC-AFE9-9EE4060FB090}" type="datetimeFigureOut">
              <a:rPr lang="zh-CN" altLang="en-US" smtClean="0"/>
              <a:pPr/>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6805B-7738-4E5A-AE40-E73558149070}" type="slidenum">
              <a:rPr lang="zh-CN" altLang="en-US" smtClean="0"/>
              <a:pPr/>
              <a:t>‹#›</a:t>
            </a:fld>
            <a:endParaRPr lang="zh-CN" altLang="en-US"/>
          </a:p>
        </p:txBody>
      </p:sp>
    </p:spTree>
    <p:extLst>
      <p:ext uri="{BB962C8B-B14F-4D97-AF65-F5344CB8AC3E}">
        <p14:creationId xmlns="" xmlns:p14="http://schemas.microsoft.com/office/powerpoint/2010/main" val="2042556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65C06E-80B7-4EBC-AFE9-9EE4060FB090}" type="datetimeFigureOut">
              <a:rPr lang="zh-CN" altLang="en-US" smtClean="0"/>
              <a:pPr/>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6805B-7738-4E5A-AE40-E73558149070}" type="slidenum">
              <a:rPr lang="zh-CN" altLang="en-US" smtClean="0"/>
              <a:pPr/>
              <a:t>‹#›</a:t>
            </a:fld>
            <a:endParaRPr lang="zh-CN" altLang="en-US"/>
          </a:p>
        </p:txBody>
      </p:sp>
    </p:spTree>
    <p:extLst>
      <p:ext uri="{BB962C8B-B14F-4D97-AF65-F5344CB8AC3E}">
        <p14:creationId xmlns="" xmlns:p14="http://schemas.microsoft.com/office/powerpoint/2010/main" val="186625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65C06E-80B7-4EBC-AFE9-9EE4060FB090}" type="datetimeFigureOut">
              <a:rPr lang="zh-CN" altLang="en-US" smtClean="0"/>
              <a:pPr/>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6805B-7738-4E5A-AE40-E73558149070}" type="slidenum">
              <a:rPr lang="zh-CN" altLang="en-US" smtClean="0"/>
              <a:pPr/>
              <a:t>‹#›</a:t>
            </a:fld>
            <a:endParaRPr lang="zh-CN" altLang="en-US"/>
          </a:p>
        </p:txBody>
      </p:sp>
    </p:spTree>
    <p:extLst>
      <p:ext uri="{BB962C8B-B14F-4D97-AF65-F5344CB8AC3E}">
        <p14:creationId xmlns="" xmlns:p14="http://schemas.microsoft.com/office/powerpoint/2010/main" val="4211396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65C06E-80B7-4EBC-AFE9-9EE4060FB090}" type="datetimeFigureOut">
              <a:rPr lang="zh-CN" altLang="en-US" smtClean="0"/>
              <a:pPr/>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6805B-7738-4E5A-AE40-E73558149070}" type="slidenum">
              <a:rPr lang="zh-CN" altLang="en-US" smtClean="0"/>
              <a:pPr/>
              <a:t>‹#›</a:t>
            </a:fld>
            <a:endParaRPr lang="zh-CN" altLang="en-US"/>
          </a:p>
        </p:txBody>
      </p:sp>
    </p:spTree>
    <p:extLst>
      <p:ext uri="{BB962C8B-B14F-4D97-AF65-F5344CB8AC3E}">
        <p14:creationId xmlns="" xmlns:p14="http://schemas.microsoft.com/office/powerpoint/2010/main" val="12833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465C06E-80B7-4EBC-AFE9-9EE4060FB090}" type="datetimeFigureOut">
              <a:rPr lang="zh-CN" altLang="en-US" smtClean="0"/>
              <a:pPr/>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6805B-7738-4E5A-AE40-E73558149070}" type="slidenum">
              <a:rPr lang="zh-CN" altLang="en-US" smtClean="0"/>
              <a:pPr/>
              <a:t>‹#›</a:t>
            </a:fld>
            <a:endParaRPr lang="zh-CN" altLang="en-US"/>
          </a:p>
        </p:txBody>
      </p:sp>
    </p:spTree>
    <p:extLst>
      <p:ext uri="{BB962C8B-B14F-4D97-AF65-F5344CB8AC3E}">
        <p14:creationId xmlns="" xmlns:p14="http://schemas.microsoft.com/office/powerpoint/2010/main" val="2829930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465C06E-80B7-4EBC-AFE9-9EE4060FB090}" type="datetimeFigureOut">
              <a:rPr lang="zh-CN" altLang="en-US" smtClean="0"/>
              <a:pPr/>
              <a:t>2017/8/15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6805B-7738-4E5A-AE40-E73558149070}" type="slidenum">
              <a:rPr lang="zh-CN" altLang="en-US" smtClean="0"/>
              <a:pPr/>
              <a:t>‹#›</a:t>
            </a:fld>
            <a:endParaRPr lang="zh-CN" altLang="en-US"/>
          </a:p>
        </p:txBody>
      </p:sp>
    </p:spTree>
    <p:extLst>
      <p:ext uri="{BB962C8B-B14F-4D97-AF65-F5344CB8AC3E}">
        <p14:creationId xmlns="" xmlns:p14="http://schemas.microsoft.com/office/powerpoint/2010/main" val="1867911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465C06E-80B7-4EBC-AFE9-9EE4060FB090}" type="datetimeFigureOut">
              <a:rPr lang="zh-CN" altLang="en-US" smtClean="0"/>
              <a:pPr/>
              <a:t>2017/8/15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36805B-7738-4E5A-AE40-E73558149070}" type="slidenum">
              <a:rPr lang="zh-CN" altLang="en-US" smtClean="0"/>
              <a:pPr/>
              <a:t>‹#›</a:t>
            </a:fld>
            <a:endParaRPr lang="zh-CN" altLang="en-US"/>
          </a:p>
        </p:txBody>
      </p:sp>
    </p:spTree>
    <p:extLst>
      <p:ext uri="{BB962C8B-B14F-4D97-AF65-F5344CB8AC3E}">
        <p14:creationId xmlns="" xmlns:p14="http://schemas.microsoft.com/office/powerpoint/2010/main" val="232364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465C06E-80B7-4EBC-AFE9-9EE4060FB090}" type="datetimeFigureOut">
              <a:rPr lang="zh-CN" altLang="en-US" smtClean="0"/>
              <a:pPr/>
              <a:t>2017/8/15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36805B-7738-4E5A-AE40-E73558149070}" type="slidenum">
              <a:rPr lang="zh-CN" altLang="en-US" smtClean="0"/>
              <a:pPr/>
              <a:t>‹#›</a:t>
            </a:fld>
            <a:endParaRPr lang="zh-CN" altLang="en-US"/>
          </a:p>
        </p:txBody>
      </p:sp>
    </p:spTree>
    <p:extLst>
      <p:ext uri="{BB962C8B-B14F-4D97-AF65-F5344CB8AC3E}">
        <p14:creationId xmlns="" xmlns:p14="http://schemas.microsoft.com/office/powerpoint/2010/main" val="126392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465C06E-80B7-4EBC-AFE9-9EE4060FB090}" type="datetimeFigureOut">
              <a:rPr lang="zh-CN" altLang="en-US" smtClean="0"/>
              <a:pPr/>
              <a:t>2017/8/15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36805B-7738-4E5A-AE40-E73558149070}" type="slidenum">
              <a:rPr lang="zh-CN" altLang="en-US" smtClean="0"/>
              <a:pPr/>
              <a:t>‹#›</a:t>
            </a:fld>
            <a:endParaRPr lang="zh-CN" altLang="en-US"/>
          </a:p>
        </p:txBody>
      </p:sp>
    </p:spTree>
    <p:extLst>
      <p:ext uri="{BB962C8B-B14F-4D97-AF65-F5344CB8AC3E}">
        <p14:creationId xmlns="" xmlns:p14="http://schemas.microsoft.com/office/powerpoint/2010/main" val="154730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465C06E-80B7-4EBC-AFE9-9EE4060FB090}" type="datetimeFigureOut">
              <a:rPr lang="zh-CN" altLang="en-US" smtClean="0"/>
              <a:pPr/>
              <a:t>2017/8/15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6805B-7738-4E5A-AE40-E73558149070}" type="slidenum">
              <a:rPr lang="zh-CN" altLang="en-US" smtClean="0"/>
              <a:pPr/>
              <a:t>‹#›</a:t>
            </a:fld>
            <a:endParaRPr lang="zh-CN" altLang="en-US"/>
          </a:p>
        </p:txBody>
      </p:sp>
    </p:spTree>
    <p:extLst>
      <p:ext uri="{BB962C8B-B14F-4D97-AF65-F5344CB8AC3E}">
        <p14:creationId xmlns="" xmlns:p14="http://schemas.microsoft.com/office/powerpoint/2010/main" val="3559296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465C06E-80B7-4EBC-AFE9-9EE4060FB090}" type="datetimeFigureOut">
              <a:rPr lang="zh-CN" altLang="en-US" smtClean="0"/>
              <a:pPr/>
              <a:t>2017/8/15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6805B-7738-4E5A-AE40-E73558149070}" type="slidenum">
              <a:rPr lang="zh-CN" altLang="en-US" smtClean="0"/>
              <a:pPr/>
              <a:t>‹#›</a:t>
            </a:fld>
            <a:endParaRPr lang="zh-CN" altLang="en-US"/>
          </a:p>
        </p:txBody>
      </p:sp>
    </p:spTree>
    <p:extLst>
      <p:ext uri="{BB962C8B-B14F-4D97-AF65-F5344CB8AC3E}">
        <p14:creationId xmlns="" xmlns:p14="http://schemas.microsoft.com/office/powerpoint/2010/main" val="698695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5C06E-80B7-4EBC-AFE9-9EE4060FB090}" type="datetimeFigureOut">
              <a:rPr lang="zh-CN" altLang="en-US" smtClean="0"/>
              <a:pPr/>
              <a:t>2017/8/15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6805B-7738-4E5A-AE40-E73558149070}" type="slidenum">
              <a:rPr lang="zh-CN" altLang="en-US" smtClean="0"/>
              <a:pPr/>
              <a:t>‹#›</a:t>
            </a:fld>
            <a:endParaRPr lang="zh-CN" altLang="en-US"/>
          </a:p>
        </p:txBody>
      </p:sp>
    </p:spTree>
    <p:extLst>
      <p:ext uri="{BB962C8B-B14F-4D97-AF65-F5344CB8AC3E}">
        <p14:creationId xmlns="" xmlns:p14="http://schemas.microsoft.com/office/powerpoint/2010/main" val="4236189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6.v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oleObject" Target="../embeddings/oleObject9.bin"/></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9.vml"/></Relationships>
</file>

<file path=ppt/slides/_rels/slide2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1312367"/>
            <a:ext cx="9144000" cy="2387600"/>
          </a:xfrm>
        </p:spPr>
        <p:txBody>
          <a:bodyPr/>
          <a:lstStyle/>
          <a:p>
            <a:r>
              <a:rPr lang="zh-CN" altLang="en-US" dirty="0" smtClean="0"/>
              <a:t>第四章</a:t>
            </a:r>
            <a:endParaRPr lang="zh-CN" altLang="en-US" dirty="0"/>
          </a:p>
        </p:txBody>
      </p:sp>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pic>
        <p:nvPicPr>
          <p:cNvPr id="36865" name="Picture 1" descr="D:\yao\书\MATLAB金融算法分析实战\PPT-MATLAB金融算法分析实战：机器学习教学PPT\MATLAB金融算法分析实战-立体封面.jpg"/>
          <p:cNvPicPr>
            <a:picLocks noChangeAspect="1" noChangeArrowheads="1"/>
          </p:cNvPicPr>
          <p:nvPr/>
        </p:nvPicPr>
        <p:blipFill>
          <a:blip r:embed="rId2" cstate="print"/>
          <a:srcRect/>
          <a:stretch>
            <a:fillRect/>
          </a:stretch>
        </p:blipFill>
        <p:spPr bwMode="auto">
          <a:xfrm>
            <a:off x="475011" y="522513"/>
            <a:ext cx="4999513" cy="5894257"/>
          </a:xfrm>
          <a:prstGeom prst="rect">
            <a:avLst/>
          </a:prstGeom>
          <a:noFill/>
        </p:spPr>
      </p:pic>
    </p:spTree>
    <p:extLst>
      <p:ext uri="{BB962C8B-B14F-4D97-AF65-F5344CB8AC3E}">
        <p14:creationId xmlns="" xmlns:p14="http://schemas.microsoft.com/office/powerpoint/2010/main" val="1681588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667974" y="561783"/>
            <a:ext cx="1723549"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瀑布线指标</a:t>
            </a:r>
            <a:endParaRPr lang="zh-CN" altLang="en-US" sz="2400" b="1" dirty="0"/>
          </a:p>
        </p:txBody>
      </p:sp>
      <p:sp>
        <p:nvSpPr>
          <p:cNvPr id="3" name="矩形 2"/>
          <p:cNvSpPr/>
          <p:nvPr/>
        </p:nvSpPr>
        <p:spPr>
          <a:xfrm>
            <a:off x="667974" y="1199916"/>
            <a:ext cx="10939308" cy="2677656"/>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瀑布线指标</a:t>
            </a:r>
            <a:r>
              <a:rPr lang="en-US" altLang="zh-CN" sz="2400" dirty="0">
                <a:latin typeface="Times New Roman" panose="02020603050405020304" pitchFamily="18" charset="0"/>
              </a:rPr>
              <a:t>PBX</a:t>
            </a:r>
            <a:r>
              <a:rPr lang="zh-CN" altLang="zh-CN" sz="2400" dirty="0">
                <a:latin typeface="Times New Roman" panose="02020603050405020304" pitchFamily="18" charset="0"/>
              </a:rPr>
              <a:t>广泛应用于金融领域中，用于判断股价运行趋势。瀑布线指标</a:t>
            </a:r>
            <a:r>
              <a:rPr lang="en-US" altLang="zh-CN" sz="2400" dirty="0">
                <a:latin typeface="Times New Roman" panose="02020603050405020304" pitchFamily="18" charset="0"/>
              </a:rPr>
              <a:t>PBX</a:t>
            </a:r>
            <a:r>
              <a:rPr lang="zh-CN" altLang="zh-CN" sz="2400" dirty="0">
                <a:latin typeface="Times New Roman" panose="02020603050405020304" pitchFamily="18" charset="0"/>
              </a:rPr>
              <a:t>在短期反映股票价格的变化率，瀑布线指标</a:t>
            </a:r>
            <a:r>
              <a:rPr lang="en-US" altLang="zh-CN" sz="2400" dirty="0">
                <a:latin typeface="Times New Roman" panose="02020603050405020304" pitchFamily="18" charset="0"/>
              </a:rPr>
              <a:t>PBX</a:t>
            </a:r>
            <a:r>
              <a:rPr lang="zh-CN" altLang="zh-CN" sz="2400" dirty="0">
                <a:latin typeface="Times New Roman" panose="02020603050405020304" pitchFamily="18" charset="0"/>
              </a:rPr>
              <a:t>上涨，则表示股价极大可能上涨，瀑布线指标</a:t>
            </a:r>
            <a:r>
              <a:rPr lang="en-US" altLang="zh-CN" sz="2400" dirty="0">
                <a:latin typeface="Times New Roman" panose="02020603050405020304" pitchFamily="18" charset="0"/>
              </a:rPr>
              <a:t>PBX</a:t>
            </a:r>
            <a:r>
              <a:rPr lang="zh-CN" altLang="zh-CN" sz="2400" dirty="0">
                <a:latin typeface="Times New Roman" panose="02020603050405020304" pitchFamily="18" charset="0"/>
              </a:rPr>
              <a:t>下降，则表示近期股票价格将下跌。瀑布线指标</a:t>
            </a:r>
            <a:r>
              <a:rPr lang="en-US" altLang="zh-CN" sz="2400" dirty="0">
                <a:latin typeface="Times New Roman" panose="02020603050405020304" pitchFamily="18" charset="0"/>
              </a:rPr>
              <a:t>PBX</a:t>
            </a:r>
            <a:r>
              <a:rPr lang="zh-CN" altLang="zh-CN" sz="2400" dirty="0">
                <a:latin typeface="Times New Roman" panose="02020603050405020304" pitchFamily="18" charset="0"/>
              </a:rPr>
              <a:t>可看作是股票价格的短周期平滑曲线。</a:t>
            </a:r>
            <a:r>
              <a:rPr lang="en-US" altLang="zh-CN" sz="2400" dirty="0">
                <a:latin typeface="Times New Roman" panose="02020603050405020304" pitchFamily="18" charset="0"/>
              </a:rPr>
              <a:t>PBX</a:t>
            </a:r>
            <a:r>
              <a:rPr lang="zh-CN" altLang="zh-CN" sz="2400" dirty="0">
                <a:latin typeface="Times New Roman" panose="02020603050405020304" pitchFamily="18" charset="0"/>
              </a:rPr>
              <a:t>瀑布线属于传统大势价格趋势线，由非线性加权移动平均线组合而来。</a:t>
            </a:r>
          </a:p>
          <a:p>
            <a:pPr indent="266700" algn="just">
              <a:spcAft>
                <a:spcPts val="0"/>
              </a:spcAft>
            </a:pPr>
            <a:r>
              <a:rPr lang="en-US" altLang="zh-CN" sz="2400" dirty="0">
                <a:latin typeface="Times New Roman" panose="02020603050405020304" pitchFamily="18" charset="0"/>
              </a:rPr>
              <a:t>	</a:t>
            </a:r>
            <a:r>
              <a:rPr lang="zh-CN" altLang="zh-CN" sz="2400" dirty="0">
                <a:latin typeface="Times New Roman" panose="02020603050405020304" pitchFamily="18" charset="0"/>
              </a:rPr>
              <a:t>当股票价格上涨穿过轨道线上限时，下降概率增大；当股票价格下跌跌破轨道线下限时，则反弹机率增大，用户可以考虑介入。</a:t>
            </a:r>
          </a:p>
        </p:txBody>
      </p:sp>
      <p:sp>
        <p:nvSpPr>
          <p:cNvPr id="5" name="Rectangle 2"/>
          <p:cNvSpPr>
            <a:spLocks noChangeArrowheads="1"/>
          </p:cNvSpPr>
          <p:nvPr/>
        </p:nvSpPr>
        <p:spPr bwMode="auto">
          <a:xfrm>
            <a:off x="1194147" y="5486399"/>
            <a:ext cx="11879261" cy="457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 xmlns:p14="http://schemas.microsoft.com/office/powerpoint/2010/main" val="4128988814"/>
              </p:ext>
            </p:extLst>
          </p:nvPr>
        </p:nvGraphicFramePr>
        <p:xfrm>
          <a:off x="960208" y="4775435"/>
          <a:ext cx="10354839" cy="856415"/>
        </p:xfrm>
        <a:graphic>
          <a:graphicData uri="http://schemas.openxmlformats.org/presentationml/2006/ole">
            <p:oleObj spid="_x0000_s8245" name="Equation" r:id="rId3" imgW="5067300" imgH="419100" progId="Equation.DSMT4">
              <p:embed/>
            </p:oleObj>
          </a:graphicData>
        </a:graphic>
      </p:graphicFrame>
      <p:sp>
        <p:nvSpPr>
          <p:cNvPr id="7" name="Rectangle 4"/>
          <p:cNvSpPr>
            <a:spLocks noChangeArrowheads="1"/>
          </p:cNvSpPr>
          <p:nvPr/>
        </p:nvSpPr>
        <p:spPr bwMode="auto">
          <a:xfrm>
            <a:off x="3265714" y="4211504"/>
            <a:ext cx="15066786" cy="457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 xmlns:p14="http://schemas.microsoft.com/office/powerpoint/2010/main" val="3719873688"/>
              </p:ext>
            </p:extLst>
          </p:nvPr>
        </p:nvGraphicFramePr>
        <p:xfrm>
          <a:off x="3265713" y="4211505"/>
          <a:ext cx="4470045" cy="464197"/>
        </p:xfrm>
        <a:graphic>
          <a:graphicData uri="http://schemas.openxmlformats.org/presentationml/2006/ole">
            <p:oleObj spid="_x0000_s8246" name="Equation" r:id="rId4" imgW="2476500" imgH="254000" progId="Equation.DSMT4">
              <p:embed/>
            </p:oleObj>
          </a:graphicData>
        </a:graphic>
      </p:graphicFrame>
    </p:spTree>
    <p:extLst>
      <p:ext uri="{BB962C8B-B14F-4D97-AF65-F5344CB8AC3E}">
        <p14:creationId xmlns="" xmlns:p14="http://schemas.microsoft.com/office/powerpoint/2010/main" val="1689884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667974" y="561783"/>
            <a:ext cx="1723549"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瀑布线指标</a:t>
            </a:r>
            <a:endParaRPr lang="zh-CN" altLang="en-US" sz="2400" b="1" dirty="0"/>
          </a:p>
        </p:txBody>
      </p:sp>
      <p:pic>
        <p:nvPicPr>
          <p:cNvPr id="92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4785" t="1352" r="6219"/>
          <a:stretch>
            <a:fillRect/>
          </a:stretch>
        </p:blipFill>
        <p:spPr bwMode="auto">
          <a:xfrm>
            <a:off x="667974" y="1023448"/>
            <a:ext cx="10582936" cy="5254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532948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477913" y="561783"/>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上升动向指标</a:t>
            </a:r>
            <a:endParaRPr lang="zh-CN" altLang="en-US" sz="2400" b="1" dirty="0"/>
          </a:p>
        </p:txBody>
      </p:sp>
      <p:sp>
        <p:nvSpPr>
          <p:cNvPr id="3" name="矩形 2"/>
          <p:cNvSpPr/>
          <p:nvPr/>
        </p:nvSpPr>
        <p:spPr>
          <a:xfrm>
            <a:off x="477912" y="1023448"/>
            <a:ext cx="11558577" cy="5262979"/>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单独的上升动向指标</a:t>
            </a:r>
            <a:r>
              <a:rPr lang="en-US" altLang="zh-CN" sz="2400" dirty="0">
                <a:latin typeface="Times New Roman" panose="02020603050405020304" pitchFamily="18" charset="0"/>
              </a:rPr>
              <a:t>PDI </a:t>
            </a:r>
            <a:r>
              <a:rPr lang="zh-CN" altLang="zh-CN" sz="2400" dirty="0">
                <a:latin typeface="Times New Roman" panose="02020603050405020304" pitchFamily="18" charset="0"/>
              </a:rPr>
              <a:t>曲线是不断变换的一些震荡曲线，单独的从上升动向指标</a:t>
            </a:r>
            <a:r>
              <a:rPr lang="en-US" altLang="zh-CN" sz="2400" dirty="0">
                <a:latin typeface="Times New Roman" panose="02020603050405020304" pitchFamily="18" charset="0"/>
              </a:rPr>
              <a:t>PDI </a:t>
            </a:r>
            <a:r>
              <a:rPr lang="zh-CN" altLang="zh-CN" sz="2400" dirty="0">
                <a:latin typeface="Times New Roman" panose="02020603050405020304" pitchFamily="18" charset="0"/>
              </a:rPr>
              <a:t>曲线并不能很好的获取股票价格走势信息，上升动向指标</a:t>
            </a:r>
            <a:r>
              <a:rPr lang="en-US" altLang="zh-CN" sz="2400" dirty="0">
                <a:latin typeface="Times New Roman" panose="02020603050405020304" pitchFamily="18" charset="0"/>
              </a:rPr>
              <a:t>PDI</a:t>
            </a:r>
            <a:r>
              <a:rPr lang="zh-CN" altLang="zh-CN" sz="2400" dirty="0">
                <a:latin typeface="Times New Roman" panose="02020603050405020304" pitchFamily="18" charset="0"/>
              </a:rPr>
              <a:t>常和下降动向指标</a:t>
            </a:r>
            <a:r>
              <a:rPr lang="en-US" altLang="zh-CN" sz="2400" dirty="0">
                <a:latin typeface="Times New Roman" panose="02020603050405020304" pitchFamily="18" charset="0"/>
              </a:rPr>
              <a:t>MDI</a:t>
            </a:r>
            <a:r>
              <a:rPr lang="zh-CN" altLang="zh-CN" sz="2400" dirty="0">
                <a:latin typeface="Times New Roman" panose="02020603050405020304" pitchFamily="18" charset="0"/>
              </a:rPr>
              <a:t>、动向平均数指标</a:t>
            </a:r>
            <a:r>
              <a:rPr lang="en-US" altLang="zh-CN" sz="2400" dirty="0">
                <a:latin typeface="Times New Roman" panose="02020603050405020304" pitchFamily="18" charset="0"/>
              </a:rPr>
              <a:t>ADX</a:t>
            </a:r>
            <a:r>
              <a:rPr lang="zh-CN" altLang="zh-CN" sz="2400" dirty="0">
                <a:latin typeface="Times New Roman" panose="02020603050405020304" pitchFamily="18" charset="0"/>
              </a:rPr>
              <a:t>连用，通过三者之间的关系进行股票的买入和卖出判断。</a:t>
            </a:r>
          </a:p>
          <a:p>
            <a:pPr indent="266700" algn="just">
              <a:spcAft>
                <a:spcPts val="0"/>
              </a:spcAft>
            </a:pPr>
            <a:r>
              <a:rPr lang="zh-CN" altLang="zh-CN" sz="2400" dirty="0">
                <a:latin typeface="Times New Roman" panose="02020603050405020304" pitchFamily="18" charset="0"/>
              </a:rPr>
              <a:t>一般情况下，如果</a:t>
            </a:r>
            <a:r>
              <a:rPr lang="en-US" altLang="zh-CN" sz="2400" dirty="0">
                <a:latin typeface="Times New Roman" panose="02020603050405020304" pitchFamily="18" charset="0"/>
              </a:rPr>
              <a:t>PDI</a:t>
            </a:r>
            <a:r>
              <a:rPr lang="zh-CN" altLang="zh-CN" sz="2400" dirty="0">
                <a:latin typeface="Times New Roman" panose="02020603050405020304" pitchFamily="18" charset="0"/>
              </a:rPr>
              <a:t>上升动向指标从下往上突破下降动向指标</a:t>
            </a:r>
            <a:r>
              <a:rPr lang="en-US" altLang="zh-CN" sz="2400" dirty="0">
                <a:latin typeface="Times New Roman" panose="02020603050405020304" pitchFamily="18" charset="0"/>
              </a:rPr>
              <a:t>MDI</a:t>
            </a:r>
            <a:r>
              <a:rPr lang="zh-CN" altLang="zh-CN" sz="2400" dirty="0">
                <a:latin typeface="Times New Roman" panose="02020603050405020304" pitchFamily="18" charset="0"/>
              </a:rPr>
              <a:t>，且动向平均数指标</a:t>
            </a:r>
            <a:r>
              <a:rPr lang="en-US" altLang="zh-CN" sz="2400" dirty="0">
                <a:latin typeface="Times New Roman" panose="02020603050405020304" pitchFamily="18" charset="0"/>
              </a:rPr>
              <a:t>ADX</a:t>
            </a:r>
            <a:r>
              <a:rPr lang="zh-CN" altLang="zh-CN" sz="2400" dirty="0">
                <a:latin typeface="Times New Roman" panose="02020603050405020304" pitchFamily="18" charset="0"/>
              </a:rPr>
              <a:t>走势也向上，此时投资者可以考虑买入，此时股票价格极大可能将会上涨；如果下降动向指标</a:t>
            </a:r>
            <a:r>
              <a:rPr lang="en-US" altLang="zh-CN" sz="2400" dirty="0">
                <a:latin typeface="Times New Roman" panose="02020603050405020304" pitchFamily="18" charset="0"/>
              </a:rPr>
              <a:t>MDI</a:t>
            </a:r>
            <a:r>
              <a:rPr lang="zh-CN" altLang="zh-CN" sz="2400" dirty="0">
                <a:latin typeface="Times New Roman" panose="02020603050405020304" pitchFamily="18" charset="0"/>
              </a:rPr>
              <a:t>从上往下突破上升动向指标</a:t>
            </a:r>
            <a:r>
              <a:rPr lang="en-US" altLang="zh-CN" sz="2400" dirty="0">
                <a:latin typeface="Times New Roman" panose="02020603050405020304" pitchFamily="18" charset="0"/>
              </a:rPr>
              <a:t>PDI</a:t>
            </a:r>
            <a:r>
              <a:rPr lang="zh-CN" altLang="zh-CN" sz="2400" dirty="0">
                <a:latin typeface="Times New Roman" panose="02020603050405020304" pitchFamily="18" charset="0"/>
              </a:rPr>
              <a:t>，且动向平均数指标</a:t>
            </a:r>
            <a:r>
              <a:rPr lang="en-US" altLang="zh-CN" sz="2400" dirty="0">
                <a:latin typeface="Times New Roman" panose="02020603050405020304" pitchFamily="18" charset="0"/>
              </a:rPr>
              <a:t>ADX</a:t>
            </a:r>
            <a:r>
              <a:rPr lang="zh-CN" altLang="zh-CN" sz="2400" dirty="0">
                <a:latin typeface="Times New Roman" panose="02020603050405020304" pitchFamily="18" charset="0"/>
              </a:rPr>
              <a:t>走势向下，此时投资者可以考虑卖出手中的股票，此时股票价格将极大可能地下降。</a:t>
            </a:r>
          </a:p>
          <a:p>
            <a:pPr indent="266700" algn="just">
              <a:spcAft>
                <a:spcPts val="0"/>
              </a:spcAft>
            </a:pPr>
            <a:r>
              <a:rPr lang="en-US" altLang="zh-CN" sz="2400" dirty="0">
                <a:latin typeface="Times New Roman" panose="02020603050405020304" pitchFamily="18" charset="0"/>
              </a:rPr>
              <a:t>	</a:t>
            </a:r>
            <a:r>
              <a:rPr lang="zh-CN" altLang="zh-CN" sz="2400" dirty="0">
                <a:latin typeface="Times New Roman" panose="02020603050405020304" pitchFamily="18" charset="0"/>
              </a:rPr>
              <a:t>假设昨天一组数据为</a:t>
            </a:r>
            <a:r>
              <a:rPr lang="en-US" altLang="zh-CN" sz="2400" dirty="0">
                <a:latin typeface="Times New Roman" panose="02020603050405020304" pitchFamily="18" charset="0"/>
              </a:rPr>
              <a:t>[3</a:t>
            </a:r>
            <a:r>
              <a:rPr lang="zh-CN" altLang="zh-CN" sz="2400" dirty="0">
                <a:latin typeface="Times New Roman" panose="02020603050405020304" pitchFamily="18" charset="0"/>
              </a:rPr>
              <a:t>，</a:t>
            </a:r>
            <a:r>
              <a:rPr lang="en-US" altLang="zh-CN" sz="2400" dirty="0">
                <a:latin typeface="Times New Roman" panose="02020603050405020304" pitchFamily="18" charset="0"/>
              </a:rPr>
              <a:t>1</a:t>
            </a:r>
            <a:r>
              <a:rPr lang="zh-CN" altLang="zh-CN" sz="2400" dirty="0">
                <a:latin typeface="Times New Roman" panose="02020603050405020304" pitchFamily="18" charset="0"/>
              </a:rPr>
              <a:t>，</a:t>
            </a:r>
            <a:r>
              <a:rPr lang="en-US" altLang="zh-CN" sz="2400" dirty="0">
                <a:latin typeface="Times New Roman" panose="02020603050405020304" pitchFamily="18" charset="0"/>
              </a:rPr>
              <a:t>2]</a:t>
            </a:r>
            <a:r>
              <a:rPr lang="zh-CN" altLang="zh-CN" sz="2400" dirty="0">
                <a:latin typeface="Times New Roman" panose="02020603050405020304" pitchFamily="18" charset="0"/>
              </a:rPr>
              <a:t>，即昨天最高价为</a:t>
            </a:r>
            <a:r>
              <a:rPr lang="en-US" altLang="zh-CN" sz="2400" dirty="0">
                <a:latin typeface="Times New Roman" panose="02020603050405020304" pitchFamily="18" charset="0"/>
              </a:rPr>
              <a:t>3</a:t>
            </a:r>
            <a:r>
              <a:rPr lang="zh-CN" altLang="zh-CN" sz="2400" dirty="0">
                <a:latin typeface="Times New Roman" panose="02020603050405020304" pitchFamily="18" charset="0"/>
              </a:rPr>
              <a:t>，最低价为</a:t>
            </a:r>
            <a:r>
              <a:rPr lang="en-US" altLang="zh-CN" sz="2400" dirty="0">
                <a:latin typeface="Times New Roman" panose="02020603050405020304" pitchFamily="18" charset="0"/>
              </a:rPr>
              <a:t>1</a:t>
            </a:r>
            <a:r>
              <a:rPr lang="zh-CN" altLang="zh-CN" sz="2400" dirty="0">
                <a:latin typeface="Times New Roman" panose="02020603050405020304" pitchFamily="18" charset="0"/>
              </a:rPr>
              <a:t>，收盘价为</a:t>
            </a:r>
            <a:r>
              <a:rPr lang="en-US" altLang="zh-CN" sz="2400" dirty="0">
                <a:latin typeface="Times New Roman" panose="02020603050405020304" pitchFamily="18" charset="0"/>
              </a:rPr>
              <a:t>2,</a:t>
            </a:r>
            <a:r>
              <a:rPr lang="zh-CN" altLang="zh-CN" sz="2400" dirty="0">
                <a:latin typeface="Times New Roman" panose="02020603050405020304" pitchFamily="18" charset="0"/>
              </a:rPr>
              <a:t>；今天的一组数据为</a:t>
            </a:r>
            <a:r>
              <a:rPr lang="en-US" altLang="zh-CN" sz="2400" dirty="0">
                <a:latin typeface="Times New Roman" panose="02020603050405020304" pitchFamily="18" charset="0"/>
              </a:rPr>
              <a:t>[3</a:t>
            </a:r>
            <a:r>
              <a:rPr lang="zh-CN" altLang="zh-CN" sz="2400" dirty="0">
                <a:latin typeface="Times New Roman" panose="02020603050405020304" pitchFamily="18" charset="0"/>
              </a:rPr>
              <a:t>，</a:t>
            </a:r>
            <a:r>
              <a:rPr lang="en-US" altLang="zh-CN" sz="2400" dirty="0">
                <a:latin typeface="Times New Roman" panose="02020603050405020304" pitchFamily="18" charset="0"/>
              </a:rPr>
              <a:t>2</a:t>
            </a:r>
            <a:r>
              <a:rPr lang="zh-CN" altLang="zh-CN" sz="2400" dirty="0">
                <a:latin typeface="Times New Roman" panose="02020603050405020304" pitchFamily="18" charset="0"/>
              </a:rPr>
              <a:t>，</a:t>
            </a:r>
            <a:r>
              <a:rPr lang="en-US" altLang="zh-CN" sz="2400" dirty="0">
                <a:latin typeface="Times New Roman" panose="02020603050405020304" pitchFamily="18" charset="0"/>
              </a:rPr>
              <a:t>2]</a:t>
            </a:r>
            <a:r>
              <a:rPr lang="zh-CN" altLang="zh-CN" sz="2400" dirty="0">
                <a:latin typeface="Times New Roman" panose="02020603050405020304" pitchFamily="18" charset="0"/>
              </a:rPr>
              <a:t>，即今天最高价为</a:t>
            </a:r>
            <a:r>
              <a:rPr lang="en-US" altLang="zh-CN" sz="2400" dirty="0">
                <a:latin typeface="Times New Roman" panose="02020603050405020304" pitchFamily="18" charset="0"/>
              </a:rPr>
              <a:t>3</a:t>
            </a:r>
            <a:r>
              <a:rPr lang="zh-CN" altLang="zh-CN" sz="2400" dirty="0">
                <a:latin typeface="Times New Roman" panose="02020603050405020304" pitchFamily="18" charset="0"/>
              </a:rPr>
              <a:t>，最低价为</a:t>
            </a:r>
            <a:r>
              <a:rPr lang="en-US" altLang="zh-CN" sz="2400" dirty="0">
                <a:latin typeface="Times New Roman" panose="02020603050405020304" pitchFamily="18" charset="0"/>
              </a:rPr>
              <a:t>2</a:t>
            </a:r>
            <a:r>
              <a:rPr lang="zh-CN" altLang="zh-CN" sz="2400" dirty="0">
                <a:latin typeface="Times New Roman" panose="02020603050405020304" pitchFamily="18" charset="0"/>
              </a:rPr>
              <a:t>，收盘价为</a:t>
            </a:r>
            <a:r>
              <a:rPr lang="en-US" altLang="zh-CN" sz="2400" dirty="0">
                <a:latin typeface="Times New Roman" panose="02020603050405020304" pitchFamily="18" charset="0"/>
              </a:rPr>
              <a:t>2,</a:t>
            </a:r>
            <a:r>
              <a:rPr lang="zh-CN" altLang="zh-CN" sz="2400" dirty="0">
                <a:latin typeface="Times New Roman" panose="02020603050405020304" pitchFamily="18" charset="0"/>
              </a:rPr>
              <a:t>；考虑计算周期</a:t>
            </a:r>
            <a:r>
              <a:rPr lang="en-US" altLang="zh-CN" sz="2400" dirty="0">
                <a:latin typeface="Times New Roman" panose="02020603050405020304" pitchFamily="18" charset="0"/>
              </a:rPr>
              <a:t>period</a:t>
            </a:r>
            <a:r>
              <a:rPr lang="zh-CN" altLang="zh-CN" sz="2400" dirty="0">
                <a:latin typeface="Times New Roman" panose="02020603050405020304" pitchFamily="18" charset="0"/>
              </a:rPr>
              <a:t>为</a:t>
            </a:r>
            <a:r>
              <a:rPr lang="en-US" altLang="zh-CN" sz="2400" dirty="0">
                <a:latin typeface="Times New Roman" panose="02020603050405020304" pitchFamily="18" charset="0"/>
              </a:rPr>
              <a:t>1</a:t>
            </a:r>
            <a:r>
              <a:rPr lang="zh-CN" altLang="zh-CN" sz="2400" dirty="0">
                <a:latin typeface="Times New Roman" panose="02020603050405020304" pitchFamily="18" charset="0"/>
              </a:rPr>
              <a:t>，则</a:t>
            </a:r>
            <a:r>
              <a:rPr lang="en-US" altLang="zh-CN" sz="2400" dirty="0">
                <a:latin typeface="Times New Roman" panose="02020603050405020304" pitchFamily="18" charset="0"/>
              </a:rPr>
              <a:t>PDI</a:t>
            </a:r>
            <a:r>
              <a:rPr lang="zh-CN" altLang="zh-CN" sz="2400" dirty="0">
                <a:latin typeface="Times New Roman" panose="02020603050405020304" pitchFamily="18" charset="0"/>
              </a:rPr>
              <a:t>计算如下：</a:t>
            </a:r>
          </a:p>
          <a:p>
            <a:r>
              <a:rPr lang="en-US" altLang="zh-CN" sz="2400" dirty="0">
                <a:latin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由于今天最高价减昨天最高价为</a:t>
            </a:r>
            <a:r>
              <a:rPr lang="en-US" altLang="zh-CN" sz="2400" dirty="0">
                <a:latin typeface="Times New Roman" panose="02020603050405020304" pitchFamily="18" charset="0"/>
              </a:rPr>
              <a:t>=3-3=0 =x2</a:t>
            </a:r>
            <a:r>
              <a:rPr lang="zh-CN" altLang="zh-CN" sz="2400" dirty="0">
                <a:latin typeface="Times New Roman" panose="02020603050405020304" pitchFamily="18" charset="0"/>
                <a:cs typeface="Times New Roman" panose="02020603050405020304" pitchFamily="18" charset="0"/>
              </a:rPr>
              <a:t>，而今天最低价减昨天最低价为</a:t>
            </a:r>
            <a:r>
              <a:rPr lang="en-US" altLang="zh-CN" sz="2400" dirty="0">
                <a:latin typeface="Times New Roman" panose="02020603050405020304" pitchFamily="18" charset="0"/>
              </a:rPr>
              <a:t>=2-1=1 =x1</a:t>
            </a:r>
            <a:r>
              <a:rPr lang="zh-CN" altLang="zh-CN" sz="2400" dirty="0">
                <a:latin typeface="Times New Roman" panose="02020603050405020304" pitchFamily="18" charset="0"/>
                <a:cs typeface="Times New Roman" panose="02020603050405020304" pitchFamily="18" charset="0"/>
              </a:rPr>
              <a:t>，因此</a:t>
            </a:r>
            <a:r>
              <a:rPr lang="en-US" altLang="zh-CN" sz="2400" dirty="0">
                <a:latin typeface="Times New Roman" panose="02020603050405020304" pitchFamily="18" charset="0"/>
              </a:rPr>
              <a:t>x2&lt;x1</a:t>
            </a:r>
            <a:r>
              <a:rPr lang="zh-CN" altLang="zh-CN" sz="2400" dirty="0">
                <a:latin typeface="Times New Roman" panose="02020603050405020304" pitchFamily="18" charset="0"/>
                <a:cs typeface="Times New Roman" panose="02020603050405020304" pitchFamily="18" charset="0"/>
              </a:rPr>
              <a:t>，则设变量</a:t>
            </a:r>
            <a:r>
              <a:rPr lang="en-US" altLang="zh-CN" sz="2400" dirty="0">
                <a:latin typeface="Times New Roman" panose="02020603050405020304" pitchFamily="18" charset="0"/>
              </a:rPr>
              <a:t>UDM=0</a:t>
            </a:r>
            <a:r>
              <a:rPr lang="zh-CN" altLang="zh-CN" sz="2400" dirty="0">
                <a:latin typeface="Times New Roman" panose="02020603050405020304" pitchFamily="18" charset="0"/>
                <a:cs typeface="Times New Roman" panose="02020603050405020304" pitchFamily="18" charset="0"/>
              </a:rPr>
              <a:t>；计算今天最高价减今天最低价</a:t>
            </a:r>
            <a:r>
              <a:rPr lang="en-US" altLang="zh-CN" sz="2400" dirty="0">
                <a:latin typeface="Times New Roman" panose="02020603050405020304" pitchFamily="18" charset="0"/>
              </a:rPr>
              <a:t>=3-2=1=x3</a:t>
            </a:r>
            <a:r>
              <a:rPr lang="zh-CN" altLang="zh-CN" sz="2400" dirty="0">
                <a:latin typeface="Times New Roman" panose="02020603050405020304" pitchFamily="18" charset="0"/>
                <a:cs typeface="Times New Roman" panose="02020603050405020304" pitchFamily="18" charset="0"/>
              </a:rPr>
              <a:t>，今天最高价减昨天收盘价</a:t>
            </a:r>
            <a:r>
              <a:rPr lang="en-US" altLang="zh-CN" sz="2400" dirty="0">
                <a:latin typeface="Times New Roman" panose="02020603050405020304" pitchFamily="18" charset="0"/>
              </a:rPr>
              <a:t>=3-2=1=x4</a:t>
            </a:r>
            <a:r>
              <a:rPr lang="zh-CN" altLang="zh-CN" sz="2400" dirty="0">
                <a:latin typeface="Times New Roman" panose="02020603050405020304" pitchFamily="18" charset="0"/>
                <a:cs typeface="Times New Roman" panose="02020603050405020304" pitchFamily="18" charset="0"/>
              </a:rPr>
              <a:t>，则</a:t>
            </a:r>
            <a:r>
              <a:rPr lang="en-US" altLang="zh-CN" sz="2400" dirty="0">
                <a:latin typeface="Times New Roman" panose="02020603050405020304" pitchFamily="18" charset="0"/>
              </a:rPr>
              <a:t>x3</a:t>
            </a:r>
            <a:r>
              <a:rPr lang="zh-CN" altLang="zh-CN"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rPr>
              <a:t>x4</a:t>
            </a:r>
            <a:r>
              <a:rPr lang="zh-CN" altLang="zh-CN" sz="2400" dirty="0">
                <a:latin typeface="Times New Roman" panose="02020603050405020304" pitchFamily="18" charset="0"/>
                <a:cs typeface="Times New Roman" panose="02020603050405020304" pitchFamily="18" charset="0"/>
              </a:rPr>
              <a:t>的最大值</a:t>
            </a:r>
            <a:r>
              <a:rPr lang="en-US" altLang="zh-CN" sz="2400" dirty="0">
                <a:latin typeface="Times New Roman" panose="02020603050405020304" pitchFamily="18" charset="0"/>
              </a:rPr>
              <a:t>=1=x5</a:t>
            </a:r>
            <a:r>
              <a:rPr lang="zh-CN" altLang="zh-CN" sz="2400" dirty="0">
                <a:latin typeface="Times New Roman" panose="02020603050405020304" pitchFamily="18" charset="0"/>
                <a:cs typeface="Times New Roman" panose="02020603050405020304" pitchFamily="18" charset="0"/>
              </a:rPr>
              <a:t>，计算今天最低价减昨天最低价</a:t>
            </a:r>
            <a:r>
              <a:rPr lang="en-US" altLang="zh-CN" sz="2400" dirty="0">
                <a:latin typeface="Times New Roman" panose="02020603050405020304" pitchFamily="18" charset="0"/>
              </a:rPr>
              <a:t>=2-1=1=x6</a:t>
            </a:r>
            <a:r>
              <a:rPr lang="zh-CN" altLang="zh-CN" sz="2400" dirty="0">
                <a:latin typeface="Times New Roman" panose="02020603050405020304" pitchFamily="18" charset="0"/>
                <a:cs typeface="Times New Roman" panose="02020603050405020304" pitchFamily="18" charset="0"/>
              </a:rPr>
              <a:t>，则设变量</a:t>
            </a:r>
            <a:r>
              <a:rPr lang="en-US" altLang="zh-CN" sz="2400" dirty="0">
                <a:latin typeface="Times New Roman" panose="02020603050405020304" pitchFamily="18" charset="0"/>
              </a:rPr>
              <a:t>TR=max(x5</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rPr>
              <a:t>x6)=1</a:t>
            </a:r>
            <a:r>
              <a:rPr lang="zh-CN" altLang="zh-CN" sz="2400" dirty="0">
                <a:latin typeface="Times New Roman" panose="02020603050405020304" pitchFamily="18" charset="0"/>
                <a:cs typeface="Times New Roman" panose="02020603050405020304" pitchFamily="18" charset="0"/>
              </a:rPr>
              <a:t>；</a:t>
            </a:r>
            <a:endParaRPr lang="zh-CN" altLang="en-US" sz="2400" dirty="0"/>
          </a:p>
        </p:txBody>
      </p:sp>
    </p:spTree>
    <p:extLst>
      <p:ext uri="{BB962C8B-B14F-4D97-AF65-F5344CB8AC3E}">
        <p14:creationId xmlns="" xmlns:p14="http://schemas.microsoft.com/office/powerpoint/2010/main" val="192240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477913" y="561783"/>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上升动向指标</a:t>
            </a:r>
            <a:endParaRPr lang="zh-CN" altLang="en-US" sz="2400" b="1" dirty="0"/>
          </a:p>
        </p:txBody>
      </p:sp>
      <p:pic>
        <p:nvPicPr>
          <p:cNvPr id="1024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5901" t="3279" r="5901"/>
          <a:stretch>
            <a:fillRect/>
          </a:stretch>
        </p:blipFill>
        <p:spPr bwMode="auto">
          <a:xfrm>
            <a:off x="477913" y="1471317"/>
            <a:ext cx="11128073" cy="4481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06020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627203" y="746449"/>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下降动向指标</a:t>
            </a:r>
            <a:endParaRPr lang="zh-CN" altLang="en-US" sz="2400" b="1" dirty="0"/>
          </a:p>
        </p:txBody>
      </p:sp>
      <p:sp>
        <p:nvSpPr>
          <p:cNvPr id="3" name="矩形 2"/>
          <p:cNvSpPr/>
          <p:nvPr/>
        </p:nvSpPr>
        <p:spPr>
          <a:xfrm>
            <a:off x="627202" y="1215011"/>
            <a:ext cx="11110707" cy="5632311"/>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由</a:t>
            </a:r>
            <a:r>
              <a:rPr lang="en-US" altLang="zh-CN" sz="2400" dirty="0">
                <a:latin typeface="Times New Roman" panose="02020603050405020304" pitchFamily="18" charset="0"/>
              </a:rPr>
              <a:t>PDI</a:t>
            </a:r>
            <a:r>
              <a:rPr lang="zh-CN" altLang="zh-CN" sz="2400" dirty="0">
                <a:latin typeface="Times New Roman" panose="02020603050405020304" pitchFamily="18" charset="0"/>
              </a:rPr>
              <a:t>上升动向指标分析可知，下降动向指标</a:t>
            </a:r>
            <a:r>
              <a:rPr lang="en-US" altLang="zh-CN" sz="2400" dirty="0">
                <a:latin typeface="Times New Roman" panose="02020603050405020304" pitchFamily="18" charset="0"/>
              </a:rPr>
              <a:t>MDI</a:t>
            </a:r>
            <a:r>
              <a:rPr lang="zh-CN" altLang="zh-CN" sz="2400" dirty="0">
                <a:latin typeface="Times New Roman" panose="02020603050405020304" pitchFamily="18" charset="0"/>
              </a:rPr>
              <a:t>通常和</a:t>
            </a:r>
            <a:r>
              <a:rPr lang="en-US" altLang="zh-CN" sz="2400" dirty="0">
                <a:latin typeface="Times New Roman" panose="02020603050405020304" pitchFamily="18" charset="0"/>
              </a:rPr>
              <a:t>PDI</a:t>
            </a:r>
            <a:r>
              <a:rPr lang="zh-CN" altLang="zh-CN" sz="2400" dirty="0">
                <a:latin typeface="Times New Roman" panose="02020603050405020304" pitchFamily="18" charset="0"/>
              </a:rPr>
              <a:t>上升动向指标、</a:t>
            </a:r>
            <a:r>
              <a:rPr lang="en-US" altLang="zh-CN" sz="2400" dirty="0">
                <a:latin typeface="Times New Roman" panose="02020603050405020304" pitchFamily="18" charset="0"/>
              </a:rPr>
              <a:t>ADX</a:t>
            </a:r>
            <a:r>
              <a:rPr lang="zh-CN" altLang="zh-CN" sz="2400" dirty="0">
                <a:latin typeface="Times New Roman" panose="02020603050405020304" pitchFamily="18" charset="0"/>
              </a:rPr>
              <a:t>动向平均数指标连用。下降动向指标</a:t>
            </a:r>
            <a:r>
              <a:rPr lang="en-US" altLang="zh-CN" sz="2400" dirty="0">
                <a:latin typeface="Times New Roman" panose="02020603050405020304" pitchFamily="18" charset="0"/>
              </a:rPr>
              <a:t>MDI</a:t>
            </a:r>
            <a:r>
              <a:rPr lang="zh-CN" altLang="zh-CN" sz="2400" dirty="0">
                <a:latin typeface="Times New Roman" panose="02020603050405020304" pitchFamily="18" charset="0"/>
              </a:rPr>
              <a:t>通常在±</a:t>
            </a:r>
            <a:r>
              <a:rPr lang="en-US" altLang="zh-CN" sz="2400" dirty="0">
                <a:latin typeface="Times New Roman" panose="02020603050405020304" pitchFamily="18" charset="0"/>
              </a:rPr>
              <a:t>50</a:t>
            </a:r>
            <a:r>
              <a:rPr lang="zh-CN" altLang="zh-CN" sz="2400" dirty="0">
                <a:latin typeface="Times New Roman" panose="02020603050405020304" pitchFamily="18" charset="0"/>
              </a:rPr>
              <a:t>之间震荡，一般认为下降动向指标</a:t>
            </a:r>
            <a:r>
              <a:rPr lang="en-US" altLang="zh-CN" sz="2400" dirty="0">
                <a:latin typeface="Times New Roman" panose="02020603050405020304" pitchFamily="18" charset="0"/>
              </a:rPr>
              <a:t>MDI</a:t>
            </a:r>
            <a:r>
              <a:rPr lang="zh-CN" altLang="zh-CN" sz="2400" dirty="0">
                <a:latin typeface="Times New Roman" panose="02020603050405020304" pitchFamily="18" charset="0"/>
              </a:rPr>
              <a:t>在</a:t>
            </a:r>
            <a:r>
              <a:rPr lang="en-US" altLang="zh-CN" sz="2400" dirty="0">
                <a:latin typeface="Times New Roman" panose="02020603050405020304" pitchFamily="18" charset="0"/>
              </a:rPr>
              <a:t>0</a:t>
            </a:r>
            <a:r>
              <a:rPr lang="zh-CN" altLang="zh-CN" sz="2400" dirty="0">
                <a:latin typeface="Times New Roman" panose="02020603050405020304" pitchFamily="18" charset="0"/>
              </a:rPr>
              <a:t>上方运行，则股票价格将逐渐走强，用户可以考虑适时逢低买入。</a:t>
            </a:r>
          </a:p>
          <a:p>
            <a:pPr indent="266700" algn="just">
              <a:spcAft>
                <a:spcPts val="0"/>
              </a:spcAft>
            </a:pPr>
            <a:r>
              <a:rPr lang="zh-CN" altLang="zh-CN" sz="2400" dirty="0">
                <a:latin typeface="Times New Roman" panose="02020603050405020304" pitchFamily="18" charset="0"/>
              </a:rPr>
              <a:t>通常认为，若</a:t>
            </a:r>
            <a:r>
              <a:rPr lang="en-US" altLang="zh-CN" sz="2400" dirty="0">
                <a:latin typeface="Times New Roman" panose="02020603050405020304" pitchFamily="18" charset="0"/>
              </a:rPr>
              <a:t>PDI</a:t>
            </a:r>
            <a:r>
              <a:rPr lang="zh-CN" altLang="zh-CN" sz="2400" dirty="0">
                <a:latin typeface="Times New Roman" panose="02020603050405020304" pitchFamily="18" charset="0"/>
              </a:rPr>
              <a:t>上升动向指标从下往上突破下降动向指标</a:t>
            </a:r>
            <a:r>
              <a:rPr lang="en-US" altLang="zh-CN" sz="2400" dirty="0">
                <a:latin typeface="Times New Roman" panose="02020603050405020304" pitchFamily="18" charset="0"/>
              </a:rPr>
              <a:t>MDI</a:t>
            </a:r>
            <a:r>
              <a:rPr lang="zh-CN" altLang="zh-CN" sz="2400" dirty="0">
                <a:latin typeface="Times New Roman" panose="02020603050405020304" pitchFamily="18" charset="0"/>
              </a:rPr>
              <a:t>，且</a:t>
            </a:r>
            <a:r>
              <a:rPr lang="en-US" altLang="zh-CN" sz="2400" dirty="0">
                <a:latin typeface="Times New Roman" panose="02020603050405020304" pitchFamily="18" charset="0"/>
              </a:rPr>
              <a:t>ADX</a:t>
            </a:r>
            <a:r>
              <a:rPr lang="zh-CN" altLang="zh-CN" sz="2400" dirty="0">
                <a:latin typeface="Times New Roman" panose="02020603050405020304" pitchFamily="18" charset="0"/>
              </a:rPr>
              <a:t>走势也向上，此时投资者可以考虑介入，此时股票价格在一定时间段内上涨可能性增大；若下降动向指标</a:t>
            </a:r>
            <a:r>
              <a:rPr lang="en-US" altLang="zh-CN" sz="2400" dirty="0">
                <a:latin typeface="Times New Roman" panose="02020603050405020304" pitchFamily="18" charset="0"/>
              </a:rPr>
              <a:t>MDI</a:t>
            </a:r>
            <a:r>
              <a:rPr lang="zh-CN" altLang="zh-CN" sz="2400" dirty="0">
                <a:latin typeface="Times New Roman" panose="02020603050405020304" pitchFamily="18" charset="0"/>
              </a:rPr>
              <a:t>从上往下突破</a:t>
            </a:r>
            <a:r>
              <a:rPr lang="en-US" altLang="zh-CN" sz="2400" dirty="0">
                <a:latin typeface="Times New Roman" panose="02020603050405020304" pitchFamily="18" charset="0"/>
              </a:rPr>
              <a:t>PDI</a:t>
            </a:r>
            <a:r>
              <a:rPr lang="zh-CN" altLang="zh-CN" sz="2400" dirty="0">
                <a:latin typeface="Times New Roman" panose="02020603050405020304" pitchFamily="18" charset="0"/>
              </a:rPr>
              <a:t>上升动向指标，且</a:t>
            </a:r>
            <a:r>
              <a:rPr lang="en-US" altLang="zh-CN" sz="2400" dirty="0">
                <a:latin typeface="Times New Roman" panose="02020603050405020304" pitchFamily="18" charset="0"/>
              </a:rPr>
              <a:t>ADX</a:t>
            </a:r>
            <a:r>
              <a:rPr lang="zh-CN" altLang="zh-CN" sz="2400" dirty="0">
                <a:latin typeface="Times New Roman" panose="02020603050405020304" pitchFamily="18" charset="0"/>
              </a:rPr>
              <a:t>走势向下，此时投资者可以考虑卖出手中的股票，此时股票价格在一定时间段内下跌可能性增大。</a:t>
            </a:r>
          </a:p>
          <a:p>
            <a:pPr indent="266700" algn="just">
              <a:spcAft>
                <a:spcPts val="0"/>
              </a:spcAft>
            </a:pPr>
            <a:r>
              <a:rPr lang="en-US" altLang="zh-CN" sz="2400" dirty="0">
                <a:latin typeface="Times New Roman" panose="02020603050405020304" pitchFamily="18" charset="0"/>
              </a:rPr>
              <a:t>	</a:t>
            </a:r>
            <a:r>
              <a:rPr lang="zh-CN" altLang="zh-CN" sz="2400" dirty="0">
                <a:latin typeface="Times New Roman" panose="02020603050405020304" pitchFamily="18" charset="0"/>
              </a:rPr>
              <a:t>假设昨天一组数据为</a:t>
            </a:r>
            <a:r>
              <a:rPr lang="en-US" altLang="zh-CN" sz="2400" dirty="0">
                <a:latin typeface="Times New Roman" panose="02020603050405020304" pitchFamily="18" charset="0"/>
              </a:rPr>
              <a:t>[3</a:t>
            </a:r>
            <a:r>
              <a:rPr lang="zh-CN" altLang="zh-CN" sz="2400" dirty="0">
                <a:latin typeface="Times New Roman" panose="02020603050405020304" pitchFamily="18" charset="0"/>
              </a:rPr>
              <a:t>，</a:t>
            </a:r>
            <a:r>
              <a:rPr lang="en-US" altLang="zh-CN" sz="2400" dirty="0">
                <a:latin typeface="Times New Roman" panose="02020603050405020304" pitchFamily="18" charset="0"/>
              </a:rPr>
              <a:t>1</a:t>
            </a:r>
            <a:r>
              <a:rPr lang="zh-CN" altLang="zh-CN" sz="2400" dirty="0">
                <a:latin typeface="Times New Roman" panose="02020603050405020304" pitchFamily="18" charset="0"/>
              </a:rPr>
              <a:t>，</a:t>
            </a:r>
            <a:r>
              <a:rPr lang="en-US" altLang="zh-CN" sz="2400" dirty="0">
                <a:latin typeface="Times New Roman" panose="02020603050405020304" pitchFamily="18" charset="0"/>
              </a:rPr>
              <a:t>2]</a:t>
            </a:r>
            <a:r>
              <a:rPr lang="zh-CN" altLang="zh-CN" sz="2400" dirty="0">
                <a:latin typeface="Times New Roman" panose="02020603050405020304" pitchFamily="18" charset="0"/>
              </a:rPr>
              <a:t>，即昨天最高价为</a:t>
            </a:r>
            <a:r>
              <a:rPr lang="en-US" altLang="zh-CN" sz="2400" dirty="0">
                <a:latin typeface="Times New Roman" panose="02020603050405020304" pitchFamily="18" charset="0"/>
              </a:rPr>
              <a:t>3</a:t>
            </a:r>
            <a:r>
              <a:rPr lang="zh-CN" altLang="zh-CN" sz="2400" dirty="0">
                <a:latin typeface="Times New Roman" panose="02020603050405020304" pitchFamily="18" charset="0"/>
              </a:rPr>
              <a:t>，最低价为</a:t>
            </a:r>
            <a:r>
              <a:rPr lang="en-US" altLang="zh-CN" sz="2400" dirty="0">
                <a:latin typeface="Times New Roman" panose="02020603050405020304" pitchFamily="18" charset="0"/>
              </a:rPr>
              <a:t>1</a:t>
            </a:r>
            <a:r>
              <a:rPr lang="zh-CN" altLang="zh-CN" sz="2400" dirty="0">
                <a:latin typeface="Times New Roman" panose="02020603050405020304" pitchFamily="18" charset="0"/>
              </a:rPr>
              <a:t>，收盘价为</a:t>
            </a:r>
            <a:r>
              <a:rPr lang="en-US" altLang="zh-CN" sz="2400" dirty="0">
                <a:latin typeface="Times New Roman" panose="02020603050405020304" pitchFamily="18" charset="0"/>
              </a:rPr>
              <a:t>2,</a:t>
            </a:r>
            <a:r>
              <a:rPr lang="zh-CN" altLang="zh-CN" sz="2400" dirty="0">
                <a:latin typeface="Times New Roman" panose="02020603050405020304" pitchFamily="18" charset="0"/>
              </a:rPr>
              <a:t>；今天的一组数据为</a:t>
            </a:r>
            <a:r>
              <a:rPr lang="en-US" altLang="zh-CN" sz="2400" dirty="0">
                <a:latin typeface="Times New Roman" panose="02020603050405020304" pitchFamily="18" charset="0"/>
              </a:rPr>
              <a:t>[3</a:t>
            </a:r>
            <a:r>
              <a:rPr lang="zh-CN" altLang="zh-CN" sz="2400" dirty="0">
                <a:latin typeface="Times New Roman" panose="02020603050405020304" pitchFamily="18" charset="0"/>
              </a:rPr>
              <a:t>，</a:t>
            </a:r>
            <a:r>
              <a:rPr lang="en-US" altLang="zh-CN" sz="2400" dirty="0">
                <a:latin typeface="Times New Roman" panose="02020603050405020304" pitchFamily="18" charset="0"/>
              </a:rPr>
              <a:t>2</a:t>
            </a:r>
            <a:r>
              <a:rPr lang="zh-CN" altLang="zh-CN" sz="2400" dirty="0">
                <a:latin typeface="Times New Roman" panose="02020603050405020304" pitchFamily="18" charset="0"/>
              </a:rPr>
              <a:t>，</a:t>
            </a:r>
            <a:r>
              <a:rPr lang="en-US" altLang="zh-CN" sz="2400" dirty="0">
                <a:latin typeface="Times New Roman" panose="02020603050405020304" pitchFamily="18" charset="0"/>
              </a:rPr>
              <a:t>2]</a:t>
            </a:r>
            <a:r>
              <a:rPr lang="zh-CN" altLang="zh-CN" sz="2400" dirty="0">
                <a:latin typeface="Times New Roman" panose="02020603050405020304" pitchFamily="18" charset="0"/>
              </a:rPr>
              <a:t>，即今天最高价为</a:t>
            </a:r>
            <a:r>
              <a:rPr lang="en-US" altLang="zh-CN" sz="2400" dirty="0">
                <a:latin typeface="Times New Roman" panose="02020603050405020304" pitchFamily="18" charset="0"/>
              </a:rPr>
              <a:t>3</a:t>
            </a:r>
            <a:r>
              <a:rPr lang="zh-CN" altLang="zh-CN" sz="2400" dirty="0">
                <a:latin typeface="Times New Roman" panose="02020603050405020304" pitchFamily="18" charset="0"/>
              </a:rPr>
              <a:t>，最低价为</a:t>
            </a:r>
            <a:r>
              <a:rPr lang="en-US" altLang="zh-CN" sz="2400" dirty="0">
                <a:latin typeface="Times New Roman" panose="02020603050405020304" pitchFamily="18" charset="0"/>
              </a:rPr>
              <a:t>2</a:t>
            </a:r>
            <a:r>
              <a:rPr lang="zh-CN" altLang="zh-CN" sz="2400" dirty="0">
                <a:latin typeface="Times New Roman" panose="02020603050405020304" pitchFamily="18" charset="0"/>
              </a:rPr>
              <a:t>，收盘价为</a:t>
            </a:r>
            <a:r>
              <a:rPr lang="en-US" altLang="zh-CN" sz="2400" dirty="0">
                <a:latin typeface="Times New Roman" panose="02020603050405020304" pitchFamily="18" charset="0"/>
              </a:rPr>
              <a:t>2,</a:t>
            </a:r>
            <a:r>
              <a:rPr lang="zh-CN" altLang="zh-CN" sz="2400" dirty="0">
                <a:latin typeface="Times New Roman" panose="02020603050405020304" pitchFamily="18" charset="0"/>
              </a:rPr>
              <a:t>；考虑计算周期</a:t>
            </a:r>
            <a:r>
              <a:rPr lang="en-US" altLang="zh-CN" sz="2400" dirty="0">
                <a:latin typeface="Times New Roman" panose="02020603050405020304" pitchFamily="18" charset="0"/>
              </a:rPr>
              <a:t>period</a:t>
            </a:r>
            <a:r>
              <a:rPr lang="zh-CN" altLang="zh-CN" sz="2400" dirty="0">
                <a:latin typeface="Times New Roman" panose="02020603050405020304" pitchFamily="18" charset="0"/>
              </a:rPr>
              <a:t>为</a:t>
            </a:r>
            <a:r>
              <a:rPr lang="en-US" altLang="zh-CN" sz="2400" dirty="0">
                <a:latin typeface="Times New Roman" panose="02020603050405020304" pitchFamily="18" charset="0"/>
              </a:rPr>
              <a:t>1</a:t>
            </a:r>
            <a:r>
              <a:rPr lang="zh-CN" altLang="zh-CN" sz="2400" dirty="0">
                <a:latin typeface="Times New Roman" panose="02020603050405020304" pitchFamily="18" charset="0"/>
              </a:rPr>
              <a:t>，则</a:t>
            </a:r>
            <a:r>
              <a:rPr lang="en-US" altLang="zh-CN" sz="2400" dirty="0">
                <a:latin typeface="Times New Roman" panose="02020603050405020304" pitchFamily="18" charset="0"/>
              </a:rPr>
              <a:t>MDI</a:t>
            </a:r>
            <a:r>
              <a:rPr lang="zh-CN" altLang="zh-CN" sz="2400" dirty="0">
                <a:latin typeface="Times New Roman" panose="02020603050405020304" pitchFamily="18" charset="0"/>
              </a:rPr>
              <a:t>计算如下：</a:t>
            </a:r>
          </a:p>
          <a:p>
            <a:r>
              <a:rPr lang="en-US" altLang="zh-CN" sz="2400" dirty="0">
                <a:latin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由于今天最高价减昨天最高价为</a:t>
            </a:r>
            <a:r>
              <a:rPr lang="en-US" altLang="zh-CN" sz="2400" dirty="0">
                <a:latin typeface="Times New Roman" panose="02020603050405020304" pitchFamily="18" charset="0"/>
              </a:rPr>
              <a:t>=3-3=0 =x2</a:t>
            </a:r>
            <a:r>
              <a:rPr lang="zh-CN" altLang="zh-CN" sz="2400" dirty="0">
                <a:latin typeface="Times New Roman" panose="02020603050405020304" pitchFamily="18" charset="0"/>
                <a:cs typeface="Times New Roman" panose="02020603050405020304" pitchFamily="18" charset="0"/>
              </a:rPr>
              <a:t>，而今天最低价减昨天最低价为</a:t>
            </a:r>
            <a:r>
              <a:rPr lang="en-US" altLang="zh-CN" sz="2400" dirty="0">
                <a:latin typeface="Times New Roman" panose="02020603050405020304" pitchFamily="18" charset="0"/>
              </a:rPr>
              <a:t>=2-1=1 =x1</a:t>
            </a:r>
            <a:r>
              <a:rPr lang="zh-CN" altLang="zh-CN" sz="2400" dirty="0">
                <a:latin typeface="Times New Roman" panose="02020603050405020304" pitchFamily="18" charset="0"/>
                <a:cs typeface="Times New Roman" panose="02020603050405020304" pitchFamily="18" charset="0"/>
              </a:rPr>
              <a:t>，因此</a:t>
            </a:r>
            <a:r>
              <a:rPr lang="en-US" altLang="zh-CN" sz="2400" dirty="0">
                <a:latin typeface="Times New Roman" panose="02020603050405020304" pitchFamily="18" charset="0"/>
              </a:rPr>
              <a:t>x2&lt;x1</a:t>
            </a:r>
            <a:r>
              <a:rPr lang="zh-CN" altLang="zh-CN" sz="2400" dirty="0">
                <a:latin typeface="Times New Roman" panose="02020603050405020304" pitchFamily="18" charset="0"/>
                <a:cs typeface="Times New Roman" panose="02020603050405020304" pitchFamily="18" charset="0"/>
              </a:rPr>
              <a:t>，则设变量</a:t>
            </a:r>
            <a:r>
              <a:rPr lang="en-US" altLang="zh-CN" sz="2400" dirty="0">
                <a:latin typeface="Times New Roman" panose="02020603050405020304" pitchFamily="18" charset="0"/>
              </a:rPr>
              <a:t>DDM=x1=1</a:t>
            </a:r>
            <a:r>
              <a:rPr lang="zh-CN" altLang="zh-CN" sz="2400" dirty="0">
                <a:latin typeface="Times New Roman" panose="02020603050405020304" pitchFamily="18" charset="0"/>
                <a:cs typeface="Times New Roman" panose="02020603050405020304" pitchFamily="18" charset="0"/>
              </a:rPr>
              <a:t>；计算今天最高价减今天最低价</a:t>
            </a:r>
            <a:r>
              <a:rPr lang="en-US" altLang="zh-CN" sz="2400" dirty="0">
                <a:latin typeface="Times New Roman" panose="02020603050405020304" pitchFamily="18" charset="0"/>
              </a:rPr>
              <a:t>=3-2=1=x3</a:t>
            </a:r>
            <a:r>
              <a:rPr lang="zh-CN" altLang="zh-CN" sz="2400" dirty="0">
                <a:latin typeface="Times New Roman" panose="02020603050405020304" pitchFamily="18" charset="0"/>
                <a:cs typeface="Times New Roman" panose="02020603050405020304" pitchFamily="18" charset="0"/>
              </a:rPr>
              <a:t>，今天最高价减昨天收盘价</a:t>
            </a:r>
            <a:r>
              <a:rPr lang="en-US" altLang="zh-CN" sz="2400" dirty="0">
                <a:latin typeface="Times New Roman" panose="02020603050405020304" pitchFamily="18" charset="0"/>
              </a:rPr>
              <a:t>=3-2=1=x4</a:t>
            </a:r>
            <a:r>
              <a:rPr lang="zh-CN" altLang="zh-CN" sz="2400" dirty="0">
                <a:latin typeface="Times New Roman" panose="02020603050405020304" pitchFamily="18" charset="0"/>
                <a:cs typeface="Times New Roman" panose="02020603050405020304" pitchFamily="18" charset="0"/>
              </a:rPr>
              <a:t>，则</a:t>
            </a:r>
            <a:r>
              <a:rPr lang="en-US" altLang="zh-CN" sz="2400" dirty="0">
                <a:latin typeface="Times New Roman" panose="02020603050405020304" pitchFamily="18" charset="0"/>
              </a:rPr>
              <a:t>x3</a:t>
            </a:r>
            <a:r>
              <a:rPr lang="zh-CN" altLang="zh-CN"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rPr>
              <a:t>x4</a:t>
            </a:r>
            <a:r>
              <a:rPr lang="zh-CN" altLang="zh-CN" sz="2400" dirty="0">
                <a:latin typeface="Times New Roman" panose="02020603050405020304" pitchFamily="18" charset="0"/>
                <a:cs typeface="Times New Roman" panose="02020603050405020304" pitchFamily="18" charset="0"/>
              </a:rPr>
              <a:t>的最大值</a:t>
            </a:r>
            <a:r>
              <a:rPr lang="en-US" altLang="zh-CN" sz="2400" dirty="0">
                <a:latin typeface="Times New Roman" panose="02020603050405020304" pitchFamily="18" charset="0"/>
              </a:rPr>
              <a:t>=1=x5</a:t>
            </a:r>
            <a:r>
              <a:rPr lang="zh-CN" altLang="zh-CN" sz="2400" dirty="0">
                <a:latin typeface="Times New Roman" panose="02020603050405020304" pitchFamily="18" charset="0"/>
                <a:cs typeface="Times New Roman" panose="02020603050405020304" pitchFamily="18" charset="0"/>
              </a:rPr>
              <a:t>，计算今天最低价减昨天收盘价</a:t>
            </a:r>
            <a:r>
              <a:rPr lang="en-US" altLang="zh-CN" sz="2400" dirty="0">
                <a:latin typeface="Times New Roman" panose="02020603050405020304" pitchFamily="18" charset="0"/>
              </a:rPr>
              <a:t>=2-2=0=x6</a:t>
            </a:r>
            <a:r>
              <a:rPr lang="zh-CN" altLang="zh-CN" sz="2400" dirty="0">
                <a:latin typeface="Times New Roman" panose="02020603050405020304" pitchFamily="18" charset="0"/>
                <a:cs typeface="Times New Roman" panose="02020603050405020304" pitchFamily="18" charset="0"/>
              </a:rPr>
              <a:t>，则设变量</a:t>
            </a:r>
            <a:r>
              <a:rPr lang="en-US" altLang="zh-CN" sz="2400" dirty="0">
                <a:latin typeface="Times New Roman" panose="02020603050405020304" pitchFamily="18" charset="0"/>
              </a:rPr>
              <a:t>TR=max(x5</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rPr>
              <a:t>x6)=1</a:t>
            </a:r>
            <a:r>
              <a:rPr lang="zh-CN" altLang="zh-CN" sz="2400" dirty="0">
                <a:latin typeface="Times New Roman" panose="02020603050405020304" pitchFamily="18" charset="0"/>
                <a:cs typeface="Times New Roman" panose="02020603050405020304" pitchFamily="18" charset="0"/>
              </a:rPr>
              <a:t>；</a:t>
            </a:r>
            <a:endParaRPr lang="zh-CN" altLang="en-US" sz="2400" dirty="0"/>
          </a:p>
        </p:txBody>
      </p:sp>
    </p:spTree>
    <p:extLst>
      <p:ext uri="{BB962C8B-B14F-4D97-AF65-F5344CB8AC3E}">
        <p14:creationId xmlns="" xmlns:p14="http://schemas.microsoft.com/office/powerpoint/2010/main" val="515533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627203" y="746449"/>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下降动向指标</a:t>
            </a:r>
            <a:endParaRPr lang="zh-CN" altLang="en-US" sz="2400" b="1" dirty="0"/>
          </a:p>
        </p:txBody>
      </p:sp>
      <p:pic>
        <p:nvPicPr>
          <p:cNvPr id="1126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4785" t="1538" r="6061"/>
          <a:stretch>
            <a:fillRect/>
          </a:stretch>
        </p:blipFill>
        <p:spPr bwMode="auto">
          <a:xfrm>
            <a:off x="769873" y="1208114"/>
            <a:ext cx="10835911" cy="49687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831611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698397" y="746449"/>
            <a:ext cx="233910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动向平均数指标</a:t>
            </a:r>
            <a:endParaRPr lang="zh-CN" altLang="en-US" sz="2400" b="1" dirty="0"/>
          </a:p>
        </p:txBody>
      </p:sp>
      <p:sp>
        <p:nvSpPr>
          <p:cNvPr id="3" name="矩形 2"/>
          <p:cNvSpPr/>
          <p:nvPr/>
        </p:nvSpPr>
        <p:spPr>
          <a:xfrm>
            <a:off x="698397" y="1208114"/>
            <a:ext cx="10927546" cy="4154984"/>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由上升动向指标</a:t>
            </a:r>
            <a:r>
              <a:rPr lang="en-US" altLang="zh-CN" sz="2400" dirty="0">
                <a:latin typeface="Times New Roman" panose="02020603050405020304" pitchFamily="18" charset="0"/>
              </a:rPr>
              <a:t>PDI</a:t>
            </a:r>
            <a:r>
              <a:rPr lang="zh-CN" altLang="zh-CN" sz="2400" dirty="0">
                <a:latin typeface="Times New Roman" panose="02020603050405020304" pitchFamily="18" charset="0"/>
              </a:rPr>
              <a:t>、下降动向指标</a:t>
            </a:r>
            <a:r>
              <a:rPr lang="en-US" altLang="zh-CN" sz="2400" dirty="0">
                <a:latin typeface="Times New Roman" panose="02020603050405020304" pitchFamily="18" charset="0"/>
              </a:rPr>
              <a:t>MDI</a:t>
            </a:r>
            <a:r>
              <a:rPr lang="zh-CN" altLang="zh-CN" sz="2400" dirty="0">
                <a:latin typeface="Times New Roman" panose="02020603050405020304" pitchFamily="18" charset="0"/>
              </a:rPr>
              <a:t>分析可知，动向平均数指标</a:t>
            </a:r>
            <a:r>
              <a:rPr lang="en-US" altLang="zh-CN" sz="2400" dirty="0">
                <a:latin typeface="Times New Roman" panose="02020603050405020304" pitchFamily="18" charset="0"/>
              </a:rPr>
              <a:t>ADX</a:t>
            </a:r>
            <a:r>
              <a:rPr lang="zh-CN" altLang="zh-CN" sz="2400" dirty="0">
                <a:latin typeface="Times New Roman" panose="02020603050405020304" pitchFamily="18" charset="0"/>
              </a:rPr>
              <a:t>通常与上升动向指标</a:t>
            </a:r>
            <a:r>
              <a:rPr lang="en-US" altLang="zh-CN" sz="2400" dirty="0">
                <a:latin typeface="Times New Roman" panose="02020603050405020304" pitchFamily="18" charset="0"/>
              </a:rPr>
              <a:t>PDI</a:t>
            </a:r>
            <a:r>
              <a:rPr lang="zh-CN" altLang="zh-CN" sz="2400" dirty="0">
                <a:latin typeface="Times New Roman" panose="02020603050405020304" pitchFamily="18" charset="0"/>
              </a:rPr>
              <a:t>、下降动向指标</a:t>
            </a:r>
            <a:r>
              <a:rPr lang="en-US" altLang="zh-CN" sz="2400" dirty="0">
                <a:latin typeface="Times New Roman" panose="02020603050405020304" pitchFamily="18" charset="0"/>
              </a:rPr>
              <a:t>MDI</a:t>
            </a:r>
            <a:r>
              <a:rPr lang="zh-CN" altLang="zh-CN" sz="2400" dirty="0">
                <a:latin typeface="Times New Roman" panose="02020603050405020304" pitchFamily="18" charset="0"/>
              </a:rPr>
              <a:t>连用。动向平均数指标</a:t>
            </a:r>
            <a:r>
              <a:rPr lang="en-US" altLang="zh-CN" sz="2400" dirty="0">
                <a:latin typeface="Times New Roman" panose="02020603050405020304" pitchFamily="18" charset="0"/>
              </a:rPr>
              <a:t>ADX</a:t>
            </a:r>
            <a:r>
              <a:rPr lang="zh-CN" altLang="zh-CN" sz="2400" dirty="0">
                <a:latin typeface="Times New Roman" panose="02020603050405020304" pitchFamily="18" charset="0"/>
              </a:rPr>
              <a:t>通常用来指明一个趋势的指标结束；动向平均数指标</a:t>
            </a:r>
            <a:r>
              <a:rPr lang="en-US" altLang="zh-CN" sz="2400" dirty="0">
                <a:latin typeface="Times New Roman" panose="02020603050405020304" pitchFamily="18" charset="0"/>
              </a:rPr>
              <a:t>ADX</a:t>
            </a:r>
            <a:r>
              <a:rPr lang="zh-CN" altLang="zh-CN" sz="2400" dirty="0">
                <a:latin typeface="Times New Roman" panose="02020603050405020304" pitchFamily="18" charset="0"/>
              </a:rPr>
              <a:t>的大小能够反映股票价格的实际相对大小，当动向平均数指标</a:t>
            </a:r>
            <a:r>
              <a:rPr lang="en-US" altLang="zh-CN" sz="2400" dirty="0">
                <a:latin typeface="Times New Roman" panose="02020603050405020304" pitchFamily="18" charset="0"/>
              </a:rPr>
              <a:t>ADX</a:t>
            </a:r>
            <a:r>
              <a:rPr lang="zh-CN" altLang="zh-CN" sz="2400" dirty="0">
                <a:latin typeface="Times New Roman" panose="02020603050405020304" pitchFamily="18" charset="0"/>
              </a:rPr>
              <a:t>增大时，此时股票价格是整体上涨的，但是动向平均数指标</a:t>
            </a:r>
            <a:r>
              <a:rPr lang="en-US" altLang="zh-CN" sz="2400" dirty="0">
                <a:latin typeface="Times New Roman" panose="02020603050405020304" pitchFamily="18" charset="0"/>
              </a:rPr>
              <a:t>ADX</a:t>
            </a:r>
            <a:r>
              <a:rPr lang="zh-CN" altLang="zh-CN" sz="2400" dirty="0">
                <a:latin typeface="Times New Roman" panose="02020603050405020304" pitchFamily="18" charset="0"/>
              </a:rPr>
              <a:t>存在下降的趋势时，则股票价格极大可能下降，但是其股票成本价格的实际增幅以用户选取的参考点有关。</a:t>
            </a:r>
          </a:p>
          <a:p>
            <a:pPr indent="266700" algn="just">
              <a:spcAft>
                <a:spcPts val="0"/>
              </a:spcAft>
            </a:pPr>
            <a:r>
              <a:rPr lang="zh-CN" altLang="zh-CN" sz="2400" dirty="0">
                <a:latin typeface="Times New Roman" panose="02020603050405020304" pitchFamily="18" charset="0"/>
              </a:rPr>
              <a:t>特别的，若</a:t>
            </a:r>
            <a:r>
              <a:rPr lang="en-US" altLang="zh-CN" sz="2400" dirty="0">
                <a:latin typeface="Times New Roman" panose="02020603050405020304" pitchFamily="18" charset="0"/>
              </a:rPr>
              <a:t>PDI</a:t>
            </a:r>
            <a:r>
              <a:rPr lang="zh-CN" altLang="zh-CN" sz="2400" dirty="0">
                <a:latin typeface="Times New Roman" panose="02020603050405020304" pitchFamily="18" charset="0"/>
              </a:rPr>
              <a:t>上升动向指标从下往上突破下降动向指标</a:t>
            </a:r>
            <a:r>
              <a:rPr lang="en-US" altLang="zh-CN" sz="2400" dirty="0">
                <a:latin typeface="Times New Roman" panose="02020603050405020304" pitchFamily="18" charset="0"/>
              </a:rPr>
              <a:t>MDI</a:t>
            </a:r>
            <a:r>
              <a:rPr lang="zh-CN" altLang="zh-CN" sz="2400" dirty="0">
                <a:latin typeface="Times New Roman" panose="02020603050405020304" pitchFamily="18" charset="0"/>
              </a:rPr>
              <a:t>，且</a:t>
            </a:r>
            <a:r>
              <a:rPr lang="en-US" altLang="zh-CN" sz="2400" dirty="0">
                <a:latin typeface="Times New Roman" panose="02020603050405020304" pitchFamily="18" charset="0"/>
              </a:rPr>
              <a:t>ADX</a:t>
            </a:r>
            <a:r>
              <a:rPr lang="zh-CN" altLang="zh-CN" sz="2400" dirty="0">
                <a:latin typeface="Times New Roman" panose="02020603050405020304" pitchFamily="18" charset="0"/>
              </a:rPr>
              <a:t>走势也向上，此时投资者可以考虑介入，此时股票价格在一定时间段内上涨可能性增大；若下降动向指标</a:t>
            </a:r>
            <a:r>
              <a:rPr lang="en-US" altLang="zh-CN" sz="2400" dirty="0">
                <a:latin typeface="Times New Roman" panose="02020603050405020304" pitchFamily="18" charset="0"/>
              </a:rPr>
              <a:t>MDI</a:t>
            </a:r>
            <a:r>
              <a:rPr lang="zh-CN" altLang="zh-CN" sz="2400" dirty="0">
                <a:latin typeface="Times New Roman" panose="02020603050405020304" pitchFamily="18" charset="0"/>
              </a:rPr>
              <a:t>从上往下突破</a:t>
            </a:r>
            <a:r>
              <a:rPr lang="en-US" altLang="zh-CN" sz="2400" dirty="0">
                <a:latin typeface="Times New Roman" panose="02020603050405020304" pitchFamily="18" charset="0"/>
              </a:rPr>
              <a:t>PDI</a:t>
            </a:r>
            <a:r>
              <a:rPr lang="zh-CN" altLang="zh-CN" sz="2400" dirty="0">
                <a:latin typeface="Times New Roman" panose="02020603050405020304" pitchFamily="18" charset="0"/>
              </a:rPr>
              <a:t>上升动向指标，且</a:t>
            </a:r>
            <a:r>
              <a:rPr lang="en-US" altLang="zh-CN" sz="2400" dirty="0">
                <a:latin typeface="Times New Roman" panose="02020603050405020304" pitchFamily="18" charset="0"/>
              </a:rPr>
              <a:t>ADX</a:t>
            </a:r>
            <a:r>
              <a:rPr lang="zh-CN" altLang="zh-CN" sz="2400" dirty="0">
                <a:latin typeface="Times New Roman" panose="02020603050405020304" pitchFamily="18" charset="0"/>
              </a:rPr>
              <a:t>走势向下，此时投资者可以考虑卖出手中的股票，此时股票价格在一定时间段内下跌可能性增大。</a:t>
            </a:r>
          </a:p>
          <a:p>
            <a:pPr indent="266700" algn="just">
              <a:spcAft>
                <a:spcPts val="0"/>
              </a:spcAft>
            </a:pPr>
            <a:r>
              <a:rPr lang="zh-CN" altLang="zh-CN" sz="2400" dirty="0" smtClean="0">
                <a:latin typeface="Times New Roman" panose="02020603050405020304" pitchFamily="18" charset="0"/>
              </a:rPr>
              <a:t>动向</a:t>
            </a:r>
            <a:r>
              <a:rPr lang="zh-CN" altLang="zh-CN" sz="2400" dirty="0">
                <a:latin typeface="Times New Roman" panose="02020603050405020304" pitchFamily="18" charset="0"/>
              </a:rPr>
              <a:t>平均数指标</a:t>
            </a:r>
            <a:r>
              <a:rPr lang="en-US" altLang="zh-CN" sz="2400" dirty="0">
                <a:latin typeface="Times New Roman" panose="02020603050405020304" pitchFamily="18" charset="0"/>
              </a:rPr>
              <a:t>ADX</a:t>
            </a:r>
            <a:r>
              <a:rPr lang="zh-CN" altLang="zh-CN" sz="2400" dirty="0">
                <a:latin typeface="Times New Roman" panose="02020603050405020304" pitchFamily="18" charset="0"/>
              </a:rPr>
              <a:t>由</a:t>
            </a:r>
            <a:r>
              <a:rPr lang="en-US" altLang="zh-CN" sz="2400" dirty="0">
                <a:latin typeface="Times New Roman" panose="02020603050405020304" pitchFamily="18" charset="0"/>
              </a:rPr>
              <a:t>PDI</a:t>
            </a:r>
            <a:r>
              <a:rPr lang="zh-CN" altLang="zh-CN" sz="2400" dirty="0">
                <a:latin typeface="Times New Roman" panose="02020603050405020304" pitchFamily="18" charset="0"/>
              </a:rPr>
              <a:t>上升动向指标、以及</a:t>
            </a:r>
            <a:r>
              <a:rPr lang="en-US" altLang="zh-CN" sz="2400" dirty="0">
                <a:latin typeface="Times New Roman" panose="02020603050405020304" pitchFamily="18" charset="0"/>
              </a:rPr>
              <a:t>MDI</a:t>
            </a:r>
            <a:r>
              <a:rPr lang="zh-CN" altLang="zh-CN" sz="2400" dirty="0">
                <a:latin typeface="Times New Roman" panose="02020603050405020304" pitchFamily="18" charset="0"/>
              </a:rPr>
              <a:t>下降动向指标来计算得到。</a:t>
            </a:r>
          </a:p>
        </p:txBody>
      </p:sp>
    </p:spTree>
    <p:extLst>
      <p:ext uri="{BB962C8B-B14F-4D97-AF65-F5344CB8AC3E}">
        <p14:creationId xmlns="" xmlns:p14="http://schemas.microsoft.com/office/powerpoint/2010/main" val="40477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698397" y="746449"/>
            <a:ext cx="233910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动向平均数指标</a:t>
            </a:r>
            <a:endParaRPr lang="zh-CN" altLang="en-US" sz="2400" b="1" dirty="0"/>
          </a:p>
        </p:txBody>
      </p:sp>
      <p:sp>
        <p:nvSpPr>
          <p:cNvPr id="2" name="Rectangle 2"/>
          <p:cNvSpPr>
            <a:spLocks noChangeArrowheads="1"/>
          </p:cNvSpPr>
          <p:nvPr/>
        </p:nvSpPr>
        <p:spPr bwMode="auto">
          <a:xfrm>
            <a:off x="1810138" y="1208113"/>
            <a:ext cx="18824731" cy="457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 xmlns:p14="http://schemas.microsoft.com/office/powerpoint/2010/main" val="3204205053"/>
              </p:ext>
            </p:extLst>
          </p:nvPr>
        </p:nvGraphicFramePr>
        <p:xfrm>
          <a:off x="2519264" y="1253832"/>
          <a:ext cx="6176865" cy="1573630"/>
        </p:xfrm>
        <a:graphic>
          <a:graphicData uri="http://schemas.openxmlformats.org/presentationml/2006/ole">
            <p:oleObj spid="_x0000_s12311" name="Equation" r:id="rId3" imgW="4000500" imgH="1016000" progId="Equation.DSMT4">
              <p:embed/>
            </p:oleObj>
          </a:graphicData>
        </a:graphic>
      </p:graphicFrame>
      <p:pic>
        <p:nvPicPr>
          <p:cNvPr id="12291"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l="6061" t="2789" r="5901"/>
          <a:stretch>
            <a:fillRect/>
          </a:stretch>
        </p:blipFill>
        <p:spPr bwMode="auto">
          <a:xfrm>
            <a:off x="1665612" y="2873180"/>
            <a:ext cx="8766013" cy="38730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352101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608541" y="746449"/>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多空指数指标</a:t>
            </a:r>
            <a:endParaRPr lang="zh-CN" altLang="en-US" sz="2400" b="1" dirty="0"/>
          </a:p>
        </p:txBody>
      </p:sp>
      <p:sp>
        <p:nvSpPr>
          <p:cNvPr id="3" name="矩形 2"/>
          <p:cNvSpPr/>
          <p:nvPr/>
        </p:nvSpPr>
        <p:spPr>
          <a:xfrm>
            <a:off x="789991" y="1339920"/>
            <a:ext cx="10537372" cy="3416320"/>
          </a:xfrm>
          <a:prstGeom prst="rect">
            <a:avLst/>
          </a:prstGeom>
        </p:spPr>
        <p:txBody>
          <a:bodyPr wrap="square">
            <a:spAutoFit/>
          </a:bodyPr>
          <a:lstStyle/>
          <a:p>
            <a:pPr indent="266700" algn="just">
              <a:spcAft>
                <a:spcPts val="0"/>
              </a:spcAft>
            </a:pPr>
            <a:r>
              <a:rPr lang="en-US" altLang="zh-CN" sz="2400" dirty="0">
                <a:latin typeface="Times New Roman" panose="02020603050405020304" pitchFamily="18" charset="0"/>
              </a:rPr>
              <a:t>BBI</a:t>
            </a:r>
            <a:r>
              <a:rPr lang="zh-CN" altLang="zh-CN" sz="2400" dirty="0">
                <a:latin typeface="Times New Roman" panose="02020603050405020304" pitchFamily="18" charset="0"/>
              </a:rPr>
              <a:t>多空指数是指几个简单移动平均值的加权平均值。多空指数指标</a:t>
            </a:r>
            <a:r>
              <a:rPr lang="en-US" altLang="zh-CN" sz="2400" dirty="0">
                <a:latin typeface="Times New Roman" panose="02020603050405020304" pitchFamily="18" charset="0"/>
              </a:rPr>
              <a:t>BBI</a:t>
            </a:r>
            <a:r>
              <a:rPr lang="zh-CN" altLang="zh-CN" sz="2400" dirty="0">
                <a:latin typeface="Times New Roman" panose="02020603050405020304" pitchFamily="18" charset="0"/>
              </a:rPr>
              <a:t>实际数值大小跟分析的股票价格数据直接相关，多空指数指标</a:t>
            </a:r>
            <a:r>
              <a:rPr lang="en-US" altLang="zh-CN" sz="2400" dirty="0">
                <a:latin typeface="Times New Roman" panose="02020603050405020304" pitchFamily="18" charset="0"/>
              </a:rPr>
              <a:t>BBI</a:t>
            </a:r>
            <a:r>
              <a:rPr lang="zh-CN" altLang="zh-CN" sz="2400" dirty="0">
                <a:latin typeface="Times New Roman" panose="02020603050405020304" pitchFamily="18" charset="0"/>
              </a:rPr>
              <a:t>在短期反映股票价格的大体走势。多空指数指标</a:t>
            </a:r>
            <a:r>
              <a:rPr lang="en-US" altLang="zh-CN" sz="2400" dirty="0">
                <a:latin typeface="Times New Roman" panose="02020603050405020304" pitchFamily="18" charset="0"/>
              </a:rPr>
              <a:t>BBI </a:t>
            </a:r>
            <a:r>
              <a:rPr lang="zh-CN" altLang="zh-CN" sz="2400" dirty="0">
                <a:latin typeface="Times New Roman" panose="02020603050405020304" pitchFamily="18" charset="0"/>
              </a:rPr>
              <a:t>具体由样本的</a:t>
            </a:r>
            <a:r>
              <a:rPr lang="en-US" altLang="zh-CN" sz="2400" dirty="0">
                <a:latin typeface="Times New Roman" panose="02020603050405020304" pitchFamily="18" charset="0"/>
              </a:rPr>
              <a:t>SMA</a:t>
            </a:r>
            <a:r>
              <a:rPr lang="zh-CN" altLang="zh-CN" sz="2400" dirty="0">
                <a:latin typeface="Times New Roman" panose="02020603050405020304" pitchFamily="18" charset="0"/>
              </a:rPr>
              <a:t>简单移动平均值决定。</a:t>
            </a:r>
            <a:r>
              <a:rPr lang="en-US" altLang="zh-CN" sz="2400" dirty="0">
                <a:latin typeface="Times New Roman" panose="02020603050405020304" pitchFamily="18" charset="0"/>
              </a:rPr>
              <a:t>SMA</a:t>
            </a:r>
            <a:r>
              <a:rPr lang="zh-CN" altLang="zh-CN" sz="2400" dirty="0">
                <a:latin typeface="Times New Roman" panose="02020603050405020304" pitchFamily="18" charset="0"/>
              </a:rPr>
              <a:t>简单移动平均值的计算取决于样本的计算周期</a:t>
            </a:r>
            <a:r>
              <a:rPr lang="en-US" altLang="zh-CN" sz="2400" dirty="0">
                <a:latin typeface="Times New Roman" panose="02020603050405020304" pitchFamily="18" charset="0"/>
              </a:rPr>
              <a:t>period</a:t>
            </a:r>
            <a:r>
              <a:rPr lang="zh-CN" altLang="zh-CN" sz="2400" dirty="0">
                <a:latin typeface="Times New Roman" panose="02020603050405020304" pitchFamily="18" charset="0"/>
              </a:rPr>
              <a:t>，因此不同的</a:t>
            </a:r>
            <a:r>
              <a:rPr lang="en-US" altLang="zh-CN" sz="2400" dirty="0">
                <a:latin typeface="Times New Roman" panose="02020603050405020304" pitchFamily="18" charset="0"/>
              </a:rPr>
              <a:t>period</a:t>
            </a:r>
            <a:r>
              <a:rPr lang="zh-CN" altLang="zh-CN" sz="2400" dirty="0">
                <a:latin typeface="Times New Roman" panose="02020603050405020304" pitchFamily="18" charset="0"/>
              </a:rPr>
              <a:t>得到不同的移动平均值，然后将这些平均值加权求平均值即为</a:t>
            </a:r>
            <a:r>
              <a:rPr lang="en-US" altLang="zh-CN" sz="2400" dirty="0">
                <a:latin typeface="Times New Roman" panose="02020603050405020304" pitchFamily="18" charset="0"/>
              </a:rPr>
              <a:t>BB</a:t>
            </a:r>
            <a:r>
              <a:rPr lang="zh-CN" altLang="zh-CN" sz="2400" dirty="0">
                <a:latin typeface="Times New Roman" panose="02020603050405020304" pitchFamily="18" charset="0"/>
              </a:rPr>
              <a:t>多空指数。</a:t>
            </a:r>
          </a:p>
          <a:p>
            <a:pPr indent="266700" algn="just">
              <a:spcAft>
                <a:spcPts val="0"/>
              </a:spcAft>
            </a:pPr>
            <a:r>
              <a:rPr lang="en-US" altLang="zh-CN" sz="2400" dirty="0">
                <a:latin typeface="Times New Roman" panose="02020603050405020304" pitchFamily="18" charset="0"/>
              </a:rPr>
              <a:t>	</a:t>
            </a:r>
            <a:r>
              <a:rPr lang="zh-CN" altLang="zh-CN" sz="2400" dirty="0">
                <a:latin typeface="Times New Roman" panose="02020603050405020304" pitchFamily="18" charset="0"/>
              </a:rPr>
              <a:t>股票价格位于</a:t>
            </a:r>
            <a:r>
              <a:rPr lang="en-US" altLang="zh-CN" sz="2400" dirty="0">
                <a:latin typeface="Times New Roman" panose="02020603050405020304" pitchFamily="18" charset="0"/>
              </a:rPr>
              <a:t>BBI</a:t>
            </a:r>
            <a:r>
              <a:rPr lang="zh-CN" altLang="zh-CN" sz="2400" dirty="0">
                <a:latin typeface="Times New Roman" panose="02020603050405020304" pitchFamily="18" charset="0"/>
              </a:rPr>
              <a:t>多空指数上方，则视为多头市场；股票价格位于</a:t>
            </a:r>
            <a:r>
              <a:rPr lang="en-US" altLang="zh-CN" sz="2400" dirty="0">
                <a:latin typeface="Times New Roman" panose="02020603050405020304" pitchFamily="18" charset="0"/>
              </a:rPr>
              <a:t>BBI</a:t>
            </a:r>
            <a:r>
              <a:rPr lang="zh-CN" altLang="zh-CN" sz="2400" dirty="0">
                <a:latin typeface="Times New Roman" panose="02020603050405020304" pitchFamily="18" charset="0"/>
              </a:rPr>
              <a:t>多空指数下方，则视为空头市场；股票价格在高价区以收盘价向下跌破多空线为卖出信号；股票价格在高价区以收盘价向上突破多空线为买入信号。</a:t>
            </a:r>
          </a:p>
        </p:txBody>
      </p:sp>
      <p:sp>
        <p:nvSpPr>
          <p:cNvPr id="5" name="Rectangle 2"/>
          <p:cNvSpPr>
            <a:spLocks noChangeArrowheads="1"/>
          </p:cNvSpPr>
          <p:nvPr/>
        </p:nvSpPr>
        <p:spPr bwMode="auto">
          <a:xfrm>
            <a:off x="1810139" y="4888046"/>
            <a:ext cx="16343304" cy="457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 xmlns:p14="http://schemas.microsoft.com/office/powerpoint/2010/main" val="2610136804"/>
              </p:ext>
            </p:extLst>
          </p:nvPr>
        </p:nvGraphicFramePr>
        <p:xfrm>
          <a:off x="1810139" y="4888047"/>
          <a:ext cx="8221473" cy="1373381"/>
        </p:xfrm>
        <a:graphic>
          <a:graphicData uri="http://schemas.openxmlformats.org/presentationml/2006/ole">
            <p:oleObj spid="_x0000_s13333" name="Equation" r:id="rId3" imgW="4165600" imgH="698500" progId="Equation.DSMT4">
              <p:embed/>
            </p:oleObj>
          </a:graphicData>
        </a:graphic>
      </p:graphicFrame>
    </p:spTree>
    <p:extLst>
      <p:ext uri="{BB962C8B-B14F-4D97-AF65-F5344CB8AC3E}">
        <p14:creationId xmlns="" xmlns:p14="http://schemas.microsoft.com/office/powerpoint/2010/main" val="1192170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608541" y="746449"/>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多空指数指标</a:t>
            </a:r>
            <a:endParaRPr lang="zh-CN" altLang="en-US" sz="2400" b="1" dirty="0"/>
          </a:p>
        </p:txBody>
      </p:sp>
      <p:pic>
        <p:nvPicPr>
          <p:cNvPr id="1433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4785" r="7178"/>
          <a:stretch>
            <a:fillRect/>
          </a:stretch>
        </p:blipFill>
        <p:spPr bwMode="auto">
          <a:xfrm>
            <a:off x="919163" y="1208114"/>
            <a:ext cx="10479770" cy="48941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10917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5" name="矩形 4"/>
          <p:cNvSpPr/>
          <p:nvPr/>
        </p:nvSpPr>
        <p:spPr>
          <a:xfrm>
            <a:off x="508337" y="746449"/>
            <a:ext cx="2646878"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量化投资趋向指标</a:t>
            </a:r>
            <a:endParaRPr lang="zh-CN" altLang="en-US" sz="2400" b="1" dirty="0"/>
          </a:p>
        </p:txBody>
      </p:sp>
      <p:sp>
        <p:nvSpPr>
          <p:cNvPr id="6" name="矩形 5"/>
          <p:cNvSpPr/>
          <p:nvPr/>
        </p:nvSpPr>
        <p:spPr>
          <a:xfrm>
            <a:off x="696685" y="1349296"/>
            <a:ext cx="10835952" cy="4401205"/>
          </a:xfrm>
          <a:prstGeom prst="rect">
            <a:avLst/>
          </a:prstGeom>
        </p:spPr>
        <p:txBody>
          <a:bodyPr wrap="square">
            <a:spAutoFit/>
          </a:bodyPr>
          <a:lstStyle/>
          <a:p>
            <a:pPr indent="266700" algn="just">
              <a:spcAft>
                <a:spcPts val="0"/>
              </a:spcAft>
            </a:pPr>
            <a:r>
              <a:rPr lang="zh-CN" altLang="zh-CN" sz="2800" dirty="0">
                <a:latin typeface="Times New Roman" panose="02020603050405020304" pitchFamily="18" charset="0"/>
              </a:rPr>
              <a:t>量化投资趋向指标是广大投资者经常参考的指标，例如</a:t>
            </a:r>
            <a:r>
              <a:rPr lang="en-US" altLang="zh-CN" sz="2800" dirty="0">
                <a:latin typeface="Times New Roman" panose="02020603050405020304" pitchFamily="18" charset="0"/>
              </a:rPr>
              <a:t>MACD</a:t>
            </a:r>
            <a:r>
              <a:rPr lang="zh-CN" altLang="zh-CN" sz="2800" dirty="0">
                <a:latin typeface="Times New Roman" panose="02020603050405020304" pitchFamily="18" charset="0"/>
              </a:rPr>
              <a:t>和</a:t>
            </a:r>
            <a:r>
              <a:rPr lang="en-US" altLang="zh-CN" sz="2800" dirty="0">
                <a:latin typeface="Times New Roman" panose="02020603050405020304" pitchFamily="18" charset="0"/>
              </a:rPr>
              <a:t>QACD</a:t>
            </a:r>
            <a:r>
              <a:rPr lang="zh-CN" altLang="zh-CN" sz="2800" dirty="0">
                <a:latin typeface="Times New Roman" panose="02020603050405020304" pitchFamily="18" charset="0"/>
              </a:rPr>
              <a:t>曲线，很多的散户、新手也会在不知其所以然的情况下，进行自行判断股票的涨跌趋势。本章主要围绕升降线指标</a:t>
            </a:r>
            <a:r>
              <a:rPr lang="en-US" altLang="zh-CN" sz="2800" dirty="0">
                <a:latin typeface="Times New Roman" panose="02020603050405020304" pitchFamily="18" charset="0"/>
              </a:rPr>
              <a:t>ACD</a:t>
            </a:r>
            <a:r>
              <a:rPr lang="zh-CN" altLang="zh-CN" sz="2800" dirty="0">
                <a:latin typeface="Times New Roman" panose="02020603050405020304" pitchFamily="18" charset="0"/>
              </a:rPr>
              <a:t>、动向平均数指标</a:t>
            </a:r>
            <a:r>
              <a:rPr lang="en-US" altLang="zh-CN" sz="2800" dirty="0">
                <a:latin typeface="Times New Roman" panose="02020603050405020304" pitchFamily="18" charset="0"/>
              </a:rPr>
              <a:t>ADX</a:t>
            </a:r>
            <a:r>
              <a:rPr lang="zh-CN" altLang="zh-CN" sz="2800" dirty="0">
                <a:latin typeface="Times New Roman" panose="02020603050405020304" pitchFamily="18" charset="0"/>
              </a:rPr>
              <a:t>、多空指数</a:t>
            </a:r>
            <a:r>
              <a:rPr lang="en-US" altLang="zh-CN" sz="2800" dirty="0">
                <a:latin typeface="Times New Roman" panose="02020603050405020304" pitchFamily="18" charset="0"/>
              </a:rPr>
              <a:t>BBI</a:t>
            </a:r>
            <a:r>
              <a:rPr lang="zh-CN" altLang="zh-CN" sz="2800" dirty="0">
                <a:latin typeface="Times New Roman" panose="02020603050405020304" pitchFamily="18" charset="0"/>
              </a:rPr>
              <a:t>、佳庆指标</a:t>
            </a:r>
            <a:r>
              <a:rPr lang="en-US" altLang="zh-CN" sz="2800" dirty="0">
                <a:latin typeface="Times New Roman" panose="02020603050405020304" pitchFamily="18" charset="0"/>
              </a:rPr>
              <a:t>CHO</a:t>
            </a:r>
            <a:r>
              <a:rPr lang="zh-CN" altLang="zh-CN" sz="2800" dirty="0">
                <a:latin typeface="Times New Roman" panose="02020603050405020304" pitchFamily="18" charset="0"/>
              </a:rPr>
              <a:t>、市场趋势指标</a:t>
            </a:r>
            <a:r>
              <a:rPr lang="en-US" altLang="zh-CN" sz="2800" dirty="0">
                <a:latin typeface="Times New Roman" panose="02020603050405020304" pitchFamily="18" charset="0"/>
              </a:rPr>
              <a:t>CYE</a:t>
            </a:r>
            <a:r>
              <a:rPr lang="zh-CN" altLang="zh-CN" sz="2800" dirty="0">
                <a:latin typeface="Times New Roman" panose="02020603050405020304" pitchFamily="18" charset="0"/>
              </a:rPr>
              <a:t>、方向标准离差指数</a:t>
            </a:r>
            <a:r>
              <a:rPr lang="en-US" altLang="zh-CN" sz="2800" dirty="0">
                <a:latin typeface="Times New Roman" panose="02020603050405020304" pitchFamily="18" charset="0"/>
              </a:rPr>
              <a:t>DDI</a:t>
            </a:r>
            <a:r>
              <a:rPr lang="zh-CN" altLang="zh-CN" sz="2800" dirty="0">
                <a:latin typeface="Times New Roman" panose="02020603050405020304" pitchFamily="18" charset="0"/>
              </a:rPr>
              <a:t>、平均线差指标</a:t>
            </a:r>
            <a:r>
              <a:rPr lang="en-US" altLang="zh-CN" sz="2800" dirty="0">
                <a:latin typeface="Times New Roman" panose="02020603050405020304" pitchFamily="18" charset="0"/>
              </a:rPr>
              <a:t>DFMA</a:t>
            </a:r>
            <a:r>
              <a:rPr lang="zh-CN" altLang="zh-CN" sz="2800" dirty="0">
                <a:latin typeface="Times New Roman" panose="02020603050405020304" pitchFamily="18" charset="0"/>
              </a:rPr>
              <a:t>、趋向指标</a:t>
            </a:r>
            <a:r>
              <a:rPr lang="en-US" altLang="zh-CN" sz="2800" dirty="0">
                <a:latin typeface="Times New Roman" panose="02020603050405020304" pitchFamily="18" charset="0"/>
              </a:rPr>
              <a:t>DMI</a:t>
            </a:r>
            <a:r>
              <a:rPr lang="zh-CN" altLang="zh-CN" sz="2800" dirty="0">
                <a:latin typeface="Times New Roman" panose="02020603050405020304" pitchFamily="18" charset="0"/>
              </a:rPr>
              <a:t>、简单波动指标</a:t>
            </a:r>
            <a:r>
              <a:rPr lang="en-US" altLang="zh-CN" sz="2800" dirty="0">
                <a:latin typeface="Times New Roman" panose="02020603050405020304" pitchFamily="18" charset="0"/>
              </a:rPr>
              <a:t>EMV</a:t>
            </a:r>
            <a:r>
              <a:rPr lang="zh-CN" altLang="zh-CN" sz="2800" dirty="0">
                <a:latin typeface="Times New Roman" panose="02020603050405020304" pitchFamily="18" charset="0"/>
              </a:rPr>
              <a:t>、鬼道线指标</a:t>
            </a:r>
            <a:r>
              <a:rPr lang="en-US" altLang="zh-CN" sz="2800" dirty="0">
                <a:latin typeface="Times New Roman" panose="02020603050405020304" pitchFamily="18" charset="0"/>
              </a:rPr>
              <a:t>GDX</a:t>
            </a:r>
            <a:r>
              <a:rPr lang="zh-CN" altLang="zh-CN" sz="2800" dirty="0">
                <a:latin typeface="Times New Roman" panose="02020603050405020304" pitchFamily="18" charset="0"/>
              </a:rPr>
              <a:t>、绝路航标指标</a:t>
            </a:r>
            <a:r>
              <a:rPr lang="en-US" altLang="zh-CN" sz="2800" dirty="0">
                <a:latin typeface="Times New Roman" panose="02020603050405020304" pitchFamily="18" charset="0"/>
              </a:rPr>
              <a:t>JLHB</a:t>
            </a:r>
            <a:r>
              <a:rPr lang="zh-CN" altLang="zh-CN" sz="2800" dirty="0">
                <a:latin typeface="Times New Roman" panose="02020603050405020304" pitchFamily="18" charset="0"/>
              </a:rPr>
              <a:t>、加速线指标</a:t>
            </a:r>
            <a:r>
              <a:rPr lang="en-US" altLang="zh-CN" sz="2800" dirty="0">
                <a:latin typeface="Times New Roman" panose="02020603050405020304" pitchFamily="18" charset="0"/>
              </a:rPr>
              <a:t>JS</a:t>
            </a:r>
            <a:r>
              <a:rPr lang="zh-CN" altLang="zh-CN" sz="2800" dirty="0">
                <a:latin typeface="Times New Roman" panose="02020603050405020304" pitchFamily="18" charset="0"/>
              </a:rPr>
              <a:t>、平滑异同平均指标</a:t>
            </a:r>
            <a:r>
              <a:rPr lang="en-US" altLang="zh-CN" sz="2800" dirty="0">
                <a:latin typeface="Times New Roman" panose="02020603050405020304" pitchFamily="18" charset="0"/>
              </a:rPr>
              <a:t>MACD</a:t>
            </a:r>
            <a:r>
              <a:rPr lang="zh-CN" altLang="zh-CN" sz="2800" dirty="0">
                <a:latin typeface="Times New Roman" panose="02020603050405020304" pitchFamily="18" charset="0"/>
              </a:rPr>
              <a:t>、下降动向指标</a:t>
            </a:r>
            <a:r>
              <a:rPr lang="en-US" altLang="zh-CN" sz="2800" dirty="0">
                <a:latin typeface="Times New Roman" panose="02020603050405020304" pitchFamily="18" charset="0"/>
              </a:rPr>
              <a:t>MDI</a:t>
            </a:r>
            <a:r>
              <a:rPr lang="zh-CN" altLang="zh-CN" sz="2800" dirty="0">
                <a:latin typeface="Times New Roman" panose="02020603050405020304" pitchFamily="18" charset="0"/>
              </a:rPr>
              <a:t>、动力指标</a:t>
            </a:r>
            <a:r>
              <a:rPr lang="en-US" altLang="zh-CN" sz="2800" dirty="0">
                <a:latin typeface="Times New Roman" panose="02020603050405020304" pitchFamily="18" charset="0"/>
              </a:rPr>
              <a:t>MTM</a:t>
            </a:r>
            <a:r>
              <a:rPr lang="zh-CN" altLang="zh-CN" sz="2800" dirty="0">
                <a:latin typeface="Times New Roman" panose="02020603050405020304" pitchFamily="18" charset="0"/>
              </a:rPr>
              <a:t>、变动速率线</a:t>
            </a:r>
            <a:r>
              <a:rPr lang="en-US" altLang="zh-CN" sz="2800" dirty="0">
                <a:latin typeface="Times New Roman" panose="02020603050405020304" pitchFamily="18" charset="0"/>
              </a:rPr>
              <a:t>OSC</a:t>
            </a:r>
            <a:r>
              <a:rPr lang="zh-CN" altLang="zh-CN" sz="2800" dirty="0">
                <a:latin typeface="Times New Roman" panose="02020603050405020304" pitchFamily="18" charset="0"/>
              </a:rPr>
              <a:t>、瀑布线指标</a:t>
            </a:r>
            <a:r>
              <a:rPr lang="en-US" altLang="zh-CN" sz="2800" dirty="0">
                <a:latin typeface="Times New Roman" panose="02020603050405020304" pitchFamily="18" charset="0"/>
              </a:rPr>
              <a:t>PBX</a:t>
            </a:r>
            <a:r>
              <a:rPr lang="zh-CN" altLang="zh-CN" sz="2800" dirty="0">
                <a:latin typeface="Times New Roman" panose="02020603050405020304" pitchFamily="18" charset="0"/>
              </a:rPr>
              <a:t>、上升动向指标</a:t>
            </a:r>
            <a:r>
              <a:rPr lang="en-US" altLang="zh-CN" sz="2800" dirty="0">
                <a:latin typeface="Times New Roman" panose="02020603050405020304" pitchFamily="18" charset="0"/>
              </a:rPr>
              <a:t>PDI</a:t>
            </a:r>
            <a:r>
              <a:rPr lang="zh-CN" altLang="zh-CN" sz="2800" dirty="0">
                <a:latin typeface="Times New Roman" panose="02020603050405020304" pitchFamily="18" charset="0"/>
              </a:rPr>
              <a:t>、快速异同平均指标</a:t>
            </a:r>
            <a:r>
              <a:rPr lang="en-US" altLang="zh-CN" sz="2800" dirty="0">
                <a:latin typeface="Times New Roman" panose="02020603050405020304" pitchFamily="18" charset="0"/>
              </a:rPr>
              <a:t>QACD</a:t>
            </a:r>
            <a:r>
              <a:rPr lang="zh-CN" altLang="zh-CN" sz="2800" dirty="0">
                <a:latin typeface="Times New Roman" panose="02020603050405020304" pitchFamily="18" charset="0"/>
              </a:rPr>
              <a:t>、强弱值指标</a:t>
            </a:r>
            <a:r>
              <a:rPr lang="en-US" altLang="zh-CN" sz="2800" dirty="0">
                <a:latin typeface="Times New Roman" panose="02020603050405020304" pitchFamily="18" charset="0"/>
              </a:rPr>
              <a:t>QR</a:t>
            </a:r>
            <a:r>
              <a:rPr lang="zh-CN" altLang="zh-CN" sz="2800" dirty="0">
                <a:latin typeface="Times New Roman" panose="02020603050405020304" pitchFamily="18" charset="0"/>
              </a:rPr>
              <a:t>、三重指数平滑平均线指标</a:t>
            </a:r>
            <a:r>
              <a:rPr lang="en-US" altLang="zh-CN" sz="2800" dirty="0">
                <a:latin typeface="Times New Roman" panose="02020603050405020304" pitchFamily="18" charset="0"/>
              </a:rPr>
              <a:t>TRIX</a:t>
            </a:r>
            <a:r>
              <a:rPr lang="zh-CN" altLang="zh-CN" sz="2800" dirty="0">
                <a:latin typeface="Times New Roman" panose="02020603050405020304" pitchFamily="18" charset="0"/>
              </a:rPr>
              <a:t>、终极指标</a:t>
            </a:r>
            <a:r>
              <a:rPr lang="en-US" altLang="zh-CN" sz="2800" dirty="0">
                <a:latin typeface="Times New Roman" panose="02020603050405020304" pitchFamily="18" charset="0"/>
              </a:rPr>
              <a:t>UOS</a:t>
            </a:r>
            <a:r>
              <a:rPr lang="zh-CN" altLang="zh-CN" sz="2800" dirty="0">
                <a:latin typeface="Times New Roman" panose="02020603050405020304" pitchFamily="18" charset="0"/>
              </a:rPr>
              <a:t>、变异平均线指标</a:t>
            </a:r>
            <a:r>
              <a:rPr lang="en-US" altLang="zh-CN" sz="2800" dirty="0">
                <a:latin typeface="Times New Roman" panose="02020603050405020304" pitchFamily="18" charset="0"/>
              </a:rPr>
              <a:t>VMA</a:t>
            </a:r>
            <a:r>
              <a:rPr lang="zh-CN" altLang="zh-CN" sz="2800" dirty="0">
                <a:latin typeface="Times New Roman" panose="02020603050405020304" pitchFamily="18" charset="0"/>
              </a:rPr>
              <a:t>等内容。</a:t>
            </a:r>
          </a:p>
        </p:txBody>
      </p:sp>
    </p:spTree>
    <p:extLst>
      <p:ext uri="{BB962C8B-B14F-4D97-AF65-F5344CB8AC3E}">
        <p14:creationId xmlns="" xmlns:p14="http://schemas.microsoft.com/office/powerpoint/2010/main" val="4103763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447487" y="746449"/>
            <a:ext cx="141577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佳庆指标</a:t>
            </a:r>
            <a:endParaRPr lang="zh-CN" altLang="en-US" sz="2400" b="1" dirty="0"/>
          </a:p>
        </p:txBody>
      </p:sp>
      <p:sp>
        <p:nvSpPr>
          <p:cNvPr id="3" name="矩形 2"/>
          <p:cNvSpPr/>
          <p:nvPr/>
        </p:nvSpPr>
        <p:spPr>
          <a:xfrm>
            <a:off x="447487" y="1208114"/>
            <a:ext cx="11309084" cy="2308324"/>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佳庆指标</a:t>
            </a:r>
            <a:r>
              <a:rPr lang="en-US" altLang="zh-CN" sz="2400" dirty="0">
                <a:latin typeface="Times New Roman" panose="02020603050405020304" pitchFamily="18" charset="0"/>
              </a:rPr>
              <a:t>CHO</a:t>
            </a:r>
            <a:r>
              <a:rPr lang="zh-CN" altLang="zh-CN" sz="2400" dirty="0">
                <a:latin typeface="Times New Roman" panose="02020603050405020304" pitchFamily="18" charset="0"/>
              </a:rPr>
              <a:t>由</a:t>
            </a:r>
            <a:r>
              <a:rPr lang="en-US" altLang="zh-CN" sz="2400" dirty="0">
                <a:latin typeface="Times New Roman" panose="02020603050405020304" pitchFamily="18" charset="0"/>
              </a:rPr>
              <a:t>Marc </a:t>
            </a:r>
            <a:r>
              <a:rPr lang="en-US" altLang="zh-CN" sz="2400" dirty="0" err="1">
                <a:latin typeface="Times New Roman" panose="02020603050405020304" pitchFamily="18" charset="0"/>
              </a:rPr>
              <a:t>Chaikin</a:t>
            </a:r>
            <a:r>
              <a:rPr lang="zh-CN" altLang="zh-CN" sz="2400" dirty="0">
                <a:latin typeface="Times New Roman" panose="02020603050405020304" pitchFamily="18" charset="0"/>
              </a:rPr>
              <a:t>所发展的一种新成交量指标。佳庆指标</a:t>
            </a:r>
            <a:r>
              <a:rPr lang="en-US" altLang="zh-CN" sz="2400" dirty="0">
                <a:latin typeface="Times New Roman" panose="02020603050405020304" pitchFamily="18" charset="0"/>
              </a:rPr>
              <a:t>CHO</a:t>
            </a:r>
            <a:r>
              <a:rPr lang="zh-CN" altLang="zh-CN" sz="2400" dirty="0">
                <a:latin typeface="Times New Roman" panose="02020603050405020304" pitchFamily="18" charset="0"/>
              </a:rPr>
              <a:t>上升下降的幅度越大，则股票价格变化也越大，投资者应该注意风险。</a:t>
            </a:r>
          </a:p>
          <a:p>
            <a:pPr indent="266700" algn="just">
              <a:spcAft>
                <a:spcPts val="0"/>
              </a:spcAft>
            </a:pPr>
            <a:r>
              <a:rPr lang="zh-CN" altLang="zh-CN" sz="2400" dirty="0">
                <a:latin typeface="Times New Roman" panose="02020603050405020304" pitchFamily="18" charset="0"/>
              </a:rPr>
              <a:t>佳庆指标</a:t>
            </a:r>
            <a:r>
              <a:rPr lang="en-US" altLang="zh-CN" sz="2400" dirty="0">
                <a:latin typeface="Times New Roman" panose="02020603050405020304" pitchFamily="18" charset="0"/>
              </a:rPr>
              <a:t>CHO</a:t>
            </a:r>
            <a:r>
              <a:rPr lang="zh-CN" altLang="zh-CN" sz="2400" dirty="0">
                <a:latin typeface="Times New Roman" panose="02020603050405020304" pitchFamily="18" charset="0"/>
              </a:rPr>
              <a:t>是一种短期判断走势的量化投资指标。佳庆指标</a:t>
            </a:r>
            <a:r>
              <a:rPr lang="en-US" altLang="zh-CN" sz="2400" dirty="0">
                <a:latin typeface="Times New Roman" panose="02020603050405020304" pitchFamily="18" charset="0"/>
              </a:rPr>
              <a:t>CHO</a:t>
            </a:r>
            <a:r>
              <a:rPr lang="zh-CN" altLang="zh-CN" sz="2400" dirty="0">
                <a:latin typeface="Times New Roman" panose="02020603050405020304" pitchFamily="18" charset="0"/>
              </a:rPr>
              <a:t>由负值向上穿越</a:t>
            </a:r>
            <a:r>
              <a:rPr lang="en-US" altLang="zh-CN" sz="2400" dirty="0">
                <a:latin typeface="Times New Roman" panose="02020603050405020304" pitchFamily="18" charset="0"/>
              </a:rPr>
              <a:t>0</a:t>
            </a:r>
            <a:r>
              <a:rPr lang="zh-CN" altLang="zh-CN" sz="2400" dirty="0">
                <a:latin typeface="Times New Roman" panose="02020603050405020304" pitchFamily="18" charset="0"/>
              </a:rPr>
              <a:t>轴时，为买入信号（此时股票价格应该位于</a:t>
            </a:r>
            <a:r>
              <a:rPr lang="en-US" altLang="zh-CN" sz="2400" dirty="0">
                <a:latin typeface="Times New Roman" panose="02020603050405020304" pitchFamily="18" charset="0"/>
              </a:rPr>
              <a:t>90</a:t>
            </a:r>
            <a:r>
              <a:rPr lang="zh-CN" altLang="zh-CN" sz="2400" dirty="0">
                <a:latin typeface="Times New Roman" panose="02020603050405020304" pitchFamily="18" charset="0"/>
              </a:rPr>
              <a:t>天移动平均线之上），投资者可以介入；当</a:t>
            </a:r>
            <a:r>
              <a:rPr lang="en-US" altLang="zh-CN" sz="2400" dirty="0">
                <a:latin typeface="Times New Roman" panose="02020603050405020304" pitchFamily="18" charset="0"/>
              </a:rPr>
              <a:t>CHO</a:t>
            </a:r>
            <a:r>
              <a:rPr lang="zh-CN" altLang="zh-CN" sz="2400" dirty="0">
                <a:latin typeface="Times New Roman" panose="02020603050405020304" pitchFamily="18" charset="0"/>
              </a:rPr>
              <a:t>佳庆指标由正值向下穿越</a:t>
            </a:r>
            <a:r>
              <a:rPr lang="en-US" altLang="zh-CN" sz="2400" dirty="0">
                <a:latin typeface="Times New Roman" panose="02020603050405020304" pitchFamily="18" charset="0"/>
              </a:rPr>
              <a:t>0</a:t>
            </a:r>
            <a:r>
              <a:rPr lang="zh-CN" altLang="zh-CN" sz="2400" dirty="0">
                <a:latin typeface="Times New Roman" panose="02020603050405020304" pitchFamily="18" charset="0"/>
              </a:rPr>
              <a:t>轴时，为卖出信号（此时股票价格应该位于</a:t>
            </a:r>
            <a:r>
              <a:rPr lang="en-US" altLang="zh-CN" sz="2400" dirty="0">
                <a:latin typeface="Times New Roman" panose="02020603050405020304" pitchFamily="18" charset="0"/>
              </a:rPr>
              <a:t>90</a:t>
            </a:r>
            <a:r>
              <a:rPr lang="zh-CN" altLang="zh-CN" sz="2400" dirty="0">
                <a:latin typeface="Times New Roman" panose="02020603050405020304" pitchFamily="18" charset="0"/>
              </a:rPr>
              <a:t>天移动平均线之下），投资者应考虑卖出股票。</a:t>
            </a:r>
          </a:p>
        </p:txBody>
      </p:sp>
      <p:sp>
        <p:nvSpPr>
          <p:cNvPr id="5" name="Rectangle 2"/>
          <p:cNvSpPr>
            <a:spLocks noChangeArrowheads="1"/>
          </p:cNvSpPr>
          <p:nvPr/>
        </p:nvSpPr>
        <p:spPr bwMode="auto">
          <a:xfrm>
            <a:off x="2929813" y="3516437"/>
            <a:ext cx="15114202" cy="457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 xmlns:p14="http://schemas.microsoft.com/office/powerpoint/2010/main" val="1149991688"/>
              </p:ext>
            </p:extLst>
          </p:nvPr>
        </p:nvGraphicFramePr>
        <p:xfrm>
          <a:off x="2462371" y="3483446"/>
          <a:ext cx="6718950" cy="850289"/>
        </p:xfrm>
        <a:graphic>
          <a:graphicData uri="http://schemas.openxmlformats.org/presentationml/2006/ole">
            <p:oleObj spid="_x0000_s15399" name="Equation" r:id="rId3" imgW="3835400" imgH="482600" progId="Equation.DSMT4">
              <p:embed/>
            </p:oleObj>
          </a:graphicData>
        </a:graphic>
      </p:graphicFrame>
      <p:sp>
        <p:nvSpPr>
          <p:cNvPr id="7" name="Rectangle 4"/>
          <p:cNvSpPr>
            <a:spLocks noChangeArrowheads="1"/>
          </p:cNvSpPr>
          <p:nvPr/>
        </p:nvSpPr>
        <p:spPr bwMode="auto">
          <a:xfrm>
            <a:off x="2687216" y="4366726"/>
            <a:ext cx="17914773" cy="457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 xmlns:p14="http://schemas.microsoft.com/office/powerpoint/2010/main" val="3222796208"/>
              </p:ext>
            </p:extLst>
          </p:nvPr>
        </p:nvGraphicFramePr>
        <p:xfrm>
          <a:off x="2462371" y="4389585"/>
          <a:ext cx="6494105" cy="503853"/>
        </p:xfrm>
        <a:graphic>
          <a:graphicData uri="http://schemas.openxmlformats.org/presentationml/2006/ole">
            <p:oleObj spid="_x0000_s15400" name="Equation" r:id="rId4" imgW="3314700" imgH="254000" progId="Equation.DSMT4">
              <p:embed/>
            </p:oleObj>
          </a:graphicData>
        </a:graphic>
      </p:graphicFrame>
    </p:spTree>
    <p:extLst>
      <p:ext uri="{BB962C8B-B14F-4D97-AF65-F5344CB8AC3E}">
        <p14:creationId xmlns="" xmlns:p14="http://schemas.microsoft.com/office/powerpoint/2010/main" val="1411475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447487" y="746449"/>
            <a:ext cx="141577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佳庆指标</a:t>
            </a:r>
            <a:endParaRPr lang="zh-CN" altLang="en-US" sz="2400" b="1" dirty="0"/>
          </a:p>
        </p:txBody>
      </p:sp>
      <p:pic>
        <p:nvPicPr>
          <p:cNvPr id="1638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4306" r="5582"/>
          <a:stretch>
            <a:fillRect/>
          </a:stretch>
        </p:blipFill>
        <p:spPr bwMode="auto">
          <a:xfrm>
            <a:off x="1068454" y="1208114"/>
            <a:ext cx="10086582" cy="51553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796169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720508" y="746449"/>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市场趋势指标</a:t>
            </a:r>
            <a:endParaRPr lang="zh-CN" altLang="en-US" sz="2400" b="1" dirty="0"/>
          </a:p>
        </p:txBody>
      </p:sp>
      <p:sp>
        <p:nvSpPr>
          <p:cNvPr id="3" name="矩形 2"/>
          <p:cNvSpPr/>
          <p:nvPr/>
        </p:nvSpPr>
        <p:spPr>
          <a:xfrm>
            <a:off x="720507" y="1208114"/>
            <a:ext cx="11185353" cy="3416320"/>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市场趋势指标</a:t>
            </a:r>
            <a:r>
              <a:rPr lang="en-US" altLang="zh-CN" sz="2400" dirty="0">
                <a:latin typeface="Times New Roman" panose="02020603050405020304" pitchFamily="18" charset="0"/>
              </a:rPr>
              <a:t>CYE</a:t>
            </a:r>
            <a:r>
              <a:rPr lang="zh-CN" altLang="zh-CN" sz="2400" dirty="0">
                <a:latin typeface="Times New Roman" panose="02020603050405020304" pitchFamily="18" charset="0"/>
              </a:rPr>
              <a:t>简单的说就是当前的股票的走势。</a:t>
            </a:r>
            <a:r>
              <a:rPr lang="en-US" altLang="zh-CN" sz="2400" dirty="0">
                <a:latin typeface="Times New Roman" panose="02020603050405020304" pitchFamily="18" charset="0"/>
              </a:rPr>
              <a:t>CYE</a:t>
            </a:r>
            <a:r>
              <a:rPr lang="zh-CN" altLang="zh-CN" sz="2400" dirty="0">
                <a:latin typeface="Times New Roman" panose="02020603050405020304" pitchFamily="18" charset="0"/>
              </a:rPr>
              <a:t>市场趋势指标有两条走势线，蓝线</a:t>
            </a:r>
            <a:r>
              <a:rPr lang="en-US" altLang="zh-CN" sz="2400" dirty="0">
                <a:latin typeface="Times New Roman" panose="02020603050405020304" pitchFamily="18" charset="0"/>
              </a:rPr>
              <a:t>CYEL</a:t>
            </a:r>
            <a:r>
              <a:rPr lang="zh-CN" altLang="zh-CN" sz="2400" dirty="0">
                <a:latin typeface="Times New Roman" panose="02020603050405020304" pitchFamily="18" charset="0"/>
              </a:rPr>
              <a:t>是短期线，代表一周的走势，红线</a:t>
            </a:r>
            <a:r>
              <a:rPr lang="en-US" altLang="zh-CN" sz="2400" dirty="0">
                <a:latin typeface="Times New Roman" panose="02020603050405020304" pitchFamily="18" charset="0"/>
              </a:rPr>
              <a:t>CYES</a:t>
            </a:r>
            <a:r>
              <a:rPr lang="zh-CN" altLang="zh-CN" sz="2400" dirty="0">
                <a:latin typeface="Times New Roman" panose="02020603050405020304" pitchFamily="18" charset="0"/>
              </a:rPr>
              <a:t>是中期线，代表一个月的趋势。红线</a:t>
            </a:r>
            <a:r>
              <a:rPr lang="en-US" altLang="zh-CN" sz="2400" dirty="0">
                <a:latin typeface="Times New Roman" panose="02020603050405020304" pitchFamily="18" charset="0"/>
              </a:rPr>
              <a:t>CYES</a:t>
            </a:r>
            <a:r>
              <a:rPr lang="zh-CN" altLang="zh-CN" sz="2400" dirty="0">
                <a:latin typeface="Times New Roman" panose="02020603050405020304" pitchFamily="18" charset="0"/>
              </a:rPr>
              <a:t>更加平滑，蓝线</a:t>
            </a:r>
            <a:r>
              <a:rPr lang="en-US" altLang="zh-CN" sz="2400" dirty="0">
                <a:latin typeface="Times New Roman" panose="02020603050405020304" pitchFamily="18" charset="0"/>
              </a:rPr>
              <a:t>CYEL</a:t>
            </a:r>
            <a:r>
              <a:rPr lang="zh-CN" altLang="zh-CN" sz="2400" dirty="0">
                <a:latin typeface="Times New Roman" panose="02020603050405020304" pitchFamily="18" charset="0"/>
              </a:rPr>
              <a:t>随着股票价格震荡存在，正常情况下，蓝线</a:t>
            </a:r>
            <a:r>
              <a:rPr lang="en-US" altLang="zh-CN" sz="2400" dirty="0">
                <a:latin typeface="Times New Roman" panose="02020603050405020304" pitchFamily="18" charset="0"/>
              </a:rPr>
              <a:t>CYEL</a:t>
            </a:r>
            <a:r>
              <a:rPr lang="zh-CN" altLang="zh-CN" sz="2400" dirty="0">
                <a:latin typeface="Times New Roman" panose="02020603050405020304" pitchFamily="18" charset="0"/>
              </a:rPr>
              <a:t>在±</a:t>
            </a:r>
            <a:r>
              <a:rPr lang="en-US" altLang="zh-CN" sz="2400" dirty="0">
                <a:latin typeface="Times New Roman" panose="02020603050405020304" pitchFamily="18" charset="0"/>
              </a:rPr>
              <a:t>1</a:t>
            </a:r>
            <a:r>
              <a:rPr lang="zh-CN" altLang="zh-CN" sz="2400" dirty="0">
                <a:latin typeface="Times New Roman" panose="02020603050405020304" pitchFamily="18" charset="0"/>
              </a:rPr>
              <a:t>之间震荡，当股票价格异常变化时，则蓝线</a:t>
            </a:r>
            <a:r>
              <a:rPr lang="en-US" altLang="zh-CN" sz="2400" dirty="0">
                <a:latin typeface="Times New Roman" panose="02020603050405020304" pitchFamily="18" charset="0"/>
              </a:rPr>
              <a:t>CYEL</a:t>
            </a:r>
            <a:r>
              <a:rPr lang="zh-CN" altLang="zh-CN" sz="2400" dirty="0">
                <a:latin typeface="Times New Roman" panose="02020603050405020304" pitchFamily="18" charset="0"/>
              </a:rPr>
              <a:t>指标也出现越界±</a:t>
            </a:r>
            <a:r>
              <a:rPr lang="en-US" altLang="zh-CN" sz="2400" dirty="0">
                <a:latin typeface="Times New Roman" panose="02020603050405020304" pitchFamily="18" charset="0"/>
              </a:rPr>
              <a:t>1</a:t>
            </a:r>
            <a:r>
              <a:rPr lang="zh-CN" altLang="zh-CN" sz="2400" dirty="0">
                <a:latin typeface="Times New Roman" panose="02020603050405020304" pitchFamily="18" charset="0"/>
              </a:rPr>
              <a:t>的情况，此时投资者应该警惕市场风险。</a:t>
            </a:r>
          </a:p>
          <a:p>
            <a:pPr indent="266700" algn="just">
              <a:spcAft>
                <a:spcPts val="0"/>
              </a:spcAft>
            </a:pPr>
            <a:r>
              <a:rPr lang="en-US" altLang="zh-CN" sz="2400" dirty="0">
                <a:latin typeface="Times New Roman" panose="02020603050405020304" pitchFamily="18" charset="0"/>
              </a:rPr>
              <a:t>	</a:t>
            </a:r>
            <a:r>
              <a:rPr lang="zh-CN" altLang="zh-CN" sz="2400" dirty="0">
                <a:latin typeface="Times New Roman" panose="02020603050405020304" pitchFamily="18" charset="0"/>
              </a:rPr>
              <a:t>当</a:t>
            </a:r>
            <a:r>
              <a:rPr lang="en-US" altLang="zh-CN" sz="2400" dirty="0">
                <a:latin typeface="Times New Roman" panose="02020603050405020304" pitchFamily="18" charset="0"/>
              </a:rPr>
              <a:t>CYE</a:t>
            </a:r>
            <a:r>
              <a:rPr lang="zh-CN" altLang="zh-CN" sz="2400" dirty="0">
                <a:latin typeface="Times New Roman" panose="02020603050405020304" pitchFamily="18" charset="0"/>
              </a:rPr>
              <a:t>市场趋势指标大于</a:t>
            </a:r>
            <a:r>
              <a:rPr lang="en-US" altLang="zh-CN" sz="2400" dirty="0">
                <a:latin typeface="Times New Roman" panose="02020603050405020304" pitchFamily="18" charset="0"/>
              </a:rPr>
              <a:t>0</a:t>
            </a:r>
            <a:r>
              <a:rPr lang="zh-CN" altLang="zh-CN" sz="2400" dirty="0">
                <a:latin typeface="Times New Roman" panose="02020603050405020304" pitchFamily="18" charset="0"/>
              </a:rPr>
              <a:t>时，股票价格就是上升趋势，</a:t>
            </a:r>
            <a:r>
              <a:rPr lang="en-US" altLang="zh-CN" sz="2400" dirty="0">
                <a:latin typeface="Times New Roman" panose="02020603050405020304" pitchFamily="18" charset="0"/>
              </a:rPr>
              <a:t>CYE</a:t>
            </a:r>
            <a:r>
              <a:rPr lang="zh-CN" altLang="zh-CN" sz="2400" dirty="0">
                <a:latin typeface="Times New Roman" panose="02020603050405020304" pitchFamily="18" charset="0"/>
              </a:rPr>
              <a:t>市场趋势指标值越大，股票价格向上涨的力度越大，此时投资者可以考虑介入；当</a:t>
            </a:r>
            <a:r>
              <a:rPr lang="en-US" altLang="zh-CN" sz="2400" dirty="0">
                <a:latin typeface="Times New Roman" panose="02020603050405020304" pitchFamily="18" charset="0"/>
              </a:rPr>
              <a:t>CYE</a:t>
            </a:r>
            <a:r>
              <a:rPr lang="zh-CN" altLang="zh-CN" sz="2400" dirty="0">
                <a:latin typeface="Times New Roman" panose="02020603050405020304" pitchFamily="18" charset="0"/>
              </a:rPr>
              <a:t>市场趋势指标小于</a:t>
            </a:r>
            <a:r>
              <a:rPr lang="en-US" altLang="zh-CN" sz="2400" dirty="0">
                <a:latin typeface="Times New Roman" panose="02020603050405020304" pitchFamily="18" charset="0"/>
              </a:rPr>
              <a:t>0</a:t>
            </a:r>
            <a:r>
              <a:rPr lang="zh-CN" altLang="zh-CN" sz="2400" dirty="0">
                <a:latin typeface="Times New Roman" panose="02020603050405020304" pitchFamily="18" charset="0"/>
              </a:rPr>
              <a:t>时，股票价格就是下降趋势，</a:t>
            </a:r>
            <a:r>
              <a:rPr lang="en-US" altLang="zh-CN" sz="2400" dirty="0">
                <a:latin typeface="Times New Roman" panose="02020603050405020304" pitchFamily="18" charset="0"/>
              </a:rPr>
              <a:t>CYE</a:t>
            </a:r>
            <a:r>
              <a:rPr lang="zh-CN" altLang="zh-CN" sz="2400" dirty="0">
                <a:latin typeface="Times New Roman" panose="02020603050405020304" pitchFamily="18" charset="0"/>
              </a:rPr>
              <a:t>市场趋势指标值越小，股票价格向下跌的力度越大，此时投资者可以考虑卖出手中的股票，后期逢低买入；</a:t>
            </a:r>
          </a:p>
        </p:txBody>
      </p:sp>
      <p:pic>
        <p:nvPicPr>
          <p:cNvPr id="5" name="图片 4"/>
          <p:cNvPicPr>
            <a:picLocks noChangeAspect="1"/>
          </p:cNvPicPr>
          <p:nvPr/>
        </p:nvPicPr>
        <p:blipFill>
          <a:blip r:embed="rId2" cstate="print"/>
          <a:stretch>
            <a:fillRect/>
          </a:stretch>
        </p:blipFill>
        <p:spPr>
          <a:xfrm>
            <a:off x="3732231" y="4624434"/>
            <a:ext cx="3916282" cy="2037623"/>
          </a:xfrm>
          <a:prstGeom prst="rect">
            <a:avLst/>
          </a:prstGeom>
        </p:spPr>
      </p:pic>
    </p:spTree>
    <p:extLst>
      <p:ext uri="{BB962C8B-B14F-4D97-AF65-F5344CB8AC3E}">
        <p14:creationId xmlns="" xmlns:p14="http://schemas.microsoft.com/office/powerpoint/2010/main" val="4185780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720508" y="746449"/>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市场趋势指标</a:t>
            </a:r>
            <a:endParaRPr lang="zh-CN" altLang="en-US" sz="2400" b="1" dirty="0"/>
          </a:p>
        </p:txBody>
      </p:sp>
      <p:pic>
        <p:nvPicPr>
          <p:cNvPr id="1741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4944" r="6857"/>
          <a:stretch>
            <a:fillRect/>
          </a:stretch>
        </p:blipFill>
        <p:spPr bwMode="auto">
          <a:xfrm>
            <a:off x="720508" y="1208114"/>
            <a:ext cx="10831048" cy="5360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171335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538762" y="746449"/>
            <a:ext cx="326243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方向标准离差指数指标</a:t>
            </a:r>
            <a:endParaRPr lang="zh-CN" altLang="en-US" sz="2400" b="1" dirty="0"/>
          </a:p>
        </p:txBody>
      </p:sp>
      <p:sp>
        <p:nvSpPr>
          <p:cNvPr id="3" name="矩形 2"/>
          <p:cNvSpPr/>
          <p:nvPr/>
        </p:nvSpPr>
        <p:spPr>
          <a:xfrm>
            <a:off x="690465" y="1470370"/>
            <a:ext cx="10860833" cy="1938992"/>
          </a:xfrm>
          <a:prstGeom prst="rect">
            <a:avLst/>
          </a:prstGeom>
        </p:spPr>
        <p:txBody>
          <a:bodyPr wrap="square">
            <a:spAutoFit/>
          </a:bodyPr>
          <a:lstStyle/>
          <a:p>
            <a:pPr indent="266700" algn="just">
              <a:spcAft>
                <a:spcPts val="0"/>
              </a:spcAft>
            </a:pPr>
            <a:r>
              <a:rPr lang="en-US" altLang="zh-CN" sz="2400" dirty="0">
                <a:latin typeface="Times New Roman" panose="02020603050405020304" pitchFamily="18" charset="0"/>
              </a:rPr>
              <a:t>DDI</a:t>
            </a:r>
            <a:r>
              <a:rPr lang="zh-CN" altLang="zh-CN" sz="2400" dirty="0">
                <a:latin typeface="Times New Roman" panose="02020603050405020304" pitchFamily="18" charset="0"/>
              </a:rPr>
              <a:t>方向标准离差指数，顾名思义，</a:t>
            </a:r>
            <a:r>
              <a:rPr lang="en-US" altLang="zh-CN" sz="2400" dirty="0">
                <a:latin typeface="Times New Roman" panose="02020603050405020304" pitchFamily="18" charset="0"/>
              </a:rPr>
              <a:t>DDI</a:t>
            </a:r>
            <a:r>
              <a:rPr lang="zh-CN" altLang="zh-CN" sz="2400" dirty="0">
                <a:latin typeface="Times New Roman" panose="02020603050405020304" pitchFamily="18" charset="0"/>
              </a:rPr>
              <a:t>指标由正变为负时，则表示卖出信号，此时用户应该考虑减仓；</a:t>
            </a:r>
            <a:r>
              <a:rPr lang="en-US" altLang="zh-CN" sz="2400" dirty="0">
                <a:latin typeface="Times New Roman" panose="02020603050405020304" pitchFamily="18" charset="0"/>
              </a:rPr>
              <a:t>DDI</a:t>
            </a:r>
            <a:r>
              <a:rPr lang="zh-CN" altLang="zh-CN" sz="2400" dirty="0">
                <a:latin typeface="Times New Roman" panose="02020603050405020304" pitchFamily="18" charset="0"/>
              </a:rPr>
              <a:t>指标由负变为正时，则对表示买入信号，此时用户应该考虑加仓。方向标准离差指数指标</a:t>
            </a:r>
            <a:r>
              <a:rPr lang="en-US" altLang="zh-CN" sz="2400" dirty="0">
                <a:latin typeface="Times New Roman" panose="02020603050405020304" pitchFamily="18" charset="0"/>
              </a:rPr>
              <a:t>DDI</a:t>
            </a:r>
            <a:r>
              <a:rPr lang="zh-CN" altLang="zh-CN" sz="2400" dirty="0">
                <a:latin typeface="Times New Roman" panose="02020603050405020304" pitchFamily="18" charset="0"/>
              </a:rPr>
              <a:t>在±</a:t>
            </a:r>
            <a:r>
              <a:rPr lang="en-US" altLang="zh-CN" sz="2400" dirty="0">
                <a:latin typeface="Times New Roman" panose="02020603050405020304" pitchFamily="18" charset="0"/>
              </a:rPr>
              <a:t>1</a:t>
            </a:r>
            <a:r>
              <a:rPr lang="zh-CN" altLang="zh-CN" sz="2400" dirty="0">
                <a:latin typeface="Times New Roman" panose="02020603050405020304" pitchFamily="18" charset="0"/>
              </a:rPr>
              <a:t>之间震荡，当方向标准离差指数指标</a:t>
            </a:r>
            <a:r>
              <a:rPr lang="en-US" altLang="zh-CN" sz="2400" dirty="0">
                <a:latin typeface="Times New Roman" panose="02020603050405020304" pitchFamily="18" charset="0"/>
              </a:rPr>
              <a:t>DDI</a:t>
            </a:r>
            <a:r>
              <a:rPr lang="zh-CN" altLang="zh-CN" sz="2400" dirty="0">
                <a:latin typeface="Times New Roman" panose="02020603050405020304" pitchFamily="18" charset="0"/>
              </a:rPr>
              <a:t>在</a:t>
            </a:r>
            <a:r>
              <a:rPr lang="en-US" altLang="zh-CN" sz="2400" dirty="0">
                <a:latin typeface="Times New Roman" panose="02020603050405020304" pitchFamily="18" charset="0"/>
              </a:rPr>
              <a:t>0</a:t>
            </a:r>
            <a:r>
              <a:rPr lang="zh-CN" altLang="zh-CN" sz="2400" dirty="0">
                <a:latin typeface="Times New Roman" panose="02020603050405020304" pitchFamily="18" charset="0"/>
              </a:rPr>
              <a:t>上方运行时，则长期内股票价格上涨势头明显，但当方向标准离差指数指标</a:t>
            </a:r>
            <a:r>
              <a:rPr lang="en-US" altLang="zh-CN" sz="2400" dirty="0">
                <a:latin typeface="Times New Roman" panose="02020603050405020304" pitchFamily="18" charset="0"/>
              </a:rPr>
              <a:t>DDI</a:t>
            </a:r>
            <a:r>
              <a:rPr lang="zh-CN" altLang="zh-CN" sz="2400" dirty="0">
                <a:latin typeface="Times New Roman" panose="02020603050405020304" pitchFamily="18" charset="0"/>
              </a:rPr>
              <a:t>连续两天下降时，此时投资者应该随时规避风险。</a:t>
            </a:r>
          </a:p>
        </p:txBody>
      </p:sp>
      <p:sp>
        <p:nvSpPr>
          <p:cNvPr id="5" name="Rectangle 2"/>
          <p:cNvSpPr>
            <a:spLocks noChangeArrowheads="1"/>
          </p:cNvSpPr>
          <p:nvPr/>
        </p:nvSpPr>
        <p:spPr bwMode="auto">
          <a:xfrm>
            <a:off x="1847461" y="3599882"/>
            <a:ext cx="17307496" cy="457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 xmlns:p14="http://schemas.microsoft.com/office/powerpoint/2010/main" val="3200017535"/>
              </p:ext>
            </p:extLst>
          </p:nvPr>
        </p:nvGraphicFramePr>
        <p:xfrm>
          <a:off x="1847461" y="3599883"/>
          <a:ext cx="8036272" cy="953456"/>
        </p:xfrm>
        <a:graphic>
          <a:graphicData uri="http://schemas.openxmlformats.org/presentationml/2006/ole">
            <p:oleObj spid="_x0000_s18475" name="Equation" r:id="rId3" imgW="4495800" imgH="533400" progId="Equation.DSMT4">
              <p:embed/>
            </p:oleObj>
          </a:graphicData>
        </a:graphic>
      </p:graphicFrame>
      <p:sp>
        <p:nvSpPr>
          <p:cNvPr id="7" name="Rectangle 4"/>
          <p:cNvSpPr>
            <a:spLocks noChangeArrowheads="1"/>
          </p:cNvSpPr>
          <p:nvPr/>
        </p:nvSpPr>
        <p:spPr bwMode="auto">
          <a:xfrm>
            <a:off x="1847461" y="4721289"/>
            <a:ext cx="17344242" cy="457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 xmlns:p14="http://schemas.microsoft.com/office/powerpoint/2010/main" val="3746115367"/>
              </p:ext>
            </p:extLst>
          </p:nvPr>
        </p:nvGraphicFramePr>
        <p:xfrm>
          <a:off x="1847461" y="4721290"/>
          <a:ext cx="8475527" cy="1007706"/>
        </p:xfrm>
        <a:graphic>
          <a:graphicData uri="http://schemas.openxmlformats.org/presentationml/2006/ole">
            <p:oleObj spid="_x0000_s18476" name="Equation" r:id="rId4" imgW="4483100" imgH="533400" progId="Equation.DSMT4">
              <p:embed/>
            </p:oleObj>
          </a:graphicData>
        </a:graphic>
      </p:graphicFrame>
      <p:sp>
        <p:nvSpPr>
          <p:cNvPr id="9" name="Rectangle 6"/>
          <p:cNvSpPr>
            <a:spLocks noChangeArrowheads="1"/>
          </p:cNvSpPr>
          <p:nvPr/>
        </p:nvSpPr>
        <p:spPr bwMode="auto">
          <a:xfrm>
            <a:off x="3297339" y="5728995"/>
            <a:ext cx="15609503" cy="457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 xmlns:p14="http://schemas.microsoft.com/office/powerpoint/2010/main" val="890551498"/>
              </p:ext>
            </p:extLst>
          </p:nvPr>
        </p:nvGraphicFramePr>
        <p:xfrm>
          <a:off x="3080213" y="5774714"/>
          <a:ext cx="6010021" cy="889701"/>
        </p:xfrm>
        <a:graphic>
          <a:graphicData uri="http://schemas.openxmlformats.org/presentationml/2006/ole">
            <p:oleObj spid="_x0000_s18477" name="Equation" r:id="rId5" imgW="3149600" imgH="469900" progId="Equation.DSMT4">
              <p:embed/>
            </p:oleObj>
          </a:graphicData>
        </a:graphic>
      </p:graphicFrame>
    </p:spTree>
    <p:extLst>
      <p:ext uri="{BB962C8B-B14F-4D97-AF65-F5344CB8AC3E}">
        <p14:creationId xmlns="" xmlns:p14="http://schemas.microsoft.com/office/powerpoint/2010/main" val="2639911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538762" y="746449"/>
            <a:ext cx="326243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方向标准离差指数指标</a:t>
            </a:r>
            <a:endParaRPr lang="zh-CN" altLang="en-US" sz="2400" b="1" dirty="0"/>
          </a:p>
        </p:txBody>
      </p:sp>
      <p:pic>
        <p:nvPicPr>
          <p:cNvPr id="1945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6061" t="2655" r="6699"/>
          <a:stretch>
            <a:fillRect/>
          </a:stretch>
        </p:blipFill>
        <p:spPr bwMode="auto">
          <a:xfrm>
            <a:off x="819678" y="1469372"/>
            <a:ext cx="10526347" cy="43135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153662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634100" y="746449"/>
            <a:ext cx="141577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平均线差</a:t>
            </a:r>
            <a:endParaRPr lang="zh-CN" altLang="en-US" sz="2400" b="1" dirty="0"/>
          </a:p>
        </p:txBody>
      </p:sp>
      <p:sp>
        <p:nvSpPr>
          <p:cNvPr id="3" name="矩形 2"/>
          <p:cNvSpPr/>
          <p:nvPr/>
        </p:nvSpPr>
        <p:spPr>
          <a:xfrm>
            <a:off x="634099" y="1344697"/>
            <a:ext cx="11122471" cy="2677656"/>
          </a:xfrm>
          <a:prstGeom prst="rect">
            <a:avLst/>
          </a:prstGeom>
        </p:spPr>
        <p:txBody>
          <a:bodyPr wrap="square">
            <a:spAutoFit/>
          </a:bodyPr>
          <a:lstStyle/>
          <a:p>
            <a:r>
              <a:rPr lang="en-US" altLang="zh-CN" sz="2400" dirty="0">
                <a:latin typeface="Times New Roman" panose="02020603050405020304" pitchFamily="18" charset="0"/>
              </a:rPr>
              <a:t>DFMA</a:t>
            </a:r>
            <a:r>
              <a:rPr lang="zh-CN" altLang="zh-CN" sz="2400" dirty="0">
                <a:latin typeface="Times New Roman" panose="02020603050405020304" pitchFamily="18" charset="0"/>
                <a:cs typeface="Times New Roman" panose="02020603050405020304" pitchFamily="18" charset="0"/>
              </a:rPr>
              <a:t>平均线差用于计算平均线的差，具体为两个不同计算周期的移动平均线的差值即为</a:t>
            </a:r>
            <a:r>
              <a:rPr lang="en-US" altLang="zh-CN" sz="2400" dirty="0">
                <a:latin typeface="Times New Roman" panose="02020603050405020304" pitchFamily="18" charset="0"/>
              </a:rPr>
              <a:t>DFMA</a:t>
            </a:r>
            <a:r>
              <a:rPr lang="zh-CN" altLang="zh-CN" sz="2400" dirty="0">
                <a:latin typeface="Times New Roman" panose="02020603050405020304" pitchFamily="18" charset="0"/>
                <a:cs typeface="Times New Roman" panose="02020603050405020304" pitchFamily="18" charset="0"/>
              </a:rPr>
              <a:t>平均线差。如果</a:t>
            </a:r>
            <a:r>
              <a:rPr lang="en-US" altLang="zh-CN" sz="2400" dirty="0">
                <a:latin typeface="Times New Roman" panose="02020603050405020304" pitchFamily="18" charset="0"/>
              </a:rPr>
              <a:t>DFMA</a:t>
            </a:r>
            <a:r>
              <a:rPr lang="zh-CN" altLang="zh-CN" sz="2400" dirty="0">
                <a:latin typeface="Times New Roman" panose="02020603050405020304" pitchFamily="18" charset="0"/>
                <a:cs typeface="Times New Roman" panose="02020603050405020304" pitchFamily="18" charset="0"/>
              </a:rPr>
              <a:t>向上贯穿</a:t>
            </a:r>
            <a:r>
              <a:rPr lang="en-US" altLang="zh-CN" sz="2400" dirty="0">
                <a:latin typeface="Times New Roman" panose="02020603050405020304" pitchFamily="18" charset="0"/>
              </a:rPr>
              <a:t>0</a:t>
            </a:r>
            <a:r>
              <a:rPr lang="zh-CN" altLang="zh-CN" sz="2400" dirty="0">
                <a:latin typeface="Times New Roman" panose="02020603050405020304" pitchFamily="18" charset="0"/>
                <a:cs typeface="Times New Roman" panose="02020603050405020304" pitchFamily="18" charset="0"/>
              </a:rPr>
              <a:t>轴时，为买入信号，此时用户可加仓进入；如果</a:t>
            </a:r>
            <a:r>
              <a:rPr lang="en-US" altLang="zh-CN" sz="2400" dirty="0">
                <a:latin typeface="Times New Roman" panose="02020603050405020304" pitchFamily="18" charset="0"/>
              </a:rPr>
              <a:t>DFMA</a:t>
            </a:r>
            <a:r>
              <a:rPr lang="zh-CN" altLang="zh-CN" sz="2400" dirty="0">
                <a:latin typeface="Times New Roman" panose="02020603050405020304" pitchFamily="18" charset="0"/>
                <a:cs typeface="Times New Roman" panose="02020603050405020304" pitchFamily="18" charset="0"/>
              </a:rPr>
              <a:t>向下贯穿</a:t>
            </a:r>
            <a:r>
              <a:rPr lang="en-US" altLang="zh-CN" sz="2400" dirty="0">
                <a:latin typeface="Times New Roman" panose="02020603050405020304" pitchFamily="18" charset="0"/>
              </a:rPr>
              <a:t>0</a:t>
            </a:r>
            <a:r>
              <a:rPr lang="zh-CN" altLang="zh-CN" sz="2400" dirty="0">
                <a:latin typeface="Times New Roman" panose="02020603050405020304" pitchFamily="18" charset="0"/>
                <a:cs typeface="Times New Roman" panose="02020603050405020304" pitchFamily="18" charset="0"/>
              </a:rPr>
              <a:t>轴时，为卖出信号，此时用户可减仓观望。平均线差</a:t>
            </a:r>
            <a:r>
              <a:rPr lang="en-US" altLang="zh-CN" sz="2400" dirty="0">
                <a:latin typeface="Times New Roman" panose="02020603050405020304" pitchFamily="18" charset="0"/>
              </a:rPr>
              <a:t>DFMA</a:t>
            </a:r>
            <a:r>
              <a:rPr lang="zh-CN" altLang="zh-CN" sz="2400" dirty="0">
                <a:latin typeface="Times New Roman" panose="02020603050405020304" pitchFamily="18" charset="0"/>
                <a:cs typeface="Times New Roman" panose="02020603050405020304" pitchFamily="18" charset="0"/>
              </a:rPr>
              <a:t>围绕</a:t>
            </a:r>
            <a:r>
              <a:rPr lang="en-US" altLang="zh-CN" sz="2400" dirty="0">
                <a:latin typeface="Times New Roman" panose="02020603050405020304" pitchFamily="18" charset="0"/>
              </a:rPr>
              <a:t>0</a:t>
            </a:r>
            <a:r>
              <a:rPr lang="zh-CN" altLang="zh-CN" sz="2400" dirty="0">
                <a:latin typeface="Times New Roman" panose="02020603050405020304" pitchFamily="18" charset="0"/>
                <a:cs typeface="Times New Roman" panose="02020603050405020304" pitchFamily="18" charset="0"/>
              </a:rPr>
              <a:t>轴震荡，当股票价格平稳的震荡时，则平均线差</a:t>
            </a:r>
            <a:r>
              <a:rPr lang="en-US" altLang="zh-CN" sz="2400" dirty="0">
                <a:latin typeface="Times New Roman" panose="02020603050405020304" pitchFamily="18" charset="0"/>
              </a:rPr>
              <a:t>DFMA</a:t>
            </a:r>
            <a:r>
              <a:rPr lang="zh-CN" altLang="zh-CN" sz="2400" dirty="0">
                <a:latin typeface="Times New Roman" panose="02020603050405020304" pitchFamily="18" charset="0"/>
                <a:cs typeface="Times New Roman" panose="02020603050405020304" pitchFamily="18" charset="0"/>
              </a:rPr>
              <a:t>也震荡平稳；当股票价格出现大幅上涨或者大幅下跌时，则平均线差</a:t>
            </a:r>
            <a:r>
              <a:rPr lang="en-US" altLang="zh-CN" sz="2400" dirty="0">
                <a:latin typeface="Times New Roman" panose="02020603050405020304" pitchFamily="18" charset="0"/>
              </a:rPr>
              <a:t>DFMA</a:t>
            </a:r>
            <a:r>
              <a:rPr lang="zh-CN" altLang="zh-CN" sz="2400" dirty="0">
                <a:latin typeface="Times New Roman" panose="02020603050405020304" pitchFamily="18" charset="0"/>
                <a:cs typeface="Times New Roman" panose="02020603050405020304" pitchFamily="18" charset="0"/>
              </a:rPr>
              <a:t>将逐渐偏离其平均线，平均线差</a:t>
            </a:r>
            <a:r>
              <a:rPr lang="en-US" altLang="zh-CN" sz="2400" dirty="0">
                <a:latin typeface="Times New Roman" panose="02020603050405020304" pitchFamily="18" charset="0"/>
              </a:rPr>
              <a:t>DFMA</a:t>
            </a:r>
            <a:r>
              <a:rPr lang="zh-CN" altLang="zh-CN" sz="2400" dirty="0">
                <a:latin typeface="Times New Roman" panose="02020603050405020304" pitchFamily="18" charset="0"/>
                <a:cs typeface="Times New Roman" panose="02020603050405020304" pitchFamily="18" charset="0"/>
              </a:rPr>
              <a:t>上涨、下跌的幅度也明显增大，此时平均线差</a:t>
            </a:r>
            <a:r>
              <a:rPr lang="en-US" altLang="zh-CN" sz="2400" dirty="0">
                <a:latin typeface="Times New Roman" panose="02020603050405020304" pitchFamily="18" charset="0"/>
              </a:rPr>
              <a:t>DFMA</a:t>
            </a:r>
            <a:r>
              <a:rPr lang="zh-CN" altLang="zh-CN" sz="2400" dirty="0">
                <a:latin typeface="Times New Roman" panose="02020603050405020304" pitchFamily="18" charset="0"/>
                <a:cs typeface="Times New Roman" panose="02020603050405020304" pitchFamily="18" charset="0"/>
              </a:rPr>
              <a:t>给出的信息量也越大，用户应该谨慎操作。</a:t>
            </a:r>
            <a:endParaRPr lang="zh-CN" altLang="en-US" sz="2400" dirty="0"/>
          </a:p>
        </p:txBody>
      </p:sp>
      <p:sp>
        <p:nvSpPr>
          <p:cNvPr id="5" name="Rectangle 2"/>
          <p:cNvSpPr>
            <a:spLocks noChangeArrowheads="1"/>
          </p:cNvSpPr>
          <p:nvPr/>
        </p:nvSpPr>
        <p:spPr bwMode="auto">
          <a:xfrm>
            <a:off x="1737260" y="4302125"/>
            <a:ext cx="11485263" cy="457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 xmlns:p14="http://schemas.microsoft.com/office/powerpoint/2010/main" val="2063566677"/>
              </p:ext>
            </p:extLst>
          </p:nvPr>
        </p:nvGraphicFramePr>
        <p:xfrm>
          <a:off x="1175657" y="4302126"/>
          <a:ext cx="10120415" cy="636949"/>
        </p:xfrm>
        <a:graphic>
          <a:graphicData uri="http://schemas.openxmlformats.org/presentationml/2006/ole">
            <p:oleObj spid="_x0000_s20492" name="Equation" r:id="rId3" imgW="4089400" imgH="254000" progId="Equation.DSMT4">
              <p:embed/>
            </p:oleObj>
          </a:graphicData>
        </a:graphic>
      </p:graphicFrame>
    </p:spTree>
    <p:extLst>
      <p:ext uri="{BB962C8B-B14F-4D97-AF65-F5344CB8AC3E}">
        <p14:creationId xmlns="" xmlns:p14="http://schemas.microsoft.com/office/powerpoint/2010/main" val="96879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634100" y="746449"/>
            <a:ext cx="141577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平均线差</a:t>
            </a:r>
            <a:endParaRPr lang="zh-CN" altLang="en-US" sz="2400" b="1" dirty="0"/>
          </a:p>
        </p:txBody>
      </p:sp>
      <p:pic>
        <p:nvPicPr>
          <p:cNvPr id="2150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5263" t="3162" r="6699"/>
          <a:stretch>
            <a:fillRect/>
          </a:stretch>
        </p:blipFill>
        <p:spPr bwMode="auto">
          <a:xfrm>
            <a:off x="634100" y="1208114"/>
            <a:ext cx="11058470" cy="49127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455194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764729" y="746449"/>
            <a:ext cx="141577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趋向指标</a:t>
            </a:r>
            <a:endParaRPr lang="zh-CN" altLang="en-US" sz="2400" b="1" dirty="0"/>
          </a:p>
        </p:txBody>
      </p:sp>
      <p:sp>
        <p:nvSpPr>
          <p:cNvPr id="3" name="矩形 2"/>
          <p:cNvSpPr/>
          <p:nvPr/>
        </p:nvSpPr>
        <p:spPr>
          <a:xfrm>
            <a:off x="603379" y="1208114"/>
            <a:ext cx="11171854" cy="4154984"/>
          </a:xfrm>
          <a:prstGeom prst="rect">
            <a:avLst/>
          </a:prstGeom>
        </p:spPr>
        <p:txBody>
          <a:bodyPr wrap="square">
            <a:spAutoFit/>
          </a:bodyPr>
          <a:lstStyle/>
          <a:p>
            <a:pPr indent="266700" algn="just">
              <a:spcAft>
                <a:spcPts val="0"/>
              </a:spcAft>
            </a:pPr>
            <a:r>
              <a:rPr lang="en-US" altLang="zh-CN" sz="2400" dirty="0">
                <a:latin typeface="Times New Roman" panose="02020603050405020304" pitchFamily="18" charset="0"/>
              </a:rPr>
              <a:t>DMI</a:t>
            </a:r>
            <a:r>
              <a:rPr lang="zh-CN" altLang="zh-CN" sz="2400" dirty="0">
                <a:latin typeface="Times New Roman" panose="02020603050405020304" pitchFamily="18" charset="0"/>
              </a:rPr>
              <a:t>趋向指标是是一种中长期股市技术分析方法。</a:t>
            </a:r>
            <a:r>
              <a:rPr lang="en-US" altLang="zh-CN" sz="2400" dirty="0">
                <a:latin typeface="Times New Roman" panose="02020603050405020304" pitchFamily="18" charset="0"/>
              </a:rPr>
              <a:t>DMI</a:t>
            </a:r>
            <a:r>
              <a:rPr lang="zh-CN" altLang="zh-CN" sz="2400" dirty="0">
                <a:latin typeface="Times New Roman" panose="02020603050405020304" pitchFamily="18" charset="0"/>
              </a:rPr>
              <a:t>趋向指标是多个趋向指标的集合，该指标返回四个趋向指标矩阵，</a:t>
            </a:r>
            <a:r>
              <a:rPr lang="en-US" altLang="zh-CN" sz="2400" dirty="0">
                <a:latin typeface="Times New Roman" panose="02020603050405020304" pitchFamily="18" charset="0"/>
              </a:rPr>
              <a:t>DMI</a:t>
            </a:r>
            <a:r>
              <a:rPr lang="zh-CN" altLang="zh-CN" sz="2400" dirty="0">
                <a:latin typeface="Times New Roman" panose="02020603050405020304" pitchFamily="18" charset="0"/>
              </a:rPr>
              <a:t>趋向指标计算比较复杂。</a:t>
            </a:r>
          </a:p>
          <a:p>
            <a:pPr indent="266700" algn="just">
              <a:spcAft>
                <a:spcPts val="0"/>
              </a:spcAft>
            </a:pPr>
            <a:r>
              <a:rPr lang="en-US" altLang="zh-CN" sz="2400" dirty="0">
                <a:latin typeface="Times New Roman" panose="02020603050405020304" pitchFamily="18" charset="0"/>
              </a:rPr>
              <a:t>	DMI</a:t>
            </a:r>
            <a:r>
              <a:rPr lang="zh-CN" altLang="zh-CN" sz="2400" dirty="0">
                <a:latin typeface="Times New Roman" panose="02020603050405020304" pitchFamily="18" charset="0"/>
              </a:rPr>
              <a:t>趋向指标有四条线，包括</a:t>
            </a:r>
            <a:r>
              <a:rPr lang="en-US" altLang="zh-CN" sz="2400" dirty="0">
                <a:latin typeface="Times New Roman" panose="02020603050405020304" pitchFamily="18" charset="0"/>
              </a:rPr>
              <a:t>DMI_PDI</a:t>
            </a:r>
            <a:r>
              <a:rPr lang="zh-CN" altLang="zh-CN" sz="2400" dirty="0">
                <a:latin typeface="Times New Roman" panose="02020603050405020304" pitchFamily="18" charset="0"/>
              </a:rPr>
              <a:t>、</a:t>
            </a:r>
            <a:r>
              <a:rPr lang="en-US" altLang="zh-CN" sz="2400" dirty="0">
                <a:latin typeface="Times New Roman" panose="02020603050405020304" pitchFamily="18" charset="0"/>
              </a:rPr>
              <a:t>DMI_MDI</a:t>
            </a:r>
            <a:r>
              <a:rPr lang="zh-CN" altLang="zh-CN" sz="2400" dirty="0">
                <a:latin typeface="Times New Roman" panose="02020603050405020304" pitchFamily="18" charset="0"/>
              </a:rPr>
              <a:t>、</a:t>
            </a:r>
            <a:r>
              <a:rPr lang="en-US" altLang="zh-CN" sz="2400" dirty="0">
                <a:latin typeface="Times New Roman" panose="02020603050405020304" pitchFamily="18" charset="0"/>
              </a:rPr>
              <a:t>DMI_ADX</a:t>
            </a:r>
            <a:r>
              <a:rPr lang="zh-CN" altLang="zh-CN" sz="2400" dirty="0">
                <a:latin typeface="Times New Roman" panose="02020603050405020304" pitchFamily="18" charset="0"/>
              </a:rPr>
              <a:t>、</a:t>
            </a:r>
            <a:r>
              <a:rPr lang="en-US" altLang="zh-CN" sz="2400" dirty="0">
                <a:latin typeface="Times New Roman" panose="02020603050405020304" pitchFamily="18" charset="0"/>
              </a:rPr>
              <a:t>DMI_ADXR</a:t>
            </a:r>
            <a:r>
              <a:rPr lang="zh-CN" altLang="zh-CN" sz="2400" dirty="0">
                <a:latin typeface="Times New Roman" panose="02020603050405020304" pitchFamily="18" charset="0"/>
              </a:rPr>
              <a:t>。其中</a:t>
            </a:r>
            <a:r>
              <a:rPr lang="en-US" altLang="zh-CN" sz="2400" dirty="0">
                <a:latin typeface="Times New Roman" panose="02020603050405020304" pitchFamily="18" charset="0"/>
              </a:rPr>
              <a:t>DMI_ADX</a:t>
            </a:r>
            <a:r>
              <a:rPr lang="zh-CN" altLang="zh-CN" sz="2400" dirty="0">
                <a:latin typeface="Times New Roman" panose="02020603050405020304" pitchFamily="18" charset="0"/>
              </a:rPr>
              <a:t>在高于</a:t>
            </a:r>
            <a:r>
              <a:rPr lang="en-US" altLang="zh-CN" sz="2400" dirty="0">
                <a:latin typeface="Times New Roman" panose="02020603050405020304" pitchFamily="18" charset="0"/>
              </a:rPr>
              <a:t>50</a:t>
            </a:r>
            <a:r>
              <a:rPr lang="zh-CN" altLang="zh-CN" sz="2400" dirty="0">
                <a:latin typeface="Times New Roman" panose="02020603050405020304" pitchFamily="18" charset="0"/>
              </a:rPr>
              <a:t>的地方向下反折时，应小心股价随时可能反转。</a:t>
            </a:r>
          </a:p>
          <a:p>
            <a:pPr indent="266700" algn="just">
              <a:spcAft>
                <a:spcPts val="0"/>
              </a:spcAft>
            </a:pPr>
            <a:r>
              <a:rPr lang="en-US" altLang="zh-CN" sz="2400" dirty="0">
                <a:latin typeface="Times New Roman" panose="02020603050405020304" pitchFamily="18" charset="0"/>
              </a:rPr>
              <a:t>	</a:t>
            </a:r>
            <a:r>
              <a:rPr lang="zh-CN" altLang="zh-CN" sz="2400" dirty="0">
                <a:latin typeface="Times New Roman" panose="02020603050405020304" pitchFamily="18" charset="0"/>
              </a:rPr>
              <a:t>就</a:t>
            </a:r>
            <a:r>
              <a:rPr lang="en-US" altLang="zh-CN" sz="2400" dirty="0">
                <a:latin typeface="Times New Roman" panose="02020603050405020304" pitchFamily="18" charset="0"/>
              </a:rPr>
              <a:t>DMI</a:t>
            </a:r>
            <a:r>
              <a:rPr lang="zh-CN" altLang="zh-CN" sz="2400" dirty="0">
                <a:latin typeface="Times New Roman" panose="02020603050405020304" pitchFamily="18" charset="0"/>
              </a:rPr>
              <a:t>趋向指标整体趋势而言，</a:t>
            </a:r>
            <a:r>
              <a:rPr lang="en-US" altLang="zh-CN" sz="2400" dirty="0">
                <a:latin typeface="Times New Roman" panose="02020603050405020304" pitchFamily="18" charset="0"/>
              </a:rPr>
              <a:t>DMI_MDI</a:t>
            </a:r>
            <a:r>
              <a:rPr lang="zh-CN" altLang="zh-CN" sz="2400" dirty="0">
                <a:latin typeface="Times New Roman" panose="02020603050405020304" pitchFamily="18" charset="0"/>
              </a:rPr>
              <a:t>、</a:t>
            </a:r>
            <a:r>
              <a:rPr lang="en-US" altLang="zh-CN" sz="2400" dirty="0">
                <a:latin typeface="Times New Roman" panose="02020603050405020304" pitchFamily="18" charset="0"/>
              </a:rPr>
              <a:t>DMI_ADX</a:t>
            </a:r>
            <a:r>
              <a:rPr lang="zh-CN" altLang="zh-CN" sz="2400" dirty="0">
                <a:latin typeface="Times New Roman" panose="02020603050405020304" pitchFamily="18" charset="0"/>
              </a:rPr>
              <a:t>、</a:t>
            </a:r>
            <a:r>
              <a:rPr lang="en-US" altLang="zh-CN" sz="2400" dirty="0">
                <a:latin typeface="Times New Roman" panose="02020603050405020304" pitchFamily="18" charset="0"/>
              </a:rPr>
              <a:t>DMI_ADXR</a:t>
            </a:r>
            <a:r>
              <a:rPr lang="zh-CN" altLang="zh-CN" sz="2400" dirty="0">
                <a:latin typeface="Times New Roman" panose="02020603050405020304" pitchFamily="18" charset="0"/>
              </a:rPr>
              <a:t>三者的走势是相同的，</a:t>
            </a:r>
            <a:r>
              <a:rPr lang="en-US" altLang="zh-CN" sz="2400" dirty="0">
                <a:latin typeface="Times New Roman" panose="02020603050405020304" pitchFamily="18" charset="0"/>
              </a:rPr>
              <a:t>DMI_PDI</a:t>
            </a:r>
            <a:r>
              <a:rPr lang="zh-CN" altLang="zh-CN" sz="2400" dirty="0">
                <a:latin typeface="Times New Roman" panose="02020603050405020304" pitchFamily="18" charset="0"/>
              </a:rPr>
              <a:t>的走势比较超前的，当</a:t>
            </a:r>
            <a:r>
              <a:rPr lang="en-US" altLang="zh-CN" sz="2400" dirty="0">
                <a:latin typeface="Times New Roman" panose="02020603050405020304" pitchFamily="18" charset="0"/>
              </a:rPr>
              <a:t>DMI_PDI</a:t>
            </a:r>
            <a:r>
              <a:rPr lang="zh-CN" altLang="zh-CN" sz="2400" dirty="0">
                <a:latin typeface="Times New Roman" panose="02020603050405020304" pitchFamily="18" charset="0"/>
              </a:rPr>
              <a:t>提前具有上涨趋势，</a:t>
            </a:r>
            <a:r>
              <a:rPr lang="en-US" altLang="zh-CN" sz="2400" dirty="0">
                <a:latin typeface="Times New Roman" panose="02020603050405020304" pitchFamily="18" charset="0"/>
              </a:rPr>
              <a:t>DMI_MDI</a:t>
            </a:r>
            <a:r>
              <a:rPr lang="zh-CN" altLang="zh-CN" sz="2400" dirty="0">
                <a:latin typeface="Times New Roman" panose="02020603050405020304" pitchFamily="18" charset="0"/>
              </a:rPr>
              <a:t>、</a:t>
            </a:r>
            <a:r>
              <a:rPr lang="en-US" altLang="zh-CN" sz="2400" dirty="0">
                <a:latin typeface="Times New Roman" panose="02020603050405020304" pitchFamily="18" charset="0"/>
              </a:rPr>
              <a:t>DMI_ADX</a:t>
            </a:r>
            <a:r>
              <a:rPr lang="zh-CN" altLang="zh-CN" sz="2400" dirty="0">
                <a:latin typeface="Times New Roman" panose="02020603050405020304" pitchFamily="18" charset="0"/>
              </a:rPr>
              <a:t>、</a:t>
            </a:r>
            <a:r>
              <a:rPr lang="en-US" altLang="zh-CN" sz="2400" dirty="0">
                <a:latin typeface="Times New Roman" panose="02020603050405020304" pitchFamily="18" charset="0"/>
              </a:rPr>
              <a:t>DMI_ADXR</a:t>
            </a:r>
            <a:r>
              <a:rPr lang="zh-CN" altLang="zh-CN" sz="2400" dirty="0">
                <a:latin typeface="Times New Roman" panose="02020603050405020304" pitchFamily="18" charset="0"/>
              </a:rPr>
              <a:t>三者走势同时向上时，则投资者应该考虑介入股票，此时股票价格上涨可能性极大；当</a:t>
            </a:r>
            <a:r>
              <a:rPr lang="en-US" altLang="zh-CN" sz="2400" dirty="0">
                <a:latin typeface="Times New Roman" panose="02020603050405020304" pitchFamily="18" charset="0"/>
              </a:rPr>
              <a:t>DMI_PDI</a:t>
            </a:r>
            <a:r>
              <a:rPr lang="zh-CN" altLang="zh-CN" sz="2400" dirty="0">
                <a:latin typeface="Times New Roman" panose="02020603050405020304" pitchFamily="18" charset="0"/>
              </a:rPr>
              <a:t>提前具有下跌，</a:t>
            </a:r>
            <a:r>
              <a:rPr lang="en-US" altLang="zh-CN" sz="2400" dirty="0">
                <a:latin typeface="Times New Roman" panose="02020603050405020304" pitchFamily="18" charset="0"/>
              </a:rPr>
              <a:t>DMI_MDI</a:t>
            </a:r>
            <a:r>
              <a:rPr lang="zh-CN" altLang="zh-CN" sz="2400" dirty="0">
                <a:latin typeface="Times New Roman" panose="02020603050405020304" pitchFamily="18" charset="0"/>
              </a:rPr>
              <a:t>、</a:t>
            </a:r>
            <a:r>
              <a:rPr lang="en-US" altLang="zh-CN" sz="2400" dirty="0">
                <a:latin typeface="Times New Roman" panose="02020603050405020304" pitchFamily="18" charset="0"/>
              </a:rPr>
              <a:t>DMI_ADX</a:t>
            </a:r>
            <a:r>
              <a:rPr lang="zh-CN" altLang="zh-CN" sz="2400" dirty="0">
                <a:latin typeface="Times New Roman" panose="02020603050405020304" pitchFamily="18" charset="0"/>
              </a:rPr>
              <a:t>、</a:t>
            </a:r>
            <a:r>
              <a:rPr lang="en-US" altLang="zh-CN" sz="2400" dirty="0">
                <a:latin typeface="Times New Roman" panose="02020603050405020304" pitchFamily="18" charset="0"/>
              </a:rPr>
              <a:t>DMI_ADXR</a:t>
            </a:r>
            <a:r>
              <a:rPr lang="zh-CN" altLang="zh-CN" sz="2400" dirty="0">
                <a:latin typeface="Times New Roman" panose="02020603050405020304" pitchFamily="18" charset="0"/>
              </a:rPr>
              <a:t>三者走势同时向下时，则投资者应该考虑卖出股票，此时股票价格下跌可能性极大。</a:t>
            </a:r>
          </a:p>
        </p:txBody>
      </p:sp>
    </p:spTree>
    <p:extLst>
      <p:ext uri="{BB962C8B-B14F-4D97-AF65-F5344CB8AC3E}">
        <p14:creationId xmlns="" xmlns:p14="http://schemas.microsoft.com/office/powerpoint/2010/main" val="2286969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764729" y="746449"/>
            <a:ext cx="141577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趋向指标</a:t>
            </a:r>
            <a:endParaRPr lang="zh-CN" altLang="en-US" sz="2400" b="1" dirty="0"/>
          </a:p>
        </p:txBody>
      </p:sp>
      <p:pic>
        <p:nvPicPr>
          <p:cNvPr id="2" name="图片 1"/>
          <p:cNvPicPr>
            <a:picLocks noChangeAspect="1"/>
          </p:cNvPicPr>
          <p:nvPr/>
        </p:nvPicPr>
        <p:blipFill>
          <a:blip r:embed="rId2" cstate="print"/>
          <a:stretch>
            <a:fillRect/>
          </a:stretch>
        </p:blipFill>
        <p:spPr>
          <a:xfrm>
            <a:off x="1785100" y="1208114"/>
            <a:ext cx="7751048" cy="5174025"/>
          </a:xfrm>
          <a:prstGeom prst="rect">
            <a:avLst/>
          </a:prstGeom>
        </p:spPr>
      </p:pic>
    </p:spTree>
    <p:extLst>
      <p:ext uri="{BB962C8B-B14F-4D97-AF65-F5344CB8AC3E}">
        <p14:creationId xmlns="" xmlns:p14="http://schemas.microsoft.com/office/powerpoint/2010/main" val="522232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742619" y="746449"/>
            <a:ext cx="1723549"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升降线指标</a:t>
            </a:r>
            <a:endParaRPr lang="zh-CN" altLang="en-US" sz="2400" b="1" dirty="0"/>
          </a:p>
        </p:txBody>
      </p:sp>
      <p:sp>
        <p:nvSpPr>
          <p:cNvPr id="3" name="矩形 2"/>
          <p:cNvSpPr/>
          <p:nvPr/>
        </p:nvSpPr>
        <p:spPr>
          <a:xfrm>
            <a:off x="742618" y="1208113"/>
            <a:ext cx="10846001" cy="2308324"/>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升降线</a:t>
            </a:r>
            <a:r>
              <a:rPr lang="en-US" altLang="zh-CN" sz="2400" dirty="0">
                <a:latin typeface="Times New Roman" panose="02020603050405020304" pitchFamily="18" charset="0"/>
              </a:rPr>
              <a:t>(ACD)</a:t>
            </a:r>
            <a:r>
              <a:rPr lang="zh-CN" altLang="zh-CN" sz="2400" dirty="0">
                <a:latin typeface="Times New Roman" panose="02020603050405020304" pitchFamily="18" charset="0"/>
              </a:rPr>
              <a:t>是分析股票收盘价与股票最高价、股票最低价的关系的指标。从整体上看，升降线指标</a:t>
            </a:r>
            <a:r>
              <a:rPr lang="en-US" altLang="zh-CN" sz="2400" dirty="0">
                <a:latin typeface="Times New Roman" panose="02020603050405020304" pitchFamily="18" charset="0"/>
              </a:rPr>
              <a:t>(ACD)</a:t>
            </a:r>
            <a:r>
              <a:rPr lang="zh-CN" altLang="zh-CN" sz="2400" dirty="0">
                <a:latin typeface="Times New Roman" panose="02020603050405020304" pitchFamily="18" charset="0"/>
              </a:rPr>
              <a:t>是逼近股票的走势，但是</a:t>
            </a:r>
            <a:r>
              <a:rPr lang="en-US" altLang="zh-CN" sz="2400" dirty="0">
                <a:latin typeface="Times New Roman" panose="02020603050405020304" pitchFamily="18" charset="0"/>
              </a:rPr>
              <a:t>ACD</a:t>
            </a:r>
            <a:r>
              <a:rPr lang="zh-CN" altLang="zh-CN" sz="2400" dirty="0">
                <a:latin typeface="Times New Roman" panose="02020603050405020304" pitchFamily="18" charset="0"/>
              </a:rPr>
              <a:t>指标滞后股票的走势。</a:t>
            </a:r>
          </a:p>
          <a:p>
            <a:pPr indent="266700" algn="just">
              <a:spcAft>
                <a:spcPts val="0"/>
              </a:spcAft>
            </a:pPr>
            <a:r>
              <a:rPr lang="en-US" altLang="zh-CN" sz="2400" dirty="0">
                <a:latin typeface="Times New Roman" panose="02020603050405020304" pitchFamily="18" charset="0"/>
              </a:rPr>
              <a:t>	</a:t>
            </a:r>
            <a:r>
              <a:rPr lang="zh-CN" altLang="zh-CN" sz="2400" dirty="0">
                <a:latin typeface="Times New Roman" panose="02020603050405020304" pitchFamily="18" charset="0"/>
              </a:rPr>
              <a:t>升降线指标</a:t>
            </a:r>
            <a:r>
              <a:rPr lang="en-US" altLang="zh-CN" sz="2400" dirty="0">
                <a:latin typeface="Times New Roman" panose="02020603050405020304" pitchFamily="18" charset="0"/>
              </a:rPr>
              <a:t>(ACD)</a:t>
            </a:r>
            <a:r>
              <a:rPr lang="zh-CN" altLang="zh-CN" sz="2400" dirty="0">
                <a:latin typeface="Times New Roman" panose="02020603050405020304" pitchFamily="18" charset="0"/>
              </a:rPr>
              <a:t>下降，而股票价格上升时，此时投资者可以卖出手中股票；升降线指标</a:t>
            </a:r>
            <a:r>
              <a:rPr lang="en-US" altLang="zh-CN" sz="2400" dirty="0">
                <a:latin typeface="Times New Roman" panose="02020603050405020304" pitchFamily="18" charset="0"/>
              </a:rPr>
              <a:t>(ACD)</a:t>
            </a:r>
            <a:r>
              <a:rPr lang="zh-CN" altLang="zh-CN" sz="2400" dirty="0">
                <a:latin typeface="Times New Roman" panose="02020603050405020304" pitchFamily="18" charset="0"/>
              </a:rPr>
              <a:t>上升，而股票价格下降时，此时投资者可以考虑买入该股票；升降线</a:t>
            </a:r>
            <a:r>
              <a:rPr lang="en-US" altLang="zh-CN" sz="2400" dirty="0">
                <a:latin typeface="Times New Roman" panose="02020603050405020304" pitchFamily="18" charset="0"/>
              </a:rPr>
              <a:t>(ACD)</a:t>
            </a:r>
            <a:r>
              <a:rPr lang="zh-CN" altLang="zh-CN" sz="2400" dirty="0">
                <a:latin typeface="Times New Roman" panose="02020603050405020304" pitchFamily="18" charset="0"/>
              </a:rPr>
              <a:t>指标上穿其</a:t>
            </a:r>
            <a:r>
              <a:rPr lang="en-US" altLang="zh-CN" sz="2400" dirty="0">
                <a:latin typeface="Times New Roman" panose="02020603050405020304" pitchFamily="18" charset="0"/>
              </a:rPr>
              <a:t>20</a:t>
            </a:r>
            <a:r>
              <a:rPr lang="zh-CN" altLang="zh-CN" sz="2400" dirty="0">
                <a:latin typeface="Times New Roman" panose="02020603050405020304" pitchFamily="18" charset="0"/>
              </a:rPr>
              <a:t>日均线时，为买进信号；升降线</a:t>
            </a:r>
            <a:r>
              <a:rPr lang="en-US" altLang="zh-CN" sz="2400" dirty="0">
                <a:latin typeface="Times New Roman" panose="02020603050405020304" pitchFamily="18" charset="0"/>
              </a:rPr>
              <a:t>(ACD)</a:t>
            </a:r>
            <a:r>
              <a:rPr lang="zh-CN" altLang="zh-CN" sz="2400" dirty="0">
                <a:latin typeface="Times New Roman" panose="02020603050405020304" pitchFamily="18" charset="0"/>
              </a:rPr>
              <a:t>指标下穿其</a:t>
            </a:r>
            <a:r>
              <a:rPr lang="en-US" altLang="zh-CN" sz="2400" dirty="0">
                <a:latin typeface="Times New Roman" panose="02020603050405020304" pitchFamily="18" charset="0"/>
              </a:rPr>
              <a:t>20</a:t>
            </a:r>
            <a:r>
              <a:rPr lang="zh-CN" altLang="zh-CN" sz="2400" dirty="0">
                <a:latin typeface="Times New Roman" panose="02020603050405020304" pitchFamily="18" charset="0"/>
              </a:rPr>
              <a:t>日均线时，为卖出信号。</a:t>
            </a:r>
          </a:p>
        </p:txBody>
      </p:sp>
      <p:sp>
        <p:nvSpPr>
          <p:cNvPr id="7" name="Rectangle 2"/>
          <p:cNvSpPr>
            <a:spLocks noChangeArrowheads="1"/>
          </p:cNvSpPr>
          <p:nvPr/>
        </p:nvSpPr>
        <p:spPr bwMode="auto">
          <a:xfrm>
            <a:off x="1440325" y="3665725"/>
            <a:ext cx="13205853" cy="457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 xmlns:p14="http://schemas.microsoft.com/office/powerpoint/2010/main" val="3127860802"/>
              </p:ext>
            </p:extLst>
          </p:nvPr>
        </p:nvGraphicFramePr>
        <p:xfrm>
          <a:off x="1440326" y="3665726"/>
          <a:ext cx="10148293" cy="2119253"/>
        </p:xfrm>
        <a:graphic>
          <a:graphicData uri="http://schemas.openxmlformats.org/presentationml/2006/ole">
            <p:oleObj spid="_x0000_s1056" name="Equation" r:id="rId3" imgW="5613400" imgH="1168400" progId="Equation.DSMT4">
              <p:embed/>
            </p:oleObj>
          </a:graphicData>
        </a:graphic>
      </p:graphicFrame>
    </p:spTree>
    <p:extLst>
      <p:ext uri="{BB962C8B-B14F-4D97-AF65-F5344CB8AC3E}">
        <p14:creationId xmlns="" xmlns:p14="http://schemas.microsoft.com/office/powerpoint/2010/main" val="706315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764729" y="746449"/>
            <a:ext cx="141577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趋向指标</a:t>
            </a:r>
            <a:endParaRPr lang="zh-CN" altLang="en-US" sz="2400" b="1" dirty="0"/>
          </a:p>
        </p:txBody>
      </p:sp>
      <p:pic>
        <p:nvPicPr>
          <p:cNvPr id="2" name="图片 1"/>
          <p:cNvPicPr>
            <a:picLocks noChangeAspect="1"/>
          </p:cNvPicPr>
          <p:nvPr/>
        </p:nvPicPr>
        <p:blipFill>
          <a:blip r:embed="rId2" cstate="print"/>
          <a:stretch>
            <a:fillRect/>
          </a:stretch>
        </p:blipFill>
        <p:spPr>
          <a:xfrm>
            <a:off x="764729" y="1381140"/>
            <a:ext cx="9818421" cy="4067937"/>
          </a:xfrm>
          <a:prstGeom prst="rect">
            <a:avLst/>
          </a:prstGeom>
        </p:spPr>
      </p:pic>
    </p:spTree>
    <p:extLst>
      <p:ext uri="{BB962C8B-B14F-4D97-AF65-F5344CB8AC3E}">
        <p14:creationId xmlns="" xmlns:p14="http://schemas.microsoft.com/office/powerpoint/2010/main" val="714512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764729" y="746449"/>
            <a:ext cx="141577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趋向指标</a:t>
            </a:r>
            <a:endParaRPr lang="zh-CN" altLang="en-US" sz="2400" b="1" dirty="0"/>
          </a:p>
        </p:txBody>
      </p:sp>
      <p:pic>
        <p:nvPicPr>
          <p:cNvPr id="2253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5901" t="854" r="2232"/>
          <a:stretch>
            <a:fillRect/>
          </a:stretch>
        </p:blipFill>
        <p:spPr bwMode="auto">
          <a:xfrm>
            <a:off x="527275" y="1208114"/>
            <a:ext cx="11311349" cy="4525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747574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683186" y="746449"/>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简单波动指标</a:t>
            </a:r>
            <a:endParaRPr lang="zh-CN" altLang="en-US" sz="2400" b="1" dirty="0"/>
          </a:p>
        </p:txBody>
      </p:sp>
      <p:sp>
        <p:nvSpPr>
          <p:cNvPr id="3" name="矩形 2"/>
          <p:cNvSpPr/>
          <p:nvPr/>
        </p:nvSpPr>
        <p:spPr>
          <a:xfrm>
            <a:off x="683185" y="1367956"/>
            <a:ext cx="11129369" cy="3416320"/>
          </a:xfrm>
          <a:prstGeom prst="rect">
            <a:avLst/>
          </a:prstGeom>
        </p:spPr>
        <p:txBody>
          <a:bodyPr wrap="square">
            <a:spAutoFit/>
          </a:bodyPr>
          <a:lstStyle/>
          <a:p>
            <a:pPr indent="266700" algn="just">
              <a:spcAft>
                <a:spcPts val="0"/>
              </a:spcAft>
            </a:pPr>
            <a:r>
              <a:rPr lang="en-US" altLang="zh-CN" sz="2400" dirty="0">
                <a:latin typeface="Times New Roman" panose="02020603050405020304" pitchFamily="18" charset="0"/>
              </a:rPr>
              <a:t>	</a:t>
            </a:r>
            <a:r>
              <a:rPr lang="zh-CN" altLang="zh-CN" sz="2400" dirty="0">
                <a:latin typeface="Times New Roman" panose="02020603050405020304" pitchFamily="18" charset="0"/>
              </a:rPr>
              <a:t>简易波动指标</a:t>
            </a:r>
            <a:r>
              <a:rPr lang="en-US" altLang="zh-CN" sz="2400" dirty="0">
                <a:latin typeface="Times New Roman" panose="02020603050405020304" pitchFamily="18" charset="0"/>
              </a:rPr>
              <a:t>EMV</a:t>
            </a:r>
            <a:r>
              <a:rPr lang="zh-CN" altLang="zh-CN" sz="2400" dirty="0">
                <a:latin typeface="Times New Roman" panose="02020603050405020304" pitchFamily="18" charset="0"/>
              </a:rPr>
              <a:t>是根据成交量和人气的变化，构成一个完整的股价系统循环。股票简易波动指标</a:t>
            </a:r>
            <a:r>
              <a:rPr lang="en-US" altLang="zh-CN" sz="2400" dirty="0">
                <a:latin typeface="Times New Roman" panose="02020603050405020304" pitchFamily="18" charset="0"/>
              </a:rPr>
              <a:t>EMV</a:t>
            </a:r>
            <a:r>
              <a:rPr lang="zh-CN" altLang="zh-CN" sz="2400" dirty="0">
                <a:latin typeface="Times New Roman" panose="02020603050405020304" pitchFamily="18" charset="0"/>
              </a:rPr>
              <a:t>围绕</a:t>
            </a:r>
            <a:r>
              <a:rPr lang="en-US" altLang="zh-CN" sz="2400" dirty="0">
                <a:latin typeface="Times New Roman" panose="02020603050405020304" pitchFamily="18" charset="0"/>
              </a:rPr>
              <a:t>0</a:t>
            </a:r>
            <a:r>
              <a:rPr lang="zh-CN" altLang="zh-CN" sz="2400" dirty="0">
                <a:latin typeface="Times New Roman" panose="02020603050405020304" pitchFamily="18" charset="0"/>
              </a:rPr>
              <a:t>轴上下震荡。简易波动指标</a:t>
            </a:r>
            <a:r>
              <a:rPr lang="en-US" altLang="zh-CN" sz="2400" dirty="0">
                <a:latin typeface="Times New Roman" panose="02020603050405020304" pitchFamily="18" charset="0"/>
              </a:rPr>
              <a:t>EMV</a:t>
            </a:r>
            <a:r>
              <a:rPr lang="zh-CN" altLang="zh-CN" sz="2400" dirty="0">
                <a:latin typeface="Times New Roman" panose="02020603050405020304" pitchFamily="18" charset="0"/>
              </a:rPr>
              <a:t>和股票成交量直接相关，当成交量大时，此时人气聚集，并且股票上涨趋势将明显，投资者可以考虑逢低买进股票；然而当成交量逐渐表现无力的时候，则需要注意股票走势，投资者应该谨慎投资，可以逢高卖出手中的股票。</a:t>
            </a:r>
          </a:p>
          <a:p>
            <a:pPr indent="266700" algn="just">
              <a:spcAft>
                <a:spcPts val="0"/>
              </a:spcAft>
            </a:pPr>
            <a:r>
              <a:rPr lang="en-US" altLang="zh-CN" sz="2400" dirty="0">
                <a:latin typeface="Times New Roman" panose="02020603050405020304" pitchFamily="18" charset="0"/>
              </a:rPr>
              <a:t>EMV</a:t>
            </a:r>
            <a:r>
              <a:rPr lang="zh-CN" altLang="zh-CN" sz="2400" dirty="0">
                <a:latin typeface="Times New Roman" panose="02020603050405020304" pitchFamily="18" charset="0"/>
              </a:rPr>
              <a:t>简易波动指标值上升，代表量跌价增；</a:t>
            </a:r>
            <a:r>
              <a:rPr lang="en-US" altLang="zh-CN" sz="2400" dirty="0">
                <a:latin typeface="Times New Roman" panose="02020603050405020304" pitchFamily="18" charset="0"/>
              </a:rPr>
              <a:t>EMV</a:t>
            </a:r>
            <a:r>
              <a:rPr lang="zh-CN" altLang="zh-CN" sz="2400" dirty="0">
                <a:latin typeface="Times New Roman" panose="02020603050405020304" pitchFamily="18" charset="0"/>
              </a:rPr>
              <a:t>简易波动指标值下降，代表量跌价跌。</a:t>
            </a:r>
            <a:r>
              <a:rPr lang="en-US" altLang="zh-CN" sz="2400" dirty="0">
                <a:latin typeface="Times New Roman" panose="02020603050405020304" pitchFamily="18" charset="0"/>
              </a:rPr>
              <a:t>EMV</a:t>
            </a:r>
            <a:r>
              <a:rPr lang="zh-CN" altLang="zh-CN" sz="2400" dirty="0">
                <a:latin typeface="Times New Roman" panose="02020603050405020304" pitchFamily="18" charset="0"/>
              </a:rPr>
              <a:t>简易波动指标值趋向于</a:t>
            </a:r>
            <a:r>
              <a:rPr lang="en-US" altLang="zh-CN" sz="2400" dirty="0">
                <a:latin typeface="Times New Roman" panose="02020603050405020304" pitchFamily="18" charset="0"/>
              </a:rPr>
              <a:t>0</a:t>
            </a:r>
            <a:r>
              <a:rPr lang="zh-CN" altLang="zh-CN" sz="2400" dirty="0">
                <a:latin typeface="Times New Roman" panose="02020603050405020304" pitchFamily="18" charset="0"/>
              </a:rPr>
              <a:t>，代表大成交量；</a:t>
            </a:r>
            <a:r>
              <a:rPr lang="en-US" altLang="zh-CN" sz="2400" dirty="0">
                <a:latin typeface="Times New Roman" panose="02020603050405020304" pitchFamily="18" charset="0"/>
              </a:rPr>
              <a:t>EMV</a:t>
            </a:r>
            <a:r>
              <a:rPr lang="zh-CN" altLang="zh-CN" sz="2400" dirty="0">
                <a:latin typeface="Times New Roman" panose="02020603050405020304" pitchFamily="18" charset="0"/>
              </a:rPr>
              <a:t>简易波动指标值</a:t>
            </a:r>
            <a:r>
              <a:rPr lang="en-US" altLang="zh-CN" sz="2400" dirty="0">
                <a:latin typeface="Times New Roman" panose="02020603050405020304" pitchFamily="18" charset="0"/>
              </a:rPr>
              <a:t>&gt;0</a:t>
            </a:r>
            <a:r>
              <a:rPr lang="zh-CN" altLang="zh-CN" sz="2400" dirty="0">
                <a:latin typeface="Times New Roman" panose="02020603050405020304" pitchFamily="18" charset="0"/>
              </a:rPr>
              <a:t>时，视为买入信号，投资者可以考虑买入该股票；</a:t>
            </a:r>
            <a:r>
              <a:rPr lang="en-US" altLang="zh-CN" sz="2400" dirty="0">
                <a:latin typeface="Times New Roman" panose="02020603050405020304" pitchFamily="18" charset="0"/>
              </a:rPr>
              <a:t>EMV</a:t>
            </a:r>
            <a:r>
              <a:rPr lang="zh-CN" altLang="zh-CN" sz="2400" dirty="0">
                <a:latin typeface="Times New Roman" panose="02020603050405020304" pitchFamily="18" charset="0"/>
              </a:rPr>
              <a:t>简易波动指标值</a:t>
            </a:r>
            <a:r>
              <a:rPr lang="en-US" altLang="zh-CN" sz="2400" dirty="0">
                <a:latin typeface="Times New Roman" panose="02020603050405020304" pitchFamily="18" charset="0"/>
              </a:rPr>
              <a:t>&lt;0</a:t>
            </a:r>
            <a:r>
              <a:rPr lang="zh-CN" altLang="zh-CN" sz="2400" dirty="0">
                <a:latin typeface="Times New Roman" panose="02020603050405020304" pitchFamily="18" charset="0"/>
              </a:rPr>
              <a:t>时，视为卖出信号，投资者应该卖出股票。</a:t>
            </a:r>
          </a:p>
        </p:txBody>
      </p:sp>
    </p:spTree>
    <p:extLst>
      <p:ext uri="{BB962C8B-B14F-4D97-AF65-F5344CB8AC3E}">
        <p14:creationId xmlns="" xmlns:p14="http://schemas.microsoft.com/office/powerpoint/2010/main" val="4246374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683186" y="746449"/>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简单波动指标</a:t>
            </a:r>
            <a:endParaRPr lang="zh-CN" altLang="en-US" sz="2400" b="1" dirty="0"/>
          </a:p>
        </p:txBody>
      </p:sp>
      <p:pic>
        <p:nvPicPr>
          <p:cNvPr id="2" name="图片 1"/>
          <p:cNvPicPr>
            <a:picLocks noChangeAspect="1"/>
          </p:cNvPicPr>
          <p:nvPr/>
        </p:nvPicPr>
        <p:blipFill>
          <a:blip r:embed="rId2" cstate="print"/>
          <a:stretch>
            <a:fillRect/>
          </a:stretch>
        </p:blipFill>
        <p:spPr>
          <a:xfrm>
            <a:off x="1865404" y="1208114"/>
            <a:ext cx="8096132" cy="2869755"/>
          </a:xfrm>
          <a:prstGeom prst="rect">
            <a:avLst/>
          </a:prstGeom>
        </p:spPr>
      </p:pic>
    </p:spTree>
    <p:extLst>
      <p:ext uri="{BB962C8B-B14F-4D97-AF65-F5344CB8AC3E}">
        <p14:creationId xmlns="" xmlns:p14="http://schemas.microsoft.com/office/powerpoint/2010/main" val="1706956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683186" y="746449"/>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简单波动指标</a:t>
            </a:r>
            <a:endParaRPr lang="zh-CN" altLang="en-US" sz="2400" b="1" dirty="0"/>
          </a:p>
        </p:txBody>
      </p:sp>
      <p:pic>
        <p:nvPicPr>
          <p:cNvPr id="2355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5423" t="3546" r="7336"/>
          <a:stretch>
            <a:fillRect/>
          </a:stretch>
        </p:blipFill>
        <p:spPr bwMode="auto">
          <a:xfrm>
            <a:off x="863179" y="1208114"/>
            <a:ext cx="10343770" cy="51367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862289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601643" y="561783"/>
            <a:ext cx="2031325" cy="523220"/>
          </a:xfrm>
          <a:prstGeom prst="rect">
            <a:avLst/>
          </a:prstGeom>
        </p:spPr>
        <p:txBody>
          <a:bodyPr wrap="none">
            <a:spAutoFit/>
          </a:bodyPr>
          <a:lstStyle/>
          <a:p>
            <a:r>
              <a:rPr lang="zh-CN" altLang="zh-CN" sz="2800" b="1" dirty="0">
                <a:latin typeface="Times New Roman" panose="02020603050405020304" pitchFamily="18" charset="0"/>
                <a:cs typeface="Times New Roman" panose="02020603050405020304" pitchFamily="18" charset="0"/>
              </a:rPr>
              <a:t>鬼道线指标</a:t>
            </a:r>
            <a:r>
              <a:rPr lang="en-US" altLang="zh-CN" sz="2800" b="1" dirty="0">
                <a:latin typeface="Times New Roman" panose="02020603050405020304" pitchFamily="18" charset="0"/>
              </a:rPr>
              <a:t>	</a:t>
            </a:r>
            <a:endParaRPr lang="zh-CN" altLang="en-US" sz="2800" b="1" dirty="0"/>
          </a:p>
        </p:txBody>
      </p:sp>
      <p:sp>
        <p:nvSpPr>
          <p:cNvPr id="3" name="矩形 2"/>
          <p:cNvSpPr/>
          <p:nvPr/>
        </p:nvSpPr>
        <p:spPr>
          <a:xfrm>
            <a:off x="601643" y="1293312"/>
            <a:ext cx="11024300" cy="3416320"/>
          </a:xfrm>
          <a:prstGeom prst="rect">
            <a:avLst/>
          </a:prstGeom>
        </p:spPr>
        <p:txBody>
          <a:bodyPr wrap="square">
            <a:spAutoFit/>
          </a:bodyPr>
          <a:lstStyle/>
          <a:p>
            <a:pPr indent="266700" algn="just">
              <a:spcAft>
                <a:spcPts val="0"/>
              </a:spcAft>
            </a:pPr>
            <a:r>
              <a:rPr lang="en-US" altLang="zh-CN" sz="2400" dirty="0">
                <a:latin typeface="Times New Roman" panose="02020603050405020304" pitchFamily="18" charset="0"/>
              </a:rPr>
              <a:t>	GDX</a:t>
            </a:r>
            <a:r>
              <a:rPr lang="zh-CN" altLang="zh-CN" sz="2400" dirty="0">
                <a:latin typeface="Times New Roman" panose="02020603050405020304" pitchFamily="18" charset="0"/>
              </a:rPr>
              <a:t>鬼道线指标是一种依靠技术手段和经验来判断是否买卖股票的一种指标，</a:t>
            </a:r>
            <a:r>
              <a:rPr lang="en-US" altLang="zh-CN" sz="2400" dirty="0">
                <a:latin typeface="Times New Roman" panose="02020603050405020304" pitchFamily="18" charset="0"/>
              </a:rPr>
              <a:t>GDX</a:t>
            </a:r>
            <a:r>
              <a:rPr lang="zh-CN" altLang="zh-CN" sz="2400" dirty="0">
                <a:latin typeface="Times New Roman" panose="02020603050405020304" pitchFamily="18" charset="0"/>
              </a:rPr>
              <a:t>鬼道线指标</a:t>
            </a:r>
          </a:p>
          <a:p>
            <a:pPr indent="266700" algn="just">
              <a:spcAft>
                <a:spcPts val="0"/>
              </a:spcAft>
            </a:pPr>
            <a:r>
              <a:rPr lang="zh-CN" altLang="zh-CN" sz="2400" dirty="0">
                <a:latin typeface="Times New Roman" panose="02020603050405020304" pitchFamily="18" charset="0"/>
              </a:rPr>
              <a:t>能够更好的反应股票的走势，当股票价格上涨到压力线（压力线有三条，根据当前的股票价格定当钱的压力线）时，用户可考虑卖出手中的股票，相反，当股票价格下跌到压力线时，用户此时应该考虑买入该股票。</a:t>
            </a:r>
          </a:p>
          <a:p>
            <a:pPr indent="266700" algn="just">
              <a:spcAft>
                <a:spcPts val="0"/>
              </a:spcAft>
            </a:pPr>
            <a:r>
              <a:rPr lang="en-US" altLang="zh-CN" sz="2400" dirty="0">
                <a:latin typeface="Times New Roman" panose="02020603050405020304" pitchFamily="18" charset="0"/>
              </a:rPr>
              <a:t>GDX</a:t>
            </a:r>
            <a:r>
              <a:rPr lang="zh-CN" altLang="zh-CN" sz="2400" dirty="0">
                <a:latin typeface="Times New Roman" panose="02020603050405020304" pitchFamily="18" charset="0"/>
              </a:rPr>
              <a:t>鬼道线指标是一种中长期参考指标，</a:t>
            </a:r>
            <a:r>
              <a:rPr lang="en-US" altLang="zh-CN" sz="2400" dirty="0">
                <a:latin typeface="Times New Roman" panose="02020603050405020304" pitchFamily="18" charset="0"/>
              </a:rPr>
              <a:t>GDX</a:t>
            </a:r>
            <a:r>
              <a:rPr lang="zh-CN" altLang="zh-CN" sz="2400" dirty="0">
                <a:latin typeface="Times New Roman" panose="02020603050405020304" pitchFamily="18" charset="0"/>
              </a:rPr>
              <a:t>鬼道线指标有三个指标，三个指标分别位于不同压力线水平的趋势线，用户可以根据</a:t>
            </a:r>
            <a:r>
              <a:rPr lang="en-US" altLang="zh-CN" sz="2400" dirty="0">
                <a:latin typeface="Times New Roman" panose="02020603050405020304" pitchFamily="18" charset="0"/>
              </a:rPr>
              <a:t>GDX</a:t>
            </a:r>
            <a:r>
              <a:rPr lang="zh-CN" altLang="zh-CN" sz="2400" dirty="0">
                <a:latin typeface="Times New Roman" panose="02020603050405020304" pitchFamily="18" charset="0"/>
              </a:rPr>
              <a:t>鬼道线指标进行合理的买入和卖出股票。</a:t>
            </a:r>
            <a:r>
              <a:rPr lang="en-US" altLang="zh-CN" sz="2400" dirty="0">
                <a:latin typeface="Times New Roman" panose="02020603050405020304" pitchFamily="18" charset="0"/>
              </a:rPr>
              <a:t>GDX</a:t>
            </a:r>
            <a:r>
              <a:rPr lang="zh-CN" altLang="zh-CN" sz="2400" dirty="0">
                <a:latin typeface="Times New Roman" panose="02020603050405020304" pitchFamily="18" charset="0"/>
              </a:rPr>
              <a:t>鬼道线指标有上升趋势，则表示股票上涨势头强劲；反之，当</a:t>
            </a:r>
            <a:r>
              <a:rPr lang="en-US" altLang="zh-CN" sz="2400" dirty="0">
                <a:latin typeface="Times New Roman" panose="02020603050405020304" pitchFamily="18" charset="0"/>
              </a:rPr>
              <a:t>GDX</a:t>
            </a:r>
            <a:r>
              <a:rPr lang="zh-CN" altLang="zh-CN" sz="2400" dirty="0">
                <a:latin typeface="Times New Roman" panose="02020603050405020304" pitchFamily="18" charset="0"/>
              </a:rPr>
              <a:t>鬼道线指标有下降趋势时，则表示股票下跌趋势明显。</a:t>
            </a:r>
          </a:p>
        </p:txBody>
      </p:sp>
    </p:spTree>
    <p:extLst>
      <p:ext uri="{BB962C8B-B14F-4D97-AF65-F5344CB8AC3E}">
        <p14:creationId xmlns="" xmlns:p14="http://schemas.microsoft.com/office/powerpoint/2010/main" val="2408232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601643" y="561783"/>
            <a:ext cx="2031325" cy="523220"/>
          </a:xfrm>
          <a:prstGeom prst="rect">
            <a:avLst/>
          </a:prstGeom>
        </p:spPr>
        <p:txBody>
          <a:bodyPr wrap="none">
            <a:spAutoFit/>
          </a:bodyPr>
          <a:lstStyle/>
          <a:p>
            <a:r>
              <a:rPr lang="zh-CN" altLang="zh-CN" sz="2800" b="1" dirty="0">
                <a:latin typeface="Times New Roman" panose="02020603050405020304" pitchFamily="18" charset="0"/>
                <a:cs typeface="Times New Roman" panose="02020603050405020304" pitchFamily="18" charset="0"/>
              </a:rPr>
              <a:t>鬼道线指标</a:t>
            </a:r>
            <a:r>
              <a:rPr lang="en-US" altLang="zh-CN" sz="2800" b="1" dirty="0">
                <a:latin typeface="Times New Roman" panose="02020603050405020304" pitchFamily="18" charset="0"/>
              </a:rPr>
              <a:t>	</a:t>
            </a:r>
            <a:endParaRPr lang="zh-CN" altLang="en-US" sz="2800" b="1" dirty="0"/>
          </a:p>
        </p:txBody>
      </p:sp>
      <p:pic>
        <p:nvPicPr>
          <p:cNvPr id="2457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5423" t="1839" r="6857"/>
          <a:stretch>
            <a:fillRect/>
          </a:stretch>
        </p:blipFill>
        <p:spPr bwMode="auto">
          <a:xfrm>
            <a:off x="825857" y="1460337"/>
            <a:ext cx="10042216" cy="48844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372213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627202" y="746449"/>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绝路航标指标</a:t>
            </a:r>
            <a:endParaRPr lang="zh-CN" altLang="en-US" sz="2400" b="1" dirty="0"/>
          </a:p>
        </p:txBody>
      </p:sp>
      <p:sp>
        <p:nvSpPr>
          <p:cNvPr id="3" name="矩形 2"/>
          <p:cNvSpPr/>
          <p:nvPr/>
        </p:nvSpPr>
        <p:spPr>
          <a:xfrm>
            <a:off x="627201" y="1358670"/>
            <a:ext cx="11129369" cy="3416320"/>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绝路航标指标</a:t>
            </a:r>
            <a:r>
              <a:rPr lang="en-US" altLang="zh-CN" sz="2400" dirty="0">
                <a:latin typeface="Times New Roman" panose="02020603050405020304" pitchFamily="18" charset="0"/>
              </a:rPr>
              <a:t>JLHB</a:t>
            </a:r>
            <a:r>
              <a:rPr lang="zh-CN" altLang="zh-CN" sz="2400" dirty="0">
                <a:latin typeface="Times New Roman" panose="02020603050405020304" pitchFamily="18" charset="0"/>
              </a:rPr>
              <a:t>综合了动量观念、强弱指标与移动平均线的优点，在计算过程中主要研究高低价位与收市价的关系，反映价格走势的强弱和超买超卖现象。</a:t>
            </a:r>
          </a:p>
          <a:p>
            <a:pPr indent="266700" algn="just">
              <a:spcAft>
                <a:spcPts val="0"/>
              </a:spcAft>
            </a:pPr>
            <a:r>
              <a:rPr lang="zh-CN" altLang="zh-CN" sz="2400" dirty="0">
                <a:latin typeface="Times New Roman" panose="02020603050405020304" pitchFamily="18" charset="0"/>
              </a:rPr>
              <a:t>绝路航标指标</a:t>
            </a:r>
            <a:r>
              <a:rPr lang="en-US" altLang="zh-CN" sz="2400" dirty="0">
                <a:latin typeface="Times New Roman" panose="02020603050405020304" pitchFamily="18" charset="0"/>
              </a:rPr>
              <a:t>JLHB</a:t>
            </a:r>
            <a:r>
              <a:rPr lang="zh-CN" altLang="zh-CN" sz="2400" dirty="0">
                <a:latin typeface="Times New Roman" panose="02020603050405020304" pitchFamily="18" charset="0"/>
              </a:rPr>
              <a:t>为反趋势类选股指标。绝路航标指标</a:t>
            </a:r>
            <a:r>
              <a:rPr lang="en-US" altLang="zh-CN" sz="2400" dirty="0">
                <a:latin typeface="Times New Roman" panose="02020603050405020304" pitchFamily="18" charset="0"/>
              </a:rPr>
              <a:t>JLHB</a:t>
            </a:r>
            <a:r>
              <a:rPr lang="zh-CN" altLang="zh-CN" sz="2400" dirty="0">
                <a:latin typeface="Times New Roman" panose="02020603050405020304" pitchFamily="18" charset="0"/>
              </a:rPr>
              <a:t>是一个中短期操作指标，绝路航标指标</a:t>
            </a:r>
            <a:r>
              <a:rPr lang="en-US" altLang="zh-CN" sz="2400" dirty="0">
                <a:latin typeface="Times New Roman" panose="02020603050405020304" pitchFamily="18" charset="0"/>
              </a:rPr>
              <a:t>JLHB</a:t>
            </a:r>
            <a:r>
              <a:rPr lang="zh-CN" altLang="zh-CN" sz="2400" dirty="0">
                <a:latin typeface="Times New Roman" panose="02020603050405020304" pitchFamily="18" charset="0"/>
              </a:rPr>
              <a:t>参考值较为明显，只有</a:t>
            </a:r>
            <a:r>
              <a:rPr lang="en-US" altLang="zh-CN" sz="2400" dirty="0">
                <a:latin typeface="Times New Roman" panose="02020603050405020304" pitchFamily="18" charset="0"/>
              </a:rPr>
              <a:t>0</a:t>
            </a:r>
            <a:r>
              <a:rPr lang="zh-CN" altLang="zh-CN" sz="2400" dirty="0">
                <a:latin typeface="Times New Roman" panose="02020603050405020304" pitchFamily="18" charset="0"/>
              </a:rPr>
              <a:t>和</a:t>
            </a:r>
            <a:r>
              <a:rPr lang="en-US" altLang="zh-CN" sz="2400" dirty="0">
                <a:latin typeface="Times New Roman" panose="02020603050405020304" pitchFamily="18" charset="0"/>
              </a:rPr>
              <a:t>50</a:t>
            </a:r>
            <a:r>
              <a:rPr lang="zh-CN" altLang="zh-CN" sz="2400" dirty="0">
                <a:latin typeface="Times New Roman" panose="02020603050405020304" pitchFamily="18" charset="0"/>
              </a:rPr>
              <a:t>两个值之分。</a:t>
            </a:r>
          </a:p>
          <a:p>
            <a:pPr indent="266700" algn="just">
              <a:spcAft>
                <a:spcPts val="0"/>
              </a:spcAft>
            </a:pPr>
            <a:r>
              <a:rPr lang="zh-CN" altLang="zh-CN" sz="2400" dirty="0">
                <a:latin typeface="Times New Roman" panose="02020603050405020304" pitchFamily="18" charset="0"/>
              </a:rPr>
              <a:t>通常情况下，绝路航标指标</a:t>
            </a:r>
            <a:r>
              <a:rPr lang="en-US" altLang="zh-CN" sz="2400" dirty="0">
                <a:latin typeface="Times New Roman" panose="02020603050405020304" pitchFamily="18" charset="0"/>
              </a:rPr>
              <a:t>JLHB</a:t>
            </a:r>
            <a:r>
              <a:rPr lang="zh-CN" altLang="zh-CN" sz="2400" dirty="0">
                <a:latin typeface="Times New Roman" panose="02020603050405020304" pitchFamily="18" charset="0"/>
              </a:rPr>
              <a:t>处于</a:t>
            </a:r>
            <a:r>
              <a:rPr lang="en-US" altLang="zh-CN" sz="2400" dirty="0">
                <a:latin typeface="Times New Roman" panose="02020603050405020304" pitchFamily="18" charset="0"/>
              </a:rPr>
              <a:t>0</a:t>
            </a:r>
            <a:r>
              <a:rPr lang="zh-CN" altLang="zh-CN" sz="2400" dirty="0">
                <a:latin typeface="Times New Roman" panose="02020603050405020304" pitchFamily="18" charset="0"/>
              </a:rPr>
              <a:t>位置，但是当绝路航标指标</a:t>
            </a:r>
            <a:r>
              <a:rPr lang="en-US" altLang="zh-CN" sz="2400" dirty="0">
                <a:latin typeface="Times New Roman" panose="02020603050405020304" pitchFamily="18" charset="0"/>
              </a:rPr>
              <a:t>JLHB</a:t>
            </a:r>
            <a:r>
              <a:rPr lang="zh-CN" altLang="zh-CN" sz="2400" dirty="0">
                <a:latin typeface="Times New Roman" panose="02020603050405020304" pitchFamily="18" charset="0"/>
              </a:rPr>
              <a:t>出现非</a:t>
            </a:r>
            <a:r>
              <a:rPr lang="en-US" altLang="zh-CN" sz="2400" dirty="0">
                <a:latin typeface="Times New Roman" panose="02020603050405020304" pitchFamily="18" charset="0"/>
              </a:rPr>
              <a:t>0</a:t>
            </a:r>
            <a:r>
              <a:rPr lang="zh-CN" altLang="zh-CN" sz="2400" dirty="0">
                <a:latin typeface="Times New Roman" panose="02020603050405020304" pitchFamily="18" charset="0"/>
              </a:rPr>
              <a:t>值，即当绝路航标指标</a:t>
            </a:r>
            <a:r>
              <a:rPr lang="en-US" altLang="zh-CN" sz="2400" dirty="0">
                <a:latin typeface="Times New Roman" panose="02020603050405020304" pitchFamily="18" charset="0"/>
              </a:rPr>
              <a:t>JLHB</a:t>
            </a:r>
            <a:r>
              <a:rPr lang="zh-CN" altLang="zh-CN" sz="2400" dirty="0">
                <a:latin typeface="Times New Roman" panose="02020603050405020304" pitchFamily="18" charset="0"/>
              </a:rPr>
              <a:t>等于</a:t>
            </a:r>
            <a:r>
              <a:rPr lang="en-US" altLang="zh-CN" sz="2400" dirty="0">
                <a:latin typeface="Times New Roman" panose="02020603050405020304" pitchFamily="18" charset="0"/>
              </a:rPr>
              <a:t>50</a:t>
            </a:r>
            <a:r>
              <a:rPr lang="zh-CN" altLang="zh-CN" sz="2400" dirty="0">
                <a:latin typeface="Times New Roman" panose="02020603050405020304" pitchFamily="18" charset="0"/>
              </a:rPr>
              <a:t>时，此时说明该股票有大量潜入资金进入，后期该股票将会大涨，就算该股票不大涨也不会大跌，因此投资者可以关注绝路航标指标</a:t>
            </a:r>
            <a:r>
              <a:rPr lang="en-US" altLang="zh-CN" sz="2400" dirty="0">
                <a:latin typeface="Times New Roman" panose="02020603050405020304" pitchFamily="18" charset="0"/>
              </a:rPr>
              <a:t>JLHB</a:t>
            </a:r>
            <a:r>
              <a:rPr lang="zh-CN" altLang="zh-CN" sz="2400" dirty="0">
                <a:latin typeface="Times New Roman" panose="02020603050405020304" pitchFamily="18" charset="0"/>
              </a:rPr>
              <a:t>的变化值。</a:t>
            </a:r>
          </a:p>
          <a:p>
            <a:pPr indent="266700" algn="just">
              <a:spcAft>
                <a:spcPts val="0"/>
              </a:spcAft>
            </a:pPr>
            <a:r>
              <a:rPr lang="en-US" altLang="zh-CN" sz="2400" dirty="0">
                <a:latin typeface="Times New Roman" panose="02020603050405020304" pitchFamily="18" charset="0"/>
              </a:rPr>
              <a:t>	</a:t>
            </a:r>
            <a:r>
              <a:rPr lang="zh-CN" altLang="zh-CN" sz="2400" dirty="0">
                <a:latin typeface="Times New Roman" panose="02020603050405020304" pitchFamily="18" charset="0"/>
              </a:rPr>
              <a:t>绝路航标指标</a:t>
            </a:r>
            <a:r>
              <a:rPr lang="en-US" altLang="zh-CN" sz="2400" dirty="0">
                <a:latin typeface="Times New Roman" panose="02020603050405020304" pitchFamily="18" charset="0"/>
              </a:rPr>
              <a:t>JLHB</a:t>
            </a:r>
            <a:r>
              <a:rPr lang="zh-CN" altLang="zh-CN" sz="2400" dirty="0">
                <a:latin typeface="Times New Roman" panose="02020603050405020304" pitchFamily="18" charset="0"/>
              </a:rPr>
              <a:t>可用于大盘预测，也可以作为个股的参考依据。</a:t>
            </a:r>
          </a:p>
        </p:txBody>
      </p:sp>
    </p:spTree>
    <p:extLst>
      <p:ext uri="{BB962C8B-B14F-4D97-AF65-F5344CB8AC3E}">
        <p14:creationId xmlns="" xmlns:p14="http://schemas.microsoft.com/office/powerpoint/2010/main" val="2657354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627202" y="746449"/>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绝路航标指标</a:t>
            </a:r>
            <a:endParaRPr lang="zh-CN" altLang="en-US" sz="2400" b="1" dirty="0"/>
          </a:p>
        </p:txBody>
      </p:sp>
      <p:pic>
        <p:nvPicPr>
          <p:cNvPr id="2560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5646" t="3053" r="5901"/>
          <a:stretch>
            <a:fillRect/>
          </a:stretch>
        </p:blipFill>
        <p:spPr bwMode="auto">
          <a:xfrm>
            <a:off x="627202" y="1208113"/>
            <a:ext cx="11076715" cy="5080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5146452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500023" y="561783"/>
            <a:ext cx="1723549"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加速线指标</a:t>
            </a:r>
            <a:endParaRPr lang="zh-CN" altLang="en-US" sz="2400" b="1" dirty="0"/>
          </a:p>
        </p:txBody>
      </p:sp>
      <p:pic>
        <p:nvPicPr>
          <p:cNvPr id="266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5263" t="2420" r="7655"/>
          <a:stretch>
            <a:fillRect/>
          </a:stretch>
        </p:blipFill>
        <p:spPr bwMode="auto">
          <a:xfrm>
            <a:off x="500023" y="1191399"/>
            <a:ext cx="11144918" cy="49294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09208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435427" y="1261729"/>
            <a:ext cx="10891935" cy="5633593"/>
          </a:xfrm>
          <a:prstGeom prst="rect">
            <a:avLst/>
          </a:prstGeom>
        </p:spPr>
        <p:txBody>
          <a:bodyPr wrap="square">
            <a:spAutoFit/>
          </a:bodyPr>
          <a:lstStyle/>
          <a:p>
            <a:pPr marL="266700" algn="just">
              <a:lnSpc>
                <a:spcPts val="1560"/>
              </a:lnSpc>
              <a:spcAft>
                <a:spcPts val="0"/>
              </a:spcAft>
            </a:pPr>
            <a:r>
              <a:rPr lang="en-US" altLang="zh-CN" dirty="0" err="1">
                <a:latin typeface="Arial" panose="020B0604020202020204" pitchFamily="34" charset="0"/>
                <a:ea typeface="黑体" panose="02010609060101010101" pitchFamily="49" charset="-122"/>
              </a:rPr>
              <a:t>acd_com</a:t>
            </a:r>
            <a:r>
              <a:rPr lang="en-US" altLang="zh-CN" dirty="0">
                <a:latin typeface="Arial" panose="020B0604020202020204" pitchFamily="34" charset="0"/>
                <a:ea typeface="黑体" panose="02010609060101010101" pitchFamily="49" charset="-122"/>
              </a:rPr>
              <a:t>=nan*ones(size(closeprice,1),size(closeprice,2)); % </a:t>
            </a:r>
            <a:r>
              <a:rPr lang="zh-CN" altLang="zh-CN" dirty="0">
                <a:latin typeface="Arial" panose="020B0604020202020204" pitchFamily="34" charset="0"/>
                <a:ea typeface="黑体" panose="02010609060101010101" pitchFamily="49" charset="-122"/>
              </a:rPr>
              <a:t>初始化</a:t>
            </a: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for j=1:size(closeprice,1)        % j</a:t>
            </a:r>
            <a:r>
              <a:rPr lang="zh-CN" altLang="zh-CN" dirty="0">
                <a:latin typeface="Arial" panose="020B0604020202020204" pitchFamily="34" charset="0"/>
                <a:ea typeface="黑体" panose="02010609060101010101" pitchFamily="49" charset="-122"/>
              </a:rPr>
              <a:t>个类的 收盘价</a:t>
            </a: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for </a:t>
            </a:r>
            <a:r>
              <a:rPr lang="en-US" altLang="zh-CN" dirty="0" err="1">
                <a:latin typeface="Arial" panose="020B0604020202020204" pitchFamily="34" charset="0"/>
                <a:ea typeface="黑体" panose="02010609060101010101" pitchFamily="49" charset="-122"/>
              </a:rPr>
              <a:t>i</a:t>
            </a:r>
            <a:r>
              <a:rPr lang="en-US" altLang="zh-CN" dirty="0">
                <a:latin typeface="Arial" panose="020B0604020202020204" pitchFamily="34" charset="0"/>
                <a:ea typeface="黑体" panose="02010609060101010101" pitchFamily="49" charset="-122"/>
              </a:rPr>
              <a:t>=2:length(</a:t>
            </a:r>
            <a:r>
              <a:rPr lang="en-US" altLang="zh-CN" dirty="0" err="1">
                <a:latin typeface="Arial" panose="020B0604020202020204" pitchFamily="34" charset="0"/>
                <a:ea typeface="黑体" panose="02010609060101010101" pitchFamily="49" charset="-122"/>
              </a:rPr>
              <a:t>closeprice</a:t>
            </a:r>
            <a:r>
              <a:rPr lang="en-US" altLang="zh-CN" dirty="0">
                <a:latin typeface="Arial" panose="020B0604020202020204" pitchFamily="34" charset="0"/>
                <a:ea typeface="黑体" panose="02010609060101010101" pitchFamily="49" charset="-122"/>
              </a:rPr>
              <a:t>)    % </a:t>
            </a:r>
            <a:r>
              <a:rPr lang="zh-CN" altLang="zh-CN" dirty="0">
                <a:latin typeface="Arial" panose="020B0604020202020204" pitchFamily="34" charset="0"/>
                <a:ea typeface="黑体" panose="02010609060101010101" pitchFamily="49" charset="-122"/>
              </a:rPr>
              <a:t>价格序列长度</a:t>
            </a: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 </a:t>
            </a:r>
            <a:r>
              <a:rPr lang="zh-CN" altLang="zh-CN" dirty="0">
                <a:latin typeface="Arial" panose="020B0604020202020204" pitchFamily="34" charset="0"/>
                <a:ea typeface="黑体" panose="02010609060101010101" pitchFamily="49" charset="-122"/>
              </a:rPr>
              <a:t>计算</a:t>
            </a:r>
            <a:r>
              <a:rPr lang="en-US" altLang="zh-CN" dirty="0">
                <a:latin typeface="Arial" panose="020B0604020202020204" pitchFamily="34" charset="0"/>
                <a:ea typeface="黑体" panose="02010609060101010101" pitchFamily="49" charset="-122"/>
              </a:rPr>
              <a:t>DIF</a:t>
            </a:r>
            <a:endParaRPr lang="zh-CN" altLang="zh-CN" dirty="0">
              <a:latin typeface="Arial" panose="020B0604020202020204" pitchFamily="34" charset="0"/>
              <a:ea typeface="黑体" panose="02010609060101010101" pitchFamily="49" charset="-122"/>
            </a:endParaRP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LC = </a:t>
            </a:r>
            <a:r>
              <a:rPr lang="en-US" altLang="zh-CN" dirty="0" err="1">
                <a:latin typeface="Arial" panose="020B0604020202020204" pitchFamily="34" charset="0"/>
                <a:ea typeface="黑体" panose="02010609060101010101" pitchFamily="49" charset="-122"/>
              </a:rPr>
              <a:t>closeprice</a:t>
            </a:r>
            <a:r>
              <a:rPr lang="en-US" altLang="zh-CN" dirty="0">
                <a:latin typeface="Arial" panose="020B0604020202020204" pitchFamily="34" charset="0"/>
                <a:ea typeface="黑体" panose="02010609060101010101" pitchFamily="49" charset="-122"/>
              </a:rPr>
              <a:t>(j,i-1);   % </a:t>
            </a:r>
            <a:r>
              <a:rPr lang="zh-CN" altLang="zh-CN" dirty="0">
                <a:latin typeface="Arial" panose="020B0604020202020204" pitchFamily="34" charset="0"/>
                <a:ea typeface="黑体" panose="02010609060101010101" pitchFamily="49" charset="-122"/>
              </a:rPr>
              <a:t>昨日收盘价</a:t>
            </a: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if </a:t>
            </a:r>
            <a:r>
              <a:rPr lang="en-US" altLang="zh-CN" dirty="0" err="1">
                <a:latin typeface="Arial" panose="020B0604020202020204" pitchFamily="34" charset="0"/>
                <a:ea typeface="黑体" panose="02010609060101010101" pitchFamily="49" charset="-122"/>
              </a:rPr>
              <a:t>closeprice</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a:t>
            </a:r>
            <a:r>
              <a:rPr lang="en-US" altLang="zh-CN" dirty="0">
                <a:latin typeface="Arial" panose="020B0604020202020204" pitchFamily="34" charset="0"/>
                <a:ea typeface="黑体" panose="02010609060101010101" pitchFamily="49" charset="-122"/>
              </a:rPr>
              <a:t>)&gt;LC     % </a:t>
            </a:r>
            <a:r>
              <a:rPr lang="zh-CN" altLang="zh-CN" dirty="0">
                <a:latin typeface="Arial" panose="020B0604020202020204" pitchFamily="34" charset="0"/>
                <a:ea typeface="黑体" panose="02010609060101010101" pitchFamily="49" charset="-122"/>
              </a:rPr>
              <a:t>今天收盘价是否大于昨天收盘价</a:t>
            </a: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DIF = </a:t>
            </a:r>
            <a:r>
              <a:rPr lang="en-US" altLang="zh-CN" dirty="0" err="1">
                <a:latin typeface="Arial" panose="020B0604020202020204" pitchFamily="34" charset="0"/>
                <a:ea typeface="黑体" panose="02010609060101010101" pitchFamily="49" charset="-122"/>
              </a:rPr>
              <a:t>closeprice</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a:t>
            </a:r>
            <a:r>
              <a:rPr lang="en-US" altLang="zh-CN" dirty="0">
                <a:latin typeface="Arial" panose="020B0604020202020204" pitchFamily="34" charset="0"/>
                <a:ea typeface="黑体" panose="02010609060101010101" pitchFamily="49" charset="-122"/>
              </a:rPr>
              <a:t>)-min(</a:t>
            </a:r>
            <a:r>
              <a:rPr lang="en-US" altLang="zh-CN" dirty="0" err="1">
                <a:latin typeface="Arial" panose="020B0604020202020204" pitchFamily="34" charset="0"/>
                <a:ea typeface="黑体" panose="02010609060101010101" pitchFamily="49" charset="-122"/>
              </a:rPr>
              <a:t>lowprice</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a:t>
            </a:r>
            <a:r>
              <a:rPr lang="en-US" altLang="zh-CN" dirty="0">
                <a:latin typeface="Arial" panose="020B0604020202020204" pitchFamily="34" charset="0"/>
                <a:ea typeface="黑体" panose="02010609060101010101" pitchFamily="49" charset="-122"/>
              </a:rPr>
              <a:t>),LC);  </a:t>
            </a:r>
            <a:endParaRPr lang="zh-CN" altLang="zh-CN" dirty="0">
              <a:latin typeface="Arial" panose="020B0604020202020204" pitchFamily="34" charset="0"/>
              <a:ea typeface="黑体" panose="02010609060101010101" pitchFamily="49" charset="-122"/>
            </a:endParaRP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else</a:t>
            </a:r>
            <a:endParaRPr lang="zh-CN" altLang="zh-CN" dirty="0">
              <a:latin typeface="Arial" panose="020B0604020202020204" pitchFamily="34" charset="0"/>
              <a:ea typeface="黑体" panose="02010609060101010101" pitchFamily="49" charset="-122"/>
            </a:endParaRP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DIF = </a:t>
            </a:r>
            <a:r>
              <a:rPr lang="en-US" altLang="zh-CN" dirty="0" err="1">
                <a:latin typeface="Arial" panose="020B0604020202020204" pitchFamily="34" charset="0"/>
                <a:ea typeface="黑体" panose="02010609060101010101" pitchFamily="49" charset="-122"/>
              </a:rPr>
              <a:t>closeprice</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a:t>
            </a:r>
            <a:r>
              <a:rPr lang="en-US" altLang="zh-CN" dirty="0">
                <a:latin typeface="Arial" panose="020B0604020202020204" pitchFamily="34" charset="0"/>
                <a:ea typeface="黑体" panose="02010609060101010101" pitchFamily="49" charset="-122"/>
              </a:rPr>
              <a:t>)-max(</a:t>
            </a:r>
            <a:r>
              <a:rPr lang="en-US" altLang="zh-CN" dirty="0" err="1">
                <a:latin typeface="Arial" panose="020B0604020202020204" pitchFamily="34" charset="0"/>
                <a:ea typeface="黑体" panose="02010609060101010101" pitchFamily="49" charset="-122"/>
              </a:rPr>
              <a:t>highprice</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a:t>
            </a:r>
            <a:r>
              <a:rPr lang="en-US" altLang="zh-CN" dirty="0">
                <a:latin typeface="Arial" panose="020B0604020202020204" pitchFamily="34" charset="0"/>
                <a:ea typeface="黑体" panose="02010609060101010101" pitchFamily="49" charset="-122"/>
              </a:rPr>
              <a:t>),LC);</a:t>
            </a:r>
            <a:endParaRPr lang="zh-CN" altLang="zh-CN" dirty="0">
              <a:latin typeface="Arial" panose="020B0604020202020204" pitchFamily="34" charset="0"/>
              <a:ea typeface="黑体" panose="02010609060101010101" pitchFamily="49" charset="-122"/>
            </a:endParaRP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end</a:t>
            </a:r>
            <a:endParaRPr lang="zh-CN" altLang="zh-CN" dirty="0">
              <a:latin typeface="Arial" panose="020B0604020202020204" pitchFamily="34" charset="0"/>
              <a:ea typeface="黑体" panose="02010609060101010101" pitchFamily="49" charset="-122"/>
            </a:endParaRP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 </a:t>
            </a:r>
            <a:r>
              <a:rPr lang="zh-CN" altLang="zh-CN" dirty="0">
                <a:latin typeface="Arial" panose="020B0604020202020204" pitchFamily="34" charset="0"/>
                <a:ea typeface="黑体" panose="02010609060101010101" pitchFamily="49" charset="-122"/>
              </a:rPr>
              <a:t>计算</a:t>
            </a:r>
            <a:r>
              <a:rPr lang="en-US" altLang="zh-CN" dirty="0">
                <a:latin typeface="Arial" panose="020B0604020202020204" pitchFamily="34" charset="0"/>
                <a:ea typeface="黑体" panose="02010609060101010101" pitchFamily="49" charset="-122"/>
              </a:rPr>
              <a:t>ACD</a:t>
            </a:r>
            <a:endParaRPr lang="zh-CN" altLang="zh-CN" dirty="0">
              <a:latin typeface="Arial" panose="020B0604020202020204" pitchFamily="34" charset="0"/>
              <a:ea typeface="黑体" panose="02010609060101010101" pitchFamily="49" charset="-122"/>
            </a:endParaRP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if </a:t>
            </a:r>
            <a:r>
              <a:rPr lang="en-US" altLang="zh-CN" dirty="0" err="1">
                <a:latin typeface="Arial" panose="020B0604020202020204" pitchFamily="34" charset="0"/>
                <a:ea typeface="黑体" panose="02010609060101010101" pitchFamily="49" charset="-122"/>
              </a:rPr>
              <a:t>closeprice</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a:t>
            </a:r>
            <a:r>
              <a:rPr lang="en-US" altLang="zh-CN" dirty="0">
                <a:latin typeface="Arial" panose="020B0604020202020204" pitchFamily="34" charset="0"/>
                <a:ea typeface="黑体" panose="02010609060101010101" pitchFamily="49" charset="-122"/>
              </a:rPr>
              <a:t>)==LC    % </a:t>
            </a:r>
            <a:r>
              <a:rPr lang="zh-CN" altLang="zh-CN" dirty="0">
                <a:latin typeface="Arial" panose="020B0604020202020204" pitchFamily="34" charset="0"/>
                <a:ea typeface="黑体" panose="02010609060101010101" pitchFamily="49" charset="-122"/>
              </a:rPr>
              <a:t>今天收盘价是否等于昨天收盘价</a:t>
            </a: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if </a:t>
            </a:r>
            <a:r>
              <a:rPr lang="en-US" altLang="zh-CN" dirty="0" err="1">
                <a:latin typeface="Arial" panose="020B0604020202020204" pitchFamily="34" charset="0"/>
                <a:ea typeface="黑体" panose="02010609060101010101" pitchFamily="49" charset="-122"/>
              </a:rPr>
              <a:t>i</a:t>
            </a:r>
            <a:r>
              <a:rPr lang="en-US" altLang="zh-CN" dirty="0">
                <a:latin typeface="Arial" panose="020B0604020202020204" pitchFamily="34" charset="0"/>
                <a:ea typeface="黑体" panose="02010609060101010101" pitchFamily="49" charset="-122"/>
              </a:rPr>
              <a:t>==2</a:t>
            </a:r>
            <a:endParaRPr lang="zh-CN" altLang="zh-CN" dirty="0">
              <a:latin typeface="Arial" panose="020B0604020202020204" pitchFamily="34" charset="0"/>
              <a:ea typeface="黑体" panose="02010609060101010101" pitchFamily="49" charset="-122"/>
            </a:endParaRP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a:t>
            </a:r>
            <a:r>
              <a:rPr lang="en-US" altLang="zh-CN" dirty="0" err="1">
                <a:latin typeface="Arial" panose="020B0604020202020204" pitchFamily="34" charset="0"/>
                <a:ea typeface="黑体" panose="02010609060101010101" pitchFamily="49" charset="-122"/>
              </a:rPr>
              <a:t>acd_com</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a:t>
            </a:r>
            <a:r>
              <a:rPr lang="en-US" altLang="zh-CN" dirty="0">
                <a:latin typeface="Arial" panose="020B0604020202020204" pitchFamily="34" charset="0"/>
                <a:ea typeface="黑体" panose="02010609060101010101" pitchFamily="49" charset="-122"/>
              </a:rPr>
              <a:t>)=0;   % </a:t>
            </a:r>
            <a:r>
              <a:rPr lang="zh-CN" altLang="zh-CN" dirty="0">
                <a:latin typeface="Arial" panose="020B0604020202020204" pitchFamily="34" charset="0"/>
                <a:ea typeface="黑体" panose="02010609060101010101" pitchFamily="49" charset="-122"/>
              </a:rPr>
              <a:t>避免第一天</a:t>
            </a:r>
            <a:r>
              <a:rPr lang="en-US" altLang="zh-CN" dirty="0" err="1">
                <a:latin typeface="Arial" panose="020B0604020202020204" pitchFamily="34" charset="0"/>
                <a:ea typeface="黑体" panose="02010609060101010101" pitchFamily="49" charset="-122"/>
              </a:rPr>
              <a:t>NaN</a:t>
            </a:r>
            <a:r>
              <a:rPr lang="zh-CN" altLang="zh-CN" dirty="0">
                <a:latin typeface="Arial" panose="020B0604020202020204" pitchFamily="34" charset="0"/>
                <a:ea typeface="黑体" panose="02010609060101010101" pitchFamily="49" charset="-122"/>
              </a:rPr>
              <a:t>的影响</a:t>
            </a: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else</a:t>
            </a:r>
            <a:endParaRPr lang="zh-CN" altLang="zh-CN" dirty="0">
              <a:latin typeface="Arial" panose="020B0604020202020204" pitchFamily="34" charset="0"/>
              <a:ea typeface="黑体" panose="02010609060101010101" pitchFamily="49" charset="-122"/>
            </a:endParaRP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a:t>
            </a:r>
            <a:r>
              <a:rPr lang="en-US" altLang="zh-CN" dirty="0" err="1">
                <a:latin typeface="Arial" panose="020B0604020202020204" pitchFamily="34" charset="0"/>
                <a:ea typeface="黑体" panose="02010609060101010101" pitchFamily="49" charset="-122"/>
              </a:rPr>
              <a:t>acd_com</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acd_com</a:t>
            </a:r>
            <a:r>
              <a:rPr lang="en-US" altLang="zh-CN" dirty="0">
                <a:latin typeface="Arial" panose="020B0604020202020204" pitchFamily="34" charset="0"/>
                <a:ea typeface="黑体" panose="02010609060101010101" pitchFamily="49" charset="-122"/>
              </a:rPr>
              <a:t>(j,i-1)+0;    % DIF</a:t>
            </a:r>
            <a:r>
              <a:rPr lang="zh-CN" altLang="zh-CN" dirty="0">
                <a:latin typeface="Arial" panose="020B0604020202020204" pitchFamily="34" charset="0"/>
                <a:ea typeface="黑体" panose="02010609060101010101" pitchFamily="49" charset="-122"/>
              </a:rPr>
              <a:t>累加和</a:t>
            </a: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end</a:t>
            </a:r>
            <a:endParaRPr lang="zh-CN" altLang="zh-CN" dirty="0">
              <a:latin typeface="Arial" panose="020B0604020202020204" pitchFamily="34" charset="0"/>
              <a:ea typeface="黑体" panose="02010609060101010101" pitchFamily="49" charset="-122"/>
            </a:endParaRP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else</a:t>
            </a:r>
            <a:endParaRPr lang="zh-CN" altLang="zh-CN" dirty="0">
              <a:latin typeface="Arial" panose="020B0604020202020204" pitchFamily="34" charset="0"/>
              <a:ea typeface="黑体" panose="02010609060101010101" pitchFamily="49" charset="-122"/>
            </a:endParaRP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if </a:t>
            </a:r>
            <a:r>
              <a:rPr lang="en-US" altLang="zh-CN" dirty="0" err="1">
                <a:latin typeface="Arial" panose="020B0604020202020204" pitchFamily="34" charset="0"/>
                <a:ea typeface="黑体" panose="02010609060101010101" pitchFamily="49" charset="-122"/>
              </a:rPr>
              <a:t>i</a:t>
            </a:r>
            <a:r>
              <a:rPr lang="en-US" altLang="zh-CN" dirty="0">
                <a:latin typeface="Arial" panose="020B0604020202020204" pitchFamily="34" charset="0"/>
                <a:ea typeface="黑体" panose="02010609060101010101" pitchFamily="49" charset="-122"/>
              </a:rPr>
              <a:t>==2</a:t>
            </a:r>
            <a:endParaRPr lang="zh-CN" altLang="zh-CN" dirty="0">
              <a:latin typeface="Arial" panose="020B0604020202020204" pitchFamily="34" charset="0"/>
              <a:ea typeface="黑体" panose="02010609060101010101" pitchFamily="49" charset="-122"/>
            </a:endParaRP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a:t>
            </a:r>
            <a:r>
              <a:rPr lang="en-US" altLang="zh-CN" dirty="0" err="1">
                <a:latin typeface="Arial" panose="020B0604020202020204" pitchFamily="34" charset="0"/>
                <a:ea typeface="黑体" panose="02010609060101010101" pitchFamily="49" charset="-122"/>
              </a:rPr>
              <a:t>acd_com</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a:t>
            </a:r>
            <a:r>
              <a:rPr lang="en-US" altLang="zh-CN" dirty="0">
                <a:latin typeface="Arial" panose="020B0604020202020204" pitchFamily="34" charset="0"/>
                <a:ea typeface="黑体" panose="02010609060101010101" pitchFamily="49" charset="-122"/>
              </a:rPr>
              <a:t>)=DIF;   % </a:t>
            </a:r>
            <a:r>
              <a:rPr lang="zh-CN" altLang="zh-CN" dirty="0">
                <a:latin typeface="Arial" panose="020B0604020202020204" pitchFamily="34" charset="0"/>
                <a:ea typeface="黑体" panose="02010609060101010101" pitchFamily="49" charset="-122"/>
              </a:rPr>
              <a:t>避免第一天</a:t>
            </a:r>
            <a:r>
              <a:rPr lang="en-US" altLang="zh-CN" dirty="0" err="1">
                <a:latin typeface="Arial" panose="020B0604020202020204" pitchFamily="34" charset="0"/>
                <a:ea typeface="黑体" panose="02010609060101010101" pitchFamily="49" charset="-122"/>
              </a:rPr>
              <a:t>NaN</a:t>
            </a:r>
            <a:r>
              <a:rPr lang="zh-CN" altLang="zh-CN" dirty="0">
                <a:latin typeface="Arial" panose="020B0604020202020204" pitchFamily="34" charset="0"/>
                <a:ea typeface="黑体" panose="02010609060101010101" pitchFamily="49" charset="-122"/>
              </a:rPr>
              <a:t>的影响</a:t>
            </a: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else</a:t>
            </a:r>
            <a:endParaRPr lang="zh-CN" altLang="zh-CN" dirty="0">
              <a:latin typeface="Arial" panose="020B0604020202020204" pitchFamily="34" charset="0"/>
              <a:ea typeface="黑体" panose="02010609060101010101" pitchFamily="49" charset="-122"/>
            </a:endParaRP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a:t>
            </a:r>
            <a:r>
              <a:rPr lang="en-US" altLang="zh-CN" dirty="0" err="1">
                <a:latin typeface="Arial" panose="020B0604020202020204" pitchFamily="34" charset="0"/>
                <a:ea typeface="黑体" panose="02010609060101010101" pitchFamily="49" charset="-122"/>
              </a:rPr>
              <a:t>acd_com</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acd_com</a:t>
            </a:r>
            <a:r>
              <a:rPr lang="en-US" altLang="zh-CN" dirty="0">
                <a:latin typeface="Arial" panose="020B0604020202020204" pitchFamily="34" charset="0"/>
                <a:ea typeface="黑体" panose="02010609060101010101" pitchFamily="49" charset="-122"/>
              </a:rPr>
              <a:t>(j,i-1)+DIF;  % DIF</a:t>
            </a:r>
            <a:r>
              <a:rPr lang="zh-CN" altLang="zh-CN" dirty="0">
                <a:latin typeface="Arial" panose="020B0604020202020204" pitchFamily="34" charset="0"/>
                <a:ea typeface="黑体" panose="02010609060101010101" pitchFamily="49" charset="-122"/>
              </a:rPr>
              <a:t>累加和</a:t>
            </a: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end</a:t>
            </a:r>
            <a:endParaRPr lang="zh-CN" altLang="zh-CN" dirty="0">
              <a:latin typeface="Arial" panose="020B0604020202020204" pitchFamily="34" charset="0"/>
              <a:ea typeface="黑体" panose="02010609060101010101" pitchFamily="49" charset="-122"/>
            </a:endParaRP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end</a:t>
            </a:r>
            <a:endParaRPr lang="zh-CN" altLang="zh-CN" dirty="0">
              <a:latin typeface="Arial" panose="020B0604020202020204" pitchFamily="34" charset="0"/>
              <a:ea typeface="黑体" panose="02010609060101010101" pitchFamily="49" charset="-122"/>
            </a:endParaRP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a:t>
            </a:r>
            <a:endParaRPr lang="zh-CN" altLang="zh-CN" dirty="0">
              <a:latin typeface="Arial" panose="020B0604020202020204" pitchFamily="34" charset="0"/>
              <a:ea typeface="黑体" panose="02010609060101010101" pitchFamily="49" charset="-122"/>
            </a:endParaRP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    end</a:t>
            </a:r>
            <a:endParaRPr lang="zh-CN" altLang="zh-CN" dirty="0">
              <a:latin typeface="Arial" panose="020B0604020202020204" pitchFamily="34" charset="0"/>
              <a:ea typeface="黑体" panose="02010609060101010101" pitchFamily="49" charset="-122"/>
            </a:endParaRPr>
          </a:p>
          <a:p>
            <a:pPr marL="266700" algn="just">
              <a:lnSpc>
                <a:spcPts val="1560"/>
              </a:lnSpc>
              <a:spcAft>
                <a:spcPts val="0"/>
              </a:spcAft>
            </a:pPr>
            <a:r>
              <a:rPr lang="en-US" altLang="zh-CN" dirty="0">
                <a:latin typeface="Arial" panose="020B0604020202020204" pitchFamily="34" charset="0"/>
                <a:ea typeface="黑体" panose="02010609060101010101" pitchFamily="49" charset="-122"/>
              </a:rPr>
              <a:t>end</a:t>
            </a:r>
            <a:endParaRPr lang="zh-CN" altLang="zh-CN" dirty="0">
              <a:effectLst/>
              <a:latin typeface="Arial" panose="020B0604020202020204" pitchFamily="34" charset="0"/>
              <a:ea typeface="黑体" panose="02010609060101010101" pitchFamily="49" charset="-122"/>
            </a:endParaRPr>
          </a:p>
        </p:txBody>
      </p:sp>
      <p:sp>
        <p:nvSpPr>
          <p:cNvPr id="5" name="矩形 4"/>
          <p:cNvSpPr/>
          <p:nvPr/>
        </p:nvSpPr>
        <p:spPr>
          <a:xfrm>
            <a:off x="742619" y="746449"/>
            <a:ext cx="1723549"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升降线指标</a:t>
            </a:r>
            <a:endParaRPr lang="zh-CN" altLang="en-US" sz="2400" b="1" dirty="0"/>
          </a:p>
        </p:txBody>
      </p:sp>
    </p:spTree>
    <p:extLst>
      <p:ext uri="{BB962C8B-B14F-4D97-AF65-F5344CB8AC3E}">
        <p14:creationId xmlns="" xmlns:p14="http://schemas.microsoft.com/office/powerpoint/2010/main" val="540470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433692" y="561783"/>
            <a:ext cx="2646878"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平滑异同平均指标</a:t>
            </a:r>
            <a:endParaRPr lang="zh-CN" altLang="en-US" sz="2400" b="1" dirty="0"/>
          </a:p>
        </p:txBody>
      </p:sp>
      <p:sp>
        <p:nvSpPr>
          <p:cNvPr id="3" name="矩形 2"/>
          <p:cNvSpPr/>
          <p:nvPr/>
        </p:nvSpPr>
        <p:spPr>
          <a:xfrm>
            <a:off x="433692" y="1228130"/>
            <a:ext cx="11210912" cy="3785652"/>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平滑异同平均指标</a:t>
            </a:r>
            <a:r>
              <a:rPr lang="en-US" altLang="zh-CN" sz="2400" dirty="0">
                <a:latin typeface="Times New Roman" panose="02020603050405020304" pitchFamily="18" charset="0"/>
              </a:rPr>
              <a:t>MACD </a:t>
            </a:r>
            <a:r>
              <a:rPr lang="zh-CN" altLang="zh-CN" sz="2400" dirty="0">
                <a:latin typeface="Times New Roman" panose="02020603050405020304" pitchFamily="18" charset="0"/>
              </a:rPr>
              <a:t>的计算，</a:t>
            </a:r>
            <a:r>
              <a:rPr lang="en-US" altLang="zh-CN" sz="2400" dirty="0">
                <a:latin typeface="Times New Roman" panose="02020603050405020304" pitchFamily="18" charset="0"/>
              </a:rPr>
              <a:t>MATLAB</a:t>
            </a:r>
            <a:r>
              <a:rPr lang="zh-CN" altLang="zh-CN" sz="2400" dirty="0">
                <a:latin typeface="Times New Roman" panose="02020603050405020304" pitchFamily="18" charset="0"/>
              </a:rPr>
              <a:t>金融工具箱也给出了对应的</a:t>
            </a:r>
            <a:r>
              <a:rPr lang="en-US" altLang="zh-CN" sz="2400" dirty="0" err="1">
                <a:latin typeface="Times New Roman" panose="02020603050405020304" pitchFamily="18" charset="0"/>
              </a:rPr>
              <a:t>macd</a:t>
            </a:r>
            <a:r>
              <a:rPr lang="en-US" altLang="zh-CN" sz="2400" dirty="0">
                <a:latin typeface="Times New Roman" panose="02020603050405020304" pitchFamily="18" charset="0"/>
              </a:rPr>
              <a:t>()</a:t>
            </a:r>
            <a:r>
              <a:rPr lang="zh-CN" altLang="zh-CN" sz="2400" dirty="0">
                <a:latin typeface="Times New Roman" panose="02020603050405020304" pitchFamily="18" charset="0"/>
              </a:rPr>
              <a:t>函数供用户直接使用。平滑异同平均指标</a:t>
            </a:r>
            <a:r>
              <a:rPr lang="en-US" altLang="zh-CN" sz="2400" dirty="0">
                <a:latin typeface="Times New Roman" panose="02020603050405020304" pitchFamily="18" charset="0"/>
              </a:rPr>
              <a:t>MACD</a:t>
            </a:r>
            <a:r>
              <a:rPr lang="zh-CN" altLang="zh-CN" sz="2400" dirty="0">
                <a:latin typeface="Times New Roman" panose="02020603050405020304" pitchFamily="18" charset="0"/>
              </a:rPr>
              <a:t>是一种短期股票买卖参考指标。平滑异同平均指标</a:t>
            </a:r>
            <a:r>
              <a:rPr lang="en-US" altLang="zh-CN" sz="2400" dirty="0">
                <a:latin typeface="Times New Roman" panose="02020603050405020304" pitchFamily="18" charset="0"/>
              </a:rPr>
              <a:t>MACD</a:t>
            </a:r>
            <a:r>
              <a:rPr lang="zh-CN" altLang="zh-CN" sz="2400" dirty="0">
                <a:latin typeface="Times New Roman" panose="02020603050405020304" pitchFamily="18" charset="0"/>
              </a:rPr>
              <a:t>基于均线的构造原理，对股票价格收盘价进行平滑处理，其平滑手段采用股票收盘价的指数平滑移动平均值计算函数</a:t>
            </a:r>
            <a:r>
              <a:rPr lang="en-US" altLang="zh-CN" sz="2400" dirty="0">
                <a:latin typeface="Times New Roman" panose="02020603050405020304" pitchFamily="18" charset="0"/>
              </a:rPr>
              <a:t>EMA</a:t>
            </a:r>
            <a:r>
              <a:rPr lang="zh-CN" altLang="zh-CN" sz="2400" dirty="0">
                <a:latin typeface="Times New Roman" panose="02020603050405020304" pitchFamily="18" charset="0"/>
              </a:rPr>
              <a:t>。</a:t>
            </a:r>
          </a:p>
          <a:p>
            <a:pPr indent="266700" algn="just">
              <a:spcAft>
                <a:spcPts val="0"/>
              </a:spcAft>
            </a:pPr>
            <a:r>
              <a:rPr lang="en-US" altLang="zh-CN" sz="2400" dirty="0">
                <a:latin typeface="Times New Roman" panose="02020603050405020304" pitchFamily="18" charset="0"/>
              </a:rPr>
              <a:t>	MACD</a:t>
            </a:r>
            <a:r>
              <a:rPr lang="zh-CN" altLang="zh-CN" sz="2400" dirty="0">
                <a:latin typeface="Times New Roman" panose="02020603050405020304" pitchFamily="18" charset="0"/>
              </a:rPr>
              <a:t>平滑异同平均指标包含三个指标，</a:t>
            </a:r>
            <a:r>
              <a:rPr lang="en-US" altLang="zh-CN" sz="2400" dirty="0">
                <a:latin typeface="Times New Roman" panose="02020603050405020304" pitchFamily="18" charset="0"/>
              </a:rPr>
              <a:t>DIF</a:t>
            </a:r>
            <a:r>
              <a:rPr lang="zh-CN" altLang="zh-CN" sz="2400" dirty="0">
                <a:latin typeface="Times New Roman" panose="02020603050405020304" pitchFamily="18" charset="0"/>
              </a:rPr>
              <a:t>指标、</a:t>
            </a:r>
            <a:r>
              <a:rPr lang="en-US" altLang="zh-CN" sz="2400" dirty="0">
                <a:latin typeface="Times New Roman" panose="02020603050405020304" pitchFamily="18" charset="0"/>
              </a:rPr>
              <a:t>DEA</a:t>
            </a:r>
            <a:r>
              <a:rPr lang="zh-CN" altLang="zh-CN" sz="2400" dirty="0">
                <a:latin typeface="Times New Roman" panose="02020603050405020304" pitchFamily="18" charset="0"/>
              </a:rPr>
              <a:t>指标以及</a:t>
            </a:r>
            <a:r>
              <a:rPr lang="en-US" altLang="zh-CN" sz="2400" dirty="0">
                <a:latin typeface="Times New Roman" panose="02020603050405020304" pitchFamily="18" charset="0"/>
              </a:rPr>
              <a:t>MACD</a:t>
            </a:r>
            <a:r>
              <a:rPr lang="zh-CN" altLang="zh-CN" sz="2400" dirty="0">
                <a:latin typeface="Times New Roman" panose="02020603050405020304" pitchFamily="18" charset="0"/>
              </a:rPr>
              <a:t>指标，当</a:t>
            </a:r>
            <a:r>
              <a:rPr lang="en-US" altLang="zh-CN" sz="2400" dirty="0">
                <a:latin typeface="Times New Roman" panose="02020603050405020304" pitchFamily="18" charset="0"/>
              </a:rPr>
              <a:t>DIF</a:t>
            </a:r>
            <a:r>
              <a:rPr lang="zh-CN" altLang="zh-CN" sz="2400" dirty="0">
                <a:latin typeface="Times New Roman" panose="02020603050405020304" pitchFamily="18" charset="0"/>
              </a:rPr>
              <a:t>指标向上交叉</a:t>
            </a:r>
            <a:r>
              <a:rPr lang="en-US" altLang="zh-CN" sz="2400" dirty="0">
                <a:latin typeface="Times New Roman" panose="02020603050405020304" pitchFamily="18" charset="0"/>
              </a:rPr>
              <a:t>MACD</a:t>
            </a:r>
            <a:r>
              <a:rPr lang="zh-CN" altLang="zh-CN" sz="2400" dirty="0">
                <a:latin typeface="Times New Roman" panose="02020603050405020304" pitchFamily="18" charset="0"/>
              </a:rPr>
              <a:t>时，则表示为股票买入信号；当</a:t>
            </a:r>
            <a:r>
              <a:rPr lang="en-US" altLang="zh-CN" sz="2400" dirty="0">
                <a:latin typeface="Times New Roman" panose="02020603050405020304" pitchFamily="18" charset="0"/>
              </a:rPr>
              <a:t>DIF</a:t>
            </a:r>
            <a:r>
              <a:rPr lang="zh-CN" altLang="zh-CN" sz="2400" dirty="0">
                <a:latin typeface="Times New Roman" panose="02020603050405020304" pitchFamily="18" charset="0"/>
              </a:rPr>
              <a:t>指标向下交叉</a:t>
            </a:r>
            <a:r>
              <a:rPr lang="en-US" altLang="zh-CN" sz="2400" dirty="0">
                <a:latin typeface="Times New Roman" panose="02020603050405020304" pitchFamily="18" charset="0"/>
              </a:rPr>
              <a:t>MACD</a:t>
            </a:r>
            <a:r>
              <a:rPr lang="zh-CN" altLang="zh-CN" sz="2400" dirty="0">
                <a:latin typeface="Times New Roman" panose="02020603050405020304" pitchFamily="18" charset="0"/>
              </a:rPr>
              <a:t>时，则表示股票为卖出信号。如果</a:t>
            </a:r>
            <a:r>
              <a:rPr lang="en-US" altLang="zh-CN" sz="2400" dirty="0">
                <a:latin typeface="Times New Roman" panose="02020603050405020304" pitchFamily="18" charset="0"/>
              </a:rPr>
              <a:t>DIF</a:t>
            </a:r>
            <a:r>
              <a:rPr lang="zh-CN" altLang="zh-CN" sz="2400" dirty="0">
                <a:latin typeface="Times New Roman" panose="02020603050405020304" pitchFamily="18" charset="0"/>
              </a:rPr>
              <a:t>指标连续两次向下交叉</a:t>
            </a:r>
            <a:r>
              <a:rPr lang="en-US" altLang="zh-CN" sz="2400" dirty="0">
                <a:latin typeface="Times New Roman" panose="02020603050405020304" pitchFamily="18" charset="0"/>
              </a:rPr>
              <a:t>MACD</a:t>
            </a:r>
            <a:r>
              <a:rPr lang="zh-CN" altLang="zh-CN" sz="2400" dirty="0">
                <a:latin typeface="Times New Roman" panose="02020603050405020304" pitchFamily="18" charset="0"/>
              </a:rPr>
              <a:t>曲线，则表示股票价格出现较大的跌幅；如果</a:t>
            </a:r>
            <a:r>
              <a:rPr lang="en-US" altLang="zh-CN" sz="2400" dirty="0">
                <a:latin typeface="Times New Roman" panose="02020603050405020304" pitchFamily="18" charset="0"/>
              </a:rPr>
              <a:t>DIF</a:t>
            </a:r>
            <a:r>
              <a:rPr lang="zh-CN" altLang="zh-CN" sz="2400" dirty="0">
                <a:latin typeface="Times New Roman" panose="02020603050405020304" pitchFamily="18" charset="0"/>
              </a:rPr>
              <a:t>指标连续两次向上交叉</a:t>
            </a:r>
            <a:r>
              <a:rPr lang="en-US" altLang="zh-CN" sz="2400" dirty="0">
                <a:latin typeface="Times New Roman" panose="02020603050405020304" pitchFamily="18" charset="0"/>
              </a:rPr>
              <a:t>MACD</a:t>
            </a:r>
            <a:r>
              <a:rPr lang="zh-CN" altLang="zh-CN" sz="2400" dirty="0">
                <a:latin typeface="Times New Roman" panose="02020603050405020304" pitchFamily="18" charset="0"/>
              </a:rPr>
              <a:t>曲线，则表示股票价格出现较大的涨幅；如果</a:t>
            </a:r>
            <a:r>
              <a:rPr lang="en-US" altLang="zh-CN" sz="2400" dirty="0">
                <a:latin typeface="Times New Roman" panose="02020603050405020304" pitchFamily="18" charset="0"/>
              </a:rPr>
              <a:t>DIF</a:t>
            </a:r>
            <a:r>
              <a:rPr lang="zh-CN" altLang="zh-CN" sz="2400" dirty="0">
                <a:latin typeface="Times New Roman" panose="02020603050405020304" pitchFamily="18" charset="0"/>
              </a:rPr>
              <a:t>指标和</a:t>
            </a:r>
            <a:r>
              <a:rPr lang="en-US" altLang="zh-CN" sz="2400" dirty="0">
                <a:latin typeface="Times New Roman" panose="02020603050405020304" pitchFamily="18" charset="0"/>
              </a:rPr>
              <a:t>MACD</a:t>
            </a:r>
            <a:r>
              <a:rPr lang="zh-CN" altLang="zh-CN" sz="2400" dirty="0">
                <a:latin typeface="Times New Roman" panose="02020603050405020304" pitchFamily="18" charset="0"/>
              </a:rPr>
              <a:t>曲线趋势行程背离状态，即股票价格创出新高，而</a:t>
            </a:r>
            <a:r>
              <a:rPr lang="en-US" altLang="zh-CN" sz="2400" dirty="0">
                <a:latin typeface="Times New Roman" panose="02020603050405020304" pitchFamily="18" charset="0"/>
              </a:rPr>
              <a:t>MACD</a:t>
            </a:r>
            <a:r>
              <a:rPr lang="zh-CN" altLang="zh-CN" sz="2400" dirty="0">
                <a:latin typeface="Times New Roman" panose="02020603050405020304" pitchFamily="18" charset="0"/>
              </a:rPr>
              <a:t>未能创出新高，则表示此时股票见顶的概率很高。</a:t>
            </a:r>
          </a:p>
        </p:txBody>
      </p:sp>
    </p:spTree>
    <p:extLst>
      <p:ext uri="{BB962C8B-B14F-4D97-AF65-F5344CB8AC3E}">
        <p14:creationId xmlns="" xmlns:p14="http://schemas.microsoft.com/office/powerpoint/2010/main" val="611962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433692" y="561783"/>
            <a:ext cx="2646878"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平滑异同平均指标</a:t>
            </a:r>
            <a:endParaRPr lang="zh-CN" altLang="en-US" sz="2400" b="1" dirty="0"/>
          </a:p>
        </p:txBody>
      </p:sp>
      <p:pic>
        <p:nvPicPr>
          <p:cNvPr id="2" name="图片 1"/>
          <p:cNvPicPr>
            <a:picLocks noChangeAspect="1"/>
          </p:cNvPicPr>
          <p:nvPr/>
        </p:nvPicPr>
        <p:blipFill>
          <a:blip r:embed="rId2" cstate="print"/>
          <a:stretch>
            <a:fillRect/>
          </a:stretch>
        </p:blipFill>
        <p:spPr>
          <a:xfrm>
            <a:off x="3080570" y="2161783"/>
            <a:ext cx="4953846" cy="2242266"/>
          </a:xfrm>
          <a:prstGeom prst="rect">
            <a:avLst/>
          </a:prstGeom>
        </p:spPr>
      </p:pic>
    </p:spTree>
    <p:extLst>
      <p:ext uri="{BB962C8B-B14F-4D97-AF65-F5344CB8AC3E}">
        <p14:creationId xmlns="" xmlns:p14="http://schemas.microsoft.com/office/powerpoint/2010/main" val="1932244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433692" y="561783"/>
            <a:ext cx="2646878"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平滑异同平均指标</a:t>
            </a:r>
            <a:endParaRPr lang="zh-CN" altLang="en-US" sz="2400" b="1" dirty="0"/>
          </a:p>
        </p:txBody>
      </p:sp>
      <p:pic>
        <p:nvPicPr>
          <p:cNvPr id="276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5742" t="1894" r="7816"/>
          <a:stretch>
            <a:fillRect/>
          </a:stretch>
        </p:blipFill>
        <p:spPr bwMode="auto">
          <a:xfrm>
            <a:off x="825857" y="1023448"/>
            <a:ext cx="10511980" cy="50227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88959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433692" y="377117"/>
            <a:ext cx="2646878"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快速异同平均指标</a:t>
            </a:r>
            <a:endParaRPr lang="zh-CN" altLang="en-US" sz="2400" b="1" dirty="0"/>
          </a:p>
        </p:txBody>
      </p:sp>
      <p:sp>
        <p:nvSpPr>
          <p:cNvPr id="3" name="矩形 2"/>
          <p:cNvSpPr/>
          <p:nvPr/>
        </p:nvSpPr>
        <p:spPr>
          <a:xfrm>
            <a:off x="640702" y="1087859"/>
            <a:ext cx="10966580" cy="2308324"/>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快速异同平均指标</a:t>
            </a:r>
            <a:r>
              <a:rPr lang="en-US" altLang="zh-CN" sz="2400" dirty="0">
                <a:latin typeface="Times New Roman" panose="02020603050405020304" pitchFamily="18" charset="0"/>
              </a:rPr>
              <a:t>QACD </a:t>
            </a:r>
            <a:r>
              <a:rPr lang="zh-CN" altLang="zh-CN" sz="2400" dirty="0">
                <a:latin typeface="Times New Roman" panose="02020603050405020304" pitchFamily="18" charset="0"/>
              </a:rPr>
              <a:t>和平滑异同平均指标</a:t>
            </a:r>
            <a:r>
              <a:rPr lang="en-US" altLang="zh-CN" sz="2400" dirty="0">
                <a:latin typeface="Times New Roman" panose="02020603050405020304" pitchFamily="18" charset="0"/>
              </a:rPr>
              <a:t>MACD </a:t>
            </a:r>
            <a:r>
              <a:rPr lang="zh-CN" altLang="zh-CN" sz="2400" dirty="0">
                <a:latin typeface="Times New Roman" panose="02020603050405020304" pitchFamily="18" charset="0"/>
              </a:rPr>
              <a:t>表示方法一致。快速异同平均指标</a:t>
            </a:r>
            <a:r>
              <a:rPr lang="en-US" altLang="zh-CN" sz="2400" dirty="0">
                <a:latin typeface="Times New Roman" panose="02020603050405020304" pitchFamily="18" charset="0"/>
              </a:rPr>
              <a:t>QACD </a:t>
            </a:r>
            <a:r>
              <a:rPr lang="zh-CN" altLang="zh-CN" sz="2400" dirty="0">
                <a:latin typeface="Times New Roman" panose="02020603050405020304" pitchFamily="18" charset="0"/>
              </a:rPr>
              <a:t>和平滑异同平均指标</a:t>
            </a:r>
            <a:r>
              <a:rPr lang="en-US" altLang="zh-CN" sz="2400" dirty="0">
                <a:latin typeface="Times New Roman" panose="02020603050405020304" pitchFamily="18" charset="0"/>
              </a:rPr>
              <a:t>MACD </a:t>
            </a:r>
            <a:r>
              <a:rPr lang="zh-CN" altLang="zh-CN" sz="2400" dirty="0">
                <a:latin typeface="Times New Roman" panose="02020603050405020304" pitchFamily="18" charset="0"/>
              </a:rPr>
              <a:t>均由</a:t>
            </a:r>
            <a:r>
              <a:rPr lang="en-US" altLang="zh-CN" sz="2400" dirty="0">
                <a:latin typeface="Times New Roman" panose="02020603050405020304" pitchFamily="18" charset="0"/>
              </a:rPr>
              <a:t>DIF</a:t>
            </a:r>
            <a:r>
              <a:rPr lang="zh-CN" altLang="zh-CN" sz="2400" dirty="0">
                <a:latin typeface="Times New Roman" panose="02020603050405020304" pitchFamily="18" charset="0"/>
              </a:rPr>
              <a:t>指标和</a:t>
            </a:r>
            <a:r>
              <a:rPr lang="en-US" altLang="zh-CN" sz="2400" dirty="0">
                <a:latin typeface="Times New Roman" panose="02020603050405020304" pitchFamily="18" charset="0"/>
              </a:rPr>
              <a:t>DEA</a:t>
            </a:r>
            <a:r>
              <a:rPr lang="zh-CN" altLang="zh-CN" sz="2400" dirty="0">
                <a:latin typeface="Times New Roman" panose="02020603050405020304" pitchFamily="18" charset="0"/>
              </a:rPr>
              <a:t>指标计算得来。然而</a:t>
            </a:r>
            <a:r>
              <a:rPr lang="en-US" altLang="zh-CN" sz="2400" dirty="0">
                <a:latin typeface="Times New Roman" panose="02020603050405020304" pitchFamily="18" charset="0"/>
              </a:rPr>
              <a:t>MACD</a:t>
            </a:r>
            <a:r>
              <a:rPr lang="zh-CN" altLang="zh-CN" sz="2400" dirty="0">
                <a:latin typeface="Times New Roman" panose="02020603050405020304" pitchFamily="18" charset="0"/>
              </a:rPr>
              <a:t>曲线采用</a:t>
            </a:r>
            <a:r>
              <a:rPr lang="en-US" altLang="zh-CN" sz="2400" dirty="0">
                <a:latin typeface="Times New Roman" panose="02020603050405020304" pitchFamily="18" charset="0"/>
              </a:rPr>
              <a:t>2</a:t>
            </a:r>
            <a:r>
              <a:rPr lang="zh-CN" altLang="zh-CN" sz="2400" dirty="0">
                <a:latin typeface="Times New Roman" panose="02020603050405020304" pitchFamily="18" charset="0"/>
              </a:rPr>
              <a:t>倍的</a:t>
            </a:r>
            <a:r>
              <a:rPr lang="en-US" altLang="zh-CN" sz="2400" dirty="0">
                <a:latin typeface="Times New Roman" panose="02020603050405020304" pitchFamily="18" charset="0"/>
              </a:rPr>
              <a:t>DIF</a:t>
            </a:r>
            <a:r>
              <a:rPr lang="zh-CN" altLang="zh-CN" sz="2400" dirty="0">
                <a:latin typeface="Times New Roman" panose="02020603050405020304" pitchFamily="18" charset="0"/>
              </a:rPr>
              <a:t>与</a:t>
            </a:r>
            <a:r>
              <a:rPr lang="en-US" altLang="zh-CN" sz="2400" dirty="0">
                <a:latin typeface="Times New Roman" panose="02020603050405020304" pitchFamily="18" charset="0"/>
              </a:rPr>
              <a:t>DEA</a:t>
            </a:r>
            <a:r>
              <a:rPr lang="zh-CN" altLang="zh-CN" sz="2400" dirty="0">
                <a:latin typeface="Times New Roman" panose="02020603050405020304" pitchFamily="18" charset="0"/>
              </a:rPr>
              <a:t>的差值来表示</a:t>
            </a:r>
            <a:r>
              <a:rPr lang="en-US" altLang="zh-CN" sz="2400" dirty="0">
                <a:latin typeface="Times New Roman" panose="02020603050405020304" pitchFamily="18" charset="0"/>
              </a:rPr>
              <a:t>MACD</a:t>
            </a:r>
            <a:r>
              <a:rPr lang="zh-CN" altLang="zh-CN" sz="2400" dirty="0">
                <a:latin typeface="Times New Roman" panose="02020603050405020304" pitchFamily="18" charset="0"/>
              </a:rPr>
              <a:t>值，</a:t>
            </a:r>
            <a:r>
              <a:rPr lang="en-US" altLang="zh-CN" sz="2400" dirty="0">
                <a:latin typeface="Times New Roman" panose="02020603050405020304" pitchFamily="18" charset="0"/>
              </a:rPr>
              <a:t>QACD</a:t>
            </a:r>
            <a:r>
              <a:rPr lang="zh-CN" altLang="zh-CN" sz="2400" dirty="0">
                <a:latin typeface="Times New Roman" panose="02020603050405020304" pitchFamily="18" charset="0"/>
              </a:rPr>
              <a:t>则直接由</a:t>
            </a:r>
            <a:r>
              <a:rPr lang="en-US" altLang="zh-CN" sz="2400" dirty="0">
                <a:latin typeface="Times New Roman" panose="02020603050405020304" pitchFamily="18" charset="0"/>
              </a:rPr>
              <a:t>DIF</a:t>
            </a:r>
            <a:r>
              <a:rPr lang="zh-CN" altLang="zh-CN" sz="2400" dirty="0">
                <a:latin typeface="Times New Roman" panose="02020603050405020304" pitchFamily="18" charset="0"/>
              </a:rPr>
              <a:t>与</a:t>
            </a:r>
            <a:r>
              <a:rPr lang="en-US" altLang="zh-CN" sz="2400" dirty="0">
                <a:latin typeface="Times New Roman" panose="02020603050405020304" pitchFamily="18" charset="0"/>
              </a:rPr>
              <a:t>DEA</a:t>
            </a:r>
            <a:r>
              <a:rPr lang="zh-CN" altLang="zh-CN" sz="2400" dirty="0">
                <a:latin typeface="Times New Roman" panose="02020603050405020304" pitchFamily="18" charset="0"/>
              </a:rPr>
              <a:t>的差值来表示。因此</a:t>
            </a:r>
            <a:r>
              <a:rPr lang="en-US" altLang="zh-CN" sz="2400" dirty="0">
                <a:latin typeface="Times New Roman" panose="02020603050405020304" pitchFamily="18" charset="0"/>
              </a:rPr>
              <a:t>QACD</a:t>
            </a:r>
            <a:r>
              <a:rPr lang="zh-CN" altLang="zh-CN" sz="2400" dirty="0">
                <a:latin typeface="Times New Roman" panose="02020603050405020304" pitchFamily="18" charset="0"/>
              </a:rPr>
              <a:t>快速异同平均指标是</a:t>
            </a:r>
            <a:r>
              <a:rPr lang="en-US" altLang="zh-CN" sz="2400" dirty="0">
                <a:latin typeface="Times New Roman" panose="02020603050405020304" pitchFamily="18" charset="0"/>
              </a:rPr>
              <a:t>MACD</a:t>
            </a:r>
            <a:r>
              <a:rPr lang="zh-CN" altLang="zh-CN" sz="2400" dirty="0">
                <a:latin typeface="Times New Roman" panose="02020603050405020304" pitchFamily="18" charset="0"/>
              </a:rPr>
              <a:t>平滑异同平均指标的一种进化指标，相对于</a:t>
            </a:r>
            <a:r>
              <a:rPr lang="en-US" altLang="zh-CN" sz="2400" dirty="0">
                <a:latin typeface="Times New Roman" panose="02020603050405020304" pitchFamily="18" charset="0"/>
              </a:rPr>
              <a:t>MACD</a:t>
            </a:r>
            <a:r>
              <a:rPr lang="zh-CN" altLang="zh-CN" sz="2400" dirty="0">
                <a:latin typeface="Times New Roman" panose="02020603050405020304" pitchFamily="18" charset="0"/>
              </a:rPr>
              <a:t>平滑异同平均指标而言，</a:t>
            </a:r>
            <a:r>
              <a:rPr lang="en-US" altLang="zh-CN" sz="2400" dirty="0">
                <a:latin typeface="Times New Roman" panose="02020603050405020304" pitchFamily="18" charset="0"/>
              </a:rPr>
              <a:t>QACD</a:t>
            </a:r>
            <a:r>
              <a:rPr lang="zh-CN" altLang="zh-CN" sz="2400" dirty="0">
                <a:latin typeface="Times New Roman" panose="02020603050405020304" pitchFamily="18" charset="0"/>
              </a:rPr>
              <a:t>快速异同平均指标更加适合于中短线的投资操作。</a:t>
            </a:r>
          </a:p>
        </p:txBody>
      </p:sp>
      <p:pic>
        <p:nvPicPr>
          <p:cNvPr id="5" name="图片 4"/>
          <p:cNvPicPr>
            <a:picLocks noChangeAspect="1"/>
          </p:cNvPicPr>
          <p:nvPr/>
        </p:nvPicPr>
        <p:blipFill>
          <a:blip r:embed="rId2" cstate="print"/>
          <a:stretch>
            <a:fillRect/>
          </a:stretch>
        </p:blipFill>
        <p:spPr>
          <a:xfrm>
            <a:off x="3571611" y="3626439"/>
            <a:ext cx="5370375" cy="2625071"/>
          </a:xfrm>
          <a:prstGeom prst="rect">
            <a:avLst/>
          </a:prstGeom>
        </p:spPr>
      </p:pic>
    </p:spTree>
    <p:extLst>
      <p:ext uri="{BB962C8B-B14F-4D97-AF65-F5344CB8AC3E}">
        <p14:creationId xmlns="" xmlns:p14="http://schemas.microsoft.com/office/powerpoint/2010/main" val="3553505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433692" y="377117"/>
            <a:ext cx="2646878"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快速异同平均指标</a:t>
            </a:r>
            <a:endParaRPr lang="zh-CN" altLang="en-US" sz="2400" b="1" dirty="0"/>
          </a:p>
        </p:txBody>
      </p:sp>
      <p:pic>
        <p:nvPicPr>
          <p:cNvPr id="286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5582" t="2942" r="6699"/>
          <a:stretch>
            <a:fillRect/>
          </a:stretch>
        </p:blipFill>
        <p:spPr bwMode="auto">
          <a:xfrm>
            <a:off x="601921" y="1049791"/>
            <a:ext cx="10998790" cy="46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3528466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574667" y="746449"/>
            <a:ext cx="1723549"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强弱值指标</a:t>
            </a:r>
            <a:endParaRPr lang="zh-CN" altLang="en-US" sz="2400" b="1" dirty="0"/>
          </a:p>
        </p:txBody>
      </p:sp>
      <p:pic>
        <p:nvPicPr>
          <p:cNvPr id="296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5742" t="4942" r="7251" b="3717"/>
          <a:stretch>
            <a:fillRect/>
          </a:stretch>
        </p:blipFill>
        <p:spPr bwMode="auto">
          <a:xfrm>
            <a:off x="1721596" y="1367033"/>
            <a:ext cx="8262160" cy="5276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5441296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572635" y="746449"/>
            <a:ext cx="3570208"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三重指数平滑平均线指标</a:t>
            </a:r>
            <a:endParaRPr lang="zh-CN" altLang="en-US" sz="2400" b="1" dirty="0"/>
          </a:p>
        </p:txBody>
      </p:sp>
      <p:sp>
        <p:nvSpPr>
          <p:cNvPr id="3" name="矩形 2"/>
          <p:cNvSpPr/>
          <p:nvPr/>
        </p:nvSpPr>
        <p:spPr>
          <a:xfrm>
            <a:off x="572635" y="1340009"/>
            <a:ext cx="11146614" cy="3785652"/>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三重指数平滑平均线指标</a:t>
            </a:r>
            <a:r>
              <a:rPr lang="en-US" altLang="zh-CN" sz="2400" dirty="0">
                <a:latin typeface="Times New Roman" panose="02020603050405020304" pitchFamily="18" charset="0"/>
              </a:rPr>
              <a:t>TRIX</a:t>
            </a:r>
            <a:r>
              <a:rPr lang="zh-CN" altLang="zh-CN" sz="2400" dirty="0">
                <a:latin typeface="Times New Roman" panose="02020603050405020304" pitchFamily="18" charset="0"/>
              </a:rPr>
              <a:t>根据移动平均线理论，对移动平均线进行三次平滑处理，再根据这条移动平均线的变动情况来预测股价的长期走势</a:t>
            </a:r>
            <a:r>
              <a:rPr lang="en-US" altLang="zh-CN" sz="2400" dirty="0">
                <a:latin typeface="Times New Roman" panose="02020603050405020304" pitchFamily="18" charset="0"/>
              </a:rPr>
              <a:t>.</a:t>
            </a:r>
            <a:r>
              <a:rPr lang="zh-CN" altLang="zh-CN" sz="2400" dirty="0">
                <a:latin typeface="Times New Roman" panose="02020603050405020304" pitchFamily="18" charset="0"/>
              </a:rPr>
              <a:t>是一种研究股价趋势的长期技术分析工具。</a:t>
            </a:r>
          </a:p>
          <a:p>
            <a:pPr indent="266700" algn="just">
              <a:spcAft>
                <a:spcPts val="0"/>
              </a:spcAft>
            </a:pPr>
            <a:r>
              <a:rPr lang="en-US" altLang="zh-CN" sz="2400" dirty="0">
                <a:latin typeface="Times New Roman" panose="02020603050405020304" pitchFamily="18" charset="0"/>
              </a:rPr>
              <a:t>TRIX</a:t>
            </a:r>
            <a:r>
              <a:rPr lang="zh-CN" altLang="zh-CN" sz="2400" dirty="0">
                <a:latin typeface="Times New Roman" panose="02020603050405020304" pitchFamily="18" charset="0"/>
              </a:rPr>
              <a:t>三重指数平滑平均线由下往上穿过</a:t>
            </a:r>
            <a:r>
              <a:rPr lang="en-US" altLang="zh-CN" sz="2400" dirty="0">
                <a:latin typeface="Times New Roman" panose="02020603050405020304" pitchFamily="18" charset="0"/>
              </a:rPr>
              <a:t>0</a:t>
            </a:r>
            <a:r>
              <a:rPr lang="zh-CN" altLang="zh-CN" sz="2400" dirty="0">
                <a:latin typeface="Times New Roman" panose="02020603050405020304" pitchFamily="18" charset="0"/>
              </a:rPr>
              <a:t>轴时，从长期看，为买进信号，此时投资者可以考虑买入该股票；</a:t>
            </a:r>
            <a:r>
              <a:rPr lang="en-US" altLang="zh-CN" sz="2400" dirty="0">
                <a:latin typeface="Times New Roman" panose="02020603050405020304" pitchFamily="18" charset="0"/>
              </a:rPr>
              <a:t>TRIX</a:t>
            </a:r>
            <a:r>
              <a:rPr lang="zh-CN" altLang="zh-CN" sz="2400" dirty="0">
                <a:latin typeface="Times New Roman" panose="02020603050405020304" pitchFamily="18" charset="0"/>
              </a:rPr>
              <a:t>三重指数平滑平均线由上往下穿过</a:t>
            </a:r>
            <a:r>
              <a:rPr lang="en-US" altLang="zh-CN" sz="2400" dirty="0">
                <a:latin typeface="Times New Roman" panose="02020603050405020304" pitchFamily="18" charset="0"/>
              </a:rPr>
              <a:t>0</a:t>
            </a:r>
            <a:r>
              <a:rPr lang="zh-CN" altLang="zh-CN" sz="2400" dirty="0">
                <a:latin typeface="Times New Roman" panose="02020603050405020304" pitchFamily="18" charset="0"/>
              </a:rPr>
              <a:t>轴时，从长期来看，视为卖出信号，此时投资者可以逢高卖出手中的股票。</a:t>
            </a:r>
          </a:p>
          <a:p>
            <a:pPr indent="266700" algn="just">
              <a:spcAft>
                <a:spcPts val="0"/>
              </a:spcAft>
            </a:pPr>
            <a:r>
              <a:rPr lang="en-US" altLang="zh-CN" sz="2400" dirty="0">
                <a:latin typeface="Times New Roman" panose="02020603050405020304" pitchFamily="18" charset="0"/>
              </a:rPr>
              <a:t>TRIX</a:t>
            </a:r>
            <a:r>
              <a:rPr lang="zh-CN" altLang="zh-CN" sz="2400" dirty="0">
                <a:latin typeface="Times New Roman" panose="02020603050405020304" pitchFamily="18" charset="0"/>
              </a:rPr>
              <a:t>三重指数平滑平均线上升的速率反映股票价格上涨的幅度，</a:t>
            </a:r>
            <a:r>
              <a:rPr lang="en-US" altLang="zh-CN" sz="2400" dirty="0">
                <a:latin typeface="Times New Roman" panose="02020603050405020304" pitchFamily="18" charset="0"/>
              </a:rPr>
              <a:t>TRIX</a:t>
            </a:r>
            <a:r>
              <a:rPr lang="zh-CN" altLang="zh-CN" sz="2400" dirty="0">
                <a:latin typeface="Times New Roman" panose="02020603050405020304" pitchFamily="18" charset="0"/>
              </a:rPr>
              <a:t>三重指数平滑平均线上升越快，股票价格上涨越快；</a:t>
            </a:r>
            <a:r>
              <a:rPr lang="en-US" altLang="zh-CN" sz="2400" dirty="0">
                <a:latin typeface="Times New Roman" panose="02020603050405020304" pitchFamily="18" charset="0"/>
              </a:rPr>
              <a:t>TRIX</a:t>
            </a:r>
            <a:r>
              <a:rPr lang="zh-CN" altLang="zh-CN" sz="2400" dirty="0">
                <a:latin typeface="Times New Roman" panose="02020603050405020304" pitchFamily="18" charset="0"/>
              </a:rPr>
              <a:t>三重指数平滑平均线下降速率越大，股票价格下跌也快，因此投资者根绝</a:t>
            </a:r>
            <a:r>
              <a:rPr lang="en-US" altLang="zh-CN" sz="2400" dirty="0">
                <a:latin typeface="Times New Roman" panose="02020603050405020304" pitchFamily="18" charset="0"/>
              </a:rPr>
              <a:t>TRIX</a:t>
            </a:r>
            <a:r>
              <a:rPr lang="zh-CN" altLang="zh-CN" sz="2400" dirty="0">
                <a:latin typeface="Times New Roman" panose="02020603050405020304" pitchFamily="18" charset="0"/>
              </a:rPr>
              <a:t>三重指数平滑平均线合理的掌控手中的股票。</a:t>
            </a:r>
          </a:p>
        </p:txBody>
      </p:sp>
    </p:spTree>
    <p:extLst>
      <p:ext uri="{BB962C8B-B14F-4D97-AF65-F5344CB8AC3E}">
        <p14:creationId xmlns="" xmlns:p14="http://schemas.microsoft.com/office/powerpoint/2010/main" val="7655571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572635" y="746449"/>
            <a:ext cx="3570208"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三重指数平滑平均线指标</a:t>
            </a:r>
            <a:endParaRPr lang="zh-CN" altLang="en-US" sz="2400" b="1" dirty="0"/>
          </a:p>
        </p:txBody>
      </p:sp>
      <p:pic>
        <p:nvPicPr>
          <p:cNvPr id="307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5104" t="2231" r="7018"/>
          <a:stretch>
            <a:fillRect/>
          </a:stretch>
        </p:blipFill>
        <p:spPr bwMode="auto">
          <a:xfrm>
            <a:off x="975147" y="1208114"/>
            <a:ext cx="10292595" cy="49127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528668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596777" y="746449"/>
            <a:ext cx="141577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终极指标</a:t>
            </a:r>
            <a:endParaRPr lang="zh-CN" altLang="en-US" sz="2400" b="1" dirty="0"/>
          </a:p>
        </p:txBody>
      </p:sp>
      <p:sp>
        <p:nvSpPr>
          <p:cNvPr id="3" name="矩形 2"/>
          <p:cNvSpPr/>
          <p:nvPr/>
        </p:nvSpPr>
        <p:spPr>
          <a:xfrm>
            <a:off x="596776" y="1349384"/>
            <a:ext cx="11253101" cy="4154984"/>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终极指标</a:t>
            </a:r>
            <a:r>
              <a:rPr lang="en-US" altLang="zh-CN" sz="2400" dirty="0">
                <a:latin typeface="Times New Roman" panose="02020603050405020304" pitchFamily="18" charset="0"/>
              </a:rPr>
              <a:t>UOS</a:t>
            </a:r>
            <a:r>
              <a:rPr lang="zh-CN" altLang="zh-CN" sz="2400" dirty="0">
                <a:latin typeface="Times New Roman" panose="02020603050405020304" pitchFamily="18" charset="0"/>
              </a:rPr>
              <a:t>由拉里·威廉姆斯（</a:t>
            </a:r>
            <a:r>
              <a:rPr lang="en-US" altLang="zh-CN" sz="2400" dirty="0">
                <a:latin typeface="Times New Roman" panose="02020603050405020304" pitchFamily="18" charset="0"/>
              </a:rPr>
              <a:t>Larry Williams</a:t>
            </a:r>
            <a:r>
              <a:rPr lang="zh-CN" altLang="zh-CN" sz="2400" dirty="0">
                <a:latin typeface="Times New Roman" panose="02020603050405020304" pitchFamily="18" charset="0"/>
              </a:rPr>
              <a:t>）所创。</a:t>
            </a:r>
            <a:r>
              <a:rPr lang="en-US" altLang="zh-CN" sz="2400" dirty="0">
                <a:latin typeface="Times New Roman" panose="02020603050405020304" pitchFamily="18" charset="0"/>
              </a:rPr>
              <a:t>Larry Williams</a:t>
            </a:r>
            <a:r>
              <a:rPr lang="zh-CN" altLang="zh-CN" sz="2400" dirty="0">
                <a:latin typeface="Times New Roman" panose="02020603050405020304" pitchFamily="18" charset="0"/>
              </a:rPr>
              <a:t>认为现行使用的各种振荡指标，对于周期参数</a:t>
            </a:r>
            <a:r>
              <a:rPr lang="en-US" altLang="zh-CN" sz="2400" dirty="0">
                <a:latin typeface="Times New Roman" panose="02020603050405020304" pitchFamily="18" charset="0"/>
              </a:rPr>
              <a:t>period</a:t>
            </a:r>
            <a:r>
              <a:rPr lang="zh-CN" altLang="zh-CN" sz="2400" dirty="0">
                <a:latin typeface="Times New Roman" panose="02020603050405020304" pitchFamily="18" charset="0"/>
              </a:rPr>
              <a:t>的选择相当敏感。针对不同工况，不同参数下的振荡指标，产生的结果截然不同。因此，选择最佳的参数组合，成为各个指标是否有效的关键点。</a:t>
            </a:r>
          </a:p>
          <a:p>
            <a:pPr indent="266700" algn="just">
              <a:spcAft>
                <a:spcPts val="0"/>
              </a:spcAft>
            </a:pPr>
            <a:r>
              <a:rPr lang="en-US" altLang="zh-CN" sz="2400" dirty="0">
                <a:latin typeface="Times New Roman" panose="02020603050405020304" pitchFamily="18" charset="0"/>
              </a:rPr>
              <a:t>	</a:t>
            </a:r>
            <a:r>
              <a:rPr lang="zh-CN" altLang="zh-CN" sz="2400" dirty="0">
                <a:latin typeface="Times New Roman" panose="02020603050405020304" pitchFamily="18" charset="0"/>
              </a:rPr>
              <a:t>当终极指标</a:t>
            </a:r>
            <a:r>
              <a:rPr lang="en-US" altLang="zh-CN" sz="2400" dirty="0">
                <a:latin typeface="Times New Roman" panose="02020603050405020304" pitchFamily="18" charset="0"/>
              </a:rPr>
              <a:t>UOS</a:t>
            </a:r>
            <a:r>
              <a:rPr lang="zh-CN" altLang="zh-CN" sz="2400" dirty="0">
                <a:latin typeface="Times New Roman" panose="02020603050405020304" pitchFamily="18" charset="0"/>
              </a:rPr>
              <a:t>在</a:t>
            </a:r>
            <a:r>
              <a:rPr lang="en-US" altLang="zh-CN" sz="2400" dirty="0">
                <a:latin typeface="Times New Roman" panose="02020603050405020304" pitchFamily="18" charset="0"/>
              </a:rPr>
              <a:t>50</a:t>
            </a:r>
            <a:r>
              <a:rPr lang="zh-CN" altLang="zh-CN" sz="2400" dirty="0">
                <a:latin typeface="Times New Roman" panose="02020603050405020304" pitchFamily="18" charset="0"/>
              </a:rPr>
              <a:t>到</a:t>
            </a:r>
            <a:r>
              <a:rPr lang="en-US" altLang="zh-CN" sz="2400" dirty="0">
                <a:latin typeface="Times New Roman" panose="02020603050405020304" pitchFamily="18" charset="0"/>
              </a:rPr>
              <a:t>70</a:t>
            </a:r>
            <a:r>
              <a:rPr lang="zh-CN" altLang="zh-CN" sz="2400" dirty="0">
                <a:latin typeface="Times New Roman" panose="02020603050405020304" pitchFamily="18" charset="0"/>
              </a:rPr>
              <a:t>之间时，较之于</a:t>
            </a:r>
            <a:r>
              <a:rPr lang="en-US" altLang="zh-CN" sz="2400" dirty="0">
                <a:latin typeface="Times New Roman" panose="02020603050405020304" pitchFamily="18" charset="0"/>
              </a:rPr>
              <a:t>50</a:t>
            </a:r>
            <a:r>
              <a:rPr lang="zh-CN" altLang="zh-CN" sz="2400" dirty="0">
                <a:latin typeface="Times New Roman" panose="02020603050405020304" pitchFamily="18" charset="0"/>
              </a:rPr>
              <a:t>点以下的股票价格，股票价格是整体上涨的，也就是说此时股票价格在</a:t>
            </a:r>
            <a:r>
              <a:rPr lang="en-US" altLang="zh-CN" sz="2400" dirty="0">
                <a:latin typeface="Times New Roman" panose="02020603050405020304" pitchFamily="18" charset="0"/>
              </a:rPr>
              <a:t>50</a:t>
            </a:r>
            <a:r>
              <a:rPr lang="zh-CN" altLang="zh-CN" sz="2400" dirty="0">
                <a:latin typeface="Times New Roman" panose="02020603050405020304" pitchFamily="18" charset="0"/>
              </a:rPr>
              <a:t>点以上震荡；当终极指标</a:t>
            </a:r>
            <a:r>
              <a:rPr lang="en-US" altLang="zh-CN" sz="2400" dirty="0">
                <a:latin typeface="Times New Roman" panose="02020603050405020304" pitchFamily="18" charset="0"/>
              </a:rPr>
              <a:t>UOS</a:t>
            </a:r>
            <a:r>
              <a:rPr lang="zh-CN" altLang="zh-CN" sz="2400" dirty="0">
                <a:latin typeface="Times New Roman" panose="02020603050405020304" pitchFamily="18" charset="0"/>
              </a:rPr>
              <a:t>在</a:t>
            </a:r>
            <a:r>
              <a:rPr lang="en-US" altLang="zh-CN" sz="2400" dirty="0">
                <a:latin typeface="Times New Roman" panose="02020603050405020304" pitchFamily="18" charset="0"/>
              </a:rPr>
              <a:t>50</a:t>
            </a:r>
            <a:r>
              <a:rPr lang="zh-CN" altLang="zh-CN" sz="2400" dirty="0">
                <a:latin typeface="Times New Roman" panose="02020603050405020304" pitchFamily="18" charset="0"/>
              </a:rPr>
              <a:t>到</a:t>
            </a:r>
            <a:r>
              <a:rPr lang="en-US" altLang="zh-CN" sz="2400" dirty="0">
                <a:latin typeface="Times New Roman" panose="02020603050405020304" pitchFamily="18" charset="0"/>
              </a:rPr>
              <a:t>70</a:t>
            </a:r>
            <a:r>
              <a:rPr lang="zh-CN" altLang="zh-CN" sz="2400" dirty="0">
                <a:latin typeface="Times New Roman" panose="02020603050405020304" pitchFamily="18" charset="0"/>
              </a:rPr>
              <a:t>时，终极指标</a:t>
            </a:r>
            <a:r>
              <a:rPr lang="en-US" altLang="zh-CN" sz="2400" dirty="0">
                <a:latin typeface="Times New Roman" panose="02020603050405020304" pitchFamily="18" charset="0"/>
              </a:rPr>
              <a:t>UOS</a:t>
            </a:r>
            <a:r>
              <a:rPr lang="zh-CN" altLang="zh-CN" sz="2400" dirty="0">
                <a:latin typeface="Times New Roman" panose="02020603050405020304" pitchFamily="18" charset="0"/>
              </a:rPr>
              <a:t>上升，则表示股票价格短期内将上涨，终极指标</a:t>
            </a:r>
            <a:r>
              <a:rPr lang="en-US" altLang="zh-CN" sz="2400" dirty="0">
                <a:latin typeface="Times New Roman" panose="02020603050405020304" pitchFamily="18" charset="0"/>
              </a:rPr>
              <a:t>UOS</a:t>
            </a:r>
            <a:r>
              <a:rPr lang="zh-CN" altLang="zh-CN" sz="2400" dirty="0">
                <a:latin typeface="Times New Roman" panose="02020603050405020304" pitchFamily="18" charset="0"/>
              </a:rPr>
              <a:t>下降时，则表示该股票价格短期内有回落可能性。当终极指标</a:t>
            </a:r>
            <a:r>
              <a:rPr lang="en-US" altLang="zh-CN" sz="2400" dirty="0">
                <a:latin typeface="Times New Roman" panose="02020603050405020304" pitchFamily="18" charset="0"/>
              </a:rPr>
              <a:t>UOS</a:t>
            </a:r>
            <a:r>
              <a:rPr lang="zh-CN" altLang="zh-CN" sz="2400" dirty="0">
                <a:latin typeface="Times New Roman" panose="02020603050405020304" pitchFamily="18" charset="0"/>
              </a:rPr>
              <a:t>大于</a:t>
            </a:r>
            <a:r>
              <a:rPr lang="en-US" altLang="zh-CN" sz="2400" dirty="0">
                <a:latin typeface="Times New Roman" panose="02020603050405020304" pitchFamily="18" charset="0"/>
              </a:rPr>
              <a:t>70</a:t>
            </a:r>
            <a:r>
              <a:rPr lang="zh-CN" altLang="zh-CN" sz="2400" dirty="0">
                <a:latin typeface="Times New Roman" panose="02020603050405020304" pitchFamily="18" charset="0"/>
              </a:rPr>
              <a:t>时，则表示股票价格达到短期内最高点，此时用户可以逢高卖出该股票，该股票回调可能性极大。同时当终极指标</a:t>
            </a:r>
            <a:r>
              <a:rPr lang="en-US" altLang="zh-CN" sz="2400" dirty="0">
                <a:latin typeface="Times New Roman" panose="02020603050405020304" pitchFamily="18" charset="0"/>
              </a:rPr>
              <a:t>UOS</a:t>
            </a:r>
            <a:r>
              <a:rPr lang="zh-CN" altLang="zh-CN" sz="2400" dirty="0">
                <a:latin typeface="Times New Roman" panose="02020603050405020304" pitchFamily="18" charset="0"/>
              </a:rPr>
              <a:t>在</a:t>
            </a:r>
            <a:r>
              <a:rPr lang="en-US" altLang="zh-CN" sz="2400" dirty="0">
                <a:latin typeface="Times New Roman" panose="02020603050405020304" pitchFamily="18" charset="0"/>
              </a:rPr>
              <a:t>50</a:t>
            </a:r>
            <a:r>
              <a:rPr lang="zh-CN" altLang="zh-CN" sz="2400" dirty="0">
                <a:latin typeface="Times New Roman" panose="02020603050405020304" pitchFamily="18" charset="0"/>
              </a:rPr>
              <a:t>点以下时，投资者可以逢低买入股票，不必满仓，静静观望，等待切入最佳时间点。</a:t>
            </a:r>
          </a:p>
        </p:txBody>
      </p:sp>
    </p:spTree>
    <p:extLst>
      <p:ext uri="{BB962C8B-B14F-4D97-AF65-F5344CB8AC3E}">
        <p14:creationId xmlns="" xmlns:p14="http://schemas.microsoft.com/office/powerpoint/2010/main" val="13302327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596777" y="746449"/>
            <a:ext cx="141577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终极指标</a:t>
            </a:r>
            <a:endParaRPr lang="zh-CN" altLang="en-US" sz="2400" b="1" dirty="0"/>
          </a:p>
        </p:txBody>
      </p:sp>
      <p:pic>
        <p:nvPicPr>
          <p:cNvPr id="317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5742" t="3572" r="7178"/>
          <a:stretch>
            <a:fillRect/>
          </a:stretch>
        </p:blipFill>
        <p:spPr bwMode="auto">
          <a:xfrm>
            <a:off x="596777" y="1357403"/>
            <a:ext cx="10624965" cy="4726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5057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742619" y="746449"/>
            <a:ext cx="1723549"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升降线指标</a:t>
            </a:r>
            <a:endParaRPr lang="zh-CN" altLang="en-US" sz="2400" b="1"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5582" t="3703" r="6538"/>
          <a:stretch>
            <a:fillRect/>
          </a:stretch>
        </p:blipFill>
        <p:spPr bwMode="auto">
          <a:xfrm>
            <a:off x="919163" y="1208114"/>
            <a:ext cx="10237144" cy="5323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984669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717059" y="746449"/>
            <a:ext cx="233910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变异平均线指标</a:t>
            </a:r>
            <a:endParaRPr lang="zh-CN" altLang="en-US" sz="2400" b="1" dirty="0"/>
          </a:p>
        </p:txBody>
      </p:sp>
      <p:pic>
        <p:nvPicPr>
          <p:cNvPr id="327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5582" t="3619" r="5742"/>
          <a:stretch>
            <a:fillRect/>
          </a:stretch>
        </p:blipFill>
        <p:spPr bwMode="auto">
          <a:xfrm>
            <a:off x="377988" y="1674644"/>
            <a:ext cx="10930391" cy="41849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47078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652762" y="561783"/>
            <a:ext cx="141577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动力指标</a:t>
            </a:r>
            <a:endParaRPr lang="zh-CN" altLang="en-US" sz="2400" b="1" dirty="0"/>
          </a:p>
        </p:txBody>
      </p:sp>
      <p:sp>
        <p:nvSpPr>
          <p:cNvPr id="3" name="矩形 2"/>
          <p:cNvSpPr/>
          <p:nvPr/>
        </p:nvSpPr>
        <p:spPr>
          <a:xfrm>
            <a:off x="652762" y="1181254"/>
            <a:ext cx="10991842" cy="3046988"/>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动力指标</a:t>
            </a:r>
            <a:r>
              <a:rPr lang="en-US" altLang="zh-CN" sz="2400" dirty="0">
                <a:latin typeface="Times New Roman" panose="02020603050405020304" pitchFamily="18" charset="0"/>
              </a:rPr>
              <a:t>MTM</a:t>
            </a:r>
            <a:r>
              <a:rPr lang="zh-CN" altLang="zh-CN" sz="2400" dirty="0">
                <a:latin typeface="Times New Roman" panose="02020603050405020304" pitchFamily="18" charset="0"/>
              </a:rPr>
              <a:t>以分析股票价格波动的速度为目的，研究股票价格在波动过程中各种加速，减速，惯性作用以及股票价格由静到动或由动转静的现象。当股票价格上涨强劲时，则动力指标</a:t>
            </a:r>
            <a:r>
              <a:rPr lang="en-US" altLang="zh-CN" sz="2400" dirty="0">
                <a:latin typeface="Times New Roman" panose="02020603050405020304" pitchFamily="18" charset="0"/>
              </a:rPr>
              <a:t>MTM</a:t>
            </a:r>
            <a:r>
              <a:rPr lang="zh-CN" altLang="zh-CN" sz="2400" dirty="0">
                <a:latin typeface="Times New Roman" panose="02020603050405020304" pitchFamily="18" charset="0"/>
              </a:rPr>
              <a:t>上升斜率越大，即上升越快，当股票价格下降快速时，动力指标</a:t>
            </a:r>
            <a:r>
              <a:rPr lang="en-US" altLang="zh-CN" sz="2400" dirty="0">
                <a:latin typeface="Times New Roman" panose="02020603050405020304" pitchFamily="18" charset="0"/>
              </a:rPr>
              <a:t>MTM</a:t>
            </a:r>
            <a:r>
              <a:rPr lang="zh-CN" altLang="zh-CN" sz="2400" dirty="0">
                <a:latin typeface="Times New Roman" panose="02020603050405020304" pitchFamily="18" charset="0"/>
              </a:rPr>
              <a:t>下降也越快；当动力指标</a:t>
            </a:r>
            <a:r>
              <a:rPr lang="en-US" altLang="zh-CN" sz="2400" dirty="0">
                <a:latin typeface="Times New Roman" panose="02020603050405020304" pitchFamily="18" charset="0"/>
              </a:rPr>
              <a:t>MTM</a:t>
            </a:r>
            <a:r>
              <a:rPr lang="zh-CN" altLang="zh-CN" sz="2400" dirty="0">
                <a:latin typeface="Times New Roman" panose="02020603050405020304" pitchFamily="18" charset="0"/>
              </a:rPr>
              <a:t>震荡时，说明股票价格也在一定的小区间范围内震荡。</a:t>
            </a:r>
          </a:p>
          <a:p>
            <a:pPr indent="266700" algn="just">
              <a:spcAft>
                <a:spcPts val="0"/>
              </a:spcAft>
            </a:pPr>
            <a:r>
              <a:rPr lang="en-US" altLang="zh-CN" sz="2400" dirty="0">
                <a:latin typeface="Times New Roman" panose="02020603050405020304" pitchFamily="18" charset="0"/>
              </a:rPr>
              <a:t>	</a:t>
            </a:r>
            <a:r>
              <a:rPr lang="zh-CN" altLang="zh-CN" sz="2400" dirty="0">
                <a:latin typeface="Times New Roman" panose="02020603050405020304" pitchFamily="18" charset="0"/>
              </a:rPr>
              <a:t>对于动力指标</a:t>
            </a:r>
            <a:r>
              <a:rPr lang="en-US" altLang="zh-CN" sz="2400" dirty="0">
                <a:latin typeface="Times New Roman" panose="02020603050405020304" pitchFamily="18" charset="0"/>
              </a:rPr>
              <a:t>MTM</a:t>
            </a:r>
            <a:r>
              <a:rPr lang="zh-CN" altLang="zh-CN" sz="2400" dirty="0">
                <a:latin typeface="Times New Roman" panose="02020603050405020304" pitchFamily="18" charset="0"/>
              </a:rPr>
              <a:t>指标而言，投资者应该关注的是：动力指标</a:t>
            </a:r>
            <a:r>
              <a:rPr lang="en-US" altLang="zh-CN" sz="2400" dirty="0">
                <a:latin typeface="Times New Roman" panose="02020603050405020304" pitchFamily="18" charset="0"/>
              </a:rPr>
              <a:t>MTM</a:t>
            </a:r>
            <a:r>
              <a:rPr lang="zh-CN" altLang="zh-CN" sz="2400" dirty="0">
                <a:latin typeface="Times New Roman" panose="02020603050405020304" pitchFamily="18" charset="0"/>
              </a:rPr>
              <a:t>从下向上突破其均线时，多头为买入信号；动力指标</a:t>
            </a:r>
            <a:r>
              <a:rPr lang="en-US" altLang="zh-CN" sz="2400" dirty="0">
                <a:latin typeface="Times New Roman" panose="02020603050405020304" pitchFamily="18" charset="0"/>
              </a:rPr>
              <a:t>MTM</a:t>
            </a:r>
            <a:r>
              <a:rPr lang="zh-CN" altLang="zh-CN" sz="2400" dirty="0">
                <a:latin typeface="Times New Roman" panose="02020603050405020304" pitchFamily="18" charset="0"/>
              </a:rPr>
              <a:t>从上向下突破其均线时，多头为卖出信号。</a:t>
            </a:r>
          </a:p>
        </p:txBody>
      </p:sp>
      <p:sp>
        <p:nvSpPr>
          <p:cNvPr id="5" name="Rectangle 2"/>
          <p:cNvSpPr>
            <a:spLocks noChangeArrowheads="1"/>
          </p:cNvSpPr>
          <p:nvPr/>
        </p:nvSpPr>
        <p:spPr bwMode="auto">
          <a:xfrm>
            <a:off x="2817845" y="4386047"/>
            <a:ext cx="18180716" cy="457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 xmlns:p14="http://schemas.microsoft.com/office/powerpoint/2010/main" val="247312572"/>
              </p:ext>
            </p:extLst>
          </p:nvPr>
        </p:nvGraphicFramePr>
        <p:xfrm>
          <a:off x="2648861" y="4383788"/>
          <a:ext cx="6999644" cy="708466"/>
        </p:xfrm>
        <a:graphic>
          <a:graphicData uri="http://schemas.openxmlformats.org/presentationml/2006/ole">
            <p:oleObj spid="_x0000_s3102" name="Equation" r:id="rId3" imgW="2349500" imgH="241300" progId="Equation.DSMT4">
              <p:embed/>
            </p:oleObj>
          </a:graphicData>
        </a:graphic>
      </p:graphicFrame>
    </p:spTree>
    <p:extLst>
      <p:ext uri="{BB962C8B-B14F-4D97-AF65-F5344CB8AC3E}">
        <p14:creationId xmlns="" xmlns:p14="http://schemas.microsoft.com/office/powerpoint/2010/main" val="35210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652762" y="561783"/>
            <a:ext cx="141577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动力指标</a:t>
            </a:r>
            <a:endParaRPr lang="zh-CN" altLang="en-US" sz="2400" b="1" dirty="0"/>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5487" t="2768" r="5901"/>
          <a:stretch>
            <a:fillRect/>
          </a:stretch>
        </p:blipFill>
        <p:spPr bwMode="auto">
          <a:xfrm>
            <a:off x="898914" y="1163346"/>
            <a:ext cx="10397353" cy="52001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7939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698398" y="746449"/>
            <a:ext cx="233910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变动速率线指标</a:t>
            </a:r>
            <a:endParaRPr lang="zh-CN" altLang="en-US" sz="2400" b="1" dirty="0"/>
          </a:p>
        </p:txBody>
      </p:sp>
      <p:sp>
        <p:nvSpPr>
          <p:cNvPr id="3" name="矩形 2"/>
          <p:cNvSpPr/>
          <p:nvPr/>
        </p:nvSpPr>
        <p:spPr>
          <a:xfrm>
            <a:off x="698398" y="1395992"/>
            <a:ext cx="10946206" cy="3785652"/>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变动速率线指标</a:t>
            </a:r>
            <a:r>
              <a:rPr lang="en-US" altLang="zh-CN" sz="2400" dirty="0">
                <a:latin typeface="Times New Roman" panose="02020603050405020304" pitchFamily="18" charset="0"/>
              </a:rPr>
              <a:t>OSC</a:t>
            </a:r>
            <a:r>
              <a:rPr lang="zh-CN" altLang="zh-CN" sz="2400" dirty="0">
                <a:latin typeface="Times New Roman" panose="02020603050405020304" pitchFamily="18" charset="0"/>
              </a:rPr>
              <a:t>在长期反映股票的上涨下跌状态，变动速率线指标</a:t>
            </a:r>
            <a:r>
              <a:rPr lang="en-US" altLang="zh-CN" sz="2400" dirty="0">
                <a:latin typeface="Times New Roman" panose="02020603050405020304" pitchFamily="18" charset="0"/>
              </a:rPr>
              <a:t>OSC</a:t>
            </a:r>
            <a:r>
              <a:rPr lang="zh-CN" altLang="zh-CN" sz="2400" dirty="0">
                <a:latin typeface="Times New Roman" panose="02020603050405020304" pitchFamily="18" charset="0"/>
              </a:rPr>
              <a:t>曲线更加平滑，变动速率线指标</a:t>
            </a:r>
            <a:r>
              <a:rPr lang="en-US" altLang="zh-CN" sz="2400" dirty="0">
                <a:latin typeface="Times New Roman" panose="02020603050405020304" pitchFamily="18" charset="0"/>
              </a:rPr>
              <a:t>OSC</a:t>
            </a:r>
            <a:r>
              <a:rPr lang="zh-CN" altLang="zh-CN" sz="2400" dirty="0">
                <a:latin typeface="Times New Roman" panose="02020603050405020304" pitchFamily="18" charset="0"/>
              </a:rPr>
              <a:t>上升则表示股票具有强劲的上涨势头，变动速率线指标</a:t>
            </a:r>
            <a:r>
              <a:rPr lang="en-US" altLang="zh-CN" sz="2400" dirty="0">
                <a:latin typeface="Times New Roman" panose="02020603050405020304" pitchFamily="18" charset="0"/>
              </a:rPr>
              <a:t>OSC</a:t>
            </a:r>
            <a:r>
              <a:rPr lang="zh-CN" altLang="zh-CN" sz="2400" dirty="0">
                <a:latin typeface="Times New Roman" panose="02020603050405020304" pitchFamily="18" charset="0"/>
              </a:rPr>
              <a:t>下降，则表示股票有下降趋势；变动速率线指标</a:t>
            </a:r>
            <a:r>
              <a:rPr lang="en-US" altLang="zh-CN" sz="2400" dirty="0">
                <a:latin typeface="Times New Roman" panose="02020603050405020304" pitchFamily="18" charset="0"/>
              </a:rPr>
              <a:t>OSC</a:t>
            </a:r>
            <a:r>
              <a:rPr lang="zh-CN" altLang="zh-CN" sz="2400" dirty="0">
                <a:latin typeface="Times New Roman" panose="02020603050405020304" pitchFamily="18" charset="0"/>
              </a:rPr>
              <a:t>变化的值越大，则股票波动也越大。</a:t>
            </a:r>
          </a:p>
          <a:p>
            <a:pPr indent="266700" algn="just">
              <a:spcAft>
                <a:spcPts val="0"/>
              </a:spcAft>
            </a:pPr>
            <a:r>
              <a:rPr lang="zh-CN" altLang="zh-CN" sz="2400" dirty="0">
                <a:latin typeface="Times New Roman" panose="02020603050405020304" pitchFamily="18" charset="0"/>
              </a:rPr>
              <a:t>变动速率线指标</a:t>
            </a:r>
            <a:r>
              <a:rPr lang="en-US" altLang="zh-CN" sz="2400" dirty="0">
                <a:latin typeface="Times New Roman" panose="02020603050405020304" pitchFamily="18" charset="0"/>
              </a:rPr>
              <a:t>OSC</a:t>
            </a:r>
            <a:r>
              <a:rPr lang="zh-CN" altLang="zh-CN" sz="2400" dirty="0">
                <a:latin typeface="Times New Roman" panose="02020603050405020304" pitchFamily="18" charset="0"/>
              </a:rPr>
              <a:t>属于超买超卖指标，</a:t>
            </a:r>
            <a:r>
              <a:rPr lang="en-US" altLang="zh-CN" sz="2400" dirty="0">
                <a:latin typeface="Times New Roman" panose="02020603050405020304" pitchFamily="18" charset="0"/>
              </a:rPr>
              <a:t>OSC</a:t>
            </a:r>
            <a:r>
              <a:rPr lang="zh-CN" altLang="zh-CN" sz="2400" dirty="0">
                <a:latin typeface="Times New Roman" panose="02020603050405020304" pitchFamily="18" charset="0"/>
              </a:rPr>
              <a:t>变动速率线是从移动平均线原理派生出来的一种分析指标，</a:t>
            </a:r>
            <a:r>
              <a:rPr lang="en-US" altLang="zh-CN" sz="2400" dirty="0">
                <a:latin typeface="Times New Roman" panose="02020603050405020304" pitchFamily="18" charset="0"/>
              </a:rPr>
              <a:t>OSC</a:t>
            </a:r>
            <a:r>
              <a:rPr lang="zh-CN" altLang="zh-CN" sz="2400" dirty="0">
                <a:latin typeface="Times New Roman" panose="02020603050405020304" pitchFamily="18" charset="0"/>
              </a:rPr>
              <a:t>变动速率线指标反应当日收盘价与一段时间内平均收盘价的差离值。</a:t>
            </a:r>
          </a:p>
          <a:p>
            <a:pPr indent="266700" algn="just">
              <a:spcAft>
                <a:spcPts val="0"/>
              </a:spcAft>
            </a:pPr>
            <a:r>
              <a:rPr lang="en-US" altLang="zh-CN" sz="2400" dirty="0">
                <a:latin typeface="Times New Roman" panose="02020603050405020304" pitchFamily="18" charset="0"/>
              </a:rPr>
              <a:t>	OSC</a:t>
            </a:r>
            <a:r>
              <a:rPr lang="zh-CN" altLang="zh-CN" sz="2400" dirty="0">
                <a:latin typeface="Times New Roman" panose="02020603050405020304" pitchFamily="18" charset="0"/>
              </a:rPr>
              <a:t>变动速率线指标穿过</a:t>
            </a:r>
            <a:r>
              <a:rPr lang="en-US" altLang="zh-CN" sz="2400" dirty="0">
                <a:latin typeface="Times New Roman" panose="02020603050405020304" pitchFamily="18" charset="0"/>
              </a:rPr>
              <a:t>0</a:t>
            </a:r>
            <a:r>
              <a:rPr lang="zh-CN" altLang="zh-CN" sz="2400" dirty="0">
                <a:latin typeface="Times New Roman" panose="02020603050405020304" pitchFamily="18" charset="0"/>
              </a:rPr>
              <a:t>线向上，此时股票有上涨势头，可视为买入信号，此时用户可考虑买入股票；</a:t>
            </a:r>
            <a:r>
              <a:rPr lang="en-US" altLang="zh-CN" sz="2400" dirty="0">
                <a:latin typeface="Times New Roman" panose="02020603050405020304" pitchFamily="18" charset="0"/>
              </a:rPr>
              <a:t>OSC</a:t>
            </a:r>
            <a:r>
              <a:rPr lang="zh-CN" altLang="zh-CN" sz="2400" dirty="0">
                <a:latin typeface="Times New Roman" panose="02020603050405020304" pitchFamily="18" charset="0"/>
              </a:rPr>
              <a:t>变动速率线指标下跌跌破</a:t>
            </a:r>
            <a:r>
              <a:rPr lang="en-US" altLang="zh-CN" sz="2400" dirty="0">
                <a:latin typeface="Times New Roman" panose="02020603050405020304" pitchFamily="18" charset="0"/>
              </a:rPr>
              <a:t>0</a:t>
            </a:r>
            <a:r>
              <a:rPr lang="zh-CN" altLang="zh-CN" sz="2400" dirty="0">
                <a:latin typeface="Times New Roman" panose="02020603050405020304" pitchFamily="18" charset="0"/>
              </a:rPr>
              <a:t>线向下，此时股票价格将走弱，被视为卖出信号，此时用户可考虑卖出股票。</a:t>
            </a:r>
          </a:p>
        </p:txBody>
      </p:sp>
      <p:sp>
        <p:nvSpPr>
          <p:cNvPr id="5" name="Rectangle 2"/>
          <p:cNvSpPr>
            <a:spLocks noChangeArrowheads="1"/>
          </p:cNvSpPr>
          <p:nvPr/>
        </p:nvSpPr>
        <p:spPr bwMode="auto">
          <a:xfrm>
            <a:off x="1138335" y="5181643"/>
            <a:ext cx="14902556" cy="457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 xmlns:p14="http://schemas.microsoft.com/office/powerpoint/2010/main" val="1621014392"/>
              </p:ext>
            </p:extLst>
          </p:nvPr>
        </p:nvGraphicFramePr>
        <p:xfrm>
          <a:off x="1138335" y="5181644"/>
          <a:ext cx="10213254" cy="1107189"/>
        </p:xfrm>
        <a:graphic>
          <a:graphicData uri="http://schemas.openxmlformats.org/presentationml/2006/ole">
            <p:oleObj spid="_x0000_s6173" name="Equation" r:id="rId3" imgW="4305300" imgH="469900" progId="Equation.DSMT4">
              <p:embed/>
            </p:oleObj>
          </a:graphicData>
        </a:graphic>
      </p:graphicFrame>
    </p:spTree>
    <p:extLst>
      <p:ext uri="{BB962C8B-B14F-4D97-AF65-F5344CB8AC3E}">
        <p14:creationId xmlns="" xmlns:p14="http://schemas.microsoft.com/office/powerpoint/2010/main" val="174367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698398" y="746449"/>
            <a:ext cx="233910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变动速率线指标</a:t>
            </a:r>
            <a:endParaRPr lang="zh-CN" altLang="en-US" sz="2400" b="1" dirty="0"/>
          </a:p>
        </p:txBody>
      </p:sp>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5104" t="1056" r="7816"/>
          <a:stretch>
            <a:fillRect/>
          </a:stretch>
        </p:blipFill>
        <p:spPr bwMode="auto">
          <a:xfrm>
            <a:off x="768763" y="1208114"/>
            <a:ext cx="10335007" cy="52486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5101823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3279</Words>
  <Application>Microsoft Office PowerPoint</Application>
  <PresentationFormat>自定义</PresentationFormat>
  <Paragraphs>176</Paragraphs>
  <Slides>50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52" baseType="lpstr">
      <vt:lpstr>Office 主题</vt:lpstr>
      <vt:lpstr>Equation</vt:lpstr>
      <vt:lpstr>第四章</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ysw Solemn</dc:creator>
  <cp:lastModifiedBy>Administrator</cp:lastModifiedBy>
  <cp:revision>32</cp:revision>
  <dcterms:created xsi:type="dcterms:W3CDTF">2017-05-09T13:51:52Z</dcterms:created>
  <dcterms:modified xsi:type="dcterms:W3CDTF">2017-08-15T06:49:56Z</dcterms:modified>
</cp:coreProperties>
</file>