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504"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465C06E-80B7-4EBC-AFE9-9EE4060FB090}" type="datetimeFigureOut">
              <a:rPr lang="zh-CN" altLang="en-US" smtClean="0"/>
              <a:pPr/>
              <a:t>2017/8/15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6805B-7738-4E5A-AE40-E73558149070}" type="slidenum">
              <a:rPr lang="zh-CN" altLang="en-US" smtClean="0"/>
              <a:pPr/>
              <a:t>‹#›</a:t>
            </a:fld>
            <a:endParaRPr lang="zh-CN" altLang="en-US"/>
          </a:p>
        </p:txBody>
      </p:sp>
    </p:spTree>
    <p:extLst>
      <p:ext uri="{BB962C8B-B14F-4D97-AF65-F5344CB8AC3E}">
        <p14:creationId xmlns:p14="http://schemas.microsoft.com/office/powerpoint/2010/main" xmlns="" val="2042556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65C06E-80B7-4EBC-AFE9-9EE4060FB090}" type="datetimeFigureOut">
              <a:rPr lang="zh-CN" altLang="en-US" smtClean="0"/>
              <a:pPr/>
              <a:t>2017/8/15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6805B-7738-4E5A-AE40-E73558149070}" type="slidenum">
              <a:rPr lang="zh-CN" altLang="en-US" smtClean="0"/>
              <a:pPr/>
              <a:t>‹#›</a:t>
            </a:fld>
            <a:endParaRPr lang="zh-CN" altLang="en-US"/>
          </a:p>
        </p:txBody>
      </p:sp>
    </p:spTree>
    <p:extLst>
      <p:ext uri="{BB962C8B-B14F-4D97-AF65-F5344CB8AC3E}">
        <p14:creationId xmlns:p14="http://schemas.microsoft.com/office/powerpoint/2010/main" xmlns="" val="186625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65C06E-80B7-4EBC-AFE9-9EE4060FB090}" type="datetimeFigureOut">
              <a:rPr lang="zh-CN" altLang="en-US" smtClean="0"/>
              <a:pPr/>
              <a:t>2017/8/15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6805B-7738-4E5A-AE40-E73558149070}" type="slidenum">
              <a:rPr lang="zh-CN" altLang="en-US" smtClean="0"/>
              <a:pPr/>
              <a:t>‹#›</a:t>
            </a:fld>
            <a:endParaRPr lang="zh-CN" altLang="en-US"/>
          </a:p>
        </p:txBody>
      </p:sp>
    </p:spTree>
    <p:extLst>
      <p:ext uri="{BB962C8B-B14F-4D97-AF65-F5344CB8AC3E}">
        <p14:creationId xmlns:p14="http://schemas.microsoft.com/office/powerpoint/2010/main" xmlns="" val="4211396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465C06E-80B7-4EBC-AFE9-9EE4060FB090}" type="datetimeFigureOut">
              <a:rPr lang="zh-CN" altLang="en-US" smtClean="0"/>
              <a:pPr/>
              <a:t>2017/8/15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6805B-7738-4E5A-AE40-E73558149070}" type="slidenum">
              <a:rPr lang="zh-CN" altLang="en-US" smtClean="0"/>
              <a:pPr/>
              <a:t>‹#›</a:t>
            </a:fld>
            <a:endParaRPr lang="zh-CN" altLang="en-US"/>
          </a:p>
        </p:txBody>
      </p:sp>
    </p:spTree>
    <p:extLst>
      <p:ext uri="{BB962C8B-B14F-4D97-AF65-F5344CB8AC3E}">
        <p14:creationId xmlns:p14="http://schemas.microsoft.com/office/powerpoint/2010/main" xmlns="" val="12833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465C06E-80B7-4EBC-AFE9-9EE4060FB090}" type="datetimeFigureOut">
              <a:rPr lang="zh-CN" altLang="en-US" smtClean="0"/>
              <a:pPr/>
              <a:t>2017/8/15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36805B-7738-4E5A-AE40-E73558149070}" type="slidenum">
              <a:rPr lang="zh-CN" altLang="en-US" smtClean="0"/>
              <a:pPr/>
              <a:t>‹#›</a:t>
            </a:fld>
            <a:endParaRPr lang="zh-CN" altLang="en-US"/>
          </a:p>
        </p:txBody>
      </p:sp>
    </p:spTree>
    <p:extLst>
      <p:ext uri="{BB962C8B-B14F-4D97-AF65-F5344CB8AC3E}">
        <p14:creationId xmlns:p14="http://schemas.microsoft.com/office/powerpoint/2010/main" xmlns="" val="2829930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465C06E-80B7-4EBC-AFE9-9EE4060FB090}" type="datetimeFigureOut">
              <a:rPr lang="zh-CN" altLang="en-US" smtClean="0"/>
              <a:pPr/>
              <a:t>2017/8/15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36805B-7738-4E5A-AE40-E73558149070}" type="slidenum">
              <a:rPr lang="zh-CN" altLang="en-US" smtClean="0"/>
              <a:pPr/>
              <a:t>‹#›</a:t>
            </a:fld>
            <a:endParaRPr lang="zh-CN" altLang="en-US"/>
          </a:p>
        </p:txBody>
      </p:sp>
    </p:spTree>
    <p:extLst>
      <p:ext uri="{BB962C8B-B14F-4D97-AF65-F5344CB8AC3E}">
        <p14:creationId xmlns:p14="http://schemas.microsoft.com/office/powerpoint/2010/main" xmlns="" val="1867911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465C06E-80B7-4EBC-AFE9-9EE4060FB090}" type="datetimeFigureOut">
              <a:rPr lang="zh-CN" altLang="en-US" smtClean="0"/>
              <a:pPr/>
              <a:t>2017/8/15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36805B-7738-4E5A-AE40-E73558149070}" type="slidenum">
              <a:rPr lang="zh-CN" altLang="en-US" smtClean="0"/>
              <a:pPr/>
              <a:t>‹#›</a:t>
            </a:fld>
            <a:endParaRPr lang="zh-CN" altLang="en-US"/>
          </a:p>
        </p:txBody>
      </p:sp>
    </p:spTree>
    <p:extLst>
      <p:ext uri="{BB962C8B-B14F-4D97-AF65-F5344CB8AC3E}">
        <p14:creationId xmlns:p14="http://schemas.microsoft.com/office/powerpoint/2010/main" xmlns="" val="2323640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465C06E-80B7-4EBC-AFE9-9EE4060FB090}" type="datetimeFigureOut">
              <a:rPr lang="zh-CN" altLang="en-US" smtClean="0"/>
              <a:pPr/>
              <a:t>2017/8/15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36805B-7738-4E5A-AE40-E73558149070}" type="slidenum">
              <a:rPr lang="zh-CN" altLang="en-US" smtClean="0"/>
              <a:pPr/>
              <a:t>‹#›</a:t>
            </a:fld>
            <a:endParaRPr lang="zh-CN" altLang="en-US"/>
          </a:p>
        </p:txBody>
      </p:sp>
    </p:spTree>
    <p:extLst>
      <p:ext uri="{BB962C8B-B14F-4D97-AF65-F5344CB8AC3E}">
        <p14:creationId xmlns:p14="http://schemas.microsoft.com/office/powerpoint/2010/main" xmlns="" val="126392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465C06E-80B7-4EBC-AFE9-9EE4060FB090}" type="datetimeFigureOut">
              <a:rPr lang="zh-CN" altLang="en-US" smtClean="0"/>
              <a:pPr/>
              <a:t>2017/8/15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36805B-7738-4E5A-AE40-E73558149070}" type="slidenum">
              <a:rPr lang="zh-CN" altLang="en-US" smtClean="0"/>
              <a:pPr/>
              <a:t>‹#›</a:t>
            </a:fld>
            <a:endParaRPr lang="zh-CN" altLang="en-US"/>
          </a:p>
        </p:txBody>
      </p:sp>
    </p:spTree>
    <p:extLst>
      <p:ext uri="{BB962C8B-B14F-4D97-AF65-F5344CB8AC3E}">
        <p14:creationId xmlns:p14="http://schemas.microsoft.com/office/powerpoint/2010/main" xmlns="" val="154730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465C06E-80B7-4EBC-AFE9-9EE4060FB090}" type="datetimeFigureOut">
              <a:rPr lang="zh-CN" altLang="en-US" smtClean="0"/>
              <a:pPr/>
              <a:t>2017/8/15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36805B-7738-4E5A-AE40-E73558149070}" type="slidenum">
              <a:rPr lang="zh-CN" altLang="en-US" smtClean="0"/>
              <a:pPr/>
              <a:t>‹#›</a:t>
            </a:fld>
            <a:endParaRPr lang="zh-CN" altLang="en-US"/>
          </a:p>
        </p:txBody>
      </p:sp>
    </p:spTree>
    <p:extLst>
      <p:ext uri="{BB962C8B-B14F-4D97-AF65-F5344CB8AC3E}">
        <p14:creationId xmlns:p14="http://schemas.microsoft.com/office/powerpoint/2010/main" xmlns="" val="3559296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465C06E-80B7-4EBC-AFE9-9EE4060FB090}" type="datetimeFigureOut">
              <a:rPr lang="zh-CN" altLang="en-US" smtClean="0"/>
              <a:pPr/>
              <a:t>2017/8/15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36805B-7738-4E5A-AE40-E73558149070}" type="slidenum">
              <a:rPr lang="zh-CN" altLang="en-US" smtClean="0"/>
              <a:pPr/>
              <a:t>‹#›</a:t>
            </a:fld>
            <a:endParaRPr lang="zh-CN" altLang="en-US"/>
          </a:p>
        </p:txBody>
      </p:sp>
    </p:spTree>
    <p:extLst>
      <p:ext uri="{BB962C8B-B14F-4D97-AF65-F5344CB8AC3E}">
        <p14:creationId xmlns:p14="http://schemas.microsoft.com/office/powerpoint/2010/main" xmlns="" val="698695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5C06E-80B7-4EBC-AFE9-9EE4060FB090}" type="datetimeFigureOut">
              <a:rPr lang="zh-CN" altLang="en-US" smtClean="0"/>
              <a:pPr/>
              <a:t>2017/8/15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6805B-7738-4E5A-AE40-E73558149070}" type="slidenum">
              <a:rPr lang="zh-CN" altLang="en-US" smtClean="0"/>
              <a:pPr/>
              <a:t>‹#›</a:t>
            </a:fld>
            <a:endParaRPr lang="zh-CN" altLang="en-US"/>
          </a:p>
        </p:txBody>
      </p:sp>
    </p:spTree>
    <p:extLst>
      <p:ext uri="{BB962C8B-B14F-4D97-AF65-F5344CB8AC3E}">
        <p14:creationId xmlns:p14="http://schemas.microsoft.com/office/powerpoint/2010/main" xmlns="" val="4236189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6.vml"/></Relationships>
</file>

<file path=ppt/slides/_rels/slide1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7.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xml"/><Relationship Id="rId1" Type="http://schemas.openxmlformats.org/officeDocument/2006/relationships/vmlDrawing" Target="../drawings/vmlDrawing8.vml"/></Relationships>
</file>

<file path=ppt/slides/_rels/slide2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9.vml"/></Relationships>
</file>

<file path=ppt/slides/_rels/slide31.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xml"/><Relationship Id="rId1" Type="http://schemas.openxmlformats.org/officeDocument/2006/relationships/vmlDrawing" Target="../drawings/vmlDrawing10.vml"/></Relationships>
</file>

<file path=ppt/slides/_rels/slide41.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11.vml"/></Relationships>
</file>

<file path=ppt/slides/_rels/slide43.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92779" y="1157989"/>
            <a:ext cx="9144000" cy="2387600"/>
          </a:xfrm>
        </p:spPr>
        <p:txBody>
          <a:bodyPr/>
          <a:lstStyle/>
          <a:p>
            <a:r>
              <a:rPr lang="zh-CN" altLang="en-US" dirty="0" smtClean="0"/>
              <a:t>第五章</a:t>
            </a:r>
            <a:endParaRPr lang="zh-CN" altLang="en-US" dirty="0"/>
          </a:p>
        </p:txBody>
      </p:sp>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pic>
        <p:nvPicPr>
          <p:cNvPr id="23553" name="Picture 1" descr="D:\yao\书\MATLAB金融算法分析实战\PPT-MATLAB金融算法分析实战：机器学习教学PPT\MATLAB金融算法分析实战-立体封面.jpg"/>
          <p:cNvPicPr>
            <a:picLocks noChangeAspect="1" noChangeArrowheads="1"/>
          </p:cNvPicPr>
          <p:nvPr/>
        </p:nvPicPr>
        <p:blipFill>
          <a:blip r:embed="rId2" cstate="print"/>
          <a:srcRect/>
          <a:stretch>
            <a:fillRect/>
          </a:stretch>
        </p:blipFill>
        <p:spPr bwMode="auto">
          <a:xfrm>
            <a:off x="1144965" y="285008"/>
            <a:ext cx="4768947" cy="5622427"/>
          </a:xfrm>
          <a:prstGeom prst="rect">
            <a:avLst/>
          </a:prstGeom>
          <a:noFill/>
        </p:spPr>
      </p:pic>
    </p:spTree>
    <p:extLst>
      <p:ext uri="{BB962C8B-B14F-4D97-AF65-F5344CB8AC3E}">
        <p14:creationId xmlns:p14="http://schemas.microsoft.com/office/powerpoint/2010/main" xmlns="" val="1681588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593329" y="561783"/>
            <a:ext cx="1723549"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乖离率指标</a:t>
            </a:r>
            <a:endParaRPr lang="zh-CN" altLang="en-US" sz="2400" b="1" dirty="0"/>
          </a:p>
        </p:txBody>
      </p:sp>
      <p:sp>
        <p:nvSpPr>
          <p:cNvPr id="3" name="矩形 2"/>
          <p:cNvSpPr/>
          <p:nvPr/>
        </p:nvSpPr>
        <p:spPr>
          <a:xfrm>
            <a:off x="593328" y="1023448"/>
            <a:ext cx="11256549" cy="3046988"/>
          </a:xfrm>
          <a:prstGeom prst="rect">
            <a:avLst/>
          </a:prstGeom>
        </p:spPr>
        <p:txBody>
          <a:bodyPr wrap="square">
            <a:spAutoFit/>
          </a:bodyPr>
          <a:lstStyle/>
          <a:p>
            <a:pPr indent="266700" algn="just">
              <a:spcAft>
                <a:spcPts val="0"/>
              </a:spcAft>
            </a:pPr>
            <a:r>
              <a:rPr lang="en-US" altLang="zh-CN" sz="2400" dirty="0" smtClean="0">
                <a:latin typeface="Times New Roman" panose="02020603050405020304" pitchFamily="18" charset="0"/>
              </a:rPr>
              <a:t>    </a:t>
            </a:r>
            <a:r>
              <a:rPr lang="zh-CN" altLang="zh-CN" sz="2400" dirty="0" smtClean="0">
                <a:latin typeface="Times New Roman" panose="02020603050405020304" pitchFamily="18" charset="0"/>
              </a:rPr>
              <a:t>乖</a:t>
            </a:r>
            <a:r>
              <a:rPr lang="zh-CN" altLang="zh-CN" sz="2400" dirty="0">
                <a:latin typeface="Times New Roman" panose="02020603050405020304" pitchFamily="18" charset="0"/>
              </a:rPr>
              <a:t>离率指标</a:t>
            </a:r>
            <a:r>
              <a:rPr lang="en-US" altLang="zh-CN" sz="2400" dirty="0">
                <a:latin typeface="Times New Roman" panose="02020603050405020304" pitchFamily="18" charset="0"/>
              </a:rPr>
              <a:t>BIAS</a:t>
            </a:r>
            <a:r>
              <a:rPr lang="zh-CN" altLang="zh-CN" sz="2400" dirty="0">
                <a:latin typeface="Times New Roman" panose="02020603050405020304" pitchFamily="18" charset="0"/>
              </a:rPr>
              <a:t>在±</a:t>
            </a:r>
            <a:r>
              <a:rPr lang="en-US" altLang="zh-CN" sz="2400" dirty="0">
                <a:latin typeface="Times New Roman" panose="02020603050405020304" pitchFamily="18" charset="0"/>
              </a:rPr>
              <a:t>0.1</a:t>
            </a:r>
            <a:r>
              <a:rPr lang="zh-CN" altLang="zh-CN" sz="2400" dirty="0">
                <a:latin typeface="Times New Roman" panose="02020603050405020304" pitchFamily="18" charset="0"/>
              </a:rPr>
              <a:t>区间震荡，乖离率指标</a:t>
            </a:r>
            <a:r>
              <a:rPr lang="en-US" altLang="zh-CN" sz="2400" dirty="0">
                <a:latin typeface="Times New Roman" panose="02020603050405020304" pitchFamily="18" charset="0"/>
              </a:rPr>
              <a:t>BIAS</a:t>
            </a:r>
            <a:r>
              <a:rPr lang="zh-CN" altLang="zh-CN" sz="2400" dirty="0">
                <a:latin typeface="Times New Roman" panose="02020603050405020304" pitchFamily="18" charset="0"/>
              </a:rPr>
              <a:t>和幅度涨速指标</a:t>
            </a:r>
            <a:r>
              <a:rPr lang="en-US" altLang="zh-CN" sz="2400" dirty="0">
                <a:latin typeface="Times New Roman" panose="02020603050405020304" pitchFamily="18" charset="0"/>
              </a:rPr>
              <a:t>ACCER</a:t>
            </a:r>
            <a:r>
              <a:rPr lang="zh-CN" altLang="zh-CN" sz="2400" dirty="0">
                <a:latin typeface="Times New Roman" panose="02020603050405020304" pitchFamily="18" charset="0"/>
              </a:rPr>
              <a:t>曲线走势近乎一致，乖离率指标</a:t>
            </a:r>
            <a:r>
              <a:rPr lang="en-US" altLang="zh-CN" sz="2400" dirty="0">
                <a:latin typeface="Times New Roman" panose="02020603050405020304" pitchFamily="18" charset="0"/>
              </a:rPr>
              <a:t>BIAS</a:t>
            </a:r>
            <a:r>
              <a:rPr lang="zh-CN" altLang="zh-CN" sz="2400" dirty="0">
                <a:latin typeface="Times New Roman" panose="02020603050405020304" pitchFamily="18" charset="0"/>
              </a:rPr>
              <a:t>是衡量市场股价的偏离均值程度的指标，而幅度涨速指标</a:t>
            </a:r>
            <a:r>
              <a:rPr lang="en-US" altLang="zh-CN" sz="2400" dirty="0">
                <a:latin typeface="Times New Roman" panose="02020603050405020304" pitchFamily="18" charset="0"/>
              </a:rPr>
              <a:t>ACCER</a:t>
            </a:r>
            <a:r>
              <a:rPr lang="zh-CN" altLang="zh-CN" sz="2400" dirty="0">
                <a:latin typeface="Times New Roman" panose="02020603050405020304" pitchFamily="18" charset="0"/>
              </a:rPr>
              <a:t>曲线则是求解收盘价的斜率，在表达上乖离率指标</a:t>
            </a:r>
            <a:r>
              <a:rPr lang="en-US" altLang="zh-CN" sz="2400" dirty="0">
                <a:latin typeface="Times New Roman" panose="02020603050405020304" pitchFamily="18" charset="0"/>
              </a:rPr>
              <a:t>BIAS</a:t>
            </a:r>
            <a:r>
              <a:rPr lang="zh-CN" altLang="zh-CN" sz="2400" dirty="0">
                <a:latin typeface="Times New Roman" panose="02020603050405020304" pitchFamily="18" charset="0"/>
              </a:rPr>
              <a:t>和幅度涨速指标</a:t>
            </a:r>
            <a:r>
              <a:rPr lang="en-US" altLang="zh-CN" sz="2400" dirty="0">
                <a:latin typeface="Times New Roman" panose="02020603050405020304" pitchFamily="18" charset="0"/>
              </a:rPr>
              <a:t>ACCER</a:t>
            </a:r>
            <a:r>
              <a:rPr lang="zh-CN" altLang="zh-CN" sz="2400" dirty="0">
                <a:latin typeface="Times New Roman" panose="02020603050405020304" pitchFamily="18" charset="0"/>
              </a:rPr>
              <a:t>曲线两者有异曲同工之妙。乖离率指标</a:t>
            </a:r>
            <a:r>
              <a:rPr lang="en-US" altLang="zh-CN" sz="2400" dirty="0">
                <a:latin typeface="Times New Roman" panose="02020603050405020304" pitchFamily="18" charset="0"/>
              </a:rPr>
              <a:t>BIAS</a:t>
            </a:r>
            <a:r>
              <a:rPr lang="zh-CN" altLang="zh-CN" sz="2400" dirty="0">
                <a:latin typeface="Times New Roman" panose="02020603050405020304" pitchFamily="18" charset="0"/>
              </a:rPr>
              <a:t>描绘股票价格偏离均线的幅度，当乖离率指标</a:t>
            </a:r>
            <a:r>
              <a:rPr lang="en-US" altLang="zh-CN" sz="2400" dirty="0">
                <a:latin typeface="Times New Roman" panose="02020603050405020304" pitchFamily="18" charset="0"/>
              </a:rPr>
              <a:t>BIAS</a:t>
            </a:r>
            <a:r>
              <a:rPr lang="zh-CN" altLang="zh-CN" sz="2400" dirty="0">
                <a:latin typeface="Times New Roman" panose="02020603050405020304" pitchFamily="18" charset="0"/>
              </a:rPr>
              <a:t>指标偏离均线为正向回落时，易出现股票大跌的工况，相反，如果乖离率指标</a:t>
            </a:r>
            <a:r>
              <a:rPr lang="en-US" altLang="zh-CN" sz="2400" dirty="0">
                <a:latin typeface="Times New Roman" panose="02020603050405020304" pitchFamily="18" charset="0"/>
              </a:rPr>
              <a:t>BIAS</a:t>
            </a:r>
            <a:r>
              <a:rPr lang="zh-CN" altLang="zh-CN" sz="2400" dirty="0">
                <a:latin typeface="Times New Roman" panose="02020603050405020304" pitchFamily="18" charset="0"/>
              </a:rPr>
              <a:t>指标偏离均线为负向调档时，易出现股票上涨的工况，此时投资者可以适当逢低买进。因此合理的定位乖离率指标</a:t>
            </a:r>
            <a:r>
              <a:rPr lang="en-US" altLang="zh-CN" sz="2400" dirty="0">
                <a:latin typeface="Times New Roman" panose="02020603050405020304" pitchFamily="18" charset="0"/>
              </a:rPr>
              <a:t>BIAS</a:t>
            </a:r>
            <a:r>
              <a:rPr lang="zh-CN" altLang="zh-CN" sz="2400" dirty="0">
                <a:latin typeface="Times New Roman" panose="02020603050405020304" pitchFamily="18" charset="0"/>
              </a:rPr>
              <a:t>值，对于投资者是及其重要的参考指标。</a:t>
            </a:r>
          </a:p>
        </p:txBody>
      </p:sp>
      <p:sp>
        <p:nvSpPr>
          <p:cNvPr id="5" name="Rectangle 2"/>
          <p:cNvSpPr>
            <a:spLocks noChangeArrowheads="1"/>
          </p:cNvSpPr>
          <p:nvPr/>
        </p:nvSpPr>
        <p:spPr bwMode="auto">
          <a:xfrm>
            <a:off x="3321697" y="4133121"/>
            <a:ext cx="19977687"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xmlns="" val="1410131586"/>
              </p:ext>
            </p:extLst>
          </p:nvPr>
        </p:nvGraphicFramePr>
        <p:xfrm>
          <a:off x="3097762" y="4133121"/>
          <a:ext cx="5977395" cy="1222649"/>
        </p:xfrm>
        <a:graphic>
          <a:graphicData uri="http://schemas.openxmlformats.org/presentationml/2006/ole">
            <p:oleObj spid="_x0000_s6158" name="Equation" r:id="rId3" imgW="2095500" imgH="431800" progId="Equation.DSMT4">
              <p:embed/>
            </p:oleObj>
          </a:graphicData>
        </a:graphic>
      </p:graphicFrame>
    </p:spTree>
    <p:extLst>
      <p:ext uri="{BB962C8B-B14F-4D97-AF65-F5344CB8AC3E}">
        <p14:creationId xmlns:p14="http://schemas.microsoft.com/office/powerpoint/2010/main" xmlns="" val="36591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593329" y="561783"/>
            <a:ext cx="1723549"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乖离率指标</a:t>
            </a:r>
            <a:endParaRPr lang="zh-CN" altLang="en-US" sz="2400" b="1"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l="5515" t="3169" r="7448"/>
          <a:stretch>
            <a:fillRect/>
          </a:stretch>
        </p:blipFill>
        <p:spPr bwMode="auto">
          <a:xfrm>
            <a:off x="956486" y="1236404"/>
            <a:ext cx="9685603" cy="48844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75452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448904" y="746449"/>
            <a:ext cx="2954655"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异同离差乖离率指标</a:t>
            </a:r>
            <a:endParaRPr lang="zh-CN" altLang="en-US" sz="2400" b="1" dirty="0"/>
          </a:p>
        </p:txBody>
      </p:sp>
      <p:sp>
        <p:nvSpPr>
          <p:cNvPr id="3" name="矩形 2"/>
          <p:cNvSpPr/>
          <p:nvPr/>
        </p:nvSpPr>
        <p:spPr>
          <a:xfrm>
            <a:off x="355559" y="1208114"/>
            <a:ext cx="11326368" cy="3046988"/>
          </a:xfrm>
          <a:prstGeom prst="rect">
            <a:avLst/>
          </a:prstGeom>
        </p:spPr>
        <p:txBody>
          <a:bodyPr wrap="square">
            <a:spAutoFit/>
          </a:bodyPr>
          <a:lstStyle/>
          <a:p>
            <a:pPr indent="266700" algn="just">
              <a:spcAft>
                <a:spcPts val="0"/>
              </a:spcAft>
            </a:pPr>
            <a:r>
              <a:rPr lang="en-US" altLang="zh-CN" sz="2400" dirty="0">
                <a:latin typeface="Times New Roman" panose="02020603050405020304" pitchFamily="18" charset="0"/>
              </a:rPr>
              <a:t>	</a:t>
            </a:r>
            <a:r>
              <a:rPr lang="zh-CN" altLang="zh-CN" sz="2400" dirty="0">
                <a:latin typeface="Times New Roman" panose="02020603050405020304" pitchFamily="18" charset="0"/>
              </a:rPr>
              <a:t>异同离差乖离率指标</a:t>
            </a:r>
            <a:r>
              <a:rPr lang="en-US" altLang="zh-CN" sz="2400" dirty="0">
                <a:latin typeface="Times New Roman" panose="02020603050405020304" pitchFamily="18" charset="0"/>
              </a:rPr>
              <a:t>DBCD</a:t>
            </a:r>
            <a:r>
              <a:rPr lang="zh-CN" altLang="zh-CN" sz="2400" dirty="0">
                <a:latin typeface="Times New Roman" panose="02020603050405020304" pitchFamily="18" charset="0"/>
              </a:rPr>
              <a:t>用法与乖离率指标</a:t>
            </a:r>
            <a:r>
              <a:rPr lang="en-US" altLang="zh-CN" sz="2400" dirty="0">
                <a:latin typeface="Times New Roman" panose="02020603050405020304" pitchFamily="18" charset="0"/>
              </a:rPr>
              <a:t>BIAS</a:t>
            </a:r>
            <a:r>
              <a:rPr lang="zh-CN" altLang="zh-CN" sz="2400" dirty="0">
                <a:latin typeface="Times New Roman" panose="02020603050405020304" pitchFamily="18" charset="0"/>
              </a:rPr>
              <a:t>用法相当。异同离差乖离率指标</a:t>
            </a:r>
            <a:r>
              <a:rPr lang="en-US" altLang="zh-CN" sz="2400" dirty="0">
                <a:latin typeface="Times New Roman" panose="02020603050405020304" pitchFamily="18" charset="0"/>
              </a:rPr>
              <a:t>DBCD</a:t>
            </a:r>
            <a:r>
              <a:rPr lang="zh-CN" altLang="zh-CN" sz="2400" dirty="0">
                <a:latin typeface="Times New Roman" panose="02020603050405020304" pitchFamily="18" charset="0"/>
              </a:rPr>
              <a:t>在±</a:t>
            </a:r>
            <a:r>
              <a:rPr lang="en-US" altLang="zh-CN" sz="2400" dirty="0">
                <a:latin typeface="Times New Roman" panose="02020603050405020304" pitchFamily="18" charset="0"/>
              </a:rPr>
              <a:t>0.1</a:t>
            </a:r>
            <a:r>
              <a:rPr lang="zh-CN" altLang="zh-CN" sz="2400" dirty="0">
                <a:latin typeface="Times New Roman" panose="02020603050405020304" pitchFamily="18" charset="0"/>
              </a:rPr>
              <a:t>左右震荡，异同离差乖离率指标</a:t>
            </a:r>
            <a:r>
              <a:rPr lang="en-US" altLang="zh-CN" sz="2400" dirty="0">
                <a:latin typeface="Times New Roman" panose="02020603050405020304" pitchFamily="18" charset="0"/>
              </a:rPr>
              <a:t>DBCD</a:t>
            </a:r>
            <a:r>
              <a:rPr lang="zh-CN" altLang="zh-CN" sz="2400" dirty="0">
                <a:latin typeface="Times New Roman" panose="02020603050405020304" pitchFamily="18" charset="0"/>
              </a:rPr>
              <a:t>向上震荡，则表明股票价格在短期内很大可能性上涨，相反，异同离差乖离率指标</a:t>
            </a:r>
            <a:r>
              <a:rPr lang="en-US" altLang="zh-CN" sz="2400" dirty="0">
                <a:latin typeface="Times New Roman" panose="02020603050405020304" pitchFamily="18" charset="0"/>
              </a:rPr>
              <a:t>DBCD</a:t>
            </a:r>
            <a:r>
              <a:rPr lang="zh-CN" altLang="zh-CN" sz="2400" dirty="0">
                <a:latin typeface="Times New Roman" panose="02020603050405020304" pitchFamily="18" charset="0"/>
              </a:rPr>
              <a:t>下降，则表明股票价格可能短期有回调可能，其中异同离差乖离率指标</a:t>
            </a:r>
            <a:r>
              <a:rPr lang="en-US" altLang="zh-CN" sz="2400" dirty="0">
                <a:latin typeface="Times New Roman" panose="02020603050405020304" pitchFamily="18" charset="0"/>
              </a:rPr>
              <a:t>DBCD</a:t>
            </a:r>
            <a:r>
              <a:rPr lang="zh-CN" altLang="zh-CN" sz="2400" dirty="0">
                <a:latin typeface="Times New Roman" panose="02020603050405020304" pitchFamily="18" charset="0"/>
              </a:rPr>
              <a:t>上涨下跌的幅度和股票价格上涨和下跌的幅度相关。异同离差乖离率指标</a:t>
            </a:r>
            <a:r>
              <a:rPr lang="en-US" altLang="zh-CN" sz="2400" dirty="0">
                <a:latin typeface="Times New Roman" panose="02020603050405020304" pitchFamily="18" charset="0"/>
              </a:rPr>
              <a:t>DBCD</a:t>
            </a:r>
            <a:r>
              <a:rPr lang="zh-CN" altLang="zh-CN" sz="2400" dirty="0">
                <a:latin typeface="Times New Roman" panose="02020603050405020304" pitchFamily="18" charset="0"/>
              </a:rPr>
              <a:t>采用指数移动平均</a:t>
            </a:r>
            <a:r>
              <a:rPr lang="en-US" altLang="zh-CN" sz="2400" dirty="0">
                <a:latin typeface="Times New Roman" panose="02020603050405020304" pitchFamily="18" charset="0"/>
              </a:rPr>
              <a:t>EDMA</a:t>
            </a:r>
            <a:r>
              <a:rPr lang="zh-CN" altLang="zh-CN" sz="2400" dirty="0">
                <a:latin typeface="Times New Roman" panose="02020603050405020304" pitchFamily="18" charset="0"/>
              </a:rPr>
              <a:t>对乖离率指标</a:t>
            </a:r>
            <a:r>
              <a:rPr lang="en-US" altLang="zh-CN" sz="2400" dirty="0">
                <a:latin typeface="Times New Roman" panose="02020603050405020304" pitchFamily="18" charset="0"/>
              </a:rPr>
              <a:t>BIAS</a:t>
            </a:r>
            <a:r>
              <a:rPr lang="zh-CN" altLang="zh-CN" sz="2400" dirty="0">
                <a:latin typeface="Times New Roman" panose="02020603050405020304" pitchFamily="18" charset="0"/>
              </a:rPr>
              <a:t>差值进行平滑处理，因此异同离差乖离率指标</a:t>
            </a:r>
            <a:r>
              <a:rPr lang="en-US" altLang="zh-CN" sz="2400" dirty="0">
                <a:latin typeface="Times New Roman" panose="02020603050405020304" pitchFamily="18" charset="0"/>
              </a:rPr>
              <a:t>DBCD</a:t>
            </a:r>
            <a:r>
              <a:rPr lang="zh-CN" altLang="zh-CN" sz="2400" dirty="0">
                <a:latin typeface="Times New Roman" panose="02020603050405020304" pitchFamily="18" charset="0"/>
              </a:rPr>
              <a:t>计算的结果是曲线更加平滑，基本上去除了无用的信号成分，保证了异同离差乖离率指标</a:t>
            </a:r>
            <a:r>
              <a:rPr lang="en-US" altLang="zh-CN" sz="2400" dirty="0">
                <a:latin typeface="Times New Roman" panose="02020603050405020304" pitchFamily="18" charset="0"/>
              </a:rPr>
              <a:t>DBCD</a:t>
            </a:r>
            <a:r>
              <a:rPr lang="zh-CN" altLang="zh-CN" sz="2400" dirty="0">
                <a:latin typeface="Times New Roman" panose="02020603050405020304" pitchFamily="18" charset="0"/>
              </a:rPr>
              <a:t>的可靠性。</a:t>
            </a:r>
          </a:p>
        </p:txBody>
      </p:sp>
      <p:sp>
        <p:nvSpPr>
          <p:cNvPr id="5" name="Rectangle 2"/>
          <p:cNvSpPr>
            <a:spLocks noChangeArrowheads="1"/>
          </p:cNvSpPr>
          <p:nvPr/>
        </p:nvSpPr>
        <p:spPr bwMode="auto">
          <a:xfrm>
            <a:off x="4030824" y="4255101"/>
            <a:ext cx="18623270"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xmlns="" val="1863630352"/>
              </p:ext>
            </p:extLst>
          </p:nvPr>
        </p:nvGraphicFramePr>
        <p:xfrm>
          <a:off x="3713584" y="4255100"/>
          <a:ext cx="4886064" cy="690122"/>
        </p:xfrm>
        <a:graphic>
          <a:graphicData uri="http://schemas.openxmlformats.org/presentationml/2006/ole">
            <p:oleObj spid="_x0000_s9239" name="Equation" r:id="rId3" imgW="1688367" imgH="241195" progId="Equation.DSMT4">
              <p:embed/>
            </p:oleObj>
          </a:graphicData>
        </a:graphic>
      </p:graphicFrame>
      <p:sp>
        <p:nvSpPr>
          <p:cNvPr id="7" name="Rectangle 4"/>
          <p:cNvSpPr>
            <a:spLocks noChangeArrowheads="1"/>
          </p:cNvSpPr>
          <p:nvPr/>
        </p:nvSpPr>
        <p:spPr bwMode="auto">
          <a:xfrm>
            <a:off x="3713583" y="5010246"/>
            <a:ext cx="17940849"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xmlns="" val="1087400120"/>
              </p:ext>
            </p:extLst>
          </p:nvPr>
        </p:nvGraphicFramePr>
        <p:xfrm>
          <a:off x="3713584" y="5010247"/>
          <a:ext cx="4988129" cy="588120"/>
        </p:xfrm>
        <a:graphic>
          <a:graphicData uri="http://schemas.openxmlformats.org/presentationml/2006/ole">
            <p:oleObj spid="_x0000_s9240" name="Equation" r:id="rId4" imgW="2184400" imgH="254000" progId="Equation.DSMT4">
              <p:embed/>
            </p:oleObj>
          </a:graphicData>
        </a:graphic>
      </p:graphicFrame>
    </p:spTree>
    <p:extLst>
      <p:ext uri="{BB962C8B-B14F-4D97-AF65-F5344CB8AC3E}">
        <p14:creationId xmlns:p14="http://schemas.microsoft.com/office/powerpoint/2010/main" xmlns="" val="907680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448904" y="746449"/>
            <a:ext cx="2954655"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异同离差乖离率指标</a:t>
            </a:r>
            <a:endParaRPr lang="zh-CN" altLang="en-US" sz="2400" b="1" dirty="0"/>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l="6538" t="2536" r="7018"/>
          <a:stretch>
            <a:fillRect/>
          </a:stretch>
        </p:blipFill>
        <p:spPr bwMode="auto">
          <a:xfrm>
            <a:off x="844518" y="1208114"/>
            <a:ext cx="10621582" cy="5267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522672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596777" y="561783"/>
            <a:ext cx="1415772"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顺势指标</a:t>
            </a:r>
            <a:endParaRPr lang="zh-CN" altLang="en-US" sz="2400" b="1" dirty="0"/>
          </a:p>
        </p:txBody>
      </p:sp>
      <p:sp>
        <p:nvSpPr>
          <p:cNvPr id="3" name="矩形 2"/>
          <p:cNvSpPr/>
          <p:nvPr/>
        </p:nvSpPr>
        <p:spPr>
          <a:xfrm>
            <a:off x="596776" y="1023448"/>
            <a:ext cx="10898537" cy="2308324"/>
          </a:xfrm>
          <a:prstGeom prst="rect">
            <a:avLst/>
          </a:prstGeom>
        </p:spPr>
        <p:txBody>
          <a:bodyPr wrap="square">
            <a:spAutoFit/>
          </a:bodyPr>
          <a:lstStyle/>
          <a:p>
            <a:pPr indent="266700" algn="just">
              <a:spcAft>
                <a:spcPts val="0"/>
              </a:spcAft>
            </a:pPr>
            <a:r>
              <a:rPr lang="en-US" altLang="zh-CN" sz="2400" dirty="0">
                <a:latin typeface="Times New Roman" panose="02020603050405020304" pitchFamily="18" charset="0"/>
              </a:rPr>
              <a:t>	</a:t>
            </a:r>
            <a:r>
              <a:rPr lang="zh-CN" altLang="zh-CN" sz="2400" dirty="0">
                <a:latin typeface="Times New Roman" panose="02020603050405020304" pitchFamily="18" charset="0"/>
              </a:rPr>
              <a:t>顺势指标</a:t>
            </a:r>
            <a:r>
              <a:rPr lang="en-US" altLang="zh-CN" sz="2400" dirty="0">
                <a:latin typeface="Times New Roman" panose="02020603050405020304" pitchFamily="18" charset="0"/>
              </a:rPr>
              <a:t>CCI</a:t>
            </a:r>
            <a:r>
              <a:rPr lang="zh-CN" altLang="zh-CN" sz="2400" dirty="0">
                <a:latin typeface="Times New Roman" panose="02020603050405020304" pitchFamily="18" charset="0"/>
              </a:rPr>
              <a:t>围绕</a:t>
            </a:r>
            <a:r>
              <a:rPr lang="en-US" altLang="zh-CN" sz="2400" dirty="0">
                <a:latin typeface="Times New Roman" panose="02020603050405020304" pitchFamily="18" charset="0"/>
              </a:rPr>
              <a:t>0</a:t>
            </a:r>
            <a:r>
              <a:rPr lang="zh-CN" altLang="zh-CN" sz="2400" dirty="0">
                <a:latin typeface="Times New Roman" panose="02020603050405020304" pitchFamily="18" charset="0"/>
              </a:rPr>
              <a:t>轴上下震荡，当顺势指标</a:t>
            </a:r>
            <a:r>
              <a:rPr lang="en-US" altLang="zh-CN" sz="2400" dirty="0">
                <a:latin typeface="Times New Roman" panose="02020603050405020304" pitchFamily="18" charset="0"/>
              </a:rPr>
              <a:t>CCI</a:t>
            </a:r>
            <a:r>
              <a:rPr lang="zh-CN" altLang="zh-CN" sz="2400" dirty="0">
                <a:latin typeface="Times New Roman" panose="02020603050405020304" pitchFamily="18" charset="0"/>
              </a:rPr>
              <a:t>值在</a:t>
            </a:r>
            <a:r>
              <a:rPr lang="en-US" altLang="zh-CN" sz="2400" dirty="0">
                <a:latin typeface="Times New Roman" panose="02020603050405020304" pitchFamily="18" charset="0"/>
              </a:rPr>
              <a:t>0-100</a:t>
            </a:r>
            <a:r>
              <a:rPr lang="zh-CN" altLang="zh-CN" sz="2400" dirty="0">
                <a:latin typeface="Times New Roman" panose="02020603050405020304" pitchFamily="18" charset="0"/>
              </a:rPr>
              <a:t>范围内的时候，属于市场股票价格的正常行情状态，然而当顺势指标</a:t>
            </a:r>
            <a:r>
              <a:rPr lang="en-US" altLang="zh-CN" sz="2400" dirty="0">
                <a:latin typeface="Times New Roman" panose="02020603050405020304" pitchFamily="18" charset="0"/>
              </a:rPr>
              <a:t>CCI</a:t>
            </a:r>
            <a:r>
              <a:rPr lang="zh-CN" altLang="zh-CN" sz="2400" dirty="0">
                <a:latin typeface="Times New Roman" panose="02020603050405020304" pitchFamily="18" charset="0"/>
              </a:rPr>
              <a:t>大于</a:t>
            </a:r>
            <a:r>
              <a:rPr lang="en-US" altLang="zh-CN" sz="2400" dirty="0">
                <a:latin typeface="Times New Roman" panose="02020603050405020304" pitchFamily="18" charset="0"/>
              </a:rPr>
              <a:t>100</a:t>
            </a:r>
            <a:r>
              <a:rPr lang="zh-CN" altLang="zh-CN" sz="2400" dirty="0">
                <a:latin typeface="Times New Roman" panose="02020603050405020304" pitchFamily="18" charset="0"/>
              </a:rPr>
              <a:t>时，市场行情将突破正常工况行情，此时股票市场上涨势头强劲，投资者可以考虑买入股票；当顺势指标</a:t>
            </a:r>
            <a:r>
              <a:rPr lang="en-US" altLang="zh-CN" sz="2400" dirty="0">
                <a:latin typeface="Times New Roman" panose="02020603050405020304" pitchFamily="18" charset="0"/>
              </a:rPr>
              <a:t>CCI</a:t>
            </a:r>
            <a:r>
              <a:rPr lang="zh-CN" altLang="zh-CN" sz="2400" dirty="0">
                <a:latin typeface="Times New Roman" panose="02020603050405020304" pitchFamily="18" charset="0"/>
              </a:rPr>
              <a:t>值小于</a:t>
            </a:r>
            <a:r>
              <a:rPr lang="en-US" altLang="zh-CN" sz="2400" dirty="0">
                <a:latin typeface="Times New Roman" panose="02020603050405020304" pitchFamily="18" charset="0"/>
              </a:rPr>
              <a:t>100</a:t>
            </a:r>
            <a:r>
              <a:rPr lang="zh-CN" altLang="zh-CN" sz="2400" dirty="0">
                <a:latin typeface="Times New Roman" panose="02020603050405020304" pitchFamily="18" charset="0"/>
              </a:rPr>
              <a:t>时，则投资者可考虑逢高卖出该股票。当顺势指标</a:t>
            </a:r>
            <a:r>
              <a:rPr lang="en-US" altLang="zh-CN" sz="2400" dirty="0">
                <a:latin typeface="Times New Roman" panose="02020603050405020304" pitchFamily="18" charset="0"/>
              </a:rPr>
              <a:t>CCI</a:t>
            </a:r>
            <a:r>
              <a:rPr lang="zh-CN" altLang="zh-CN" sz="2400" dirty="0">
                <a:latin typeface="Times New Roman" panose="02020603050405020304" pitchFamily="18" charset="0"/>
              </a:rPr>
              <a:t>值为负值时，此行情转变为空头市场行情，当</a:t>
            </a:r>
            <a:r>
              <a:rPr lang="en-US" altLang="zh-CN" sz="2400" dirty="0">
                <a:latin typeface="Times New Roman" panose="02020603050405020304" pitchFamily="18" charset="0"/>
              </a:rPr>
              <a:t>CCI</a:t>
            </a:r>
            <a:r>
              <a:rPr lang="zh-CN" altLang="zh-CN" sz="2400" dirty="0">
                <a:latin typeface="Times New Roman" panose="02020603050405020304" pitchFamily="18" charset="0"/>
              </a:rPr>
              <a:t>从小于</a:t>
            </a:r>
            <a:r>
              <a:rPr lang="en-US" altLang="zh-CN" sz="2400" dirty="0">
                <a:latin typeface="Times New Roman" panose="02020603050405020304" pitchFamily="18" charset="0"/>
              </a:rPr>
              <a:t>-100</a:t>
            </a:r>
            <a:r>
              <a:rPr lang="zh-CN" altLang="zh-CN" sz="2400" dirty="0">
                <a:latin typeface="Times New Roman" panose="02020603050405020304" pitchFamily="18" charset="0"/>
              </a:rPr>
              <a:t>进入大于</a:t>
            </a:r>
            <a:r>
              <a:rPr lang="en-US" altLang="zh-CN" sz="2400" dirty="0">
                <a:latin typeface="Times New Roman" panose="02020603050405020304" pitchFamily="18" charset="0"/>
              </a:rPr>
              <a:t>-100</a:t>
            </a:r>
            <a:r>
              <a:rPr lang="zh-CN" altLang="zh-CN" sz="2400" dirty="0">
                <a:latin typeface="Times New Roman" panose="02020603050405020304" pitchFamily="18" charset="0"/>
              </a:rPr>
              <a:t>状态下时，此时投资者可考虑买进股票。</a:t>
            </a:r>
          </a:p>
        </p:txBody>
      </p:sp>
      <p:sp>
        <p:nvSpPr>
          <p:cNvPr id="5" name="Rectangle 2"/>
          <p:cNvSpPr>
            <a:spLocks noChangeArrowheads="1"/>
          </p:cNvSpPr>
          <p:nvPr/>
        </p:nvSpPr>
        <p:spPr bwMode="auto">
          <a:xfrm>
            <a:off x="3900195" y="3331771"/>
            <a:ext cx="16821390" cy="652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xmlns="" val="361732750"/>
              </p:ext>
            </p:extLst>
          </p:nvPr>
        </p:nvGraphicFramePr>
        <p:xfrm>
          <a:off x="3237141" y="3203260"/>
          <a:ext cx="5617806" cy="811022"/>
        </p:xfrm>
        <a:graphic>
          <a:graphicData uri="http://schemas.openxmlformats.org/presentationml/2006/ole">
            <p:oleObj spid="_x0000_s11305" name="Equation" r:id="rId3" imgW="2705100" imgH="393700" progId="Equation.DSMT4">
              <p:embed/>
            </p:oleObj>
          </a:graphicData>
        </a:graphic>
      </p:graphicFrame>
      <p:sp>
        <p:nvSpPr>
          <p:cNvPr id="7" name="Rectangle 4"/>
          <p:cNvSpPr>
            <a:spLocks noChangeArrowheads="1"/>
          </p:cNvSpPr>
          <p:nvPr/>
        </p:nvSpPr>
        <p:spPr bwMode="auto">
          <a:xfrm>
            <a:off x="3900195" y="3937129"/>
            <a:ext cx="16415306"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xmlns="" val="1807271720"/>
              </p:ext>
            </p:extLst>
          </p:nvPr>
        </p:nvGraphicFramePr>
        <p:xfrm>
          <a:off x="3900195" y="3937130"/>
          <a:ext cx="4239360" cy="504241"/>
        </p:xfrm>
        <a:graphic>
          <a:graphicData uri="http://schemas.openxmlformats.org/presentationml/2006/ole">
            <p:oleObj spid="_x0000_s11306" name="Equation" r:id="rId4" imgW="2159000" imgH="254000" progId="Equation.DSMT4">
              <p:embed/>
            </p:oleObj>
          </a:graphicData>
        </a:graphic>
      </p:graphicFrame>
      <p:sp>
        <p:nvSpPr>
          <p:cNvPr id="9" name="Rectangle 6"/>
          <p:cNvSpPr>
            <a:spLocks noChangeArrowheads="1"/>
          </p:cNvSpPr>
          <p:nvPr/>
        </p:nvSpPr>
        <p:spPr bwMode="auto">
          <a:xfrm>
            <a:off x="4217436" y="4554350"/>
            <a:ext cx="17914773"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xmlns="" val="3732530096"/>
              </p:ext>
            </p:extLst>
          </p:nvPr>
        </p:nvGraphicFramePr>
        <p:xfrm>
          <a:off x="4217436" y="4554351"/>
          <a:ext cx="3799243" cy="502841"/>
        </p:xfrm>
        <a:graphic>
          <a:graphicData uri="http://schemas.openxmlformats.org/presentationml/2006/ole">
            <p:oleObj spid="_x0000_s11307" name="Equation" r:id="rId5" imgW="1943100" imgH="254000" progId="Equation.DSMT4">
              <p:embed/>
            </p:oleObj>
          </a:graphicData>
        </a:graphic>
      </p:graphicFrame>
      <p:sp>
        <p:nvSpPr>
          <p:cNvPr id="11" name="Rectangle 8"/>
          <p:cNvSpPr>
            <a:spLocks noChangeArrowheads="1"/>
          </p:cNvSpPr>
          <p:nvPr/>
        </p:nvSpPr>
        <p:spPr bwMode="auto">
          <a:xfrm>
            <a:off x="4627983" y="5111214"/>
            <a:ext cx="22304492"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xmlns="" val="1276120358"/>
              </p:ext>
            </p:extLst>
          </p:nvPr>
        </p:nvGraphicFramePr>
        <p:xfrm>
          <a:off x="4627983" y="5111215"/>
          <a:ext cx="2704172" cy="805879"/>
        </p:xfrm>
        <a:graphic>
          <a:graphicData uri="http://schemas.openxmlformats.org/presentationml/2006/ole">
            <p:oleObj spid="_x0000_s11308" name="Equation" r:id="rId6" imgW="1435100" imgH="431800" progId="Equation.DSMT4">
              <p:embed/>
            </p:oleObj>
          </a:graphicData>
        </a:graphic>
      </p:graphicFrame>
    </p:spTree>
    <p:extLst>
      <p:ext uri="{BB962C8B-B14F-4D97-AF65-F5344CB8AC3E}">
        <p14:creationId xmlns:p14="http://schemas.microsoft.com/office/powerpoint/2010/main" xmlns="" val="1611511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596777" y="561783"/>
            <a:ext cx="1415772"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顺势指标</a:t>
            </a:r>
            <a:endParaRPr lang="zh-CN" altLang="en-US" sz="2400" b="1" dirty="0"/>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l="6613" t="3435" r="8141"/>
          <a:stretch>
            <a:fillRect/>
          </a:stretch>
        </p:blipFill>
        <p:spPr bwMode="auto">
          <a:xfrm>
            <a:off x="919162" y="1273727"/>
            <a:ext cx="9887505" cy="4679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298598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627203" y="746449"/>
            <a:ext cx="2031325"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市场能量指标</a:t>
            </a:r>
            <a:endParaRPr lang="zh-CN" altLang="en-US" sz="2400" b="1" dirty="0"/>
          </a:p>
        </p:txBody>
      </p:sp>
      <p:sp>
        <p:nvSpPr>
          <p:cNvPr id="3" name="矩形 2"/>
          <p:cNvSpPr/>
          <p:nvPr/>
        </p:nvSpPr>
        <p:spPr>
          <a:xfrm>
            <a:off x="627203" y="1208114"/>
            <a:ext cx="11036062" cy="2677656"/>
          </a:xfrm>
          <a:prstGeom prst="rect">
            <a:avLst/>
          </a:prstGeom>
        </p:spPr>
        <p:txBody>
          <a:bodyPr wrap="square">
            <a:spAutoFit/>
          </a:bodyPr>
          <a:lstStyle/>
          <a:p>
            <a:pPr indent="266700" algn="just">
              <a:spcAft>
                <a:spcPts val="0"/>
              </a:spcAft>
            </a:pPr>
            <a:r>
              <a:rPr lang="zh-CN" altLang="zh-CN" sz="2400" dirty="0">
                <a:latin typeface="Times New Roman" panose="02020603050405020304" pitchFamily="18" charset="0"/>
              </a:rPr>
              <a:t>市场能量指标</a:t>
            </a:r>
            <a:r>
              <a:rPr lang="en-US" altLang="zh-CN" sz="2400" dirty="0">
                <a:latin typeface="Times New Roman" panose="02020603050405020304" pitchFamily="18" charset="0"/>
              </a:rPr>
              <a:t>CYF</a:t>
            </a:r>
            <a:r>
              <a:rPr lang="zh-CN" altLang="zh-CN" sz="2400" dirty="0">
                <a:latin typeface="Times New Roman" panose="02020603050405020304" pitchFamily="18" charset="0"/>
              </a:rPr>
              <a:t>顾名思义就是根据市场中投资者对某只股票的看好程度评价的一个量化指标。例如股票投资者看好某只股票，这个情形是个定性问题，因此有必要对这种工况进行量化处理，由此市场能量指标</a:t>
            </a:r>
            <a:r>
              <a:rPr lang="en-US" altLang="zh-CN" sz="2400" dirty="0">
                <a:latin typeface="Times New Roman" panose="02020603050405020304" pitchFamily="18" charset="0"/>
              </a:rPr>
              <a:t>CYF</a:t>
            </a:r>
            <a:r>
              <a:rPr lang="zh-CN" altLang="zh-CN" sz="2400" dirty="0">
                <a:latin typeface="Times New Roman" panose="02020603050405020304" pitchFamily="18" charset="0"/>
              </a:rPr>
              <a:t>应运而生。</a:t>
            </a:r>
          </a:p>
          <a:p>
            <a:pPr indent="266700" algn="just">
              <a:spcAft>
                <a:spcPts val="0"/>
              </a:spcAft>
            </a:pPr>
            <a:r>
              <a:rPr lang="zh-CN" altLang="zh-CN" sz="2400" dirty="0">
                <a:latin typeface="Times New Roman" panose="02020603050405020304" pitchFamily="18" charset="0"/>
              </a:rPr>
              <a:t>市场能量指标</a:t>
            </a:r>
            <a:r>
              <a:rPr lang="en-US" altLang="zh-CN" sz="2400" dirty="0">
                <a:latin typeface="Times New Roman" panose="02020603050405020304" pitchFamily="18" charset="0"/>
              </a:rPr>
              <a:t>CYF</a:t>
            </a:r>
            <a:r>
              <a:rPr lang="zh-CN" altLang="zh-CN" sz="2400" dirty="0">
                <a:latin typeface="Times New Roman" panose="02020603050405020304" pitchFamily="18" charset="0"/>
              </a:rPr>
              <a:t>是对投资者的股票热情度进行量化的一个有效指标，市场能量指标</a:t>
            </a:r>
            <a:r>
              <a:rPr lang="en-US" altLang="zh-CN" sz="2400" dirty="0">
                <a:latin typeface="Times New Roman" panose="02020603050405020304" pitchFamily="18" charset="0"/>
              </a:rPr>
              <a:t>CYF</a:t>
            </a:r>
            <a:r>
              <a:rPr lang="zh-CN" altLang="zh-CN" sz="2400" dirty="0">
                <a:latin typeface="Times New Roman" panose="02020603050405020304" pitchFamily="18" charset="0"/>
              </a:rPr>
              <a:t>介于</a:t>
            </a:r>
            <a:r>
              <a:rPr lang="en-US" altLang="zh-CN" sz="2400" dirty="0">
                <a:latin typeface="Times New Roman" panose="02020603050405020304" pitchFamily="18" charset="0"/>
              </a:rPr>
              <a:t>0-1</a:t>
            </a:r>
            <a:r>
              <a:rPr lang="zh-CN" altLang="zh-CN" sz="2400" dirty="0">
                <a:latin typeface="Times New Roman" panose="02020603050405020304" pitchFamily="18" charset="0"/>
              </a:rPr>
              <a:t>之间，一般采用百分比形式显示。当市场能量指标</a:t>
            </a:r>
            <a:r>
              <a:rPr lang="en-US" altLang="zh-CN" sz="2400" dirty="0">
                <a:latin typeface="Times New Roman" panose="02020603050405020304" pitchFamily="18" charset="0"/>
              </a:rPr>
              <a:t>CYF</a:t>
            </a:r>
            <a:r>
              <a:rPr lang="zh-CN" altLang="zh-CN" sz="2400" dirty="0">
                <a:latin typeface="Times New Roman" panose="02020603050405020304" pitchFamily="18" charset="0"/>
              </a:rPr>
              <a:t>越小时，说明短期很多投资者不看好该股票，该股票没什么人气；相反当市场能量指标</a:t>
            </a:r>
            <a:r>
              <a:rPr lang="en-US" altLang="zh-CN" sz="2400" dirty="0">
                <a:latin typeface="Times New Roman" panose="02020603050405020304" pitchFamily="18" charset="0"/>
              </a:rPr>
              <a:t>CYF</a:t>
            </a:r>
            <a:r>
              <a:rPr lang="zh-CN" altLang="zh-CN" sz="2400" dirty="0">
                <a:latin typeface="Times New Roman" panose="02020603050405020304" pitchFamily="18" charset="0"/>
              </a:rPr>
              <a:t>值越高时，关注该股票的人也就越多，相应地投资者也会看多该股票。</a:t>
            </a:r>
          </a:p>
        </p:txBody>
      </p:sp>
      <p:sp>
        <p:nvSpPr>
          <p:cNvPr id="5" name="Rectangle 2"/>
          <p:cNvSpPr>
            <a:spLocks noChangeArrowheads="1"/>
          </p:cNvSpPr>
          <p:nvPr/>
        </p:nvSpPr>
        <p:spPr bwMode="auto">
          <a:xfrm>
            <a:off x="4030824" y="4133121"/>
            <a:ext cx="24715751"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xmlns="" val="2561672962"/>
              </p:ext>
            </p:extLst>
          </p:nvPr>
        </p:nvGraphicFramePr>
        <p:xfrm>
          <a:off x="4421626" y="4024634"/>
          <a:ext cx="2837590" cy="886747"/>
        </p:xfrm>
        <a:graphic>
          <a:graphicData uri="http://schemas.openxmlformats.org/presentationml/2006/ole">
            <p:oleObj spid="_x0000_s13322" name="Equation" r:id="rId3" imgW="1371600" imgH="431800" progId="Equation.DSMT4">
              <p:embed/>
            </p:oleObj>
          </a:graphicData>
        </a:graphic>
      </p:graphicFrame>
    </p:spTree>
    <p:extLst>
      <p:ext uri="{BB962C8B-B14F-4D97-AF65-F5344CB8AC3E}">
        <p14:creationId xmlns:p14="http://schemas.microsoft.com/office/powerpoint/2010/main" xmlns="" val="2202168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627203" y="746449"/>
            <a:ext cx="2031325"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市场能量指标</a:t>
            </a:r>
            <a:endParaRPr lang="zh-CN" altLang="en-US" sz="2400" b="1" dirty="0"/>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l="6699" t="3629" r="6699"/>
          <a:stretch>
            <a:fillRect/>
          </a:stretch>
        </p:blipFill>
        <p:spPr bwMode="auto">
          <a:xfrm>
            <a:off x="786947" y="1348371"/>
            <a:ext cx="10778129" cy="47165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923157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574668" y="561783"/>
            <a:ext cx="1723549"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多空线指标</a:t>
            </a:r>
            <a:endParaRPr lang="zh-CN" altLang="en-US" sz="2400" b="1" dirty="0"/>
          </a:p>
        </p:txBody>
      </p:sp>
      <p:sp>
        <p:nvSpPr>
          <p:cNvPr id="3" name="矩形 2"/>
          <p:cNvSpPr/>
          <p:nvPr/>
        </p:nvSpPr>
        <p:spPr>
          <a:xfrm>
            <a:off x="1163215" y="1265275"/>
            <a:ext cx="9343053" cy="3416320"/>
          </a:xfrm>
          <a:prstGeom prst="rect">
            <a:avLst/>
          </a:prstGeom>
        </p:spPr>
        <p:txBody>
          <a:bodyPr wrap="square">
            <a:spAutoFit/>
          </a:bodyPr>
          <a:lstStyle/>
          <a:p>
            <a:pPr indent="266700" algn="just">
              <a:spcAft>
                <a:spcPts val="0"/>
              </a:spcAft>
            </a:pPr>
            <a:r>
              <a:rPr lang="zh-CN" altLang="zh-CN" sz="2400" dirty="0">
                <a:latin typeface="Times New Roman" panose="02020603050405020304" pitchFamily="18" charset="0"/>
              </a:rPr>
              <a:t>多空线指标</a:t>
            </a:r>
            <a:r>
              <a:rPr lang="en-US" altLang="zh-CN" sz="2400" dirty="0">
                <a:latin typeface="Times New Roman" panose="02020603050405020304" pitchFamily="18" charset="0"/>
              </a:rPr>
              <a:t>DKX</a:t>
            </a:r>
            <a:r>
              <a:rPr lang="zh-CN" altLang="zh-CN" sz="2400" dirty="0">
                <a:latin typeface="Times New Roman" panose="02020603050405020304" pitchFamily="18" charset="0"/>
              </a:rPr>
              <a:t>通过分析股票收盘价、股票开盘价、股票最低价和股票最高价，以</a:t>
            </a:r>
            <a:r>
              <a:rPr lang="en-US" altLang="zh-CN" sz="2400" dirty="0">
                <a:latin typeface="Times New Roman" panose="02020603050405020304" pitchFamily="18" charset="0"/>
              </a:rPr>
              <a:t>20</a:t>
            </a:r>
            <a:r>
              <a:rPr lang="zh-CN" altLang="zh-CN" sz="2400" dirty="0">
                <a:latin typeface="Times New Roman" panose="02020603050405020304" pitchFamily="18" charset="0"/>
              </a:rPr>
              <a:t>天为一个计算周期，将股票买入和卖出的成交信号进行统计，从而为投资者确定最佳的买入和卖出点。</a:t>
            </a:r>
          </a:p>
          <a:p>
            <a:pPr indent="266700" algn="just">
              <a:spcAft>
                <a:spcPts val="0"/>
              </a:spcAft>
            </a:pPr>
            <a:r>
              <a:rPr lang="zh-CN" altLang="zh-CN" sz="2400" dirty="0">
                <a:latin typeface="Times New Roman" panose="02020603050405020304" pitchFamily="18" charset="0"/>
              </a:rPr>
              <a:t>多空线指标</a:t>
            </a:r>
            <a:r>
              <a:rPr lang="en-US" altLang="zh-CN" sz="2400" dirty="0">
                <a:latin typeface="Times New Roman" panose="02020603050405020304" pitchFamily="18" charset="0"/>
              </a:rPr>
              <a:t>DKX</a:t>
            </a:r>
            <a:r>
              <a:rPr lang="zh-CN" altLang="zh-CN" sz="2400" dirty="0">
                <a:latin typeface="Times New Roman" panose="02020603050405020304" pitchFamily="18" charset="0"/>
              </a:rPr>
              <a:t>具有平滑曲线的作用，并且其变化趋势，和股票的实际走势是相同的，是足够反映股票的变化情况，平滑其趋势更加明显。多空线指标</a:t>
            </a:r>
            <a:r>
              <a:rPr lang="en-US" altLang="zh-CN" sz="2400" dirty="0">
                <a:latin typeface="Times New Roman" panose="02020603050405020304" pitchFamily="18" charset="0"/>
              </a:rPr>
              <a:t>DKX</a:t>
            </a:r>
            <a:r>
              <a:rPr lang="zh-CN" altLang="zh-CN" sz="2400" dirty="0">
                <a:latin typeface="Times New Roman" panose="02020603050405020304" pitchFamily="18" charset="0"/>
              </a:rPr>
              <a:t>趋势向上走时，此时投资者可以买入该股票，该股票上涨可能性较大；当多空线指标</a:t>
            </a:r>
            <a:r>
              <a:rPr lang="en-US" altLang="zh-CN" sz="2400" dirty="0">
                <a:latin typeface="Times New Roman" panose="02020603050405020304" pitchFamily="18" charset="0"/>
              </a:rPr>
              <a:t>DKX</a:t>
            </a:r>
            <a:r>
              <a:rPr lang="zh-CN" altLang="zh-CN" sz="2400" dirty="0">
                <a:latin typeface="Times New Roman" panose="02020603050405020304" pitchFamily="18" charset="0"/>
              </a:rPr>
              <a:t>趋势向下时，此时股票短期可能有回调可能性，此时投资者可以考虑卖出手中股票。多空线指标</a:t>
            </a:r>
            <a:r>
              <a:rPr lang="en-US" altLang="zh-CN" sz="2400" dirty="0">
                <a:latin typeface="Times New Roman" panose="02020603050405020304" pitchFamily="18" charset="0"/>
              </a:rPr>
              <a:t>DKX</a:t>
            </a:r>
            <a:r>
              <a:rPr lang="zh-CN" altLang="zh-CN" sz="2400" dirty="0">
                <a:latin typeface="Times New Roman" panose="02020603050405020304" pitchFamily="18" charset="0"/>
              </a:rPr>
              <a:t>可以作为中短期预测指标。</a:t>
            </a:r>
          </a:p>
        </p:txBody>
      </p:sp>
    </p:spTree>
    <p:extLst>
      <p:ext uri="{BB962C8B-B14F-4D97-AF65-F5344CB8AC3E}">
        <p14:creationId xmlns:p14="http://schemas.microsoft.com/office/powerpoint/2010/main" xmlns="" val="1557809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574668" y="561783"/>
            <a:ext cx="1723549"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多空线指标</a:t>
            </a:r>
            <a:endParaRPr lang="zh-CN" altLang="en-US" sz="2400" b="1" dirty="0"/>
          </a:p>
        </p:txBody>
      </p:sp>
      <p:sp>
        <p:nvSpPr>
          <p:cNvPr id="2" name="Rectangle 2"/>
          <p:cNvSpPr>
            <a:spLocks noChangeArrowheads="1"/>
          </p:cNvSpPr>
          <p:nvPr/>
        </p:nvSpPr>
        <p:spPr bwMode="auto">
          <a:xfrm>
            <a:off x="727787" y="1586203"/>
            <a:ext cx="23886367"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xmlns="" val="1123628800"/>
              </p:ext>
            </p:extLst>
          </p:nvPr>
        </p:nvGraphicFramePr>
        <p:xfrm>
          <a:off x="727788" y="1586204"/>
          <a:ext cx="9668340" cy="3526971"/>
        </p:xfrm>
        <a:graphic>
          <a:graphicData uri="http://schemas.openxmlformats.org/presentationml/2006/ole">
            <p:oleObj spid="_x0000_s15370" name="Equation" r:id="rId3" imgW="3733800" imgH="1358900" progId="Equation.DSMT4">
              <p:embed/>
            </p:oleObj>
          </a:graphicData>
        </a:graphic>
      </p:graphicFrame>
    </p:spTree>
    <p:extLst>
      <p:ext uri="{BB962C8B-B14F-4D97-AF65-F5344CB8AC3E}">
        <p14:creationId xmlns:p14="http://schemas.microsoft.com/office/powerpoint/2010/main" xmlns="" val="466517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5" name="矩形 4"/>
          <p:cNvSpPr/>
          <p:nvPr/>
        </p:nvSpPr>
        <p:spPr>
          <a:xfrm>
            <a:off x="336937" y="697984"/>
            <a:ext cx="3892412" cy="584775"/>
          </a:xfrm>
          <a:prstGeom prst="rect">
            <a:avLst/>
          </a:prstGeom>
        </p:spPr>
        <p:txBody>
          <a:bodyPr wrap="none">
            <a:spAutoFit/>
          </a:bodyPr>
          <a:lstStyle/>
          <a:p>
            <a:r>
              <a:rPr lang="zh-CN" altLang="zh-CN" sz="3200" b="1" dirty="0">
                <a:latin typeface="Times New Roman" panose="02020603050405020304" pitchFamily="18" charset="0"/>
                <a:cs typeface="Times New Roman" panose="02020603050405020304" pitchFamily="18" charset="0"/>
              </a:rPr>
              <a:t>量化投资反趋向指标</a:t>
            </a:r>
            <a:endParaRPr lang="zh-CN" altLang="en-US" sz="3200" b="1" dirty="0"/>
          </a:p>
        </p:txBody>
      </p:sp>
      <p:sp>
        <p:nvSpPr>
          <p:cNvPr id="6" name="矩形 5"/>
          <p:cNvSpPr/>
          <p:nvPr/>
        </p:nvSpPr>
        <p:spPr>
          <a:xfrm>
            <a:off x="336937" y="1282759"/>
            <a:ext cx="11475618" cy="3108543"/>
          </a:xfrm>
          <a:prstGeom prst="rect">
            <a:avLst/>
          </a:prstGeom>
        </p:spPr>
        <p:txBody>
          <a:bodyPr wrap="square">
            <a:spAutoFit/>
          </a:bodyPr>
          <a:lstStyle/>
          <a:p>
            <a:pPr indent="266700" algn="just">
              <a:spcAft>
                <a:spcPts val="0"/>
              </a:spcAft>
            </a:pPr>
            <a:r>
              <a:rPr lang="en-US" altLang="zh-CN" sz="2800" dirty="0" smtClean="0">
                <a:latin typeface="Times New Roman" panose="02020603050405020304" pitchFamily="18" charset="0"/>
              </a:rPr>
              <a:t>     </a:t>
            </a:r>
            <a:r>
              <a:rPr lang="zh-CN" altLang="zh-CN" sz="2800" dirty="0" smtClean="0">
                <a:latin typeface="Times New Roman" panose="02020603050405020304" pitchFamily="18" charset="0"/>
              </a:rPr>
              <a:t>本章</a:t>
            </a:r>
            <a:r>
              <a:rPr lang="zh-CN" altLang="zh-CN" sz="2800" dirty="0">
                <a:latin typeface="Times New Roman" panose="02020603050405020304" pitchFamily="18" charset="0"/>
              </a:rPr>
              <a:t>主要围绕量化投资反趋向指标，进行幅度涨速指标</a:t>
            </a:r>
            <a:r>
              <a:rPr lang="en-US" altLang="zh-CN" sz="2800" dirty="0">
                <a:latin typeface="Times New Roman" panose="02020603050405020304" pitchFamily="18" charset="0"/>
              </a:rPr>
              <a:t>ACCER</a:t>
            </a:r>
            <a:r>
              <a:rPr lang="zh-CN" altLang="zh-CN" sz="2800" dirty="0">
                <a:latin typeface="Times New Roman" panose="02020603050405020304" pitchFamily="18" charset="0"/>
              </a:rPr>
              <a:t>、动态买卖人气指标</a:t>
            </a:r>
            <a:r>
              <a:rPr lang="en-US" altLang="zh-CN" sz="2800" dirty="0">
                <a:latin typeface="Times New Roman" panose="02020603050405020304" pitchFamily="18" charset="0"/>
              </a:rPr>
              <a:t>ADTM</a:t>
            </a:r>
            <a:r>
              <a:rPr lang="zh-CN" altLang="zh-CN" sz="2800" dirty="0">
                <a:latin typeface="Times New Roman" panose="02020603050405020304" pitchFamily="18" charset="0"/>
              </a:rPr>
              <a:t>、布林极限指标</a:t>
            </a:r>
            <a:r>
              <a:rPr lang="en-US" altLang="zh-CN" sz="2800" dirty="0">
                <a:latin typeface="Times New Roman" panose="02020603050405020304" pitchFamily="18" charset="0"/>
              </a:rPr>
              <a:t>BB</a:t>
            </a:r>
            <a:r>
              <a:rPr lang="zh-CN" altLang="zh-CN" sz="2800" dirty="0">
                <a:latin typeface="Times New Roman" panose="02020603050405020304" pitchFamily="18" charset="0"/>
              </a:rPr>
              <a:t>、乖离率指标</a:t>
            </a:r>
            <a:r>
              <a:rPr lang="en-US" altLang="zh-CN" sz="2800" dirty="0">
                <a:latin typeface="Times New Roman" panose="02020603050405020304" pitchFamily="18" charset="0"/>
              </a:rPr>
              <a:t>BIAS</a:t>
            </a:r>
            <a:r>
              <a:rPr lang="zh-CN" altLang="zh-CN" sz="2800" dirty="0">
                <a:latin typeface="Times New Roman" panose="02020603050405020304" pitchFamily="18" charset="0"/>
              </a:rPr>
              <a:t>、顺势指标</a:t>
            </a:r>
            <a:r>
              <a:rPr lang="en-US" altLang="zh-CN" sz="2800" dirty="0">
                <a:latin typeface="Times New Roman" panose="02020603050405020304" pitchFamily="18" charset="0"/>
              </a:rPr>
              <a:t>CCI</a:t>
            </a:r>
            <a:r>
              <a:rPr lang="zh-CN" altLang="zh-CN" sz="2800" dirty="0">
                <a:latin typeface="Times New Roman" panose="02020603050405020304" pitchFamily="18" charset="0"/>
              </a:rPr>
              <a:t>、市场能量指标</a:t>
            </a:r>
            <a:r>
              <a:rPr lang="en-US" altLang="zh-CN" sz="2800" dirty="0">
                <a:latin typeface="Times New Roman" panose="02020603050405020304" pitchFamily="18" charset="0"/>
              </a:rPr>
              <a:t>CYF</a:t>
            </a:r>
            <a:r>
              <a:rPr lang="zh-CN" altLang="zh-CN" sz="2800" dirty="0">
                <a:latin typeface="Times New Roman" panose="02020603050405020304" pitchFamily="18" charset="0"/>
              </a:rPr>
              <a:t>、异同离差乖离率指标</a:t>
            </a:r>
            <a:r>
              <a:rPr lang="en-US" altLang="zh-CN" sz="2800" dirty="0">
                <a:latin typeface="Times New Roman" panose="02020603050405020304" pitchFamily="18" charset="0"/>
              </a:rPr>
              <a:t>DBCD</a:t>
            </a:r>
            <a:r>
              <a:rPr lang="zh-CN" altLang="zh-CN" sz="2800" dirty="0">
                <a:latin typeface="Times New Roman" panose="02020603050405020304" pitchFamily="18" charset="0"/>
              </a:rPr>
              <a:t>、多空线指标</a:t>
            </a:r>
            <a:r>
              <a:rPr lang="en-US" altLang="zh-CN" sz="2800" dirty="0">
                <a:latin typeface="Times New Roman" panose="02020603050405020304" pitchFamily="18" charset="0"/>
              </a:rPr>
              <a:t>DKX</a:t>
            </a:r>
            <a:r>
              <a:rPr lang="zh-CN" altLang="zh-CN" sz="2800" dirty="0">
                <a:latin typeface="Times New Roman" panose="02020603050405020304" pitchFamily="18" charset="0"/>
              </a:rPr>
              <a:t>、区间震荡线指标</a:t>
            </a:r>
            <a:r>
              <a:rPr lang="en-US" altLang="zh-CN" sz="2800" dirty="0">
                <a:latin typeface="Times New Roman" panose="02020603050405020304" pitchFamily="18" charset="0"/>
              </a:rPr>
              <a:t>DPO</a:t>
            </a:r>
            <a:r>
              <a:rPr lang="zh-CN" altLang="zh-CN" sz="2800" dirty="0">
                <a:latin typeface="Times New Roman" panose="02020603050405020304" pitchFamily="18" charset="0"/>
              </a:rPr>
              <a:t>、分水岭指标</a:t>
            </a:r>
            <a:r>
              <a:rPr lang="en-US" altLang="zh-CN" sz="2800" dirty="0">
                <a:latin typeface="Times New Roman" panose="02020603050405020304" pitchFamily="18" charset="0"/>
              </a:rPr>
              <a:t>FSL</a:t>
            </a:r>
            <a:r>
              <a:rPr lang="zh-CN" altLang="zh-CN" sz="2800" dirty="0">
                <a:latin typeface="Times New Roman" panose="02020603050405020304" pitchFamily="18" charset="0"/>
              </a:rPr>
              <a:t>、随机指标</a:t>
            </a:r>
            <a:r>
              <a:rPr lang="en-US" altLang="zh-CN" sz="2800" dirty="0">
                <a:latin typeface="Times New Roman" panose="02020603050405020304" pitchFamily="18" charset="0"/>
              </a:rPr>
              <a:t>KDJ</a:t>
            </a:r>
            <a:r>
              <a:rPr lang="zh-CN" altLang="zh-CN" sz="2800" dirty="0">
                <a:latin typeface="Times New Roman" panose="02020603050405020304" pitchFamily="18" charset="0"/>
              </a:rPr>
              <a:t>、威廉指标</a:t>
            </a:r>
            <a:r>
              <a:rPr lang="en-US" altLang="zh-CN" sz="2800" dirty="0">
                <a:latin typeface="Times New Roman" panose="02020603050405020304" pitchFamily="18" charset="0"/>
              </a:rPr>
              <a:t>LWR-L</a:t>
            </a:r>
            <a:r>
              <a:rPr lang="zh-CN" altLang="zh-CN" sz="2800" dirty="0">
                <a:latin typeface="Times New Roman" panose="02020603050405020304" pitchFamily="18" charset="0"/>
              </a:rPr>
              <a:t>、变动速率指标</a:t>
            </a:r>
            <a:r>
              <a:rPr lang="en-US" altLang="zh-CN" sz="2800" dirty="0">
                <a:latin typeface="Times New Roman" panose="02020603050405020304" pitchFamily="18" charset="0"/>
              </a:rPr>
              <a:t>ROC</a:t>
            </a:r>
            <a:r>
              <a:rPr lang="zh-CN" altLang="zh-CN" sz="2800" dirty="0">
                <a:latin typeface="Times New Roman" panose="02020603050405020304" pitchFamily="18" charset="0"/>
              </a:rPr>
              <a:t>、</a:t>
            </a:r>
            <a:r>
              <a:rPr lang="en-US" altLang="zh-CN" sz="2800" dirty="0">
                <a:latin typeface="Times New Roman" panose="02020603050405020304" pitchFamily="18" charset="0"/>
              </a:rPr>
              <a:t>RSI-</a:t>
            </a:r>
            <a:r>
              <a:rPr lang="zh-CN" altLang="zh-CN" sz="2800" dirty="0">
                <a:latin typeface="Times New Roman" panose="02020603050405020304" pitchFamily="18" charset="0"/>
              </a:rPr>
              <a:t>相对强弱指标、慢速随机指标</a:t>
            </a:r>
            <a:r>
              <a:rPr lang="en-US" altLang="zh-CN" sz="2800" dirty="0">
                <a:latin typeface="Times New Roman" panose="02020603050405020304" pitchFamily="18" charset="0"/>
              </a:rPr>
              <a:t>SKDJ</a:t>
            </a:r>
            <a:r>
              <a:rPr lang="zh-CN" altLang="zh-CN" sz="2800" dirty="0">
                <a:latin typeface="Times New Roman" panose="02020603050405020304" pitchFamily="18" charset="0"/>
              </a:rPr>
              <a:t>、摆动指标</a:t>
            </a:r>
            <a:r>
              <a:rPr lang="en-US" altLang="zh-CN" sz="2800" dirty="0">
                <a:latin typeface="Times New Roman" panose="02020603050405020304" pitchFamily="18" charset="0"/>
              </a:rPr>
              <a:t>SI</a:t>
            </a:r>
            <a:r>
              <a:rPr lang="zh-CN" altLang="zh-CN" sz="2800" dirty="0">
                <a:latin typeface="Times New Roman" panose="02020603050405020304" pitchFamily="18" charset="0"/>
              </a:rPr>
              <a:t>、动向速度比率指标</a:t>
            </a:r>
            <a:r>
              <a:rPr lang="en-US" altLang="zh-CN" sz="2800" dirty="0">
                <a:latin typeface="Times New Roman" panose="02020603050405020304" pitchFamily="18" charset="0"/>
              </a:rPr>
              <a:t>SRDM</a:t>
            </a:r>
            <a:r>
              <a:rPr lang="zh-CN" altLang="zh-CN" sz="2800" dirty="0">
                <a:latin typeface="Times New Roman" panose="02020603050405020304" pitchFamily="18" charset="0"/>
              </a:rPr>
              <a:t>、引力线指标</a:t>
            </a:r>
            <a:r>
              <a:rPr lang="en-US" altLang="zh-CN" sz="2800" dirty="0">
                <a:latin typeface="Times New Roman" panose="02020603050405020304" pitchFamily="18" charset="0"/>
              </a:rPr>
              <a:t>UDL</a:t>
            </a:r>
            <a:r>
              <a:rPr lang="zh-CN" altLang="zh-CN" sz="2800" dirty="0">
                <a:latin typeface="Times New Roman" panose="02020603050405020304" pitchFamily="18" charset="0"/>
              </a:rPr>
              <a:t>、威廉指标</a:t>
            </a:r>
            <a:r>
              <a:rPr lang="en-US" altLang="zh-CN" sz="2800" dirty="0">
                <a:latin typeface="Times New Roman" panose="02020603050405020304" pitchFamily="18" charset="0"/>
              </a:rPr>
              <a:t>WR</a:t>
            </a:r>
            <a:r>
              <a:rPr lang="zh-CN" altLang="zh-CN" sz="2800" dirty="0">
                <a:latin typeface="Times New Roman" panose="02020603050405020304" pitchFamily="18" charset="0"/>
              </a:rPr>
              <a:t>、布林极限宽度指标</a:t>
            </a:r>
            <a:r>
              <a:rPr lang="en-US" altLang="zh-CN" sz="2800" dirty="0">
                <a:latin typeface="Times New Roman" panose="02020603050405020304" pitchFamily="18" charset="0"/>
              </a:rPr>
              <a:t>WIDTH</a:t>
            </a:r>
            <a:r>
              <a:rPr lang="zh-CN" altLang="zh-CN" sz="2800" dirty="0">
                <a:latin typeface="Times New Roman" panose="02020603050405020304" pitchFamily="18" charset="0"/>
              </a:rPr>
              <a:t>。</a:t>
            </a:r>
          </a:p>
        </p:txBody>
      </p:sp>
    </p:spTree>
    <p:extLst>
      <p:ext uri="{BB962C8B-B14F-4D97-AF65-F5344CB8AC3E}">
        <p14:creationId xmlns:p14="http://schemas.microsoft.com/office/powerpoint/2010/main" xmlns="" val="4103763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574668" y="561783"/>
            <a:ext cx="1723549"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多空线指标</a:t>
            </a:r>
            <a:endParaRPr lang="zh-CN" altLang="en-US" sz="2400" b="1" dirty="0"/>
          </a:p>
        </p:txBody>
      </p:sp>
      <p:pic>
        <p:nvPicPr>
          <p:cNvPr id="1638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l="5901" t="2930" r="7018"/>
          <a:stretch>
            <a:fillRect/>
          </a:stretch>
        </p:blipFill>
        <p:spPr bwMode="auto">
          <a:xfrm>
            <a:off x="995395" y="1197493"/>
            <a:ext cx="10595354" cy="5035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107581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418480" y="746449"/>
            <a:ext cx="2339102"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区间震荡线指标</a:t>
            </a:r>
            <a:endParaRPr lang="zh-CN" altLang="en-US" sz="2400" b="1" dirty="0"/>
          </a:p>
        </p:txBody>
      </p:sp>
      <p:sp>
        <p:nvSpPr>
          <p:cNvPr id="3" name="矩形 2"/>
          <p:cNvSpPr/>
          <p:nvPr/>
        </p:nvSpPr>
        <p:spPr>
          <a:xfrm>
            <a:off x="789992" y="1517067"/>
            <a:ext cx="10481388" cy="2677656"/>
          </a:xfrm>
          <a:prstGeom prst="rect">
            <a:avLst/>
          </a:prstGeom>
        </p:spPr>
        <p:txBody>
          <a:bodyPr wrap="square">
            <a:spAutoFit/>
          </a:bodyPr>
          <a:lstStyle/>
          <a:p>
            <a:pPr indent="266700" algn="just">
              <a:spcAft>
                <a:spcPts val="0"/>
              </a:spcAft>
            </a:pPr>
            <a:r>
              <a:rPr lang="zh-CN" altLang="zh-CN" sz="2400" dirty="0">
                <a:latin typeface="Times New Roman" panose="02020603050405020304" pitchFamily="18" charset="0"/>
              </a:rPr>
              <a:t>区间震荡线指标</a:t>
            </a:r>
            <a:r>
              <a:rPr lang="en-US" altLang="zh-CN" sz="2400" dirty="0">
                <a:latin typeface="Times New Roman" panose="02020603050405020304" pitchFamily="18" charset="0"/>
              </a:rPr>
              <a:t>DPO</a:t>
            </a:r>
            <a:r>
              <a:rPr lang="zh-CN" altLang="zh-CN" sz="2400" dirty="0">
                <a:latin typeface="Times New Roman" panose="02020603050405020304" pitchFamily="18" charset="0"/>
              </a:rPr>
              <a:t>围绕</a:t>
            </a:r>
            <a:r>
              <a:rPr lang="en-US" altLang="zh-CN" sz="2400" dirty="0">
                <a:latin typeface="Times New Roman" panose="02020603050405020304" pitchFamily="18" charset="0"/>
              </a:rPr>
              <a:t>0</a:t>
            </a:r>
            <a:r>
              <a:rPr lang="zh-CN" altLang="zh-CN" sz="2400" dirty="0">
                <a:latin typeface="Times New Roman" panose="02020603050405020304" pitchFamily="18" charset="0"/>
              </a:rPr>
              <a:t>轴上下震荡，当区间震荡线指标</a:t>
            </a:r>
            <a:r>
              <a:rPr lang="en-US" altLang="zh-CN" sz="2400" dirty="0">
                <a:latin typeface="Times New Roman" panose="02020603050405020304" pitchFamily="18" charset="0"/>
              </a:rPr>
              <a:t>DPO</a:t>
            </a:r>
            <a:r>
              <a:rPr lang="zh-CN" altLang="zh-CN" sz="2400" dirty="0">
                <a:latin typeface="Times New Roman" panose="02020603050405020304" pitchFamily="18" charset="0"/>
              </a:rPr>
              <a:t>在</a:t>
            </a:r>
            <a:r>
              <a:rPr lang="en-US" altLang="zh-CN" sz="2400" dirty="0">
                <a:latin typeface="Times New Roman" panose="02020603050405020304" pitchFamily="18" charset="0"/>
              </a:rPr>
              <a:t>0</a:t>
            </a:r>
            <a:r>
              <a:rPr lang="zh-CN" altLang="zh-CN" sz="2400" dirty="0">
                <a:latin typeface="Times New Roman" panose="02020603050405020304" pitchFamily="18" charset="0"/>
              </a:rPr>
              <a:t>轴上上方时，可以买入该股票，当区间震荡线指标</a:t>
            </a:r>
            <a:r>
              <a:rPr lang="en-US" altLang="zh-CN" sz="2400" dirty="0">
                <a:latin typeface="Times New Roman" panose="02020603050405020304" pitchFamily="18" charset="0"/>
              </a:rPr>
              <a:t>DPO</a:t>
            </a:r>
            <a:r>
              <a:rPr lang="zh-CN" altLang="zh-CN" sz="2400" dirty="0">
                <a:latin typeface="Times New Roman" panose="02020603050405020304" pitchFamily="18" charset="0"/>
              </a:rPr>
              <a:t>趋势向下时，则投资者可以考虑减仓。</a:t>
            </a:r>
          </a:p>
          <a:p>
            <a:pPr indent="266700" algn="just">
              <a:spcAft>
                <a:spcPts val="0"/>
              </a:spcAft>
            </a:pPr>
            <a:r>
              <a:rPr lang="zh-CN" altLang="zh-CN" sz="2400" dirty="0">
                <a:latin typeface="Times New Roman" panose="02020603050405020304" pitchFamily="18" charset="0"/>
              </a:rPr>
              <a:t>区间震荡线指标</a:t>
            </a:r>
            <a:r>
              <a:rPr lang="en-US" altLang="zh-CN" sz="2400" dirty="0">
                <a:latin typeface="Times New Roman" panose="02020603050405020304" pitchFamily="18" charset="0"/>
              </a:rPr>
              <a:t>DPO</a:t>
            </a:r>
            <a:r>
              <a:rPr lang="zh-CN" altLang="zh-CN" sz="2400" dirty="0">
                <a:latin typeface="Times New Roman" panose="02020603050405020304" pitchFamily="18" charset="0"/>
              </a:rPr>
              <a:t>震荡的剧烈程度和股票的上涨下跌幅度相关，当区间震荡线指标</a:t>
            </a:r>
            <a:r>
              <a:rPr lang="en-US" altLang="zh-CN" sz="2400" dirty="0">
                <a:latin typeface="Times New Roman" panose="02020603050405020304" pitchFamily="18" charset="0"/>
              </a:rPr>
              <a:t>DPO</a:t>
            </a:r>
            <a:r>
              <a:rPr lang="zh-CN" altLang="zh-CN" sz="2400" dirty="0">
                <a:latin typeface="Times New Roman" panose="02020603050405020304" pitchFamily="18" charset="0"/>
              </a:rPr>
              <a:t>向上的幅度很大时，则说明股票上涨迅速，当区间震荡线指标</a:t>
            </a:r>
            <a:r>
              <a:rPr lang="en-US" altLang="zh-CN" sz="2400" dirty="0">
                <a:latin typeface="Times New Roman" panose="02020603050405020304" pitchFamily="18" charset="0"/>
              </a:rPr>
              <a:t>DPO</a:t>
            </a:r>
            <a:r>
              <a:rPr lang="zh-CN" altLang="zh-CN" sz="2400" dirty="0">
                <a:latin typeface="Times New Roman" panose="02020603050405020304" pitchFamily="18" charset="0"/>
              </a:rPr>
              <a:t>向下震荡幅度很大时，说明股票价格回落很快，此时投资者应该严格注意股票的走势。</a:t>
            </a:r>
          </a:p>
        </p:txBody>
      </p:sp>
      <p:sp>
        <p:nvSpPr>
          <p:cNvPr id="5" name="Rectangle 2"/>
          <p:cNvSpPr>
            <a:spLocks noChangeArrowheads="1"/>
          </p:cNvSpPr>
          <p:nvPr/>
        </p:nvSpPr>
        <p:spPr bwMode="auto">
          <a:xfrm>
            <a:off x="3172407" y="4474415"/>
            <a:ext cx="21243621"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xmlns="" val="3276208359"/>
              </p:ext>
            </p:extLst>
          </p:nvPr>
        </p:nvGraphicFramePr>
        <p:xfrm>
          <a:off x="3172408" y="4474416"/>
          <a:ext cx="5916276" cy="981850"/>
        </p:xfrm>
        <a:graphic>
          <a:graphicData uri="http://schemas.openxmlformats.org/presentationml/2006/ole">
            <p:oleObj spid="_x0000_s17417" name="Equation" r:id="rId3" imgW="2235200" imgH="368300" progId="Equation.DSMT4">
              <p:embed/>
            </p:oleObj>
          </a:graphicData>
        </a:graphic>
      </p:graphicFrame>
    </p:spTree>
    <p:extLst>
      <p:ext uri="{BB962C8B-B14F-4D97-AF65-F5344CB8AC3E}">
        <p14:creationId xmlns:p14="http://schemas.microsoft.com/office/powerpoint/2010/main" xmlns="" val="521115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418480" y="746449"/>
            <a:ext cx="2339102"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区间震荡线指标</a:t>
            </a:r>
            <a:endParaRPr lang="zh-CN" altLang="en-US" sz="2400" b="1" dirty="0"/>
          </a:p>
        </p:txBody>
      </p:sp>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l="5423" t="2734" r="7497"/>
          <a:stretch>
            <a:fillRect/>
          </a:stretch>
        </p:blipFill>
        <p:spPr bwMode="auto">
          <a:xfrm>
            <a:off x="881840" y="1348371"/>
            <a:ext cx="10047756" cy="45858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884886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742619" y="746449"/>
            <a:ext cx="1723549"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分水岭指标</a:t>
            </a:r>
            <a:endParaRPr lang="zh-CN" altLang="en-US" sz="2400" b="1" dirty="0"/>
          </a:p>
        </p:txBody>
      </p:sp>
      <p:pic>
        <p:nvPicPr>
          <p:cNvPr id="1945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l="6857" t="4048" r="8134"/>
          <a:stretch>
            <a:fillRect/>
          </a:stretch>
        </p:blipFill>
        <p:spPr bwMode="auto">
          <a:xfrm>
            <a:off x="601922" y="1460338"/>
            <a:ext cx="10998989" cy="48844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756004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559455" y="746449"/>
            <a:ext cx="1415772"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随机指标</a:t>
            </a:r>
            <a:endParaRPr lang="zh-CN" altLang="en-US" sz="2400" b="1" dirty="0"/>
          </a:p>
        </p:txBody>
      </p:sp>
      <p:sp>
        <p:nvSpPr>
          <p:cNvPr id="3" name="矩形 2"/>
          <p:cNvSpPr/>
          <p:nvPr/>
        </p:nvSpPr>
        <p:spPr>
          <a:xfrm>
            <a:off x="995264" y="1376065"/>
            <a:ext cx="10033519" cy="4401205"/>
          </a:xfrm>
          <a:prstGeom prst="rect">
            <a:avLst/>
          </a:prstGeom>
        </p:spPr>
        <p:txBody>
          <a:bodyPr wrap="square">
            <a:spAutoFit/>
          </a:bodyPr>
          <a:lstStyle/>
          <a:p>
            <a:pPr marL="266700" algn="just">
              <a:spcAft>
                <a:spcPts val="0"/>
              </a:spcAft>
            </a:pPr>
            <a:r>
              <a:rPr lang="en-US" altLang="zh-CN" sz="2000" dirty="0" err="1">
                <a:latin typeface="Arial" panose="020B0604020202020204" pitchFamily="34" charset="0"/>
                <a:ea typeface="黑体" panose="02010609060101010101" pitchFamily="49" charset="-122"/>
              </a:rPr>
              <a:t>LLV_com</a:t>
            </a:r>
            <a:r>
              <a:rPr lang="en-US" altLang="zh-CN" sz="2000" dirty="0">
                <a:latin typeface="Arial" panose="020B0604020202020204" pitchFamily="34" charset="0"/>
                <a:ea typeface="黑体" panose="02010609060101010101" pitchFamily="49" charset="-122"/>
              </a:rPr>
              <a:t>=nan*ones(size(closeprice,1),size(closeprice,2)); % </a:t>
            </a:r>
            <a:r>
              <a:rPr lang="zh-CN" altLang="zh-CN" sz="2000" dirty="0">
                <a:latin typeface="Arial" panose="020B0604020202020204" pitchFamily="34" charset="0"/>
                <a:ea typeface="黑体" panose="02010609060101010101" pitchFamily="49" charset="-122"/>
              </a:rPr>
              <a:t>初始化</a:t>
            </a:r>
          </a:p>
          <a:p>
            <a:pPr marL="266700" algn="just">
              <a:spcAft>
                <a:spcPts val="0"/>
              </a:spcAft>
            </a:pPr>
            <a:r>
              <a:rPr lang="en-US" altLang="zh-CN" sz="2000" dirty="0" err="1">
                <a:latin typeface="Arial" panose="020B0604020202020204" pitchFamily="34" charset="0"/>
                <a:ea typeface="黑体" panose="02010609060101010101" pitchFamily="49" charset="-122"/>
              </a:rPr>
              <a:t>HHV_com</a:t>
            </a:r>
            <a:r>
              <a:rPr lang="en-US" altLang="zh-CN" sz="2000" dirty="0">
                <a:latin typeface="Arial" panose="020B0604020202020204" pitchFamily="34" charset="0"/>
                <a:ea typeface="黑体" panose="02010609060101010101" pitchFamily="49" charset="-122"/>
              </a:rPr>
              <a:t>=nan*ones(size(closeprice,1),size(closeprice,2)); % </a:t>
            </a:r>
            <a:r>
              <a:rPr lang="zh-CN" altLang="zh-CN" sz="2000" dirty="0">
                <a:latin typeface="Arial" panose="020B0604020202020204" pitchFamily="34" charset="0"/>
                <a:ea typeface="黑体" panose="02010609060101010101" pitchFamily="49" charset="-122"/>
              </a:rPr>
              <a:t>初始化</a:t>
            </a:r>
          </a:p>
          <a:p>
            <a:pPr marL="266700" algn="just">
              <a:spcAft>
                <a:spcPts val="0"/>
              </a:spcAft>
            </a:pPr>
            <a:r>
              <a:rPr lang="en-US" altLang="zh-CN" sz="2000" dirty="0" err="1">
                <a:latin typeface="Arial" panose="020B0604020202020204" pitchFamily="34" charset="0"/>
                <a:ea typeface="黑体" panose="02010609060101010101" pitchFamily="49" charset="-122"/>
              </a:rPr>
              <a:t>RSV_com</a:t>
            </a:r>
            <a:r>
              <a:rPr lang="en-US" altLang="zh-CN" sz="2000" dirty="0">
                <a:latin typeface="Arial" panose="020B0604020202020204" pitchFamily="34" charset="0"/>
                <a:ea typeface="黑体" panose="02010609060101010101" pitchFamily="49" charset="-122"/>
              </a:rPr>
              <a:t>=nan*ones(size(closeprice,1),size(closeprice,2)); % </a:t>
            </a:r>
            <a:r>
              <a:rPr lang="zh-CN" altLang="zh-CN" sz="2000" dirty="0">
                <a:latin typeface="Arial" panose="020B0604020202020204" pitchFamily="34" charset="0"/>
                <a:ea typeface="黑体" panose="02010609060101010101" pitchFamily="49" charset="-122"/>
              </a:rPr>
              <a:t>初始化</a:t>
            </a:r>
          </a:p>
          <a:p>
            <a:pPr marL="266700" algn="just">
              <a:spcAft>
                <a:spcPts val="0"/>
              </a:spcAft>
            </a:pPr>
            <a:r>
              <a:rPr lang="en-US" altLang="zh-CN" sz="2000" dirty="0" err="1">
                <a:latin typeface="Arial" panose="020B0604020202020204" pitchFamily="34" charset="0"/>
                <a:ea typeface="黑体" panose="02010609060101010101" pitchFamily="49" charset="-122"/>
              </a:rPr>
              <a:t>K_com</a:t>
            </a:r>
            <a:r>
              <a:rPr lang="en-US" altLang="zh-CN" sz="2000" dirty="0">
                <a:latin typeface="Arial" panose="020B0604020202020204" pitchFamily="34" charset="0"/>
                <a:ea typeface="黑体" panose="02010609060101010101" pitchFamily="49" charset="-122"/>
              </a:rPr>
              <a:t>=nan*ones(size(closeprice,1),size(closeprice,2)); % </a:t>
            </a:r>
            <a:r>
              <a:rPr lang="zh-CN" altLang="zh-CN" sz="2000" dirty="0">
                <a:latin typeface="Arial" panose="020B0604020202020204" pitchFamily="34" charset="0"/>
                <a:ea typeface="黑体" panose="02010609060101010101" pitchFamily="49" charset="-122"/>
              </a:rPr>
              <a:t>初始化</a:t>
            </a:r>
          </a:p>
          <a:p>
            <a:pPr marL="266700" algn="just">
              <a:spcAft>
                <a:spcPts val="0"/>
              </a:spcAft>
            </a:pPr>
            <a:r>
              <a:rPr lang="en-US" altLang="zh-CN" sz="2000" dirty="0" err="1">
                <a:latin typeface="Arial" panose="020B0604020202020204" pitchFamily="34" charset="0"/>
                <a:ea typeface="黑体" panose="02010609060101010101" pitchFamily="49" charset="-122"/>
              </a:rPr>
              <a:t>D_com</a:t>
            </a:r>
            <a:r>
              <a:rPr lang="en-US" altLang="zh-CN" sz="2000" dirty="0">
                <a:latin typeface="Arial" panose="020B0604020202020204" pitchFamily="34" charset="0"/>
                <a:ea typeface="黑体" panose="02010609060101010101" pitchFamily="49" charset="-122"/>
              </a:rPr>
              <a:t>=nan*ones(size(closeprice,1),size(closeprice,2)); % </a:t>
            </a:r>
            <a:r>
              <a:rPr lang="zh-CN" altLang="zh-CN" sz="2000" dirty="0">
                <a:latin typeface="Arial" panose="020B0604020202020204" pitchFamily="34" charset="0"/>
                <a:ea typeface="黑体" panose="02010609060101010101" pitchFamily="49" charset="-122"/>
              </a:rPr>
              <a:t>初始化</a:t>
            </a:r>
          </a:p>
          <a:p>
            <a:pPr marL="266700" algn="just">
              <a:spcAft>
                <a:spcPts val="0"/>
              </a:spcAft>
            </a:pPr>
            <a:r>
              <a:rPr lang="en-US" altLang="zh-CN" sz="2000" dirty="0" err="1">
                <a:latin typeface="Arial" panose="020B0604020202020204" pitchFamily="34" charset="0"/>
                <a:ea typeface="黑体" panose="02010609060101010101" pitchFamily="49" charset="-122"/>
              </a:rPr>
              <a:t>J_com</a:t>
            </a:r>
            <a:r>
              <a:rPr lang="en-US" altLang="zh-CN" sz="2000" dirty="0">
                <a:latin typeface="Arial" panose="020B0604020202020204" pitchFamily="34" charset="0"/>
                <a:ea typeface="黑体" panose="02010609060101010101" pitchFamily="49" charset="-122"/>
              </a:rPr>
              <a:t>=nan*ones(size(closeprice,1),size(closeprice,2)); % </a:t>
            </a:r>
            <a:r>
              <a:rPr lang="zh-CN" altLang="zh-CN" sz="2000" dirty="0">
                <a:latin typeface="Arial" panose="020B0604020202020204" pitchFamily="34" charset="0"/>
                <a:ea typeface="黑体" panose="02010609060101010101" pitchFamily="49" charset="-122"/>
              </a:rPr>
              <a:t>初始化</a:t>
            </a:r>
          </a:p>
          <a:p>
            <a:pPr marL="266700" algn="just">
              <a:spcAft>
                <a:spcPts val="0"/>
              </a:spcAft>
            </a:pPr>
            <a:r>
              <a:rPr lang="en-US" altLang="zh-CN" sz="2000" dirty="0">
                <a:latin typeface="Arial" panose="020B0604020202020204" pitchFamily="34" charset="0"/>
                <a:ea typeface="黑体" panose="02010609060101010101" pitchFamily="49" charset="-122"/>
              </a:rPr>
              <a:t> </a:t>
            </a:r>
            <a:endParaRPr lang="zh-CN" altLang="zh-CN" sz="2000" dirty="0">
              <a:latin typeface="Arial" panose="020B0604020202020204" pitchFamily="34" charset="0"/>
              <a:ea typeface="黑体" panose="02010609060101010101" pitchFamily="49" charset="-122"/>
            </a:endParaRPr>
          </a:p>
          <a:p>
            <a:pPr marL="266700" algn="just">
              <a:spcAft>
                <a:spcPts val="0"/>
              </a:spcAft>
            </a:pPr>
            <a:r>
              <a:rPr lang="en-US" altLang="zh-CN" sz="2000" dirty="0" err="1">
                <a:latin typeface="Arial" panose="020B0604020202020204" pitchFamily="34" charset="0"/>
                <a:ea typeface="黑体" panose="02010609060101010101" pitchFamily="49" charset="-122"/>
              </a:rPr>
              <a:t>LLV_com</a:t>
            </a:r>
            <a:r>
              <a:rPr lang="en-US" altLang="zh-CN" sz="2000" dirty="0">
                <a:latin typeface="Arial" panose="020B0604020202020204" pitchFamily="34" charset="0"/>
                <a:ea typeface="黑体" panose="02010609060101010101" pitchFamily="49" charset="-122"/>
              </a:rPr>
              <a:t>=LLV(lowprice,period1);  % </a:t>
            </a:r>
            <a:r>
              <a:rPr lang="zh-CN" altLang="zh-CN" sz="2000" dirty="0">
                <a:latin typeface="Arial" panose="020B0604020202020204" pitchFamily="34" charset="0"/>
                <a:ea typeface="黑体" panose="02010609060101010101" pitchFamily="49" charset="-122"/>
              </a:rPr>
              <a:t>序列最小值</a:t>
            </a:r>
          </a:p>
          <a:p>
            <a:pPr marL="266700" algn="just">
              <a:spcAft>
                <a:spcPts val="0"/>
              </a:spcAft>
            </a:pPr>
            <a:r>
              <a:rPr lang="en-US" altLang="zh-CN" sz="2000" dirty="0" err="1">
                <a:latin typeface="Arial" panose="020B0604020202020204" pitchFamily="34" charset="0"/>
                <a:ea typeface="黑体" panose="02010609060101010101" pitchFamily="49" charset="-122"/>
              </a:rPr>
              <a:t>HHV_com</a:t>
            </a:r>
            <a:r>
              <a:rPr lang="en-US" altLang="zh-CN" sz="2000" dirty="0">
                <a:latin typeface="Arial" panose="020B0604020202020204" pitchFamily="34" charset="0"/>
                <a:ea typeface="黑体" panose="02010609060101010101" pitchFamily="49" charset="-122"/>
              </a:rPr>
              <a:t>=HHV(highprice,period1); % </a:t>
            </a:r>
            <a:r>
              <a:rPr lang="zh-CN" altLang="zh-CN" sz="2000" dirty="0">
                <a:latin typeface="Arial" panose="020B0604020202020204" pitchFamily="34" charset="0"/>
                <a:ea typeface="黑体" panose="02010609060101010101" pitchFamily="49" charset="-122"/>
              </a:rPr>
              <a:t>序列最大值</a:t>
            </a:r>
          </a:p>
          <a:p>
            <a:pPr marL="266700" algn="just">
              <a:spcAft>
                <a:spcPts val="0"/>
              </a:spcAft>
            </a:pPr>
            <a:r>
              <a:rPr lang="en-US" altLang="zh-CN" sz="2000" dirty="0" err="1">
                <a:latin typeface="Arial" panose="020B0604020202020204" pitchFamily="34" charset="0"/>
                <a:ea typeface="黑体" panose="02010609060101010101" pitchFamily="49" charset="-122"/>
              </a:rPr>
              <a:t>RSV_com</a:t>
            </a:r>
            <a:r>
              <a:rPr lang="en-US" altLang="zh-CN" sz="2000" dirty="0">
                <a:latin typeface="Arial" panose="020B0604020202020204" pitchFamily="34" charset="0"/>
                <a:ea typeface="黑体" panose="02010609060101010101" pitchFamily="49" charset="-122"/>
              </a:rPr>
              <a:t> = 100*(</a:t>
            </a:r>
            <a:r>
              <a:rPr lang="en-US" altLang="zh-CN" sz="2000" dirty="0" err="1">
                <a:latin typeface="Arial" panose="020B0604020202020204" pitchFamily="34" charset="0"/>
                <a:ea typeface="黑体" panose="02010609060101010101" pitchFamily="49" charset="-122"/>
              </a:rPr>
              <a:t>closeprice-LLV_com</a:t>
            </a:r>
            <a:r>
              <a:rPr lang="en-US" altLang="zh-CN" sz="2000" dirty="0">
                <a:latin typeface="Arial" panose="020B0604020202020204" pitchFamily="34" charset="0"/>
                <a:ea typeface="黑体" panose="02010609060101010101" pitchFamily="49" charset="-122"/>
              </a:rPr>
              <a:t>)./(</a:t>
            </a:r>
            <a:r>
              <a:rPr lang="en-US" altLang="zh-CN" sz="2000" dirty="0" err="1">
                <a:latin typeface="Arial" panose="020B0604020202020204" pitchFamily="34" charset="0"/>
                <a:ea typeface="黑体" panose="02010609060101010101" pitchFamily="49" charset="-122"/>
              </a:rPr>
              <a:t>HHV_com-LLV_com</a:t>
            </a:r>
            <a:r>
              <a:rPr lang="en-US" altLang="zh-CN" sz="2000" dirty="0">
                <a:latin typeface="Arial" panose="020B0604020202020204" pitchFamily="34" charset="0"/>
                <a:ea typeface="黑体" panose="02010609060101010101" pitchFamily="49" charset="-122"/>
              </a:rPr>
              <a:t>);</a:t>
            </a:r>
            <a:endParaRPr lang="zh-CN" altLang="zh-CN" sz="2000" dirty="0">
              <a:latin typeface="Arial" panose="020B0604020202020204" pitchFamily="34" charset="0"/>
              <a:ea typeface="黑体" panose="02010609060101010101" pitchFamily="49" charset="-122"/>
            </a:endParaRPr>
          </a:p>
          <a:p>
            <a:pPr marL="266700" algn="just">
              <a:spcAft>
                <a:spcPts val="0"/>
              </a:spcAft>
            </a:pPr>
            <a:r>
              <a:rPr lang="en-US" altLang="zh-CN" sz="2000" dirty="0">
                <a:latin typeface="Arial" panose="020B0604020202020204" pitchFamily="34" charset="0"/>
                <a:ea typeface="黑体" panose="02010609060101010101" pitchFamily="49" charset="-122"/>
              </a:rPr>
              <a:t>%     </a:t>
            </a:r>
            <a:r>
              <a:rPr lang="zh-CN" altLang="zh-CN" sz="2000" dirty="0">
                <a:latin typeface="Arial" panose="020B0604020202020204" pitchFamily="34" charset="0"/>
                <a:ea typeface="黑体" panose="02010609060101010101" pitchFamily="49" charset="-122"/>
              </a:rPr>
              <a:t>随机指标</a:t>
            </a:r>
            <a:r>
              <a:rPr lang="en-US" altLang="zh-CN" sz="2000" dirty="0">
                <a:latin typeface="Arial" panose="020B0604020202020204" pitchFamily="34" charset="0"/>
                <a:ea typeface="黑体" panose="02010609060101010101" pitchFamily="49" charset="-122"/>
              </a:rPr>
              <a:t>KDJ</a:t>
            </a:r>
            <a:endParaRPr lang="zh-CN" altLang="zh-CN" sz="2000" dirty="0">
              <a:latin typeface="Arial" panose="020B0604020202020204" pitchFamily="34" charset="0"/>
              <a:ea typeface="黑体" panose="02010609060101010101" pitchFamily="49" charset="-122"/>
            </a:endParaRPr>
          </a:p>
          <a:p>
            <a:pPr marL="266700" algn="just">
              <a:spcAft>
                <a:spcPts val="0"/>
              </a:spcAft>
            </a:pPr>
            <a:r>
              <a:rPr lang="en-US" altLang="zh-CN" sz="2000" dirty="0" err="1">
                <a:latin typeface="Arial" panose="020B0604020202020204" pitchFamily="34" charset="0"/>
                <a:ea typeface="黑体" panose="02010609060101010101" pitchFamily="49" charset="-122"/>
              </a:rPr>
              <a:t>K_com</a:t>
            </a:r>
            <a:r>
              <a:rPr lang="en-US" altLang="zh-CN" sz="2000" dirty="0">
                <a:latin typeface="Arial" panose="020B0604020202020204" pitchFamily="34" charset="0"/>
                <a:ea typeface="黑体" panose="02010609060101010101" pitchFamily="49" charset="-122"/>
              </a:rPr>
              <a:t> = EDMA(RSV_com,period2,1); % </a:t>
            </a:r>
            <a:r>
              <a:rPr lang="zh-CN" altLang="zh-CN" sz="2000" dirty="0">
                <a:latin typeface="Arial" panose="020B0604020202020204" pitchFamily="34" charset="0"/>
                <a:ea typeface="黑体" panose="02010609060101010101" pitchFamily="49" charset="-122"/>
              </a:rPr>
              <a:t>函数功能：</a:t>
            </a:r>
            <a:r>
              <a:rPr lang="en-US" altLang="zh-CN" sz="2000" dirty="0">
                <a:latin typeface="Arial" panose="020B0604020202020204" pitchFamily="34" charset="0"/>
                <a:ea typeface="黑体" panose="02010609060101010101" pitchFamily="49" charset="-122"/>
              </a:rPr>
              <a:t>EDMA -</a:t>
            </a:r>
            <a:r>
              <a:rPr lang="zh-CN" altLang="zh-CN" sz="2000" dirty="0">
                <a:latin typeface="Arial" panose="020B0604020202020204" pitchFamily="34" charset="0"/>
                <a:ea typeface="黑体" panose="02010609060101010101" pitchFamily="49" charset="-122"/>
              </a:rPr>
              <a:t>指数移动平均值</a:t>
            </a:r>
          </a:p>
          <a:p>
            <a:pPr marL="266700" algn="just">
              <a:spcAft>
                <a:spcPts val="0"/>
              </a:spcAft>
            </a:pPr>
            <a:r>
              <a:rPr lang="en-US" altLang="zh-CN" sz="2000" dirty="0" err="1">
                <a:latin typeface="Arial" panose="020B0604020202020204" pitchFamily="34" charset="0"/>
                <a:ea typeface="黑体" panose="02010609060101010101" pitchFamily="49" charset="-122"/>
              </a:rPr>
              <a:t>D_com</a:t>
            </a:r>
            <a:r>
              <a:rPr lang="en-US" altLang="zh-CN" sz="2000" dirty="0">
                <a:latin typeface="Arial" panose="020B0604020202020204" pitchFamily="34" charset="0"/>
                <a:ea typeface="黑体" panose="02010609060101010101" pitchFamily="49" charset="-122"/>
              </a:rPr>
              <a:t> = EDMA(K_com,period3,1);   % </a:t>
            </a:r>
            <a:r>
              <a:rPr lang="zh-CN" altLang="zh-CN" sz="2000" dirty="0">
                <a:latin typeface="Arial" panose="020B0604020202020204" pitchFamily="34" charset="0"/>
                <a:ea typeface="黑体" panose="02010609060101010101" pitchFamily="49" charset="-122"/>
              </a:rPr>
              <a:t>函数功能：</a:t>
            </a:r>
            <a:r>
              <a:rPr lang="en-US" altLang="zh-CN" sz="2000" dirty="0">
                <a:latin typeface="Arial" panose="020B0604020202020204" pitchFamily="34" charset="0"/>
                <a:ea typeface="黑体" panose="02010609060101010101" pitchFamily="49" charset="-122"/>
              </a:rPr>
              <a:t>EDMA -</a:t>
            </a:r>
            <a:r>
              <a:rPr lang="zh-CN" altLang="zh-CN" sz="2000" dirty="0">
                <a:latin typeface="Arial" panose="020B0604020202020204" pitchFamily="34" charset="0"/>
                <a:ea typeface="黑体" panose="02010609060101010101" pitchFamily="49" charset="-122"/>
              </a:rPr>
              <a:t>指数移动平均值</a:t>
            </a:r>
          </a:p>
          <a:p>
            <a:pPr marL="266700" algn="just">
              <a:spcAft>
                <a:spcPts val="0"/>
              </a:spcAft>
            </a:pPr>
            <a:r>
              <a:rPr lang="en-US" altLang="zh-CN" sz="2000" dirty="0" err="1">
                <a:latin typeface="Arial" panose="020B0604020202020204" pitchFamily="34" charset="0"/>
                <a:ea typeface="黑体" panose="02010609060101010101" pitchFamily="49" charset="-122"/>
              </a:rPr>
              <a:t>J_com</a:t>
            </a:r>
            <a:r>
              <a:rPr lang="en-US" altLang="zh-CN" sz="2000" dirty="0">
                <a:latin typeface="Arial" panose="020B0604020202020204" pitchFamily="34" charset="0"/>
                <a:ea typeface="黑体" panose="02010609060101010101" pitchFamily="49" charset="-122"/>
              </a:rPr>
              <a:t> = 3*K_com-2*</a:t>
            </a:r>
            <a:r>
              <a:rPr lang="en-US" altLang="zh-CN" sz="2000" dirty="0" err="1">
                <a:latin typeface="Arial" panose="020B0604020202020204" pitchFamily="34" charset="0"/>
                <a:ea typeface="黑体" panose="02010609060101010101" pitchFamily="49" charset="-122"/>
              </a:rPr>
              <a:t>D_com</a:t>
            </a:r>
            <a:r>
              <a:rPr lang="en-US" altLang="zh-CN" sz="2000" dirty="0">
                <a:latin typeface="Arial" panose="020B0604020202020204" pitchFamily="34" charset="0"/>
                <a:ea typeface="黑体" panose="02010609060101010101" pitchFamily="49" charset="-122"/>
              </a:rPr>
              <a:t>;         % </a:t>
            </a:r>
            <a:r>
              <a:rPr lang="zh-CN" altLang="zh-CN" sz="2000" dirty="0">
                <a:latin typeface="Arial" panose="020B0604020202020204" pitchFamily="34" charset="0"/>
                <a:ea typeface="黑体" panose="02010609060101010101" pitchFamily="49" charset="-122"/>
              </a:rPr>
              <a:t>函数功能：</a:t>
            </a:r>
            <a:r>
              <a:rPr lang="en-US" altLang="zh-CN" sz="2000" dirty="0">
                <a:latin typeface="Arial" panose="020B0604020202020204" pitchFamily="34" charset="0"/>
                <a:ea typeface="黑体" panose="02010609060101010101" pitchFamily="49" charset="-122"/>
              </a:rPr>
              <a:t>EDMA -</a:t>
            </a:r>
            <a:r>
              <a:rPr lang="zh-CN" altLang="zh-CN" sz="2000" dirty="0">
                <a:latin typeface="Arial" panose="020B0604020202020204" pitchFamily="34" charset="0"/>
                <a:ea typeface="黑体" panose="02010609060101010101" pitchFamily="49" charset="-122"/>
              </a:rPr>
              <a:t>指数移动平均值</a:t>
            </a:r>
            <a:endParaRPr lang="zh-CN" altLang="zh-CN" sz="2000" dirty="0">
              <a:effectLst/>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xmlns="" val="1983246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559455" y="746449"/>
            <a:ext cx="1415772"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随机指标</a:t>
            </a:r>
            <a:endParaRPr lang="zh-CN" altLang="en-US" sz="2400" b="1" dirty="0"/>
          </a:p>
        </p:txBody>
      </p:sp>
      <p:pic>
        <p:nvPicPr>
          <p:cNvPr id="2048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l="6380" t="4117" r="7178" b="2179"/>
          <a:stretch>
            <a:fillRect/>
          </a:stretch>
        </p:blipFill>
        <p:spPr bwMode="auto">
          <a:xfrm>
            <a:off x="1975227" y="1208114"/>
            <a:ext cx="7851612" cy="560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663108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624328" y="746449"/>
            <a:ext cx="2347117" cy="461665"/>
          </a:xfrm>
          <a:prstGeom prst="rect">
            <a:avLst/>
          </a:prstGeom>
        </p:spPr>
        <p:txBody>
          <a:bodyPr wrap="none">
            <a:spAutoFit/>
          </a:bodyPr>
          <a:lstStyle/>
          <a:p>
            <a:r>
              <a:rPr lang="en-US" altLang="zh-CN" sz="2400" b="1" dirty="0">
                <a:latin typeface="Times New Roman" panose="02020603050405020304" pitchFamily="18" charset="0"/>
              </a:rPr>
              <a:t>KDJ</a:t>
            </a:r>
            <a:r>
              <a:rPr lang="zh-CN" altLang="zh-CN" sz="2400" b="1" dirty="0">
                <a:latin typeface="Times New Roman" panose="02020603050405020304" pitchFamily="18" charset="0"/>
                <a:cs typeface="Times New Roman" panose="02020603050405020304" pitchFamily="18" charset="0"/>
              </a:rPr>
              <a:t>值同步显示</a:t>
            </a:r>
            <a:endParaRPr lang="zh-CN" altLang="en-US" sz="2400" b="1" dirty="0"/>
          </a:p>
        </p:txBody>
      </p:sp>
      <p:pic>
        <p:nvPicPr>
          <p:cNvPr id="2150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l="5263" t="2451" r="4306" b="2005"/>
          <a:stretch>
            <a:fillRect/>
          </a:stretch>
        </p:blipFill>
        <p:spPr bwMode="auto">
          <a:xfrm>
            <a:off x="2115127" y="1208114"/>
            <a:ext cx="6954228" cy="52588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913843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671422" y="561783"/>
            <a:ext cx="1627369" cy="523220"/>
          </a:xfrm>
          <a:prstGeom prst="rect">
            <a:avLst/>
          </a:prstGeom>
        </p:spPr>
        <p:txBody>
          <a:bodyPr wrap="none">
            <a:spAutoFit/>
          </a:bodyPr>
          <a:lstStyle/>
          <a:p>
            <a:r>
              <a:rPr lang="zh-CN" altLang="zh-CN" sz="2800" b="1" dirty="0">
                <a:latin typeface="Times New Roman" panose="02020603050405020304" pitchFamily="18" charset="0"/>
                <a:cs typeface="Times New Roman" panose="02020603050405020304" pitchFamily="18" charset="0"/>
              </a:rPr>
              <a:t>威廉指标</a:t>
            </a:r>
            <a:endParaRPr lang="zh-CN" altLang="en-US" sz="2800" b="1" dirty="0"/>
          </a:p>
        </p:txBody>
      </p:sp>
      <p:sp>
        <p:nvSpPr>
          <p:cNvPr id="3" name="矩形 2"/>
          <p:cNvSpPr/>
          <p:nvPr/>
        </p:nvSpPr>
        <p:spPr>
          <a:xfrm>
            <a:off x="671422" y="1085003"/>
            <a:ext cx="10599958" cy="4524315"/>
          </a:xfrm>
          <a:prstGeom prst="rect">
            <a:avLst/>
          </a:prstGeom>
        </p:spPr>
        <p:txBody>
          <a:bodyPr wrap="square">
            <a:spAutoFit/>
          </a:bodyPr>
          <a:lstStyle/>
          <a:p>
            <a:pPr indent="266700" algn="just">
              <a:spcAft>
                <a:spcPts val="0"/>
              </a:spcAft>
            </a:pPr>
            <a:r>
              <a:rPr lang="zh-CN" altLang="zh-CN" sz="2400" dirty="0">
                <a:latin typeface="Times New Roman" panose="02020603050405020304" pitchFamily="18" charset="0"/>
              </a:rPr>
              <a:t>威廉指标</a:t>
            </a:r>
            <a:r>
              <a:rPr lang="en-US" altLang="zh-CN" sz="2400" dirty="0">
                <a:latin typeface="Times New Roman" panose="02020603050405020304" pitchFamily="18" charset="0"/>
              </a:rPr>
              <a:t>WR</a:t>
            </a:r>
            <a:r>
              <a:rPr lang="zh-CN" altLang="zh-CN" sz="2400" dirty="0">
                <a:latin typeface="Times New Roman" panose="02020603050405020304" pitchFamily="18" charset="0"/>
              </a:rPr>
              <a:t>是一个振荡性指标，单纯的看威廉指标</a:t>
            </a:r>
            <a:r>
              <a:rPr lang="en-US" altLang="zh-CN" sz="2400" dirty="0">
                <a:latin typeface="Times New Roman" panose="02020603050405020304" pitchFamily="18" charset="0"/>
              </a:rPr>
              <a:t>WR </a:t>
            </a:r>
            <a:r>
              <a:rPr lang="zh-CN" altLang="zh-CN" sz="2400" dirty="0">
                <a:latin typeface="Times New Roman" panose="02020603050405020304" pitchFamily="18" charset="0"/>
              </a:rPr>
              <a:t>曲线，投资者获取的信息量很少。威廉指标</a:t>
            </a:r>
            <a:r>
              <a:rPr lang="en-US" altLang="zh-CN" sz="2400" dirty="0">
                <a:latin typeface="Times New Roman" panose="02020603050405020304" pitchFamily="18" charset="0"/>
              </a:rPr>
              <a:t>WR </a:t>
            </a:r>
            <a:r>
              <a:rPr lang="zh-CN" altLang="zh-CN" sz="2400" dirty="0">
                <a:latin typeface="Times New Roman" panose="02020603050405020304" pitchFamily="18" charset="0"/>
              </a:rPr>
              <a:t>中，</a:t>
            </a:r>
            <a:r>
              <a:rPr lang="en-US" altLang="zh-CN" sz="2400" dirty="0">
                <a:latin typeface="Times New Roman" panose="02020603050405020304" pitchFamily="18" charset="0"/>
              </a:rPr>
              <a:t>W</a:t>
            </a:r>
            <a:r>
              <a:rPr lang="zh-CN" altLang="zh-CN" sz="2400" dirty="0">
                <a:latin typeface="Times New Roman" panose="02020603050405020304" pitchFamily="18" charset="0"/>
              </a:rPr>
              <a:t>和</a:t>
            </a:r>
            <a:r>
              <a:rPr lang="en-US" altLang="zh-CN" sz="2400" dirty="0">
                <a:latin typeface="Times New Roman" panose="02020603050405020304" pitchFamily="18" charset="0"/>
              </a:rPr>
              <a:t>R</a:t>
            </a:r>
            <a:r>
              <a:rPr lang="zh-CN" altLang="zh-CN" sz="2400" dirty="0">
                <a:latin typeface="Times New Roman" panose="02020603050405020304" pitchFamily="18" charset="0"/>
              </a:rPr>
              <a:t>为测量行情振荡的指标，一般认识当</a:t>
            </a:r>
            <a:r>
              <a:rPr lang="en-US" altLang="zh-CN" sz="2400" dirty="0">
                <a:latin typeface="Times New Roman" panose="02020603050405020304" pitchFamily="18" charset="0"/>
              </a:rPr>
              <a:t>WR</a:t>
            </a:r>
            <a:r>
              <a:rPr lang="zh-CN" altLang="zh-CN" sz="2400" dirty="0">
                <a:latin typeface="Times New Roman" panose="02020603050405020304" pitchFamily="18" charset="0"/>
              </a:rPr>
              <a:t>指标越大时，股票上涨的可能性越大，当威廉指标</a:t>
            </a:r>
            <a:r>
              <a:rPr lang="en-US" altLang="zh-CN" sz="2400" dirty="0">
                <a:latin typeface="Times New Roman" panose="02020603050405020304" pitchFamily="18" charset="0"/>
              </a:rPr>
              <a:t>WR</a:t>
            </a:r>
            <a:r>
              <a:rPr lang="zh-CN" altLang="zh-CN" sz="2400" dirty="0">
                <a:latin typeface="Times New Roman" panose="02020603050405020304" pitchFamily="18" charset="0"/>
              </a:rPr>
              <a:t>越小，则股票价格下跌的可能性越大。投资者可以根据这样一个判断关系进行合理的买入和卖出手中的股票。</a:t>
            </a:r>
          </a:p>
          <a:p>
            <a:pPr indent="266700" algn="just">
              <a:spcAft>
                <a:spcPts val="0"/>
              </a:spcAft>
            </a:pPr>
            <a:r>
              <a:rPr lang="zh-CN" altLang="zh-CN" sz="2400" dirty="0">
                <a:latin typeface="Times New Roman" panose="02020603050405020304" pitchFamily="18" charset="0"/>
              </a:rPr>
              <a:t>威廉指标</a:t>
            </a:r>
            <a:r>
              <a:rPr lang="en-US" altLang="zh-CN" sz="2400" dirty="0">
                <a:latin typeface="Times New Roman" panose="02020603050405020304" pitchFamily="18" charset="0"/>
              </a:rPr>
              <a:t>WR</a:t>
            </a:r>
            <a:r>
              <a:rPr lang="zh-CN" altLang="zh-CN" sz="2400" dirty="0">
                <a:latin typeface="Times New Roman" panose="02020603050405020304" pitchFamily="18" charset="0"/>
              </a:rPr>
              <a:t>波动范围为</a:t>
            </a:r>
            <a:r>
              <a:rPr lang="en-US" altLang="zh-CN" sz="2400" dirty="0">
                <a:latin typeface="Times New Roman" panose="02020603050405020304" pitchFamily="18" charset="0"/>
              </a:rPr>
              <a:t>0</a:t>
            </a:r>
            <a:r>
              <a:rPr lang="zh-CN" altLang="zh-CN" sz="2400" dirty="0">
                <a:latin typeface="Times New Roman" panose="02020603050405020304" pitchFamily="18" charset="0"/>
              </a:rPr>
              <a:t>到</a:t>
            </a:r>
            <a:r>
              <a:rPr lang="en-US" altLang="zh-CN" sz="2400" dirty="0">
                <a:latin typeface="Times New Roman" panose="02020603050405020304" pitchFamily="18" charset="0"/>
              </a:rPr>
              <a:t>100</a:t>
            </a:r>
            <a:r>
              <a:rPr lang="zh-CN" altLang="zh-CN" sz="2400" dirty="0">
                <a:latin typeface="Times New Roman" panose="02020603050405020304" pitchFamily="18" charset="0"/>
              </a:rPr>
              <a:t>之间，其中以数值</a:t>
            </a:r>
            <a:r>
              <a:rPr lang="en-US" altLang="zh-CN" sz="2400" dirty="0">
                <a:latin typeface="Times New Roman" panose="02020603050405020304" pitchFamily="18" charset="0"/>
              </a:rPr>
              <a:t>50</a:t>
            </a:r>
            <a:r>
              <a:rPr lang="zh-CN" altLang="zh-CN" sz="2400" dirty="0">
                <a:latin typeface="Times New Roman" panose="02020603050405020304" pitchFamily="18" charset="0"/>
              </a:rPr>
              <a:t>为其中轴线；当股票价格高于威廉指标</a:t>
            </a:r>
            <a:r>
              <a:rPr lang="en-US" altLang="zh-CN" sz="2400" dirty="0">
                <a:latin typeface="Times New Roman" panose="02020603050405020304" pitchFamily="18" charset="0"/>
              </a:rPr>
              <a:t>WR =50</a:t>
            </a:r>
            <a:r>
              <a:rPr lang="zh-CN" altLang="zh-CN" sz="2400" dirty="0">
                <a:latin typeface="Times New Roman" panose="02020603050405020304" pitchFamily="18" charset="0"/>
              </a:rPr>
              <a:t>视为股价转强，此时投资者可以考虑买入该股票；当股票价格低于威廉指标</a:t>
            </a:r>
            <a:r>
              <a:rPr lang="en-US" altLang="zh-CN" sz="2400" dirty="0">
                <a:latin typeface="Times New Roman" panose="02020603050405020304" pitchFamily="18" charset="0"/>
              </a:rPr>
              <a:t>WR =50</a:t>
            </a:r>
            <a:r>
              <a:rPr lang="zh-CN" altLang="zh-CN" sz="2400" dirty="0">
                <a:latin typeface="Times New Roman" panose="02020603050405020304" pitchFamily="18" charset="0"/>
              </a:rPr>
              <a:t>则视为股价转弱，此时投资者可以考虑卖出该股票。</a:t>
            </a:r>
          </a:p>
          <a:p>
            <a:pPr indent="266700" algn="just">
              <a:spcAft>
                <a:spcPts val="0"/>
              </a:spcAft>
            </a:pPr>
            <a:r>
              <a:rPr lang="zh-CN" altLang="zh-CN" sz="2400" dirty="0">
                <a:latin typeface="Times New Roman" panose="02020603050405020304" pitchFamily="18" charset="0"/>
              </a:rPr>
              <a:t>一般认为，威廉指标</a:t>
            </a:r>
            <a:r>
              <a:rPr lang="en-US" altLang="zh-CN" sz="2400" dirty="0">
                <a:latin typeface="Times New Roman" panose="02020603050405020304" pitchFamily="18" charset="0"/>
              </a:rPr>
              <a:t>WR</a:t>
            </a:r>
            <a:r>
              <a:rPr lang="zh-CN" altLang="zh-CN" sz="2400" dirty="0">
                <a:latin typeface="Times New Roman" panose="02020603050405020304" pitchFamily="18" charset="0"/>
              </a:rPr>
              <a:t>高于</a:t>
            </a:r>
            <a:r>
              <a:rPr lang="en-US" altLang="zh-CN" sz="2400" dirty="0">
                <a:latin typeface="Times New Roman" panose="02020603050405020304" pitchFamily="18" charset="0"/>
              </a:rPr>
              <a:t>20</a:t>
            </a:r>
            <a:r>
              <a:rPr lang="zh-CN" altLang="zh-CN" sz="2400" dirty="0">
                <a:latin typeface="Times New Roman" panose="02020603050405020304" pitchFamily="18" charset="0"/>
              </a:rPr>
              <a:t>后再度向下跌破</a:t>
            </a:r>
            <a:r>
              <a:rPr lang="en-US" altLang="zh-CN" sz="2400" dirty="0">
                <a:latin typeface="Times New Roman" panose="02020603050405020304" pitchFamily="18" charset="0"/>
              </a:rPr>
              <a:t>20</a:t>
            </a:r>
            <a:r>
              <a:rPr lang="zh-CN" altLang="zh-CN" sz="2400" dirty="0">
                <a:latin typeface="Times New Roman" panose="02020603050405020304" pitchFamily="18" charset="0"/>
              </a:rPr>
              <a:t>，此时投资者可考虑卖出股票；同样的，当威廉指标</a:t>
            </a:r>
            <a:r>
              <a:rPr lang="en-US" altLang="zh-CN" sz="2400" dirty="0">
                <a:latin typeface="Times New Roman" panose="02020603050405020304" pitchFamily="18" charset="0"/>
              </a:rPr>
              <a:t>WR</a:t>
            </a:r>
            <a:r>
              <a:rPr lang="zh-CN" altLang="zh-CN" sz="2400" dirty="0">
                <a:latin typeface="Times New Roman" panose="02020603050405020304" pitchFamily="18" charset="0"/>
              </a:rPr>
              <a:t>低于</a:t>
            </a:r>
            <a:r>
              <a:rPr lang="en-US" altLang="zh-CN" sz="2400" dirty="0">
                <a:latin typeface="Times New Roman" panose="02020603050405020304" pitchFamily="18" charset="0"/>
              </a:rPr>
              <a:t>80</a:t>
            </a:r>
            <a:r>
              <a:rPr lang="zh-CN" altLang="zh-CN" sz="2400" dirty="0">
                <a:latin typeface="Times New Roman" panose="02020603050405020304" pitchFamily="18" charset="0"/>
              </a:rPr>
              <a:t>再度向上突破</a:t>
            </a:r>
            <a:r>
              <a:rPr lang="en-US" altLang="zh-CN" sz="2400" dirty="0">
                <a:latin typeface="Times New Roman" panose="02020603050405020304" pitchFamily="18" charset="0"/>
              </a:rPr>
              <a:t>80</a:t>
            </a:r>
            <a:r>
              <a:rPr lang="zh-CN" altLang="zh-CN" sz="2400" dirty="0">
                <a:latin typeface="Times New Roman" panose="02020603050405020304" pitchFamily="18" charset="0"/>
              </a:rPr>
              <a:t>，则为买入信号，不过股票回落的风险也足够大。</a:t>
            </a:r>
          </a:p>
        </p:txBody>
      </p:sp>
    </p:spTree>
    <p:extLst>
      <p:ext uri="{BB962C8B-B14F-4D97-AF65-F5344CB8AC3E}">
        <p14:creationId xmlns:p14="http://schemas.microsoft.com/office/powerpoint/2010/main" xmlns="" val="3871841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671422" y="561783"/>
            <a:ext cx="1627369" cy="523220"/>
          </a:xfrm>
          <a:prstGeom prst="rect">
            <a:avLst/>
          </a:prstGeom>
        </p:spPr>
        <p:txBody>
          <a:bodyPr wrap="none">
            <a:spAutoFit/>
          </a:bodyPr>
          <a:lstStyle/>
          <a:p>
            <a:r>
              <a:rPr lang="zh-CN" altLang="zh-CN" sz="2800" b="1" dirty="0">
                <a:latin typeface="Times New Roman" panose="02020603050405020304" pitchFamily="18" charset="0"/>
                <a:cs typeface="Times New Roman" panose="02020603050405020304" pitchFamily="18" charset="0"/>
              </a:rPr>
              <a:t>威廉指标</a:t>
            </a:r>
            <a:endParaRPr lang="zh-CN" altLang="en-US" sz="2800" b="1" dirty="0"/>
          </a:p>
        </p:txBody>
      </p:sp>
      <p:pic>
        <p:nvPicPr>
          <p:cNvPr id="2253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l="7018" t="4280" r="7497"/>
          <a:stretch>
            <a:fillRect/>
          </a:stretch>
        </p:blipFill>
        <p:spPr bwMode="auto">
          <a:xfrm>
            <a:off x="671422" y="1215632"/>
            <a:ext cx="10862131" cy="49985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065110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712858" y="561783"/>
            <a:ext cx="1627369" cy="461665"/>
          </a:xfrm>
          <a:prstGeom prst="rect">
            <a:avLst/>
          </a:prstGeom>
        </p:spPr>
        <p:txBody>
          <a:bodyPr wrap="none">
            <a:spAutoFit/>
          </a:bodyPr>
          <a:lstStyle/>
          <a:p>
            <a:r>
              <a:rPr lang="en-US" altLang="zh-CN" sz="2400" b="1" dirty="0">
                <a:latin typeface="Times New Roman" panose="02020603050405020304" pitchFamily="18" charset="0"/>
              </a:rPr>
              <a:t>L</a:t>
            </a:r>
            <a:r>
              <a:rPr lang="zh-CN" altLang="zh-CN" sz="2400" b="1" dirty="0">
                <a:latin typeface="Times New Roman" panose="02020603050405020304" pitchFamily="18" charset="0"/>
                <a:cs typeface="Times New Roman" panose="02020603050405020304" pitchFamily="18" charset="0"/>
              </a:rPr>
              <a:t>威廉指标</a:t>
            </a:r>
            <a:endParaRPr lang="zh-CN" altLang="en-US" sz="2400" b="1" dirty="0"/>
          </a:p>
        </p:txBody>
      </p:sp>
      <p:pic>
        <p:nvPicPr>
          <p:cNvPr id="2355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l="6380" t="4553" r="7336"/>
          <a:stretch>
            <a:fillRect/>
          </a:stretch>
        </p:blipFill>
        <p:spPr bwMode="auto">
          <a:xfrm>
            <a:off x="712858" y="1236404"/>
            <a:ext cx="10648992" cy="4623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84586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515235" y="561783"/>
            <a:ext cx="2031325"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幅度涨速指标</a:t>
            </a:r>
            <a:endParaRPr lang="zh-CN" altLang="en-US" sz="2400" b="1" dirty="0"/>
          </a:p>
        </p:txBody>
      </p:sp>
      <p:pic>
        <p:nvPicPr>
          <p:cNvPr id="3" name="图片 2"/>
          <p:cNvPicPr>
            <a:picLocks noChangeAspect="1"/>
          </p:cNvPicPr>
          <p:nvPr/>
        </p:nvPicPr>
        <p:blipFill>
          <a:blip r:embed="rId2" cstate="print"/>
          <a:stretch>
            <a:fillRect/>
          </a:stretch>
        </p:blipFill>
        <p:spPr>
          <a:xfrm>
            <a:off x="1879079" y="1023448"/>
            <a:ext cx="7656807" cy="5594896"/>
          </a:xfrm>
          <a:prstGeom prst="rect">
            <a:avLst/>
          </a:prstGeom>
        </p:spPr>
      </p:pic>
    </p:spTree>
    <p:extLst>
      <p:ext uri="{BB962C8B-B14F-4D97-AF65-F5344CB8AC3E}">
        <p14:creationId xmlns:p14="http://schemas.microsoft.com/office/powerpoint/2010/main" xmlns="" val="3486594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701847" y="746449"/>
            <a:ext cx="2031325"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变动速率指标</a:t>
            </a:r>
            <a:endParaRPr lang="zh-CN" altLang="en-US" sz="2400" b="1" dirty="0"/>
          </a:p>
        </p:txBody>
      </p:sp>
      <p:sp>
        <p:nvSpPr>
          <p:cNvPr id="3" name="矩形 2"/>
          <p:cNvSpPr/>
          <p:nvPr/>
        </p:nvSpPr>
        <p:spPr>
          <a:xfrm>
            <a:off x="701847" y="1358492"/>
            <a:ext cx="11073386" cy="2677656"/>
          </a:xfrm>
          <a:prstGeom prst="rect">
            <a:avLst/>
          </a:prstGeom>
        </p:spPr>
        <p:txBody>
          <a:bodyPr wrap="square">
            <a:spAutoFit/>
          </a:bodyPr>
          <a:lstStyle/>
          <a:p>
            <a:pPr indent="266700" algn="just">
              <a:spcAft>
                <a:spcPts val="0"/>
              </a:spcAft>
            </a:pPr>
            <a:r>
              <a:rPr lang="zh-CN" altLang="zh-CN" sz="2400" dirty="0">
                <a:latin typeface="Times New Roman" panose="02020603050405020304" pitchFamily="18" charset="0"/>
              </a:rPr>
              <a:t>变动速率指标</a:t>
            </a:r>
            <a:r>
              <a:rPr lang="en-US" altLang="zh-CN" sz="2400" dirty="0">
                <a:latin typeface="Times New Roman" panose="02020603050405020304" pitchFamily="18" charset="0"/>
              </a:rPr>
              <a:t>ROC</a:t>
            </a:r>
            <a:r>
              <a:rPr lang="zh-CN" altLang="zh-CN" sz="2400" dirty="0">
                <a:latin typeface="Times New Roman" panose="02020603050405020304" pitchFamily="18" charset="0"/>
              </a:rPr>
              <a:t>是根据股票收盘价</a:t>
            </a:r>
            <a:r>
              <a:rPr lang="en-US" altLang="zh-CN" sz="2400" dirty="0">
                <a:latin typeface="Times New Roman" panose="02020603050405020304" pitchFamily="18" charset="0"/>
              </a:rPr>
              <a:t>period</a:t>
            </a:r>
            <a:r>
              <a:rPr lang="zh-CN" altLang="zh-CN" sz="2400" dirty="0">
                <a:latin typeface="Times New Roman" panose="02020603050405020304" pitchFamily="18" charset="0"/>
              </a:rPr>
              <a:t>周期里的价格增长率作为计算指标，变动速率指标</a:t>
            </a:r>
            <a:r>
              <a:rPr lang="en-US" altLang="zh-CN" sz="2400" dirty="0">
                <a:latin typeface="Times New Roman" panose="02020603050405020304" pitchFamily="18" charset="0"/>
              </a:rPr>
              <a:t>ROC</a:t>
            </a:r>
            <a:r>
              <a:rPr lang="zh-CN" altLang="zh-CN" sz="2400" dirty="0">
                <a:latin typeface="Times New Roman" panose="02020603050405020304" pitchFamily="18" charset="0"/>
              </a:rPr>
              <a:t>是一个中短期买入卖出参考指标，并且变动速率指标</a:t>
            </a:r>
            <a:r>
              <a:rPr lang="en-US" altLang="zh-CN" sz="2400" dirty="0">
                <a:latin typeface="Times New Roman" panose="02020603050405020304" pitchFamily="18" charset="0"/>
              </a:rPr>
              <a:t>ROC</a:t>
            </a:r>
            <a:r>
              <a:rPr lang="zh-CN" altLang="zh-CN" sz="2400" dirty="0">
                <a:latin typeface="Times New Roman" panose="02020603050405020304" pitchFamily="18" charset="0"/>
              </a:rPr>
              <a:t>因不同股票而不同，并且变动速率指标</a:t>
            </a:r>
            <a:r>
              <a:rPr lang="en-US" altLang="zh-CN" sz="2400" dirty="0">
                <a:latin typeface="Times New Roman" panose="02020603050405020304" pitchFamily="18" charset="0"/>
              </a:rPr>
              <a:t>ROC</a:t>
            </a:r>
            <a:r>
              <a:rPr lang="zh-CN" altLang="zh-CN" sz="2400" dirty="0">
                <a:latin typeface="Times New Roman" panose="02020603050405020304" pitchFamily="18" charset="0"/>
              </a:rPr>
              <a:t>较多的在</a:t>
            </a:r>
            <a:r>
              <a:rPr lang="en-US" altLang="zh-CN" sz="2400" dirty="0">
                <a:latin typeface="Times New Roman" panose="02020603050405020304" pitchFamily="18" charset="0"/>
              </a:rPr>
              <a:t>-6.5</a:t>
            </a:r>
            <a:r>
              <a:rPr lang="zh-CN" altLang="zh-CN" sz="2400" dirty="0">
                <a:latin typeface="Times New Roman" panose="02020603050405020304" pitchFamily="18" charset="0"/>
              </a:rPr>
              <a:t>到</a:t>
            </a:r>
            <a:r>
              <a:rPr lang="en-US" altLang="zh-CN" sz="2400" dirty="0">
                <a:latin typeface="Times New Roman" panose="02020603050405020304" pitchFamily="18" charset="0"/>
              </a:rPr>
              <a:t>+6.5</a:t>
            </a:r>
            <a:r>
              <a:rPr lang="zh-CN" altLang="zh-CN" sz="2400" dirty="0">
                <a:latin typeface="Times New Roman" panose="02020603050405020304" pitchFamily="18" charset="0"/>
              </a:rPr>
              <a:t>之间波动。当变动速率指标</a:t>
            </a:r>
            <a:r>
              <a:rPr lang="en-US" altLang="zh-CN" sz="2400" dirty="0">
                <a:latin typeface="Times New Roman" panose="02020603050405020304" pitchFamily="18" charset="0"/>
              </a:rPr>
              <a:t>ROC</a:t>
            </a:r>
            <a:r>
              <a:rPr lang="zh-CN" altLang="zh-CN" sz="2400" dirty="0">
                <a:latin typeface="Times New Roman" panose="02020603050405020304" pitchFamily="18" charset="0"/>
              </a:rPr>
              <a:t>大于</a:t>
            </a:r>
            <a:r>
              <a:rPr lang="en-US" altLang="zh-CN" sz="2400" dirty="0">
                <a:latin typeface="Times New Roman" panose="02020603050405020304" pitchFamily="18" charset="0"/>
              </a:rPr>
              <a:t>0</a:t>
            </a:r>
            <a:r>
              <a:rPr lang="zh-CN" altLang="zh-CN" sz="2400" dirty="0">
                <a:latin typeface="Times New Roman" panose="02020603050405020304" pitchFamily="18" charset="0"/>
              </a:rPr>
              <a:t>时，表示在</a:t>
            </a:r>
            <a:r>
              <a:rPr lang="en-US" altLang="zh-CN" sz="2400" dirty="0">
                <a:latin typeface="Times New Roman" panose="02020603050405020304" pitchFamily="18" charset="0"/>
              </a:rPr>
              <a:t>period</a:t>
            </a:r>
            <a:r>
              <a:rPr lang="zh-CN" altLang="zh-CN" sz="2400" dirty="0">
                <a:latin typeface="Times New Roman" panose="02020603050405020304" pitchFamily="18" charset="0"/>
              </a:rPr>
              <a:t>周期内，股票是看涨的，当变动速率指标</a:t>
            </a:r>
            <a:r>
              <a:rPr lang="en-US" altLang="zh-CN" sz="2400" dirty="0">
                <a:latin typeface="Times New Roman" panose="02020603050405020304" pitchFamily="18" charset="0"/>
              </a:rPr>
              <a:t>ROC</a:t>
            </a:r>
            <a:r>
              <a:rPr lang="zh-CN" altLang="zh-CN" sz="2400" dirty="0">
                <a:latin typeface="Times New Roman" panose="02020603050405020304" pitchFamily="18" charset="0"/>
              </a:rPr>
              <a:t>小于</a:t>
            </a:r>
            <a:r>
              <a:rPr lang="en-US" altLang="zh-CN" sz="2400" dirty="0">
                <a:latin typeface="Times New Roman" panose="02020603050405020304" pitchFamily="18" charset="0"/>
              </a:rPr>
              <a:t>0</a:t>
            </a:r>
            <a:r>
              <a:rPr lang="zh-CN" altLang="zh-CN" sz="2400" dirty="0">
                <a:latin typeface="Times New Roman" panose="02020603050405020304" pitchFamily="18" charset="0"/>
              </a:rPr>
              <a:t>时，则表示在</a:t>
            </a:r>
            <a:r>
              <a:rPr lang="en-US" altLang="zh-CN" sz="2400" dirty="0">
                <a:latin typeface="Times New Roman" panose="02020603050405020304" pitchFamily="18" charset="0"/>
              </a:rPr>
              <a:t>period</a:t>
            </a:r>
            <a:r>
              <a:rPr lang="zh-CN" altLang="zh-CN" sz="2400" dirty="0">
                <a:latin typeface="Times New Roman" panose="02020603050405020304" pitchFamily="18" charset="0"/>
              </a:rPr>
              <a:t>周期内，股票是看跌的。当变动速率指标</a:t>
            </a:r>
            <a:r>
              <a:rPr lang="en-US" altLang="zh-CN" sz="2400" dirty="0">
                <a:latin typeface="Times New Roman" panose="02020603050405020304" pitchFamily="18" charset="0"/>
              </a:rPr>
              <a:t>ROC</a:t>
            </a:r>
            <a:r>
              <a:rPr lang="zh-CN" altLang="zh-CN" sz="2400" dirty="0">
                <a:latin typeface="Times New Roman" panose="02020603050405020304" pitchFamily="18" charset="0"/>
              </a:rPr>
              <a:t>由负到</a:t>
            </a:r>
            <a:r>
              <a:rPr lang="en-US" altLang="zh-CN" sz="2400" dirty="0">
                <a:latin typeface="Times New Roman" panose="02020603050405020304" pitchFamily="18" charset="0"/>
              </a:rPr>
              <a:t>0</a:t>
            </a:r>
            <a:r>
              <a:rPr lang="zh-CN" altLang="zh-CN" sz="2400" dirty="0">
                <a:latin typeface="Times New Roman" panose="02020603050405020304" pitchFamily="18" charset="0"/>
              </a:rPr>
              <a:t>轴时，此时投资者可以买入该股票；当变动速率指标</a:t>
            </a:r>
            <a:r>
              <a:rPr lang="en-US" altLang="zh-CN" sz="2400" dirty="0">
                <a:latin typeface="Times New Roman" panose="02020603050405020304" pitchFamily="18" charset="0"/>
              </a:rPr>
              <a:t>ROC</a:t>
            </a:r>
            <a:r>
              <a:rPr lang="zh-CN" altLang="zh-CN" sz="2400" dirty="0">
                <a:latin typeface="Times New Roman" panose="02020603050405020304" pitchFamily="18" charset="0"/>
              </a:rPr>
              <a:t>由正到</a:t>
            </a:r>
            <a:r>
              <a:rPr lang="en-US" altLang="zh-CN" sz="2400" dirty="0">
                <a:latin typeface="Times New Roman" panose="02020603050405020304" pitchFamily="18" charset="0"/>
              </a:rPr>
              <a:t>0</a:t>
            </a:r>
            <a:r>
              <a:rPr lang="zh-CN" altLang="zh-CN" sz="2400" dirty="0">
                <a:latin typeface="Times New Roman" panose="02020603050405020304" pitchFamily="18" charset="0"/>
              </a:rPr>
              <a:t>时，则投资者可以卖出手中的股票。</a:t>
            </a:r>
          </a:p>
        </p:txBody>
      </p:sp>
      <p:sp>
        <p:nvSpPr>
          <p:cNvPr id="5" name="Rectangle 2"/>
          <p:cNvSpPr>
            <a:spLocks noChangeArrowheads="1"/>
          </p:cNvSpPr>
          <p:nvPr/>
        </p:nvSpPr>
        <p:spPr bwMode="auto">
          <a:xfrm>
            <a:off x="2695849" y="4036148"/>
            <a:ext cx="18616065"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xmlns="" val="2299078856"/>
              </p:ext>
            </p:extLst>
          </p:nvPr>
        </p:nvGraphicFramePr>
        <p:xfrm>
          <a:off x="2695850" y="4036149"/>
          <a:ext cx="7133328" cy="1243890"/>
        </p:xfrm>
        <a:graphic>
          <a:graphicData uri="http://schemas.openxmlformats.org/presentationml/2006/ole">
            <p:oleObj spid="_x0000_s24584" name="Equation" r:id="rId3" imgW="2679700" imgH="469900" progId="Equation.DSMT4">
              <p:embed/>
            </p:oleObj>
          </a:graphicData>
        </a:graphic>
      </p:graphicFrame>
    </p:spTree>
    <p:extLst>
      <p:ext uri="{BB962C8B-B14F-4D97-AF65-F5344CB8AC3E}">
        <p14:creationId xmlns:p14="http://schemas.microsoft.com/office/powerpoint/2010/main" xmlns="" val="4075396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701847" y="746449"/>
            <a:ext cx="2031325"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变动速率指标</a:t>
            </a:r>
            <a:endParaRPr lang="zh-CN" altLang="en-US" sz="2400" b="1" dirty="0"/>
          </a:p>
        </p:txBody>
      </p:sp>
      <p:pic>
        <p:nvPicPr>
          <p:cNvPr id="2560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l="5742" t="4578" r="7178"/>
          <a:stretch>
            <a:fillRect/>
          </a:stretch>
        </p:blipFill>
        <p:spPr bwMode="auto">
          <a:xfrm>
            <a:off x="919162" y="1208113"/>
            <a:ext cx="10482845" cy="52060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206581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421930" y="377117"/>
            <a:ext cx="2031325"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相对强弱指标</a:t>
            </a:r>
            <a:endParaRPr lang="zh-CN" altLang="en-US" sz="2400" b="1" dirty="0"/>
          </a:p>
        </p:txBody>
      </p:sp>
      <p:sp>
        <p:nvSpPr>
          <p:cNvPr id="3" name="矩形 2"/>
          <p:cNvSpPr/>
          <p:nvPr/>
        </p:nvSpPr>
        <p:spPr>
          <a:xfrm>
            <a:off x="925783" y="1032143"/>
            <a:ext cx="10420241" cy="4154984"/>
          </a:xfrm>
          <a:prstGeom prst="rect">
            <a:avLst/>
          </a:prstGeom>
        </p:spPr>
        <p:txBody>
          <a:bodyPr wrap="square">
            <a:spAutoFit/>
          </a:bodyPr>
          <a:lstStyle/>
          <a:p>
            <a:pPr indent="266700" algn="just">
              <a:spcAft>
                <a:spcPts val="0"/>
              </a:spcAft>
            </a:pPr>
            <a:r>
              <a:rPr lang="en-US" altLang="zh-CN" sz="2400" dirty="0">
                <a:latin typeface="Times New Roman" panose="02020603050405020304" pitchFamily="18" charset="0"/>
              </a:rPr>
              <a:t>	</a:t>
            </a:r>
            <a:r>
              <a:rPr lang="zh-CN" altLang="zh-CN" sz="2400" dirty="0">
                <a:latin typeface="Times New Roman" panose="02020603050405020304" pitchFamily="18" charset="0"/>
              </a:rPr>
              <a:t>相对强弱指标</a:t>
            </a:r>
            <a:r>
              <a:rPr lang="en-US" altLang="zh-CN" sz="2400" dirty="0">
                <a:latin typeface="Times New Roman" panose="02020603050405020304" pitchFamily="18" charset="0"/>
              </a:rPr>
              <a:t>RSI</a:t>
            </a:r>
            <a:r>
              <a:rPr lang="zh-CN" altLang="zh-CN" sz="2400" dirty="0">
                <a:latin typeface="Times New Roman" panose="02020603050405020304" pitchFamily="18" charset="0"/>
              </a:rPr>
              <a:t>利用一定时期</a:t>
            </a:r>
            <a:r>
              <a:rPr lang="en-US" altLang="zh-CN" sz="2400" dirty="0">
                <a:latin typeface="Times New Roman" panose="02020603050405020304" pitchFamily="18" charset="0"/>
              </a:rPr>
              <a:t>period</a:t>
            </a:r>
            <a:r>
              <a:rPr lang="zh-CN" altLang="zh-CN" sz="2400" dirty="0">
                <a:latin typeface="Times New Roman" panose="02020603050405020304" pitchFamily="18" charset="0"/>
              </a:rPr>
              <a:t>内平均收盘涨数</a:t>
            </a:r>
            <a:r>
              <a:rPr lang="en-US" altLang="zh-CN" sz="2400" dirty="0">
                <a:latin typeface="Times New Roman" panose="02020603050405020304" pitchFamily="18" charset="0"/>
              </a:rPr>
              <a:t>RSI_1</a:t>
            </a:r>
            <a:r>
              <a:rPr lang="zh-CN" altLang="zh-CN" sz="2400" dirty="0">
                <a:latin typeface="Times New Roman" panose="02020603050405020304" pitchFamily="18" charset="0"/>
              </a:rPr>
              <a:t>与平均收盘涨跌数</a:t>
            </a:r>
            <a:r>
              <a:rPr lang="en-US" altLang="zh-CN" sz="2400" dirty="0">
                <a:latin typeface="Times New Roman" panose="02020603050405020304" pitchFamily="18" charset="0"/>
              </a:rPr>
              <a:t>RSI_2</a:t>
            </a:r>
            <a:r>
              <a:rPr lang="zh-CN" altLang="zh-CN" sz="2400" dirty="0">
                <a:latin typeface="Times New Roman" panose="02020603050405020304" pitchFamily="18" charset="0"/>
              </a:rPr>
              <a:t>的比值来反映股市走势的。相对强弱指标</a:t>
            </a:r>
            <a:r>
              <a:rPr lang="en-US" altLang="zh-CN" sz="2400" dirty="0">
                <a:latin typeface="Times New Roman" panose="02020603050405020304" pitchFamily="18" charset="0"/>
              </a:rPr>
              <a:t>RSI</a:t>
            </a:r>
            <a:r>
              <a:rPr lang="zh-CN" altLang="zh-CN" sz="2400" dirty="0">
                <a:latin typeface="Times New Roman" panose="02020603050405020304" pitchFamily="18" charset="0"/>
              </a:rPr>
              <a:t>的计算周期，可选为</a:t>
            </a:r>
            <a:r>
              <a:rPr lang="en-US" altLang="zh-CN" sz="2400" dirty="0">
                <a:latin typeface="Times New Roman" panose="02020603050405020304" pitchFamily="18" charset="0"/>
              </a:rPr>
              <a:t>5</a:t>
            </a:r>
            <a:r>
              <a:rPr lang="zh-CN" altLang="zh-CN" sz="2400" dirty="0">
                <a:latin typeface="Times New Roman" panose="02020603050405020304" pitchFamily="18" charset="0"/>
              </a:rPr>
              <a:t>天、</a:t>
            </a:r>
            <a:r>
              <a:rPr lang="en-US" altLang="zh-CN" sz="2400" dirty="0">
                <a:latin typeface="Times New Roman" panose="02020603050405020304" pitchFamily="18" charset="0"/>
              </a:rPr>
              <a:t>10</a:t>
            </a:r>
            <a:r>
              <a:rPr lang="zh-CN" altLang="zh-CN" sz="2400" dirty="0">
                <a:latin typeface="Times New Roman" panose="02020603050405020304" pitchFamily="18" charset="0"/>
              </a:rPr>
              <a:t>天、</a:t>
            </a:r>
            <a:r>
              <a:rPr lang="en-US" altLang="zh-CN" sz="2400" dirty="0">
                <a:latin typeface="Times New Roman" panose="02020603050405020304" pitchFamily="18" charset="0"/>
              </a:rPr>
              <a:t>14</a:t>
            </a:r>
            <a:r>
              <a:rPr lang="zh-CN" altLang="zh-CN" sz="2400" dirty="0">
                <a:latin typeface="Times New Roman" panose="02020603050405020304" pitchFamily="18" charset="0"/>
              </a:rPr>
              <a:t>天等。当然投资者也可以选择其它的计算周期，较为理想的测试周期为</a:t>
            </a:r>
            <a:r>
              <a:rPr lang="en-US" altLang="zh-CN" sz="2400" dirty="0">
                <a:latin typeface="Times New Roman" panose="02020603050405020304" pitchFamily="18" charset="0"/>
              </a:rPr>
              <a:t>5</a:t>
            </a:r>
            <a:r>
              <a:rPr lang="zh-CN" altLang="zh-CN" sz="2400" dirty="0">
                <a:latin typeface="Times New Roman" panose="02020603050405020304" pitchFamily="18" charset="0"/>
              </a:rPr>
              <a:t>天。</a:t>
            </a:r>
          </a:p>
          <a:p>
            <a:pPr indent="266700" algn="just">
              <a:spcAft>
                <a:spcPts val="0"/>
              </a:spcAft>
            </a:pPr>
            <a:r>
              <a:rPr lang="zh-CN" altLang="zh-CN" sz="2400" dirty="0">
                <a:latin typeface="Times New Roman" panose="02020603050405020304" pitchFamily="18" charset="0"/>
              </a:rPr>
              <a:t>相对强弱指标</a:t>
            </a:r>
            <a:r>
              <a:rPr lang="en-US" altLang="zh-CN" sz="2400" dirty="0">
                <a:latin typeface="Times New Roman" panose="02020603050405020304" pitchFamily="18" charset="0"/>
              </a:rPr>
              <a:t>RSI</a:t>
            </a:r>
            <a:r>
              <a:rPr lang="zh-CN" altLang="zh-CN" sz="2400" dirty="0">
                <a:latin typeface="Times New Roman" panose="02020603050405020304" pitchFamily="18" charset="0"/>
              </a:rPr>
              <a:t>与</a:t>
            </a:r>
            <a:r>
              <a:rPr lang="en-US" altLang="zh-CN" sz="2400" dirty="0">
                <a:latin typeface="Times New Roman" panose="02020603050405020304" pitchFamily="18" charset="0"/>
              </a:rPr>
              <a:t>L</a:t>
            </a:r>
            <a:r>
              <a:rPr lang="zh-CN" altLang="zh-CN" sz="2400" dirty="0">
                <a:latin typeface="Times New Roman" panose="02020603050405020304" pitchFamily="18" charset="0"/>
              </a:rPr>
              <a:t>威廉指标</a:t>
            </a:r>
            <a:r>
              <a:rPr lang="en-US" altLang="zh-CN" sz="2400" dirty="0">
                <a:latin typeface="Times New Roman" panose="02020603050405020304" pitchFamily="18" charset="0"/>
              </a:rPr>
              <a:t>LWR</a:t>
            </a:r>
            <a:r>
              <a:rPr lang="zh-CN" altLang="zh-CN" sz="2400" dirty="0">
                <a:latin typeface="Times New Roman" panose="02020603050405020304" pitchFamily="18" charset="0"/>
              </a:rPr>
              <a:t>指标近似。相对强弱指标</a:t>
            </a:r>
            <a:r>
              <a:rPr lang="en-US" altLang="zh-CN" sz="2400" dirty="0">
                <a:latin typeface="Times New Roman" panose="02020603050405020304" pitchFamily="18" charset="0"/>
              </a:rPr>
              <a:t>RSI</a:t>
            </a:r>
            <a:r>
              <a:rPr lang="zh-CN" altLang="zh-CN" sz="2400" dirty="0">
                <a:latin typeface="Times New Roman" panose="02020603050405020304" pitchFamily="18" charset="0"/>
              </a:rPr>
              <a:t>在</a:t>
            </a:r>
            <a:r>
              <a:rPr lang="en-US" altLang="zh-CN" sz="2400" dirty="0">
                <a:latin typeface="Times New Roman" panose="02020603050405020304" pitchFamily="18" charset="0"/>
              </a:rPr>
              <a:t>0-100</a:t>
            </a:r>
            <a:r>
              <a:rPr lang="zh-CN" altLang="zh-CN" sz="2400" dirty="0">
                <a:latin typeface="Times New Roman" panose="02020603050405020304" pitchFamily="18" charset="0"/>
              </a:rPr>
              <a:t>之间波动。</a:t>
            </a:r>
            <a:r>
              <a:rPr lang="en-US" altLang="zh-CN" sz="2400" dirty="0">
                <a:latin typeface="Times New Roman" panose="02020603050405020304" pitchFamily="18" charset="0"/>
              </a:rPr>
              <a:t>LWR</a:t>
            </a:r>
            <a:r>
              <a:rPr lang="zh-CN" altLang="zh-CN" sz="2400" dirty="0">
                <a:latin typeface="Times New Roman" panose="02020603050405020304" pitchFamily="18" charset="0"/>
              </a:rPr>
              <a:t>值小于</a:t>
            </a:r>
            <a:r>
              <a:rPr lang="en-US" altLang="zh-CN" sz="2400" dirty="0">
                <a:latin typeface="Times New Roman" panose="02020603050405020304" pitchFamily="18" charset="0"/>
              </a:rPr>
              <a:t>30</a:t>
            </a:r>
            <a:r>
              <a:rPr lang="zh-CN" altLang="zh-CN" sz="2400" dirty="0">
                <a:latin typeface="Times New Roman" panose="02020603050405020304" pitchFamily="18" charset="0"/>
              </a:rPr>
              <a:t>，则投资者可以考虑买入股票；当</a:t>
            </a:r>
            <a:r>
              <a:rPr lang="en-US" altLang="zh-CN" sz="2400" dirty="0">
                <a:latin typeface="Times New Roman" panose="02020603050405020304" pitchFamily="18" charset="0"/>
              </a:rPr>
              <a:t>LWR</a:t>
            </a:r>
            <a:r>
              <a:rPr lang="zh-CN" altLang="zh-CN" sz="2400" dirty="0">
                <a:latin typeface="Times New Roman" panose="02020603050405020304" pitchFamily="18" charset="0"/>
              </a:rPr>
              <a:t>值大于</a:t>
            </a:r>
            <a:r>
              <a:rPr lang="en-US" altLang="zh-CN" sz="2400" dirty="0">
                <a:latin typeface="Times New Roman" panose="02020603050405020304" pitchFamily="18" charset="0"/>
              </a:rPr>
              <a:t>70</a:t>
            </a:r>
            <a:r>
              <a:rPr lang="zh-CN" altLang="zh-CN" sz="2400" dirty="0">
                <a:latin typeface="Times New Roman" panose="02020603050405020304" pitchFamily="18" charset="0"/>
              </a:rPr>
              <a:t>时，则投资者可以考虑卖出手中股票。而相对强弱指标</a:t>
            </a:r>
            <a:r>
              <a:rPr lang="en-US" altLang="zh-CN" sz="2400" dirty="0">
                <a:latin typeface="Times New Roman" panose="02020603050405020304" pitchFamily="18" charset="0"/>
              </a:rPr>
              <a:t>RSI</a:t>
            </a:r>
            <a:r>
              <a:rPr lang="zh-CN" altLang="zh-CN" sz="2400" dirty="0">
                <a:latin typeface="Times New Roman" panose="02020603050405020304" pitchFamily="18" charset="0"/>
              </a:rPr>
              <a:t>大于</a:t>
            </a:r>
            <a:r>
              <a:rPr lang="en-US" altLang="zh-CN" sz="2400" dirty="0">
                <a:latin typeface="Times New Roman" panose="02020603050405020304" pitchFamily="18" charset="0"/>
              </a:rPr>
              <a:t>80</a:t>
            </a:r>
            <a:r>
              <a:rPr lang="zh-CN" altLang="zh-CN" sz="2400" dirty="0">
                <a:latin typeface="Times New Roman" panose="02020603050405020304" pitchFamily="18" charset="0"/>
              </a:rPr>
              <a:t>，则投资者可以考虑买入股票；当</a:t>
            </a:r>
            <a:r>
              <a:rPr lang="en-US" altLang="zh-CN" sz="2400" dirty="0">
                <a:latin typeface="Times New Roman" panose="02020603050405020304" pitchFamily="18" charset="0"/>
              </a:rPr>
              <a:t>RSI</a:t>
            </a:r>
            <a:r>
              <a:rPr lang="zh-CN" altLang="zh-CN" sz="2400" dirty="0">
                <a:latin typeface="Times New Roman" panose="02020603050405020304" pitchFamily="18" charset="0"/>
              </a:rPr>
              <a:t>小于</a:t>
            </a:r>
            <a:r>
              <a:rPr lang="en-US" altLang="zh-CN" sz="2400" dirty="0">
                <a:latin typeface="Times New Roman" panose="02020603050405020304" pitchFamily="18" charset="0"/>
              </a:rPr>
              <a:t>20</a:t>
            </a:r>
            <a:r>
              <a:rPr lang="zh-CN" altLang="zh-CN" sz="2400" dirty="0">
                <a:latin typeface="Times New Roman" panose="02020603050405020304" pitchFamily="18" charset="0"/>
              </a:rPr>
              <a:t>时，则投资者可以考虑卖出手中股票。</a:t>
            </a:r>
          </a:p>
          <a:p>
            <a:pPr indent="266700" algn="just">
              <a:spcAft>
                <a:spcPts val="0"/>
              </a:spcAft>
            </a:pPr>
            <a:r>
              <a:rPr lang="zh-CN" altLang="zh-CN" sz="2400" dirty="0">
                <a:latin typeface="Times New Roman" panose="02020603050405020304" pitchFamily="18" charset="0"/>
              </a:rPr>
              <a:t>相对强弱指标</a:t>
            </a:r>
            <a:r>
              <a:rPr lang="en-US" altLang="zh-CN" sz="2400" dirty="0">
                <a:latin typeface="Times New Roman" panose="02020603050405020304" pitchFamily="18" charset="0"/>
              </a:rPr>
              <a:t>RSI</a:t>
            </a:r>
            <a:r>
              <a:rPr lang="zh-CN" altLang="zh-CN" sz="2400" dirty="0">
                <a:latin typeface="Times New Roman" panose="02020603050405020304" pitchFamily="18" charset="0"/>
              </a:rPr>
              <a:t>是以</a:t>
            </a:r>
            <a:r>
              <a:rPr lang="en-US" altLang="zh-CN" sz="2400" dirty="0">
                <a:latin typeface="Times New Roman" panose="02020603050405020304" pitchFamily="18" charset="0"/>
              </a:rPr>
              <a:t>50</a:t>
            </a:r>
            <a:r>
              <a:rPr lang="zh-CN" altLang="zh-CN" sz="2400" dirty="0">
                <a:latin typeface="Times New Roman" panose="02020603050405020304" pitchFamily="18" charset="0"/>
              </a:rPr>
              <a:t>为中轴线的，相对强弱指标</a:t>
            </a:r>
            <a:r>
              <a:rPr lang="en-US" altLang="zh-CN" sz="2400" dirty="0">
                <a:latin typeface="Times New Roman" panose="02020603050405020304" pitchFamily="18" charset="0"/>
              </a:rPr>
              <a:t>RSI</a:t>
            </a:r>
            <a:r>
              <a:rPr lang="zh-CN" altLang="zh-CN" sz="2400" dirty="0">
                <a:latin typeface="Times New Roman" panose="02020603050405020304" pitchFamily="18" charset="0"/>
              </a:rPr>
              <a:t>大于</a:t>
            </a:r>
            <a:r>
              <a:rPr lang="en-US" altLang="zh-CN" sz="2400" dirty="0">
                <a:latin typeface="Times New Roman" panose="02020603050405020304" pitchFamily="18" charset="0"/>
              </a:rPr>
              <a:t>50</a:t>
            </a:r>
            <a:r>
              <a:rPr lang="zh-CN" altLang="zh-CN" sz="2400" dirty="0">
                <a:latin typeface="Times New Roman" panose="02020603050405020304" pitchFamily="18" charset="0"/>
              </a:rPr>
              <a:t>，则认为股票上涨势头较明显，而相对强弱指标</a:t>
            </a:r>
            <a:r>
              <a:rPr lang="en-US" altLang="zh-CN" sz="2400" dirty="0">
                <a:latin typeface="Times New Roman" panose="02020603050405020304" pitchFamily="18" charset="0"/>
              </a:rPr>
              <a:t>RSI</a:t>
            </a:r>
            <a:r>
              <a:rPr lang="zh-CN" altLang="zh-CN" sz="2400" dirty="0">
                <a:latin typeface="Times New Roman" panose="02020603050405020304" pitchFamily="18" charset="0"/>
              </a:rPr>
              <a:t>小于</a:t>
            </a:r>
            <a:r>
              <a:rPr lang="en-US" altLang="zh-CN" sz="2400" dirty="0">
                <a:latin typeface="Times New Roman" panose="02020603050405020304" pitchFamily="18" charset="0"/>
              </a:rPr>
              <a:t>50</a:t>
            </a:r>
            <a:r>
              <a:rPr lang="zh-CN" altLang="zh-CN" sz="2400" dirty="0">
                <a:latin typeface="Times New Roman" panose="02020603050405020304" pitchFamily="18" charset="0"/>
              </a:rPr>
              <a:t>，则认为是空头行情，股票买卖无量。</a:t>
            </a:r>
          </a:p>
        </p:txBody>
      </p:sp>
    </p:spTree>
    <p:extLst>
      <p:ext uri="{BB962C8B-B14F-4D97-AF65-F5344CB8AC3E}">
        <p14:creationId xmlns:p14="http://schemas.microsoft.com/office/powerpoint/2010/main" xmlns="" val="20953098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421930" y="377117"/>
            <a:ext cx="2031325"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相对强弱指标</a:t>
            </a:r>
            <a:endParaRPr lang="zh-CN" altLang="en-US" sz="2400" b="1" dirty="0"/>
          </a:p>
        </p:txBody>
      </p:sp>
      <p:pic>
        <p:nvPicPr>
          <p:cNvPr id="266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l="6219" t="3435" r="6380"/>
          <a:stretch>
            <a:fillRect/>
          </a:stretch>
        </p:blipFill>
        <p:spPr bwMode="auto">
          <a:xfrm>
            <a:off x="840432" y="1236402"/>
            <a:ext cx="10244905" cy="4735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01741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627203" y="561783"/>
            <a:ext cx="2031325"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慢速随机指标</a:t>
            </a:r>
            <a:endParaRPr lang="zh-CN" altLang="en-US" sz="2400" b="1" dirty="0"/>
          </a:p>
        </p:txBody>
      </p:sp>
      <p:sp>
        <p:nvSpPr>
          <p:cNvPr id="3" name="矩形 2"/>
          <p:cNvSpPr/>
          <p:nvPr/>
        </p:nvSpPr>
        <p:spPr>
          <a:xfrm>
            <a:off x="1045029" y="1023448"/>
            <a:ext cx="10431624" cy="4893647"/>
          </a:xfrm>
          <a:prstGeom prst="rect">
            <a:avLst/>
          </a:prstGeom>
        </p:spPr>
        <p:txBody>
          <a:bodyPr wrap="square">
            <a:spAutoFit/>
          </a:bodyPr>
          <a:lstStyle/>
          <a:p>
            <a:pPr indent="266700" algn="just">
              <a:spcAft>
                <a:spcPts val="0"/>
              </a:spcAft>
            </a:pPr>
            <a:r>
              <a:rPr lang="zh-CN" altLang="zh-CN" sz="2400" dirty="0">
                <a:latin typeface="Times New Roman" panose="02020603050405020304" pitchFamily="18" charset="0"/>
              </a:rPr>
              <a:t>慢速随机指标</a:t>
            </a:r>
            <a:r>
              <a:rPr lang="en-US" altLang="zh-CN" sz="2400" dirty="0">
                <a:latin typeface="Times New Roman" panose="02020603050405020304" pitchFamily="18" charset="0"/>
              </a:rPr>
              <a:t>SKDJ</a:t>
            </a:r>
            <a:r>
              <a:rPr lang="zh-CN" altLang="zh-CN" sz="2400" dirty="0">
                <a:latin typeface="Times New Roman" panose="02020603050405020304" pitchFamily="18" charset="0"/>
              </a:rPr>
              <a:t>也是一个以定量数值解为形式的指标。慢速随机指标</a:t>
            </a:r>
            <a:r>
              <a:rPr lang="en-US" altLang="zh-CN" sz="2400" dirty="0">
                <a:latin typeface="Times New Roman" panose="02020603050405020304" pitchFamily="18" charset="0"/>
              </a:rPr>
              <a:t>SKDJ</a:t>
            </a:r>
            <a:r>
              <a:rPr lang="zh-CN" altLang="zh-CN" sz="2400" dirty="0">
                <a:latin typeface="Times New Roman" panose="02020603050405020304" pitchFamily="18" charset="0"/>
              </a:rPr>
              <a:t>通过当日或最近几日最高价</a:t>
            </a:r>
            <a:r>
              <a:rPr lang="en-US" altLang="zh-CN" sz="2400" dirty="0" err="1">
                <a:latin typeface="Times New Roman" panose="02020603050405020304" pitchFamily="18" charset="0"/>
              </a:rPr>
              <a:t>highprice</a:t>
            </a:r>
            <a:r>
              <a:rPr lang="zh-CN" altLang="zh-CN" sz="2400" dirty="0">
                <a:latin typeface="Times New Roman" panose="02020603050405020304" pitchFamily="18" charset="0"/>
              </a:rPr>
              <a:t>、最低价</a:t>
            </a:r>
            <a:r>
              <a:rPr lang="en-US" altLang="zh-CN" sz="2400" dirty="0" err="1">
                <a:latin typeface="Times New Roman" panose="02020603050405020304" pitchFamily="18" charset="0"/>
              </a:rPr>
              <a:t>lowprice</a:t>
            </a:r>
            <a:r>
              <a:rPr lang="zh-CN" altLang="zh-CN" sz="2400" dirty="0">
                <a:latin typeface="Times New Roman" panose="02020603050405020304" pitchFamily="18" charset="0"/>
              </a:rPr>
              <a:t>以及收盘价</a:t>
            </a:r>
            <a:r>
              <a:rPr lang="en-US" altLang="zh-CN" sz="2400" dirty="0" err="1">
                <a:latin typeface="Times New Roman" panose="02020603050405020304" pitchFamily="18" charset="0"/>
              </a:rPr>
              <a:t>closeprice</a:t>
            </a:r>
            <a:r>
              <a:rPr lang="zh-CN" altLang="zh-CN" sz="2400" dirty="0">
                <a:latin typeface="Times New Roman" panose="02020603050405020304" pitchFamily="18" charset="0"/>
              </a:rPr>
              <a:t>的变化趋势，来反映股票整体的趋势。</a:t>
            </a:r>
          </a:p>
          <a:p>
            <a:pPr indent="266700" algn="just">
              <a:spcAft>
                <a:spcPts val="0"/>
              </a:spcAft>
            </a:pPr>
            <a:r>
              <a:rPr lang="en-US" altLang="zh-CN" sz="2400" dirty="0">
                <a:latin typeface="Times New Roman" panose="02020603050405020304" pitchFamily="18" charset="0"/>
              </a:rPr>
              <a:t>	</a:t>
            </a:r>
            <a:r>
              <a:rPr lang="zh-CN" altLang="zh-CN" sz="2400" dirty="0">
                <a:latin typeface="Times New Roman" panose="02020603050405020304" pitchFamily="18" charset="0"/>
              </a:rPr>
              <a:t>慢速随机指标</a:t>
            </a:r>
            <a:r>
              <a:rPr lang="en-US" altLang="zh-CN" sz="2400" dirty="0">
                <a:latin typeface="Times New Roman" panose="02020603050405020304" pitchFamily="18" charset="0"/>
              </a:rPr>
              <a:t>SKDJ</a:t>
            </a:r>
            <a:r>
              <a:rPr lang="zh-CN" altLang="zh-CN" sz="2400" dirty="0">
                <a:latin typeface="Times New Roman" panose="02020603050405020304" pitchFamily="18" charset="0"/>
              </a:rPr>
              <a:t>大于</a:t>
            </a:r>
            <a:r>
              <a:rPr lang="en-US" altLang="zh-CN" sz="2400" dirty="0">
                <a:latin typeface="Times New Roman" panose="02020603050405020304" pitchFamily="18" charset="0"/>
              </a:rPr>
              <a:t>80</a:t>
            </a:r>
            <a:r>
              <a:rPr lang="zh-CN" altLang="zh-CN" sz="2400" dirty="0">
                <a:latin typeface="Times New Roman" panose="02020603050405020304" pitchFamily="18" charset="0"/>
              </a:rPr>
              <a:t>时，股票价格回落概率较大，此时投资者投资需谨慎；同样的，当慢速随机指标</a:t>
            </a:r>
            <a:r>
              <a:rPr lang="en-US" altLang="zh-CN" sz="2400" dirty="0">
                <a:latin typeface="Times New Roman" panose="02020603050405020304" pitchFamily="18" charset="0"/>
              </a:rPr>
              <a:t>SKDJ</a:t>
            </a:r>
            <a:r>
              <a:rPr lang="zh-CN" altLang="zh-CN" sz="2400" dirty="0">
                <a:latin typeface="Times New Roman" panose="02020603050405020304" pitchFamily="18" charset="0"/>
              </a:rPr>
              <a:t>小于</a:t>
            </a:r>
            <a:r>
              <a:rPr lang="en-US" altLang="zh-CN" sz="2400" dirty="0">
                <a:latin typeface="Times New Roman" panose="02020603050405020304" pitchFamily="18" charset="0"/>
              </a:rPr>
              <a:t>20</a:t>
            </a:r>
            <a:r>
              <a:rPr lang="zh-CN" altLang="zh-CN" sz="2400" dirty="0">
                <a:latin typeface="Times New Roman" panose="02020603050405020304" pitchFamily="18" charset="0"/>
              </a:rPr>
              <a:t>时，则股票价格反弹机率是比较大的，投资者可以适当加仓；慢速随机指标</a:t>
            </a:r>
            <a:r>
              <a:rPr lang="en-US" altLang="zh-CN" sz="2400" dirty="0">
                <a:latin typeface="Times New Roman" panose="02020603050405020304" pitchFamily="18" charset="0"/>
              </a:rPr>
              <a:t>SKDJ</a:t>
            </a:r>
            <a:r>
              <a:rPr lang="zh-CN" altLang="zh-CN" sz="2400" dirty="0">
                <a:latin typeface="Times New Roman" panose="02020603050405020304" pitchFamily="18" charset="0"/>
              </a:rPr>
              <a:t>包括</a:t>
            </a:r>
            <a:r>
              <a:rPr lang="en-US" altLang="zh-CN" sz="2400" dirty="0">
                <a:latin typeface="Times New Roman" panose="02020603050405020304" pitchFamily="18" charset="0"/>
              </a:rPr>
              <a:t>K</a:t>
            </a:r>
            <a:r>
              <a:rPr lang="zh-CN" altLang="zh-CN" sz="2400" dirty="0">
                <a:latin typeface="Times New Roman" panose="02020603050405020304" pitchFamily="18" charset="0"/>
              </a:rPr>
              <a:t>指标和</a:t>
            </a:r>
            <a:r>
              <a:rPr lang="en-US" altLang="zh-CN" sz="2400" dirty="0">
                <a:latin typeface="Times New Roman" panose="02020603050405020304" pitchFamily="18" charset="0"/>
              </a:rPr>
              <a:t>D</a:t>
            </a:r>
            <a:r>
              <a:rPr lang="zh-CN" altLang="zh-CN" sz="2400" dirty="0">
                <a:latin typeface="Times New Roman" panose="02020603050405020304" pitchFamily="18" charset="0"/>
              </a:rPr>
              <a:t>指标，当计算出的</a:t>
            </a:r>
            <a:r>
              <a:rPr lang="en-US" altLang="zh-CN" sz="2400" dirty="0">
                <a:latin typeface="Times New Roman" panose="02020603050405020304" pitchFamily="18" charset="0"/>
              </a:rPr>
              <a:t>K</a:t>
            </a:r>
            <a:r>
              <a:rPr lang="zh-CN" altLang="zh-CN" sz="2400" dirty="0">
                <a:latin typeface="Times New Roman" panose="02020603050405020304" pitchFamily="18" charset="0"/>
              </a:rPr>
              <a:t>指标在</a:t>
            </a:r>
            <a:r>
              <a:rPr lang="en-US" altLang="zh-CN" sz="2400" dirty="0">
                <a:latin typeface="Times New Roman" panose="02020603050405020304" pitchFamily="18" charset="0"/>
              </a:rPr>
              <a:t>20</a:t>
            </a:r>
            <a:r>
              <a:rPr lang="zh-CN" altLang="zh-CN" sz="2400" dirty="0">
                <a:latin typeface="Times New Roman" panose="02020603050405020304" pitchFamily="18" charset="0"/>
              </a:rPr>
              <a:t>左右向上交叉</a:t>
            </a:r>
            <a:r>
              <a:rPr lang="en-US" altLang="zh-CN" sz="2400" dirty="0">
                <a:latin typeface="Times New Roman" panose="02020603050405020304" pitchFamily="18" charset="0"/>
              </a:rPr>
              <a:t>D</a:t>
            </a:r>
            <a:r>
              <a:rPr lang="zh-CN" altLang="zh-CN" sz="2400" dirty="0">
                <a:latin typeface="Times New Roman" panose="02020603050405020304" pitchFamily="18" charset="0"/>
              </a:rPr>
              <a:t>时，则视为投资者买进股票的参考信号；当计算出的</a:t>
            </a:r>
            <a:r>
              <a:rPr lang="en-US" altLang="zh-CN" sz="2400" dirty="0">
                <a:latin typeface="Times New Roman" panose="02020603050405020304" pitchFamily="18" charset="0"/>
              </a:rPr>
              <a:t>K</a:t>
            </a:r>
            <a:r>
              <a:rPr lang="zh-CN" altLang="zh-CN" sz="2400" dirty="0">
                <a:latin typeface="Times New Roman" panose="02020603050405020304" pitchFamily="18" charset="0"/>
              </a:rPr>
              <a:t>指标在</a:t>
            </a:r>
            <a:r>
              <a:rPr lang="en-US" altLang="zh-CN" sz="2400" dirty="0">
                <a:latin typeface="Times New Roman" panose="02020603050405020304" pitchFamily="18" charset="0"/>
              </a:rPr>
              <a:t>80</a:t>
            </a:r>
            <a:r>
              <a:rPr lang="zh-CN" altLang="zh-CN" sz="2400" dirty="0">
                <a:latin typeface="Times New Roman" panose="02020603050405020304" pitchFamily="18" charset="0"/>
              </a:rPr>
              <a:t>左右向下交叉</a:t>
            </a:r>
            <a:r>
              <a:rPr lang="en-US" altLang="zh-CN" sz="2400" dirty="0">
                <a:latin typeface="Times New Roman" panose="02020603050405020304" pitchFamily="18" charset="0"/>
              </a:rPr>
              <a:t>D</a:t>
            </a:r>
            <a:r>
              <a:rPr lang="zh-CN" altLang="zh-CN" sz="2400" dirty="0">
                <a:latin typeface="Times New Roman" panose="02020603050405020304" pitchFamily="18" charset="0"/>
              </a:rPr>
              <a:t>时，则视为投资者卖出股票的参考信号。</a:t>
            </a:r>
          </a:p>
          <a:p>
            <a:pPr indent="266700" algn="just">
              <a:spcAft>
                <a:spcPts val="0"/>
              </a:spcAft>
            </a:pPr>
            <a:r>
              <a:rPr lang="zh-CN" altLang="zh-CN" sz="2400" dirty="0">
                <a:latin typeface="Times New Roman" panose="02020603050405020304" pitchFamily="18" charset="0"/>
              </a:rPr>
              <a:t>慢速随机指标</a:t>
            </a:r>
            <a:r>
              <a:rPr lang="en-US" altLang="zh-CN" sz="2400" dirty="0">
                <a:latin typeface="Times New Roman" panose="02020603050405020304" pitchFamily="18" charset="0"/>
              </a:rPr>
              <a:t>SKDJ</a:t>
            </a:r>
            <a:r>
              <a:rPr lang="zh-CN" altLang="zh-CN" sz="2400" dirty="0">
                <a:latin typeface="Times New Roman" panose="02020603050405020304" pitchFamily="18" charset="0"/>
              </a:rPr>
              <a:t>区别于随机指标</a:t>
            </a:r>
            <a:r>
              <a:rPr lang="en-US" altLang="zh-CN" sz="2400" dirty="0">
                <a:latin typeface="Times New Roman" panose="02020603050405020304" pitchFamily="18" charset="0"/>
              </a:rPr>
              <a:t>KDJ</a:t>
            </a:r>
            <a:r>
              <a:rPr lang="zh-CN" altLang="zh-CN" sz="2400" dirty="0">
                <a:latin typeface="Times New Roman" panose="02020603050405020304" pitchFamily="18" charset="0"/>
              </a:rPr>
              <a:t>，随机指标</a:t>
            </a:r>
            <a:r>
              <a:rPr lang="en-US" altLang="zh-CN" sz="2400" dirty="0">
                <a:latin typeface="Times New Roman" panose="02020603050405020304" pitchFamily="18" charset="0"/>
              </a:rPr>
              <a:t>SDJ</a:t>
            </a:r>
            <a:r>
              <a:rPr lang="zh-CN" altLang="zh-CN" sz="2400" dirty="0">
                <a:latin typeface="Times New Roman" panose="02020603050405020304" pitchFamily="18" charset="0"/>
              </a:rPr>
              <a:t>中，当</a:t>
            </a:r>
            <a:r>
              <a:rPr lang="en-US" altLang="zh-CN" sz="2400" dirty="0">
                <a:latin typeface="Times New Roman" panose="02020603050405020304" pitchFamily="18" charset="0"/>
              </a:rPr>
              <a:t>J&gt;80</a:t>
            </a:r>
            <a:r>
              <a:rPr lang="zh-CN" altLang="zh-CN" sz="2400" dirty="0">
                <a:latin typeface="Times New Roman" panose="02020603050405020304" pitchFamily="18" charset="0"/>
              </a:rPr>
              <a:t>时，回档机率大；当</a:t>
            </a:r>
            <a:r>
              <a:rPr lang="en-US" altLang="zh-CN" sz="2400" dirty="0">
                <a:latin typeface="Times New Roman" panose="02020603050405020304" pitchFamily="18" charset="0"/>
              </a:rPr>
              <a:t>J&lt;20</a:t>
            </a:r>
            <a:r>
              <a:rPr lang="zh-CN" altLang="zh-CN" sz="2400" dirty="0">
                <a:latin typeface="Times New Roman" panose="02020603050405020304" pitchFamily="18" charset="0"/>
              </a:rPr>
              <a:t>时，反弹机率大。当</a:t>
            </a:r>
            <a:r>
              <a:rPr lang="en-US" altLang="zh-CN" sz="2400" dirty="0">
                <a:latin typeface="Times New Roman" panose="02020603050405020304" pitchFamily="18" charset="0"/>
              </a:rPr>
              <a:t>K</a:t>
            </a:r>
            <a:r>
              <a:rPr lang="zh-CN" altLang="zh-CN" sz="2400" dirty="0">
                <a:latin typeface="Times New Roman" panose="02020603050405020304" pitchFamily="18" charset="0"/>
              </a:rPr>
              <a:t>在</a:t>
            </a:r>
            <a:r>
              <a:rPr lang="en-US" altLang="zh-CN" sz="2400" dirty="0">
                <a:latin typeface="Times New Roman" panose="02020603050405020304" pitchFamily="18" charset="0"/>
              </a:rPr>
              <a:t>20</a:t>
            </a:r>
            <a:r>
              <a:rPr lang="zh-CN" altLang="zh-CN" sz="2400" dirty="0">
                <a:latin typeface="Times New Roman" panose="02020603050405020304" pitchFamily="18" charset="0"/>
              </a:rPr>
              <a:t>左右向上交叉</a:t>
            </a:r>
            <a:r>
              <a:rPr lang="en-US" altLang="zh-CN" sz="2400" dirty="0">
                <a:latin typeface="Times New Roman" panose="02020603050405020304" pitchFamily="18" charset="0"/>
              </a:rPr>
              <a:t>D</a:t>
            </a:r>
            <a:r>
              <a:rPr lang="zh-CN" altLang="zh-CN" sz="2400" dirty="0">
                <a:latin typeface="Times New Roman" panose="02020603050405020304" pitchFamily="18" charset="0"/>
              </a:rPr>
              <a:t>时，可作为买入信号，此时投资者可以介入；当</a:t>
            </a:r>
            <a:r>
              <a:rPr lang="en-US" altLang="zh-CN" sz="2400" dirty="0">
                <a:latin typeface="Times New Roman" panose="02020603050405020304" pitchFamily="18" charset="0"/>
              </a:rPr>
              <a:t>K</a:t>
            </a:r>
            <a:r>
              <a:rPr lang="zh-CN" altLang="zh-CN" sz="2400" dirty="0">
                <a:latin typeface="Times New Roman" panose="02020603050405020304" pitchFamily="18" charset="0"/>
              </a:rPr>
              <a:t>在</a:t>
            </a:r>
            <a:r>
              <a:rPr lang="en-US" altLang="zh-CN" sz="2400" dirty="0">
                <a:latin typeface="Times New Roman" panose="02020603050405020304" pitchFamily="18" charset="0"/>
              </a:rPr>
              <a:t>80</a:t>
            </a:r>
            <a:r>
              <a:rPr lang="zh-CN" altLang="zh-CN" sz="2400" dirty="0">
                <a:latin typeface="Times New Roman" panose="02020603050405020304" pitchFamily="18" charset="0"/>
              </a:rPr>
              <a:t>左右向下交叉</a:t>
            </a:r>
            <a:r>
              <a:rPr lang="en-US" altLang="zh-CN" sz="2400" dirty="0">
                <a:latin typeface="Times New Roman" panose="02020603050405020304" pitchFamily="18" charset="0"/>
              </a:rPr>
              <a:t>D</a:t>
            </a:r>
            <a:r>
              <a:rPr lang="zh-CN" altLang="zh-CN" sz="2400" dirty="0">
                <a:latin typeface="Times New Roman" panose="02020603050405020304" pitchFamily="18" charset="0"/>
              </a:rPr>
              <a:t>时，可作为卖出信号，此时投资者应该适当减仓。当</a:t>
            </a:r>
            <a:r>
              <a:rPr lang="en-US" altLang="zh-CN" sz="2400" dirty="0">
                <a:latin typeface="Times New Roman" panose="02020603050405020304" pitchFamily="18" charset="0"/>
              </a:rPr>
              <a:t>J&gt;100</a:t>
            </a:r>
            <a:r>
              <a:rPr lang="zh-CN" altLang="zh-CN" sz="2400" dirty="0">
                <a:latin typeface="Times New Roman" panose="02020603050405020304" pitchFamily="18" charset="0"/>
              </a:rPr>
              <a:t>时，股票价格易反转下跌，此时投资者应该适当减仓；当</a:t>
            </a:r>
            <a:r>
              <a:rPr lang="en-US" altLang="zh-CN" sz="2400" dirty="0">
                <a:latin typeface="Times New Roman" panose="02020603050405020304" pitchFamily="18" charset="0"/>
              </a:rPr>
              <a:t>J&lt;0</a:t>
            </a:r>
            <a:r>
              <a:rPr lang="zh-CN" altLang="zh-CN" sz="2400" dirty="0">
                <a:latin typeface="Times New Roman" panose="02020603050405020304" pitchFamily="18" charset="0"/>
              </a:rPr>
              <a:t>时，股票价格易反转上涨，此时投资者可以适当考虑加仓。</a:t>
            </a:r>
          </a:p>
        </p:txBody>
      </p:sp>
    </p:spTree>
    <p:extLst>
      <p:ext uri="{BB962C8B-B14F-4D97-AF65-F5344CB8AC3E}">
        <p14:creationId xmlns:p14="http://schemas.microsoft.com/office/powerpoint/2010/main" xmlns="" val="725870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627203" y="561783"/>
            <a:ext cx="2031325"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慢速随机指标</a:t>
            </a:r>
            <a:endParaRPr lang="zh-CN" altLang="en-US" sz="2400" b="1" dirty="0"/>
          </a:p>
        </p:txBody>
      </p:sp>
      <p:pic>
        <p:nvPicPr>
          <p:cNvPr id="276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l="6380" t="3162" r="7018"/>
          <a:stretch>
            <a:fillRect/>
          </a:stretch>
        </p:blipFill>
        <p:spPr bwMode="auto">
          <a:xfrm>
            <a:off x="1124436" y="1348370"/>
            <a:ext cx="10314878" cy="46605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7256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5278534" y="6468767"/>
            <a:ext cx="1672253" cy="369332"/>
          </a:xfrm>
          <a:prstGeom prst="rect">
            <a:avLst/>
          </a:prstGeom>
        </p:spPr>
        <p:txBody>
          <a:bodyPr wrap="none">
            <a:spAutoFit/>
          </a:bodyPr>
          <a:lstStyle/>
          <a:p>
            <a:r>
              <a:rPr lang="en-US" altLang="zh-CN" dirty="0">
                <a:latin typeface="Times New Roman" panose="02020603050405020304" pitchFamily="18" charset="0"/>
              </a:rPr>
              <a:t>KD</a:t>
            </a:r>
            <a:r>
              <a:rPr lang="zh-CN" altLang="zh-CN" dirty="0">
                <a:latin typeface="Times New Roman" panose="02020603050405020304" pitchFamily="18" charset="0"/>
                <a:cs typeface="Times New Roman" panose="02020603050405020304" pitchFamily="18" charset="0"/>
              </a:rPr>
              <a:t>值同步显示</a:t>
            </a:r>
            <a:endParaRPr lang="zh-CN" altLang="en-US" dirty="0"/>
          </a:p>
        </p:txBody>
      </p:sp>
      <p:pic>
        <p:nvPicPr>
          <p:cNvPr id="286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l="6380" t="1616" r="6219" b="2541"/>
          <a:stretch>
            <a:fillRect/>
          </a:stretch>
        </p:blipFill>
        <p:spPr bwMode="auto">
          <a:xfrm>
            <a:off x="1870981" y="701981"/>
            <a:ext cx="7854627" cy="59514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30248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802051" y="746449"/>
            <a:ext cx="1415772"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摆动指标</a:t>
            </a:r>
            <a:endParaRPr lang="zh-CN" altLang="en-US" sz="2400" b="1" dirty="0"/>
          </a:p>
        </p:txBody>
      </p:sp>
      <p:sp>
        <p:nvSpPr>
          <p:cNvPr id="3" name="矩形 2"/>
          <p:cNvSpPr/>
          <p:nvPr/>
        </p:nvSpPr>
        <p:spPr>
          <a:xfrm>
            <a:off x="1163216" y="1423940"/>
            <a:ext cx="10294776" cy="3785652"/>
          </a:xfrm>
          <a:prstGeom prst="rect">
            <a:avLst/>
          </a:prstGeom>
        </p:spPr>
        <p:txBody>
          <a:bodyPr wrap="square">
            <a:spAutoFit/>
          </a:bodyPr>
          <a:lstStyle/>
          <a:p>
            <a:pPr indent="266700" algn="just">
              <a:spcAft>
                <a:spcPts val="0"/>
              </a:spcAft>
            </a:pPr>
            <a:r>
              <a:rPr lang="en-US" altLang="zh-CN" sz="2400" dirty="0">
                <a:latin typeface="Times New Roman" panose="02020603050405020304" pitchFamily="18" charset="0"/>
              </a:rPr>
              <a:t>SI</a:t>
            </a:r>
            <a:r>
              <a:rPr lang="zh-CN" altLang="zh-CN" sz="2400" dirty="0">
                <a:latin typeface="Times New Roman" panose="02020603050405020304" pitchFamily="18" charset="0"/>
              </a:rPr>
              <a:t>摆动指标通过股票的收盘价</a:t>
            </a:r>
            <a:r>
              <a:rPr lang="en-US" altLang="zh-CN" sz="2400" dirty="0" err="1">
                <a:latin typeface="Times New Roman" panose="02020603050405020304" pitchFamily="18" charset="0"/>
              </a:rPr>
              <a:t>closeprice</a:t>
            </a:r>
            <a:r>
              <a:rPr lang="zh-CN" altLang="zh-CN" sz="2400" dirty="0">
                <a:latin typeface="Times New Roman" panose="02020603050405020304" pitchFamily="18" charset="0"/>
              </a:rPr>
              <a:t>、股票的最高价</a:t>
            </a:r>
            <a:r>
              <a:rPr lang="en-US" altLang="zh-CN" sz="2400" dirty="0" err="1">
                <a:latin typeface="Times New Roman" panose="02020603050405020304" pitchFamily="18" charset="0"/>
              </a:rPr>
              <a:t>highprice</a:t>
            </a:r>
            <a:r>
              <a:rPr lang="zh-CN" altLang="zh-CN" sz="2400" dirty="0">
                <a:latin typeface="Times New Roman" panose="02020603050405020304" pitchFamily="18" charset="0"/>
              </a:rPr>
              <a:t>、股票的最低价</a:t>
            </a:r>
            <a:r>
              <a:rPr lang="en-US" altLang="zh-CN" sz="2400" dirty="0" err="1">
                <a:latin typeface="Times New Roman" panose="02020603050405020304" pitchFamily="18" charset="0"/>
              </a:rPr>
              <a:t>lowprice</a:t>
            </a:r>
            <a:r>
              <a:rPr lang="zh-CN" altLang="zh-CN" sz="2400" dirty="0">
                <a:latin typeface="Times New Roman" panose="02020603050405020304" pitchFamily="18" charset="0"/>
              </a:rPr>
              <a:t>和股票的开盘价</a:t>
            </a:r>
            <a:r>
              <a:rPr lang="en-US" altLang="zh-CN" sz="2400" dirty="0" err="1">
                <a:latin typeface="Times New Roman" panose="02020603050405020304" pitchFamily="18" charset="0"/>
              </a:rPr>
              <a:t>openprice</a:t>
            </a:r>
            <a:r>
              <a:rPr lang="zh-CN" altLang="zh-CN" sz="2400" dirty="0">
                <a:latin typeface="Times New Roman" panose="02020603050405020304" pitchFamily="18" charset="0"/>
              </a:rPr>
              <a:t>之间的组合计算而得来的一个指标。该指标通过比较股票股票的最高价</a:t>
            </a:r>
            <a:r>
              <a:rPr lang="en-US" altLang="zh-CN" sz="2400" dirty="0" err="1">
                <a:latin typeface="Times New Roman" panose="02020603050405020304" pitchFamily="18" charset="0"/>
              </a:rPr>
              <a:t>highprice</a:t>
            </a:r>
            <a:r>
              <a:rPr lang="zh-CN" altLang="zh-CN" sz="2400" dirty="0">
                <a:latin typeface="Times New Roman" panose="02020603050405020304" pitchFamily="18" charset="0"/>
              </a:rPr>
              <a:t>、股票的最低价</a:t>
            </a:r>
            <a:r>
              <a:rPr lang="en-US" altLang="zh-CN" sz="2400" dirty="0" err="1">
                <a:latin typeface="Times New Roman" panose="02020603050405020304" pitchFamily="18" charset="0"/>
              </a:rPr>
              <a:t>lowprice</a:t>
            </a:r>
            <a:r>
              <a:rPr lang="zh-CN" altLang="zh-CN" sz="2400" dirty="0">
                <a:latin typeface="Times New Roman" panose="02020603050405020304" pitchFamily="18" charset="0"/>
              </a:rPr>
              <a:t>与延迟一天的股票收盘价数据的差值的绝对值序列，并将该差值序列作为分母，然后通过收盘价与开盘价的组合计算作为分子，再与股票的最高价</a:t>
            </a:r>
            <a:r>
              <a:rPr lang="en-US" altLang="zh-CN" sz="2400" dirty="0" err="1">
                <a:latin typeface="Times New Roman" panose="02020603050405020304" pitchFamily="18" charset="0"/>
              </a:rPr>
              <a:t>highprice</a:t>
            </a:r>
            <a:r>
              <a:rPr lang="zh-CN" altLang="zh-CN" sz="2400" dirty="0">
                <a:latin typeface="Times New Roman" panose="02020603050405020304" pitchFamily="18" charset="0"/>
              </a:rPr>
              <a:t>、股票的最低价</a:t>
            </a:r>
            <a:r>
              <a:rPr lang="en-US" altLang="zh-CN" sz="2400" dirty="0" err="1">
                <a:latin typeface="Times New Roman" panose="02020603050405020304" pitchFamily="18" charset="0"/>
              </a:rPr>
              <a:t>lowprice</a:t>
            </a:r>
            <a:r>
              <a:rPr lang="zh-CN" altLang="zh-CN" sz="2400" dirty="0">
                <a:latin typeface="Times New Roman" panose="02020603050405020304" pitchFamily="18" charset="0"/>
              </a:rPr>
              <a:t>与延迟一天的股票收盘价数据的差值的绝对值序列最大值相乘，得到相应地的参考指标。</a:t>
            </a:r>
          </a:p>
          <a:p>
            <a:pPr indent="266700" algn="just">
              <a:spcAft>
                <a:spcPts val="0"/>
              </a:spcAft>
            </a:pPr>
            <a:r>
              <a:rPr lang="zh-CN" altLang="zh-CN" sz="2400" dirty="0">
                <a:latin typeface="Times New Roman" panose="02020603050405020304" pitchFamily="18" charset="0"/>
              </a:rPr>
              <a:t>一般情况下，</a:t>
            </a:r>
            <a:r>
              <a:rPr lang="en-US" altLang="zh-CN" sz="2400" dirty="0">
                <a:latin typeface="Times New Roman" panose="02020603050405020304" pitchFamily="18" charset="0"/>
              </a:rPr>
              <a:t>SI</a:t>
            </a:r>
            <a:r>
              <a:rPr lang="zh-CN" altLang="zh-CN" sz="2400" dirty="0">
                <a:latin typeface="Times New Roman" panose="02020603050405020304" pitchFamily="18" charset="0"/>
              </a:rPr>
              <a:t>摆动指标围绕原点上下摆动，并且摆动浮动较小，当股票异常波动时，则</a:t>
            </a:r>
            <a:r>
              <a:rPr lang="en-US" altLang="zh-CN" sz="2400" dirty="0">
                <a:latin typeface="Times New Roman" panose="02020603050405020304" pitchFamily="18" charset="0"/>
              </a:rPr>
              <a:t>SI</a:t>
            </a:r>
            <a:r>
              <a:rPr lang="zh-CN" altLang="zh-CN" sz="2400" dirty="0">
                <a:latin typeface="Times New Roman" panose="02020603050405020304" pitchFamily="18" charset="0"/>
              </a:rPr>
              <a:t>摆动指标振幅将增大，投资者可根据</a:t>
            </a:r>
            <a:r>
              <a:rPr lang="en-US" altLang="zh-CN" sz="2400" dirty="0">
                <a:latin typeface="Times New Roman" panose="02020603050405020304" pitchFamily="18" charset="0"/>
              </a:rPr>
              <a:t>SI</a:t>
            </a:r>
            <a:r>
              <a:rPr lang="zh-CN" altLang="zh-CN" sz="2400" dirty="0">
                <a:latin typeface="Times New Roman" panose="02020603050405020304" pitchFamily="18" charset="0"/>
              </a:rPr>
              <a:t>摆动指标的数据进而判断股票的走势。</a:t>
            </a:r>
          </a:p>
        </p:txBody>
      </p:sp>
    </p:spTree>
    <p:extLst>
      <p:ext uri="{BB962C8B-B14F-4D97-AF65-F5344CB8AC3E}">
        <p14:creationId xmlns:p14="http://schemas.microsoft.com/office/powerpoint/2010/main" xmlns="" val="2812255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802051" y="746449"/>
            <a:ext cx="1415772"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摆动指标</a:t>
            </a:r>
            <a:endParaRPr lang="zh-CN" altLang="en-US" sz="2400" b="1" dirty="0"/>
          </a:p>
        </p:txBody>
      </p:sp>
      <p:pic>
        <p:nvPicPr>
          <p:cNvPr id="2" name="图片 1"/>
          <p:cNvPicPr>
            <a:picLocks noChangeAspect="1"/>
          </p:cNvPicPr>
          <p:nvPr/>
        </p:nvPicPr>
        <p:blipFill>
          <a:blip r:embed="rId2" cstate="print"/>
          <a:stretch>
            <a:fillRect/>
          </a:stretch>
        </p:blipFill>
        <p:spPr>
          <a:xfrm>
            <a:off x="2934367" y="1208114"/>
            <a:ext cx="5481846" cy="5540413"/>
          </a:xfrm>
          <a:prstGeom prst="rect">
            <a:avLst/>
          </a:prstGeom>
        </p:spPr>
      </p:pic>
    </p:spTree>
    <p:extLst>
      <p:ext uri="{BB962C8B-B14F-4D97-AF65-F5344CB8AC3E}">
        <p14:creationId xmlns:p14="http://schemas.microsoft.com/office/powerpoint/2010/main" xmlns="" val="21658979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802051" y="746449"/>
            <a:ext cx="1415772"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摆动指标</a:t>
            </a:r>
            <a:endParaRPr lang="zh-CN" altLang="en-US" sz="2400" b="1" dirty="0"/>
          </a:p>
        </p:txBody>
      </p:sp>
      <p:pic>
        <p:nvPicPr>
          <p:cNvPr id="2969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l="5423" t="2641" r="7497"/>
          <a:stretch>
            <a:fillRect/>
          </a:stretch>
        </p:blipFill>
        <p:spPr bwMode="auto">
          <a:xfrm>
            <a:off x="657906" y="1208114"/>
            <a:ext cx="10781546" cy="50993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369549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515235" y="561783"/>
            <a:ext cx="2031325"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幅度涨速指标</a:t>
            </a:r>
            <a:endParaRPr lang="zh-CN" altLang="en-US" sz="2400" b="1"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l="6538" r="7655"/>
          <a:stretch>
            <a:fillRect/>
          </a:stretch>
        </p:blipFill>
        <p:spPr bwMode="auto">
          <a:xfrm>
            <a:off x="515235" y="1210060"/>
            <a:ext cx="11043021" cy="43509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0290113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471014" y="746449"/>
            <a:ext cx="2646878"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动向速度比率指标</a:t>
            </a:r>
            <a:endParaRPr lang="zh-CN" altLang="en-US" sz="2400" b="1" dirty="0"/>
          </a:p>
        </p:txBody>
      </p:sp>
      <p:sp>
        <p:nvSpPr>
          <p:cNvPr id="3" name="矩形 2"/>
          <p:cNvSpPr/>
          <p:nvPr/>
        </p:nvSpPr>
        <p:spPr>
          <a:xfrm>
            <a:off x="771331" y="1208114"/>
            <a:ext cx="10518710" cy="3046988"/>
          </a:xfrm>
          <a:prstGeom prst="rect">
            <a:avLst/>
          </a:prstGeom>
        </p:spPr>
        <p:txBody>
          <a:bodyPr wrap="square">
            <a:spAutoFit/>
          </a:bodyPr>
          <a:lstStyle/>
          <a:p>
            <a:pPr indent="266700" algn="just">
              <a:spcAft>
                <a:spcPts val="0"/>
              </a:spcAft>
            </a:pPr>
            <a:r>
              <a:rPr lang="zh-CN" altLang="zh-CN" sz="2400" dirty="0">
                <a:latin typeface="Times New Roman" panose="02020603050405020304" pitchFamily="18" charset="0"/>
              </a:rPr>
              <a:t>动向速度比率指标</a:t>
            </a:r>
            <a:r>
              <a:rPr lang="en-US" altLang="zh-CN" sz="2400" dirty="0">
                <a:latin typeface="Times New Roman" panose="02020603050405020304" pitchFamily="18" charset="0"/>
              </a:rPr>
              <a:t>SRDM</a:t>
            </a:r>
            <a:r>
              <a:rPr lang="zh-CN" altLang="zh-CN" sz="2400" dirty="0">
                <a:latin typeface="Times New Roman" panose="02020603050405020304" pitchFamily="18" charset="0"/>
              </a:rPr>
              <a:t>是一种衡量动向速度比率的指标，采用股票的最高价</a:t>
            </a:r>
            <a:r>
              <a:rPr lang="en-US" altLang="zh-CN" sz="2400" dirty="0" err="1">
                <a:latin typeface="Times New Roman" panose="02020603050405020304" pitchFamily="18" charset="0"/>
              </a:rPr>
              <a:t>highprice</a:t>
            </a:r>
            <a:r>
              <a:rPr lang="zh-CN" altLang="zh-CN" sz="2400" dirty="0">
                <a:latin typeface="Times New Roman" panose="02020603050405020304" pitchFamily="18" charset="0"/>
              </a:rPr>
              <a:t>、最低价</a:t>
            </a:r>
            <a:r>
              <a:rPr lang="en-US" altLang="zh-CN" sz="2400" dirty="0" err="1">
                <a:latin typeface="Times New Roman" panose="02020603050405020304" pitchFamily="18" charset="0"/>
              </a:rPr>
              <a:t>lowprice</a:t>
            </a:r>
            <a:r>
              <a:rPr lang="zh-CN" altLang="zh-CN" sz="2400" dirty="0">
                <a:latin typeface="Times New Roman" panose="02020603050405020304" pitchFamily="18" charset="0"/>
              </a:rPr>
              <a:t>，加以移动平均值</a:t>
            </a:r>
            <a:r>
              <a:rPr lang="en-US" altLang="zh-CN" sz="2400" dirty="0">
                <a:latin typeface="Times New Roman" panose="02020603050405020304" pitchFamily="18" charset="0"/>
              </a:rPr>
              <a:t>SMA()</a:t>
            </a:r>
            <a:r>
              <a:rPr lang="zh-CN" altLang="zh-CN" sz="2400" dirty="0">
                <a:latin typeface="Times New Roman" panose="02020603050405020304" pitchFamily="18" charset="0"/>
              </a:rPr>
              <a:t>计算，以判断股票的变化趋势，从而给出相应的买入和卖出信号。</a:t>
            </a:r>
          </a:p>
          <a:p>
            <a:pPr indent="266700" algn="just">
              <a:spcAft>
                <a:spcPts val="0"/>
              </a:spcAft>
            </a:pPr>
            <a:r>
              <a:rPr lang="zh-CN" altLang="zh-CN" sz="2400" dirty="0">
                <a:latin typeface="Times New Roman" panose="02020603050405020304" pitchFamily="18" charset="0"/>
              </a:rPr>
              <a:t>一般情况下有，动向速度比率指标</a:t>
            </a:r>
            <a:r>
              <a:rPr lang="en-US" altLang="zh-CN" sz="2400" dirty="0">
                <a:latin typeface="Times New Roman" panose="02020603050405020304" pitchFamily="18" charset="0"/>
              </a:rPr>
              <a:t>SRDM</a:t>
            </a:r>
            <a:r>
              <a:rPr lang="zh-CN" altLang="zh-CN" sz="2400" dirty="0">
                <a:latin typeface="Times New Roman" panose="02020603050405020304" pitchFamily="18" charset="0"/>
              </a:rPr>
              <a:t>大于</a:t>
            </a:r>
            <a:r>
              <a:rPr lang="en-US" altLang="zh-CN" sz="2400" dirty="0">
                <a:latin typeface="Times New Roman" panose="02020603050405020304" pitchFamily="18" charset="0"/>
              </a:rPr>
              <a:t>80</a:t>
            </a:r>
            <a:r>
              <a:rPr lang="zh-CN" altLang="zh-CN" sz="2400" dirty="0">
                <a:latin typeface="Times New Roman" panose="02020603050405020304" pitchFamily="18" charset="0"/>
              </a:rPr>
              <a:t>时，在接下来的股票价格变化中，如果动向速度比率指标</a:t>
            </a:r>
            <a:r>
              <a:rPr lang="en-US" altLang="zh-CN" sz="2400" dirty="0">
                <a:latin typeface="Times New Roman" panose="02020603050405020304" pitchFamily="18" charset="0"/>
              </a:rPr>
              <a:t>SRDM</a:t>
            </a:r>
            <a:r>
              <a:rPr lang="zh-CN" altLang="zh-CN" sz="2400" dirty="0">
                <a:latin typeface="Times New Roman" panose="02020603050405020304" pitchFamily="18" charset="0"/>
              </a:rPr>
              <a:t>逐渐小于</a:t>
            </a:r>
            <a:r>
              <a:rPr lang="en-US" altLang="zh-CN" sz="2400" dirty="0">
                <a:latin typeface="Times New Roman" panose="02020603050405020304" pitchFamily="18" charset="0"/>
              </a:rPr>
              <a:t>80</a:t>
            </a:r>
            <a:r>
              <a:rPr lang="zh-CN" altLang="zh-CN" sz="2400" dirty="0">
                <a:latin typeface="Times New Roman" panose="02020603050405020304" pitchFamily="18" charset="0"/>
              </a:rPr>
              <a:t>，则股票价格下跌可能性增大，投资者应该适当减仓；当动向速度比率指标</a:t>
            </a:r>
            <a:r>
              <a:rPr lang="en-US" altLang="zh-CN" sz="2400" dirty="0">
                <a:latin typeface="Times New Roman" panose="02020603050405020304" pitchFamily="18" charset="0"/>
              </a:rPr>
              <a:t>SRDM</a:t>
            </a:r>
            <a:r>
              <a:rPr lang="zh-CN" altLang="zh-CN" sz="2400" dirty="0">
                <a:latin typeface="Times New Roman" panose="02020603050405020304" pitchFamily="18" charset="0"/>
              </a:rPr>
              <a:t>小于</a:t>
            </a:r>
            <a:r>
              <a:rPr lang="en-US" altLang="zh-CN" sz="2400" dirty="0">
                <a:latin typeface="Times New Roman" panose="02020603050405020304" pitchFamily="18" charset="0"/>
              </a:rPr>
              <a:t>20</a:t>
            </a:r>
            <a:r>
              <a:rPr lang="zh-CN" altLang="zh-CN" sz="2400" dirty="0">
                <a:latin typeface="Times New Roman" panose="02020603050405020304" pitchFamily="18" charset="0"/>
              </a:rPr>
              <a:t>时时，在接下来的股票价格变化中，如果动向速度比率指标</a:t>
            </a:r>
            <a:r>
              <a:rPr lang="en-US" altLang="zh-CN" sz="2400" dirty="0">
                <a:latin typeface="Times New Roman" panose="02020603050405020304" pitchFamily="18" charset="0"/>
              </a:rPr>
              <a:t>SRDM</a:t>
            </a:r>
            <a:r>
              <a:rPr lang="zh-CN" altLang="zh-CN" sz="2400" dirty="0">
                <a:latin typeface="Times New Roman" panose="02020603050405020304" pitchFamily="18" charset="0"/>
              </a:rPr>
              <a:t>逐渐大于</a:t>
            </a:r>
            <a:r>
              <a:rPr lang="en-US" altLang="zh-CN" sz="2400" dirty="0">
                <a:latin typeface="Times New Roman" panose="02020603050405020304" pitchFamily="18" charset="0"/>
              </a:rPr>
              <a:t>20</a:t>
            </a:r>
            <a:r>
              <a:rPr lang="zh-CN" altLang="zh-CN" sz="2400" dirty="0">
                <a:latin typeface="Times New Roman" panose="02020603050405020304" pitchFamily="18" charset="0"/>
              </a:rPr>
              <a:t>，则股票价格上涨可能性增大，投资者应该适当加仓。</a:t>
            </a:r>
          </a:p>
        </p:txBody>
      </p:sp>
      <p:sp>
        <p:nvSpPr>
          <p:cNvPr id="5" name="Rectangle 2"/>
          <p:cNvSpPr>
            <a:spLocks noChangeArrowheads="1"/>
          </p:cNvSpPr>
          <p:nvPr/>
        </p:nvSpPr>
        <p:spPr bwMode="auto">
          <a:xfrm>
            <a:off x="3285842" y="4255102"/>
            <a:ext cx="18664729"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xmlns="" val="3085454578"/>
              </p:ext>
            </p:extLst>
          </p:nvPr>
        </p:nvGraphicFramePr>
        <p:xfrm>
          <a:off x="3285843" y="4255102"/>
          <a:ext cx="5466560" cy="1937515"/>
        </p:xfrm>
        <a:graphic>
          <a:graphicData uri="http://schemas.openxmlformats.org/presentationml/2006/ole">
            <p:oleObj spid="_x0000_s30723" name="Equation" r:id="rId3" imgW="3009900" imgH="1066800" progId="Equation.DSMT4">
              <p:embed/>
            </p:oleObj>
          </a:graphicData>
        </a:graphic>
      </p:graphicFrame>
    </p:spTree>
    <p:extLst>
      <p:ext uri="{BB962C8B-B14F-4D97-AF65-F5344CB8AC3E}">
        <p14:creationId xmlns:p14="http://schemas.microsoft.com/office/powerpoint/2010/main" xmlns="" val="19371382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471014" y="746449"/>
            <a:ext cx="2646878"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动向速度比率指标</a:t>
            </a:r>
            <a:endParaRPr lang="zh-CN" altLang="en-US" sz="2400" b="1" dirty="0"/>
          </a:p>
        </p:txBody>
      </p:sp>
      <p:pic>
        <p:nvPicPr>
          <p:cNvPr id="317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l="5582" t="1587" r="6857"/>
          <a:stretch>
            <a:fillRect/>
          </a:stretch>
        </p:blipFill>
        <p:spPr bwMode="auto">
          <a:xfrm>
            <a:off x="1049790" y="1208114"/>
            <a:ext cx="10472950" cy="4819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7000338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611990" y="746449"/>
            <a:ext cx="1723549"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引力线指标</a:t>
            </a:r>
            <a:endParaRPr lang="zh-CN" altLang="en-US" sz="2400" b="1" dirty="0"/>
          </a:p>
        </p:txBody>
      </p:sp>
      <p:sp>
        <p:nvSpPr>
          <p:cNvPr id="3" name="Rectangle 2"/>
          <p:cNvSpPr>
            <a:spLocks noChangeArrowheads="1"/>
          </p:cNvSpPr>
          <p:nvPr/>
        </p:nvSpPr>
        <p:spPr bwMode="auto">
          <a:xfrm>
            <a:off x="1007706" y="1791477"/>
            <a:ext cx="18614152"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xmlns="" val="2392829167"/>
              </p:ext>
            </p:extLst>
          </p:nvPr>
        </p:nvGraphicFramePr>
        <p:xfrm>
          <a:off x="1007706" y="1791478"/>
          <a:ext cx="10101602" cy="1660849"/>
        </p:xfrm>
        <a:graphic>
          <a:graphicData uri="http://schemas.openxmlformats.org/presentationml/2006/ole">
            <p:oleObj spid="_x0000_s32771" name="Equation" r:id="rId3" imgW="4229100" imgH="698500" progId="Equation.DSMT4">
              <p:embed/>
            </p:oleObj>
          </a:graphicData>
        </a:graphic>
      </p:graphicFrame>
      <p:sp>
        <p:nvSpPr>
          <p:cNvPr id="6" name="矩形 5"/>
          <p:cNvSpPr/>
          <p:nvPr/>
        </p:nvSpPr>
        <p:spPr>
          <a:xfrm>
            <a:off x="789990" y="3657800"/>
            <a:ext cx="10854613" cy="830997"/>
          </a:xfrm>
          <a:prstGeom prst="rect">
            <a:avLst/>
          </a:prstGeom>
        </p:spPr>
        <p:txBody>
          <a:bodyPr wrap="square">
            <a:spAutoFit/>
          </a:bodyPr>
          <a:lstStyle/>
          <a:p>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其中</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rPr>
              <a:t>SMA</a:t>
            </a:r>
            <a:r>
              <a:rPr lang="zh-CN" altLang="zh-CN" sz="2400" dirty="0">
                <a:latin typeface="Times New Roman" panose="02020603050405020304" pitchFamily="18" charset="0"/>
                <a:cs typeface="Times New Roman" panose="02020603050405020304" pitchFamily="18" charset="0"/>
              </a:rPr>
              <a:t>为移动平均值函数，</a:t>
            </a:r>
            <a:r>
              <a:rPr lang="en-US" altLang="zh-CN" sz="2400" dirty="0">
                <a:latin typeface="Times New Roman" panose="02020603050405020304" pitchFamily="18" charset="0"/>
              </a:rPr>
              <a:t>period1</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rPr>
              <a:t>period2</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rPr>
              <a:t>period3</a:t>
            </a:r>
            <a:r>
              <a:rPr lang="zh-CN"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rPr>
              <a:t>period4</a:t>
            </a:r>
            <a:r>
              <a:rPr lang="zh-CN" altLang="zh-CN" sz="2400" dirty="0">
                <a:latin typeface="Times New Roman" panose="02020603050405020304" pitchFamily="18" charset="0"/>
                <a:cs typeface="Times New Roman" panose="02020603050405020304" pitchFamily="18" charset="0"/>
              </a:rPr>
              <a:t>分别相应的计算周期，且为整数，其大小小于样本长度。</a:t>
            </a:r>
            <a:endParaRPr lang="zh-CN" altLang="en-US" sz="2400" dirty="0"/>
          </a:p>
        </p:txBody>
      </p:sp>
    </p:spTree>
    <p:extLst>
      <p:ext uri="{BB962C8B-B14F-4D97-AF65-F5344CB8AC3E}">
        <p14:creationId xmlns:p14="http://schemas.microsoft.com/office/powerpoint/2010/main" xmlns="" val="1775863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611990" y="746449"/>
            <a:ext cx="1723549"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引力线指标</a:t>
            </a:r>
            <a:endParaRPr lang="zh-CN" altLang="en-US" sz="2400" b="1" dirty="0"/>
          </a:p>
        </p:txBody>
      </p:sp>
      <p:pic>
        <p:nvPicPr>
          <p:cNvPr id="337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l="4306" t="3105" r="6857"/>
          <a:stretch>
            <a:fillRect/>
          </a:stretch>
        </p:blipFill>
        <p:spPr bwMode="auto">
          <a:xfrm>
            <a:off x="1283793" y="1208114"/>
            <a:ext cx="9394947" cy="5267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8785889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638966" y="746449"/>
            <a:ext cx="2646878"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布林极限宽度指标</a:t>
            </a:r>
            <a:endParaRPr lang="zh-CN" altLang="en-US" sz="2400" b="1" dirty="0"/>
          </a:p>
        </p:txBody>
      </p:sp>
      <p:pic>
        <p:nvPicPr>
          <p:cNvPr id="3481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l="4944" t="4720" r="7497"/>
          <a:stretch>
            <a:fillRect/>
          </a:stretch>
        </p:blipFill>
        <p:spPr bwMode="auto">
          <a:xfrm>
            <a:off x="1423016" y="1385694"/>
            <a:ext cx="9064592" cy="5329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9236591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文本框 1"/>
          <p:cNvSpPr txBox="1"/>
          <p:nvPr/>
        </p:nvSpPr>
        <p:spPr>
          <a:xfrm>
            <a:off x="4273420" y="2911151"/>
            <a:ext cx="1422184" cy="830997"/>
          </a:xfrm>
          <a:prstGeom prst="rect">
            <a:avLst/>
          </a:prstGeom>
          <a:noFill/>
        </p:spPr>
        <p:txBody>
          <a:bodyPr wrap="none" rtlCol="0">
            <a:spAutoFit/>
          </a:bodyPr>
          <a:lstStyle/>
          <a:p>
            <a:r>
              <a:rPr lang="zh-CN" altLang="en-US" sz="4800" b="1" dirty="0" smtClean="0"/>
              <a:t>谢谢</a:t>
            </a:r>
            <a:endParaRPr lang="zh-CN" altLang="en-US" sz="4800" b="1" dirty="0"/>
          </a:p>
        </p:txBody>
      </p:sp>
    </p:spTree>
    <p:extLst>
      <p:ext uri="{BB962C8B-B14F-4D97-AF65-F5344CB8AC3E}">
        <p14:creationId xmlns:p14="http://schemas.microsoft.com/office/powerpoint/2010/main" xmlns="" val="3122895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601643" y="746449"/>
            <a:ext cx="2646878"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动态买卖人气指标</a:t>
            </a:r>
            <a:endParaRPr lang="zh-CN" altLang="en-US" sz="2400" b="1" dirty="0"/>
          </a:p>
        </p:txBody>
      </p:sp>
      <p:sp>
        <p:nvSpPr>
          <p:cNvPr id="3" name="矩形 2"/>
          <p:cNvSpPr/>
          <p:nvPr/>
        </p:nvSpPr>
        <p:spPr>
          <a:xfrm>
            <a:off x="601643" y="1339652"/>
            <a:ext cx="11154928" cy="1569660"/>
          </a:xfrm>
          <a:prstGeom prst="rect">
            <a:avLst/>
          </a:prstGeom>
        </p:spPr>
        <p:txBody>
          <a:bodyPr wrap="square">
            <a:spAutoFit/>
          </a:bodyPr>
          <a:lstStyle/>
          <a:p>
            <a:pPr indent="266700" algn="just">
              <a:spcAft>
                <a:spcPts val="0"/>
              </a:spcAft>
            </a:pPr>
            <a:r>
              <a:rPr lang="zh-CN" altLang="zh-CN" sz="2400" dirty="0">
                <a:latin typeface="Times New Roman" panose="02020603050405020304" pitchFamily="18" charset="0"/>
              </a:rPr>
              <a:t>动态买卖人气指标</a:t>
            </a:r>
            <a:r>
              <a:rPr lang="en-US" altLang="zh-CN" sz="2400" dirty="0">
                <a:latin typeface="Times New Roman" panose="02020603050405020304" pitchFamily="18" charset="0"/>
              </a:rPr>
              <a:t>ADTM</a:t>
            </a:r>
            <a:r>
              <a:rPr lang="zh-CN" altLang="zh-CN" sz="2400" dirty="0">
                <a:latin typeface="Times New Roman" panose="02020603050405020304" pitchFamily="18" charset="0"/>
              </a:rPr>
              <a:t>在±</a:t>
            </a:r>
            <a:r>
              <a:rPr lang="en-US" altLang="zh-CN" sz="2400" dirty="0">
                <a:latin typeface="Times New Roman" panose="02020603050405020304" pitchFamily="18" charset="0"/>
              </a:rPr>
              <a:t>1</a:t>
            </a:r>
            <a:r>
              <a:rPr lang="zh-CN" altLang="zh-CN" sz="2400" dirty="0">
                <a:latin typeface="Times New Roman" panose="02020603050405020304" pitchFamily="18" charset="0"/>
              </a:rPr>
              <a:t>之间变化，一般认为动态买卖人气指标</a:t>
            </a:r>
            <a:r>
              <a:rPr lang="en-US" altLang="zh-CN" sz="2400" dirty="0">
                <a:latin typeface="Times New Roman" panose="02020603050405020304" pitchFamily="18" charset="0"/>
              </a:rPr>
              <a:t>ADTM</a:t>
            </a:r>
            <a:r>
              <a:rPr lang="zh-CN" altLang="zh-CN" sz="2400" dirty="0">
                <a:latin typeface="Times New Roman" panose="02020603050405020304" pitchFamily="18" charset="0"/>
              </a:rPr>
              <a:t>小于负</a:t>
            </a:r>
            <a:r>
              <a:rPr lang="en-US" altLang="zh-CN" sz="2400" dirty="0">
                <a:latin typeface="Times New Roman" panose="02020603050405020304" pitchFamily="18" charset="0"/>
              </a:rPr>
              <a:t>0.5</a:t>
            </a:r>
            <a:r>
              <a:rPr lang="zh-CN" altLang="zh-CN" sz="2400" dirty="0">
                <a:latin typeface="Times New Roman" panose="02020603050405020304" pitchFamily="18" charset="0"/>
              </a:rPr>
              <a:t>，则视为买入信号，此时投资者可以买入该股票；相反，如果动态买卖人气指标</a:t>
            </a:r>
            <a:r>
              <a:rPr lang="en-US" altLang="zh-CN" sz="2400" dirty="0">
                <a:latin typeface="Times New Roman" panose="02020603050405020304" pitchFamily="18" charset="0"/>
              </a:rPr>
              <a:t>ADTM</a:t>
            </a:r>
            <a:r>
              <a:rPr lang="zh-CN" altLang="zh-CN" sz="2400" dirty="0">
                <a:latin typeface="Times New Roman" panose="02020603050405020304" pitchFamily="18" charset="0"/>
              </a:rPr>
              <a:t>大于</a:t>
            </a:r>
            <a:r>
              <a:rPr lang="en-US" altLang="zh-CN" sz="2400" dirty="0">
                <a:latin typeface="Times New Roman" panose="02020603050405020304" pitchFamily="18" charset="0"/>
              </a:rPr>
              <a:t>0.5</a:t>
            </a:r>
            <a:r>
              <a:rPr lang="zh-CN" altLang="zh-CN" sz="2400" dirty="0">
                <a:latin typeface="Times New Roman" panose="02020603050405020304" pitchFamily="18" charset="0"/>
              </a:rPr>
              <a:t>，则认为投资者应该注意规避风险，谨慎买入股票，如果手中持股，则应该逢高卖出。</a:t>
            </a:r>
          </a:p>
        </p:txBody>
      </p:sp>
      <p:sp>
        <p:nvSpPr>
          <p:cNvPr id="5" name="Rectangle 2"/>
          <p:cNvSpPr>
            <a:spLocks noChangeArrowheads="1"/>
          </p:cNvSpPr>
          <p:nvPr/>
        </p:nvSpPr>
        <p:spPr bwMode="auto">
          <a:xfrm>
            <a:off x="2295331" y="3040850"/>
            <a:ext cx="17001826"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xmlns="" val="3695004825"/>
              </p:ext>
            </p:extLst>
          </p:nvPr>
        </p:nvGraphicFramePr>
        <p:xfrm>
          <a:off x="2295331" y="3040850"/>
          <a:ext cx="7571734" cy="2125399"/>
        </p:xfrm>
        <a:graphic>
          <a:graphicData uri="http://schemas.openxmlformats.org/presentationml/2006/ole">
            <p:oleObj spid="_x0000_s2066" name="Equation" r:id="rId3" imgW="3797300" imgH="1066800" progId="Equation.DSMT4">
              <p:embed/>
            </p:oleObj>
          </a:graphicData>
        </a:graphic>
      </p:graphicFrame>
      <p:sp>
        <p:nvSpPr>
          <p:cNvPr id="7" name="矩形 6"/>
          <p:cNvSpPr/>
          <p:nvPr/>
        </p:nvSpPr>
        <p:spPr>
          <a:xfrm>
            <a:off x="601642" y="5380970"/>
            <a:ext cx="10949655" cy="830997"/>
          </a:xfrm>
          <a:prstGeom prst="rect">
            <a:avLst/>
          </a:prstGeom>
        </p:spPr>
        <p:txBody>
          <a:bodyPr wrap="square">
            <a:spAutoFit/>
          </a:bodyPr>
          <a:lstStyle/>
          <a:p>
            <a:pPr indent="266700" algn="just">
              <a:spcAft>
                <a:spcPts val="0"/>
              </a:spcAft>
            </a:pPr>
            <a:r>
              <a:rPr lang="zh-CN" altLang="zh-CN" sz="2400" dirty="0">
                <a:latin typeface="Times New Roman" panose="02020603050405020304" pitchFamily="18" charset="0"/>
              </a:rPr>
              <a:t>动态买卖人气指标</a:t>
            </a:r>
            <a:r>
              <a:rPr lang="en-US" altLang="zh-CN" sz="2400" dirty="0">
                <a:latin typeface="Times New Roman" panose="02020603050405020304" pitchFamily="18" charset="0"/>
              </a:rPr>
              <a:t>ADTM</a:t>
            </a:r>
            <a:r>
              <a:rPr lang="zh-CN" altLang="zh-CN" sz="2400" dirty="0">
                <a:latin typeface="Times New Roman" panose="02020603050405020304" pitchFamily="18" charset="0"/>
              </a:rPr>
              <a:t>的求解，有两层判断条件，因此投资者在计算动态买卖人气指标</a:t>
            </a:r>
            <a:r>
              <a:rPr lang="en-US" altLang="zh-CN" sz="2400" dirty="0">
                <a:latin typeface="Times New Roman" panose="02020603050405020304" pitchFamily="18" charset="0"/>
              </a:rPr>
              <a:t>ADTM</a:t>
            </a:r>
            <a:r>
              <a:rPr lang="zh-CN" altLang="zh-CN" sz="2400" dirty="0">
                <a:latin typeface="Times New Roman" panose="02020603050405020304" pitchFamily="18" charset="0"/>
              </a:rPr>
              <a:t>时，应该注意判断条件的引入。</a:t>
            </a:r>
          </a:p>
        </p:txBody>
      </p:sp>
    </p:spTree>
    <p:extLst>
      <p:ext uri="{BB962C8B-B14F-4D97-AF65-F5344CB8AC3E}">
        <p14:creationId xmlns:p14="http://schemas.microsoft.com/office/powerpoint/2010/main" xmlns="" val="36240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601643" y="746449"/>
            <a:ext cx="2646878"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动态买卖人气指标</a:t>
            </a:r>
            <a:endParaRPr lang="zh-CN" altLang="en-US" sz="2400" b="1"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l="6219" r="7336"/>
          <a:stretch>
            <a:fillRect/>
          </a:stretch>
        </p:blipFill>
        <p:spPr bwMode="auto">
          <a:xfrm>
            <a:off x="601643" y="1208114"/>
            <a:ext cx="11080717" cy="47074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78012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2" name="矩形 1"/>
          <p:cNvSpPr/>
          <p:nvPr/>
        </p:nvSpPr>
        <p:spPr>
          <a:xfrm>
            <a:off x="571219" y="561783"/>
            <a:ext cx="2031325"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布林极限指标</a:t>
            </a:r>
            <a:endParaRPr lang="zh-CN" altLang="en-US" sz="2400" b="1" dirty="0"/>
          </a:p>
        </p:txBody>
      </p:sp>
      <p:pic>
        <p:nvPicPr>
          <p:cNvPr id="21" name="图片 20"/>
          <p:cNvPicPr>
            <a:picLocks noChangeAspect="1"/>
          </p:cNvPicPr>
          <p:nvPr/>
        </p:nvPicPr>
        <p:blipFill>
          <a:blip r:embed="rId3" cstate="print"/>
          <a:stretch>
            <a:fillRect/>
          </a:stretch>
        </p:blipFill>
        <p:spPr>
          <a:xfrm>
            <a:off x="734389" y="1023448"/>
            <a:ext cx="11171472" cy="3578362"/>
          </a:xfrm>
          <a:prstGeom prst="rect">
            <a:avLst/>
          </a:prstGeom>
        </p:spPr>
      </p:pic>
      <p:sp>
        <p:nvSpPr>
          <p:cNvPr id="22" name="Rectangle 19"/>
          <p:cNvSpPr>
            <a:spLocks noChangeArrowheads="1"/>
          </p:cNvSpPr>
          <p:nvPr/>
        </p:nvSpPr>
        <p:spPr bwMode="auto">
          <a:xfrm>
            <a:off x="3993502" y="4601810"/>
            <a:ext cx="21469295"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xmlns="" val="226705131"/>
              </p:ext>
            </p:extLst>
          </p:nvPr>
        </p:nvGraphicFramePr>
        <p:xfrm>
          <a:off x="3993502" y="4601810"/>
          <a:ext cx="4256095" cy="1216027"/>
        </p:xfrm>
        <a:graphic>
          <a:graphicData uri="http://schemas.openxmlformats.org/presentationml/2006/ole">
            <p:oleObj spid="_x0000_s4128" name="Equation" r:id="rId4" imgW="1600200" imgH="457200" progId="Equation.DSMT4">
              <p:embed/>
            </p:oleObj>
          </a:graphicData>
        </a:graphic>
      </p:graphicFrame>
    </p:spTree>
    <p:extLst>
      <p:ext uri="{BB962C8B-B14F-4D97-AF65-F5344CB8AC3E}">
        <p14:creationId xmlns:p14="http://schemas.microsoft.com/office/powerpoint/2010/main" xmlns="" val="219228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571219" y="561783"/>
            <a:ext cx="2031325"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布林极限指标</a:t>
            </a:r>
            <a:endParaRPr lang="zh-CN" altLang="en-US" sz="2400" b="1" dirty="0"/>
          </a:p>
        </p:txBody>
      </p:sp>
      <p:sp>
        <p:nvSpPr>
          <p:cNvPr id="2" name="矩形 1"/>
          <p:cNvSpPr/>
          <p:nvPr/>
        </p:nvSpPr>
        <p:spPr>
          <a:xfrm>
            <a:off x="774439" y="1191399"/>
            <a:ext cx="10851503" cy="5223225"/>
          </a:xfrm>
          <a:prstGeom prst="rect">
            <a:avLst/>
          </a:prstGeom>
        </p:spPr>
        <p:txBody>
          <a:bodyPr wrap="square">
            <a:spAutoFit/>
          </a:bodyPr>
          <a:lstStyle/>
          <a:p>
            <a:pPr marL="266700" algn="just">
              <a:lnSpc>
                <a:spcPts val="1600"/>
              </a:lnSpc>
              <a:spcAft>
                <a:spcPts val="0"/>
              </a:spcAft>
            </a:pPr>
            <a:r>
              <a:rPr lang="en-US" altLang="zh-CN" dirty="0">
                <a:latin typeface="Arial" panose="020B0604020202020204" pitchFamily="34" charset="0"/>
                <a:ea typeface="黑体" panose="02010609060101010101" pitchFamily="49" charset="-122"/>
              </a:rPr>
              <a:t>function </a:t>
            </a:r>
            <a:r>
              <a:rPr lang="en-US" altLang="zh-CN" dirty="0" err="1">
                <a:latin typeface="Arial" panose="020B0604020202020204" pitchFamily="34" charset="0"/>
                <a:ea typeface="黑体" panose="02010609060101010101" pitchFamily="49" charset="-122"/>
              </a:rPr>
              <a:t>BB_com</a:t>
            </a:r>
            <a:r>
              <a:rPr lang="en-US" altLang="zh-CN" dirty="0">
                <a:latin typeface="Arial" panose="020B0604020202020204" pitchFamily="34" charset="0"/>
                <a:ea typeface="黑体" panose="02010609060101010101" pitchFamily="49" charset="-122"/>
              </a:rPr>
              <a:t> = BB(</a:t>
            </a:r>
            <a:r>
              <a:rPr lang="en-US" altLang="zh-CN" dirty="0" err="1">
                <a:latin typeface="Arial" panose="020B0604020202020204" pitchFamily="34" charset="0"/>
                <a:ea typeface="黑体" panose="02010609060101010101" pitchFamily="49" charset="-122"/>
              </a:rPr>
              <a:t>closeprice,periods,w</a:t>
            </a:r>
            <a:r>
              <a:rPr lang="en-US" altLang="zh-CN" dirty="0">
                <a:latin typeface="Arial" panose="020B0604020202020204" pitchFamily="34" charset="0"/>
                <a:ea typeface="黑体" panose="02010609060101010101" pitchFamily="49" charset="-122"/>
              </a:rPr>
              <a:t>)</a:t>
            </a:r>
            <a:endParaRPr lang="zh-CN" altLang="zh-CN" dirty="0">
              <a:latin typeface="Arial" panose="020B0604020202020204" pitchFamily="34" charset="0"/>
              <a:ea typeface="黑体" panose="02010609060101010101" pitchFamily="49" charset="-122"/>
            </a:endParaRPr>
          </a:p>
          <a:p>
            <a:pPr marL="266700" algn="just">
              <a:lnSpc>
                <a:spcPts val="1600"/>
              </a:lnSpc>
              <a:spcAft>
                <a:spcPts val="0"/>
              </a:spcAft>
            </a:pPr>
            <a:r>
              <a:rPr lang="en-US" altLang="zh-CN" dirty="0">
                <a:latin typeface="Arial" panose="020B0604020202020204" pitchFamily="34" charset="0"/>
                <a:ea typeface="黑体" panose="02010609060101010101" pitchFamily="49" charset="-122"/>
              </a:rPr>
              <a:t>% </a:t>
            </a:r>
            <a:r>
              <a:rPr lang="zh-CN" altLang="zh-CN" dirty="0">
                <a:latin typeface="Arial" panose="020B0604020202020204" pitchFamily="34" charset="0"/>
                <a:ea typeface="黑体" panose="02010609060101010101" pitchFamily="49" charset="-122"/>
              </a:rPr>
              <a:t>函数功能：布林极限指标</a:t>
            </a:r>
            <a:r>
              <a:rPr lang="en-US" altLang="zh-CN" dirty="0">
                <a:latin typeface="Arial" panose="020B0604020202020204" pitchFamily="34" charset="0"/>
                <a:ea typeface="黑体" panose="02010609060101010101" pitchFamily="49" charset="-122"/>
              </a:rPr>
              <a:t>BB</a:t>
            </a:r>
            <a:endParaRPr lang="zh-CN" altLang="zh-CN" dirty="0">
              <a:latin typeface="Arial" panose="020B0604020202020204" pitchFamily="34" charset="0"/>
              <a:ea typeface="黑体" panose="02010609060101010101" pitchFamily="49" charset="-122"/>
            </a:endParaRPr>
          </a:p>
          <a:p>
            <a:pPr marL="266700" algn="just">
              <a:lnSpc>
                <a:spcPts val="1600"/>
              </a:lnSpc>
              <a:spcAft>
                <a:spcPts val="0"/>
              </a:spcAft>
            </a:pPr>
            <a:r>
              <a:rPr lang="en-US" altLang="zh-CN" dirty="0">
                <a:latin typeface="Arial" panose="020B0604020202020204" pitchFamily="34" charset="0"/>
                <a:ea typeface="黑体" panose="02010609060101010101" pitchFamily="49" charset="-122"/>
              </a:rPr>
              <a:t>% </a:t>
            </a:r>
            <a:r>
              <a:rPr lang="en-US" altLang="zh-CN" dirty="0" err="1">
                <a:latin typeface="Arial" panose="020B0604020202020204" pitchFamily="34" charset="0"/>
                <a:ea typeface="黑体" panose="02010609060101010101" pitchFamily="49" charset="-122"/>
              </a:rPr>
              <a:t>closeprice</a:t>
            </a:r>
            <a:r>
              <a:rPr lang="en-US" altLang="zh-CN" dirty="0">
                <a:latin typeface="Arial" panose="020B0604020202020204" pitchFamily="34" charset="0"/>
                <a:ea typeface="黑体" panose="02010609060101010101" pitchFamily="49" charset="-122"/>
              </a:rPr>
              <a:t>:</a:t>
            </a:r>
            <a:r>
              <a:rPr lang="zh-CN" altLang="zh-CN" dirty="0">
                <a:latin typeface="Arial" panose="020B0604020202020204" pitchFamily="34" charset="0"/>
                <a:ea typeface="黑体" panose="02010609060101010101" pitchFamily="49" charset="-122"/>
              </a:rPr>
              <a:t>在列向量上随时间变化，即为行向量</a:t>
            </a:r>
          </a:p>
          <a:p>
            <a:pPr marL="266700" algn="just">
              <a:lnSpc>
                <a:spcPts val="1600"/>
              </a:lnSpc>
              <a:spcAft>
                <a:spcPts val="0"/>
              </a:spcAft>
            </a:pPr>
            <a:r>
              <a:rPr lang="en-US" altLang="zh-CN" dirty="0">
                <a:latin typeface="Arial" panose="020B0604020202020204" pitchFamily="34" charset="0"/>
                <a:ea typeface="黑体" panose="02010609060101010101" pitchFamily="49" charset="-122"/>
              </a:rPr>
              <a:t>% </a:t>
            </a:r>
            <a:r>
              <a:rPr lang="zh-CN" altLang="zh-CN" dirty="0">
                <a:latin typeface="Arial" panose="020B0604020202020204" pitchFamily="34" charset="0"/>
                <a:ea typeface="黑体" panose="02010609060101010101" pitchFamily="49" charset="-122"/>
              </a:rPr>
              <a:t>输入</a:t>
            </a:r>
            <a:r>
              <a:rPr lang="en-US" altLang="zh-CN" dirty="0">
                <a:latin typeface="Arial" panose="020B0604020202020204" pitchFamily="34" charset="0"/>
                <a:ea typeface="黑体" panose="02010609060101010101" pitchFamily="49" charset="-122"/>
              </a:rPr>
              <a:t>: </a:t>
            </a:r>
            <a:endParaRPr lang="zh-CN" altLang="zh-CN" dirty="0">
              <a:latin typeface="Arial" panose="020B0604020202020204" pitchFamily="34" charset="0"/>
              <a:ea typeface="黑体" panose="02010609060101010101" pitchFamily="49" charset="-122"/>
            </a:endParaRPr>
          </a:p>
          <a:p>
            <a:pPr marL="266700" algn="just">
              <a:lnSpc>
                <a:spcPts val="1600"/>
              </a:lnSpc>
              <a:spcAft>
                <a:spcPts val="0"/>
              </a:spcAft>
            </a:pPr>
            <a:r>
              <a:rPr lang="en-US" altLang="zh-CN" dirty="0">
                <a:latin typeface="Arial" panose="020B0604020202020204" pitchFamily="34" charset="0"/>
                <a:ea typeface="黑体" panose="02010609060101010101" pitchFamily="49" charset="-122"/>
              </a:rPr>
              <a:t>%     </a:t>
            </a:r>
            <a:r>
              <a:rPr lang="en-US" altLang="zh-CN" dirty="0" err="1">
                <a:latin typeface="Arial" panose="020B0604020202020204" pitchFamily="34" charset="0"/>
                <a:ea typeface="黑体" panose="02010609060101010101" pitchFamily="49" charset="-122"/>
              </a:rPr>
              <a:t>closeprice</a:t>
            </a:r>
            <a:r>
              <a:rPr lang="en-US" altLang="zh-CN" dirty="0">
                <a:latin typeface="Arial" panose="020B0604020202020204" pitchFamily="34" charset="0"/>
                <a:ea typeface="黑体" panose="02010609060101010101" pitchFamily="49" charset="-122"/>
              </a:rPr>
              <a:t>-</a:t>
            </a:r>
            <a:r>
              <a:rPr lang="zh-CN" altLang="zh-CN" dirty="0">
                <a:latin typeface="Arial" panose="020B0604020202020204" pitchFamily="34" charset="0"/>
                <a:ea typeface="黑体" panose="02010609060101010101" pitchFamily="49" charset="-122"/>
              </a:rPr>
              <a:t>为输入的收盘价</a:t>
            </a:r>
          </a:p>
          <a:p>
            <a:pPr marL="266700" algn="just">
              <a:lnSpc>
                <a:spcPts val="1600"/>
              </a:lnSpc>
              <a:spcAft>
                <a:spcPts val="0"/>
              </a:spcAft>
            </a:pPr>
            <a:r>
              <a:rPr lang="en-US" altLang="zh-CN" dirty="0">
                <a:latin typeface="Arial" panose="020B0604020202020204" pitchFamily="34" charset="0"/>
                <a:ea typeface="黑体" panose="02010609060101010101" pitchFamily="49" charset="-122"/>
              </a:rPr>
              <a:t>%      </a:t>
            </a:r>
            <a:r>
              <a:rPr lang="en-US" altLang="zh-CN" dirty="0" err="1">
                <a:latin typeface="Arial" panose="020B0604020202020204" pitchFamily="34" charset="0"/>
                <a:ea typeface="黑体" panose="02010609060101010101" pitchFamily="49" charset="-122"/>
              </a:rPr>
              <a:t>peirods</a:t>
            </a:r>
            <a:r>
              <a:rPr lang="en-US" altLang="zh-CN" dirty="0">
                <a:latin typeface="Arial" panose="020B0604020202020204" pitchFamily="34" charset="0"/>
                <a:ea typeface="黑体" panose="02010609060101010101" pitchFamily="49" charset="-122"/>
              </a:rPr>
              <a:t>-</a:t>
            </a:r>
            <a:r>
              <a:rPr lang="zh-CN" altLang="zh-CN" dirty="0">
                <a:latin typeface="Arial" panose="020B0604020202020204" pitchFamily="34" charset="0"/>
                <a:ea typeface="黑体" panose="02010609060101010101" pitchFamily="49" charset="-122"/>
              </a:rPr>
              <a:t>计算周期</a:t>
            </a:r>
          </a:p>
          <a:p>
            <a:pPr marL="266700" algn="just">
              <a:lnSpc>
                <a:spcPts val="1600"/>
              </a:lnSpc>
              <a:spcAft>
                <a:spcPts val="0"/>
              </a:spcAft>
            </a:pPr>
            <a:r>
              <a:rPr lang="en-US" altLang="zh-CN" dirty="0">
                <a:latin typeface="Arial" panose="020B0604020202020204" pitchFamily="34" charset="0"/>
                <a:ea typeface="黑体" panose="02010609060101010101" pitchFamily="49" charset="-122"/>
              </a:rPr>
              <a:t>%         w-</a:t>
            </a:r>
            <a:r>
              <a:rPr lang="zh-CN" altLang="zh-CN" dirty="0">
                <a:latin typeface="Arial" panose="020B0604020202020204" pitchFamily="34" charset="0"/>
                <a:ea typeface="黑体" panose="02010609060101010101" pitchFamily="49" charset="-122"/>
              </a:rPr>
              <a:t>输入权值</a:t>
            </a:r>
          </a:p>
          <a:p>
            <a:pPr marL="266700" algn="just">
              <a:lnSpc>
                <a:spcPts val="1600"/>
              </a:lnSpc>
              <a:spcAft>
                <a:spcPts val="0"/>
              </a:spcAft>
            </a:pPr>
            <a:r>
              <a:rPr lang="en-US" altLang="zh-CN" dirty="0">
                <a:latin typeface="Arial" panose="020B0604020202020204" pitchFamily="34" charset="0"/>
                <a:ea typeface="黑体" panose="02010609060101010101" pitchFamily="49" charset="-122"/>
              </a:rPr>
              <a:t>% </a:t>
            </a:r>
            <a:r>
              <a:rPr lang="zh-CN" altLang="zh-CN" dirty="0">
                <a:latin typeface="Arial" panose="020B0604020202020204" pitchFamily="34" charset="0"/>
                <a:ea typeface="黑体" panose="02010609060101010101" pitchFamily="49" charset="-122"/>
              </a:rPr>
              <a:t>输出：</a:t>
            </a:r>
          </a:p>
          <a:p>
            <a:pPr marL="266700" algn="just">
              <a:lnSpc>
                <a:spcPts val="1600"/>
              </a:lnSpc>
              <a:spcAft>
                <a:spcPts val="0"/>
              </a:spcAft>
            </a:pPr>
            <a:r>
              <a:rPr lang="en-US" altLang="zh-CN" dirty="0">
                <a:latin typeface="Arial" panose="020B0604020202020204" pitchFamily="34" charset="0"/>
                <a:ea typeface="黑体" panose="02010609060101010101" pitchFamily="49" charset="-122"/>
              </a:rPr>
              <a:t>%     </a:t>
            </a:r>
            <a:r>
              <a:rPr lang="zh-CN" altLang="zh-CN" dirty="0">
                <a:latin typeface="Arial" panose="020B0604020202020204" pitchFamily="34" charset="0"/>
                <a:ea typeface="黑体" panose="02010609060101010101" pitchFamily="49" charset="-122"/>
              </a:rPr>
              <a:t>布林极限指标</a:t>
            </a:r>
            <a:r>
              <a:rPr lang="en-US" altLang="zh-CN" dirty="0">
                <a:latin typeface="Arial" panose="020B0604020202020204" pitchFamily="34" charset="0"/>
                <a:ea typeface="黑体" panose="02010609060101010101" pitchFamily="49" charset="-122"/>
              </a:rPr>
              <a:t>BB</a:t>
            </a:r>
            <a:endParaRPr lang="zh-CN" altLang="zh-CN" dirty="0">
              <a:latin typeface="Arial" panose="020B0604020202020204" pitchFamily="34" charset="0"/>
              <a:ea typeface="黑体" panose="02010609060101010101" pitchFamily="49" charset="-122"/>
            </a:endParaRPr>
          </a:p>
          <a:p>
            <a:pPr marL="266700" algn="just">
              <a:lnSpc>
                <a:spcPts val="1600"/>
              </a:lnSpc>
              <a:spcAft>
                <a:spcPts val="0"/>
              </a:spcAft>
            </a:pPr>
            <a:r>
              <a:rPr lang="en-US" altLang="zh-CN" dirty="0">
                <a:latin typeface="Arial" panose="020B0604020202020204" pitchFamily="34" charset="0"/>
                <a:ea typeface="黑体" panose="02010609060101010101" pitchFamily="49" charset="-122"/>
              </a:rPr>
              <a:t> </a:t>
            </a:r>
            <a:endParaRPr lang="zh-CN" altLang="zh-CN" dirty="0">
              <a:latin typeface="Arial" panose="020B0604020202020204" pitchFamily="34" charset="0"/>
              <a:ea typeface="黑体" panose="02010609060101010101" pitchFamily="49" charset="-122"/>
            </a:endParaRPr>
          </a:p>
          <a:p>
            <a:pPr marL="266700" algn="just">
              <a:lnSpc>
                <a:spcPts val="1600"/>
              </a:lnSpc>
              <a:spcAft>
                <a:spcPts val="0"/>
              </a:spcAft>
            </a:pPr>
            <a:r>
              <a:rPr lang="en-US" altLang="zh-CN" dirty="0" err="1">
                <a:latin typeface="Arial" panose="020B0604020202020204" pitchFamily="34" charset="0"/>
                <a:ea typeface="黑体" panose="02010609060101010101" pitchFamily="49" charset="-122"/>
              </a:rPr>
              <a:t>MID_com</a:t>
            </a:r>
            <a:r>
              <a:rPr lang="en-US" altLang="zh-CN" dirty="0">
                <a:latin typeface="Arial" panose="020B0604020202020204" pitchFamily="34" charset="0"/>
                <a:ea typeface="黑体" panose="02010609060101010101" pitchFamily="49" charset="-122"/>
              </a:rPr>
              <a:t>=nan*ones(size(closeprice,1),size(closeprice,2)); % </a:t>
            </a:r>
            <a:r>
              <a:rPr lang="zh-CN" altLang="zh-CN" dirty="0">
                <a:latin typeface="Arial" panose="020B0604020202020204" pitchFamily="34" charset="0"/>
                <a:ea typeface="黑体" panose="02010609060101010101" pitchFamily="49" charset="-122"/>
              </a:rPr>
              <a:t>初始化</a:t>
            </a:r>
          </a:p>
          <a:p>
            <a:pPr marL="266700" algn="just">
              <a:lnSpc>
                <a:spcPts val="1600"/>
              </a:lnSpc>
              <a:spcAft>
                <a:spcPts val="0"/>
              </a:spcAft>
            </a:pPr>
            <a:r>
              <a:rPr lang="en-US" altLang="zh-CN" dirty="0" err="1">
                <a:latin typeface="Arial" panose="020B0604020202020204" pitchFamily="34" charset="0"/>
                <a:ea typeface="黑体" panose="02010609060101010101" pitchFamily="49" charset="-122"/>
              </a:rPr>
              <a:t>STD_com</a:t>
            </a:r>
            <a:r>
              <a:rPr lang="en-US" altLang="zh-CN" dirty="0">
                <a:latin typeface="Arial" panose="020B0604020202020204" pitchFamily="34" charset="0"/>
                <a:ea typeface="黑体" panose="02010609060101010101" pitchFamily="49" charset="-122"/>
              </a:rPr>
              <a:t>=nan*ones(size(closeprice,1),size(closeprice,2)); % </a:t>
            </a:r>
            <a:r>
              <a:rPr lang="zh-CN" altLang="zh-CN" dirty="0">
                <a:latin typeface="Arial" panose="020B0604020202020204" pitchFamily="34" charset="0"/>
                <a:ea typeface="黑体" panose="02010609060101010101" pitchFamily="49" charset="-122"/>
              </a:rPr>
              <a:t>初始化</a:t>
            </a:r>
          </a:p>
          <a:p>
            <a:pPr marL="266700" algn="just">
              <a:lnSpc>
                <a:spcPts val="1600"/>
              </a:lnSpc>
              <a:spcAft>
                <a:spcPts val="0"/>
              </a:spcAft>
            </a:pPr>
            <a:r>
              <a:rPr lang="en-US" altLang="zh-CN" dirty="0" err="1">
                <a:latin typeface="Arial" panose="020B0604020202020204" pitchFamily="34" charset="0"/>
                <a:ea typeface="黑体" panose="02010609060101010101" pitchFamily="49" charset="-122"/>
              </a:rPr>
              <a:t>max_com</a:t>
            </a:r>
            <a:r>
              <a:rPr lang="en-US" altLang="zh-CN" dirty="0">
                <a:latin typeface="Arial" panose="020B0604020202020204" pitchFamily="34" charset="0"/>
                <a:ea typeface="黑体" panose="02010609060101010101" pitchFamily="49" charset="-122"/>
              </a:rPr>
              <a:t>=nan*ones(size(closeprice,1),size(closeprice,2)); % </a:t>
            </a:r>
            <a:r>
              <a:rPr lang="zh-CN" altLang="zh-CN" dirty="0">
                <a:latin typeface="Arial" panose="020B0604020202020204" pitchFamily="34" charset="0"/>
                <a:ea typeface="黑体" panose="02010609060101010101" pitchFamily="49" charset="-122"/>
              </a:rPr>
              <a:t>初始化</a:t>
            </a:r>
          </a:p>
          <a:p>
            <a:pPr marL="266700" algn="just">
              <a:lnSpc>
                <a:spcPts val="1600"/>
              </a:lnSpc>
              <a:spcAft>
                <a:spcPts val="0"/>
              </a:spcAft>
            </a:pPr>
            <a:r>
              <a:rPr lang="en-US" altLang="zh-CN" dirty="0" err="1">
                <a:latin typeface="Arial" panose="020B0604020202020204" pitchFamily="34" charset="0"/>
                <a:ea typeface="黑体" panose="02010609060101010101" pitchFamily="49" charset="-122"/>
              </a:rPr>
              <a:t>min_com</a:t>
            </a:r>
            <a:r>
              <a:rPr lang="en-US" altLang="zh-CN" dirty="0">
                <a:latin typeface="Arial" panose="020B0604020202020204" pitchFamily="34" charset="0"/>
                <a:ea typeface="黑体" panose="02010609060101010101" pitchFamily="49" charset="-122"/>
              </a:rPr>
              <a:t>=nan*ones(size(closeprice,1),size(closeprice,2)); % </a:t>
            </a:r>
            <a:r>
              <a:rPr lang="zh-CN" altLang="zh-CN" dirty="0">
                <a:latin typeface="Arial" panose="020B0604020202020204" pitchFamily="34" charset="0"/>
                <a:ea typeface="黑体" panose="02010609060101010101" pitchFamily="49" charset="-122"/>
              </a:rPr>
              <a:t>初始化</a:t>
            </a:r>
          </a:p>
          <a:p>
            <a:pPr marL="266700" algn="just">
              <a:lnSpc>
                <a:spcPts val="1600"/>
              </a:lnSpc>
              <a:spcAft>
                <a:spcPts val="0"/>
              </a:spcAft>
            </a:pPr>
            <a:r>
              <a:rPr lang="en-US" altLang="zh-CN" dirty="0" err="1">
                <a:latin typeface="Arial" panose="020B0604020202020204" pitchFamily="34" charset="0"/>
                <a:ea typeface="黑体" panose="02010609060101010101" pitchFamily="49" charset="-122"/>
              </a:rPr>
              <a:t>BB_com</a:t>
            </a:r>
            <a:r>
              <a:rPr lang="en-US" altLang="zh-CN" dirty="0">
                <a:latin typeface="Arial" panose="020B0604020202020204" pitchFamily="34" charset="0"/>
                <a:ea typeface="黑体" panose="02010609060101010101" pitchFamily="49" charset="-122"/>
              </a:rPr>
              <a:t>=nan*ones(size(closeprice,1),size(closeprice,2)); % </a:t>
            </a:r>
            <a:r>
              <a:rPr lang="zh-CN" altLang="zh-CN" dirty="0">
                <a:latin typeface="Arial" panose="020B0604020202020204" pitchFamily="34" charset="0"/>
                <a:ea typeface="黑体" panose="02010609060101010101" pitchFamily="49" charset="-122"/>
              </a:rPr>
              <a:t>初始化</a:t>
            </a:r>
          </a:p>
          <a:p>
            <a:pPr marL="266700" algn="just">
              <a:lnSpc>
                <a:spcPts val="1600"/>
              </a:lnSpc>
              <a:spcAft>
                <a:spcPts val="0"/>
              </a:spcAft>
            </a:pPr>
            <a:r>
              <a:rPr lang="en-US" altLang="zh-CN" dirty="0">
                <a:latin typeface="Arial" panose="020B0604020202020204" pitchFamily="34" charset="0"/>
                <a:ea typeface="黑体" panose="02010609060101010101" pitchFamily="49" charset="-122"/>
              </a:rPr>
              <a:t> </a:t>
            </a:r>
            <a:endParaRPr lang="zh-CN" altLang="zh-CN" dirty="0">
              <a:latin typeface="Arial" panose="020B0604020202020204" pitchFamily="34" charset="0"/>
              <a:ea typeface="黑体" panose="02010609060101010101" pitchFamily="49" charset="-122"/>
            </a:endParaRPr>
          </a:p>
          <a:p>
            <a:pPr marL="266700" algn="just">
              <a:lnSpc>
                <a:spcPts val="1600"/>
              </a:lnSpc>
              <a:spcAft>
                <a:spcPts val="0"/>
              </a:spcAft>
            </a:pPr>
            <a:r>
              <a:rPr lang="en-US" altLang="zh-CN" dirty="0" err="1">
                <a:latin typeface="Arial" panose="020B0604020202020204" pitchFamily="34" charset="0"/>
                <a:ea typeface="黑体" panose="02010609060101010101" pitchFamily="49" charset="-122"/>
              </a:rPr>
              <a:t>MID_com</a:t>
            </a:r>
            <a:r>
              <a:rPr lang="en-US" altLang="zh-CN" dirty="0">
                <a:latin typeface="Arial" panose="020B0604020202020204" pitchFamily="34" charset="0"/>
                <a:ea typeface="黑体" panose="02010609060101010101" pitchFamily="49" charset="-122"/>
              </a:rPr>
              <a:t>= SMA(</a:t>
            </a:r>
            <a:r>
              <a:rPr lang="en-US" altLang="zh-CN" dirty="0" err="1">
                <a:latin typeface="Arial" panose="020B0604020202020204" pitchFamily="34" charset="0"/>
                <a:ea typeface="黑体" panose="02010609060101010101" pitchFamily="49" charset="-122"/>
              </a:rPr>
              <a:t>closeprice,periods</a:t>
            </a:r>
            <a:r>
              <a:rPr lang="en-US" altLang="zh-CN" dirty="0">
                <a:latin typeface="Arial" panose="020B0604020202020204" pitchFamily="34" charset="0"/>
                <a:ea typeface="黑体" panose="02010609060101010101" pitchFamily="49" charset="-122"/>
              </a:rPr>
              <a:t>); % MID</a:t>
            </a:r>
            <a:r>
              <a:rPr lang="zh-CN" altLang="zh-CN" dirty="0">
                <a:latin typeface="Arial" panose="020B0604020202020204" pitchFamily="34" charset="0"/>
                <a:ea typeface="黑体" panose="02010609060101010101" pitchFamily="49" charset="-122"/>
              </a:rPr>
              <a:t>计算，移动平均值</a:t>
            </a:r>
          </a:p>
          <a:p>
            <a:pPr marL="266700" algn="just">
              <a:lnSpc>
                <a:spcPts val="1600"/>
              </a:lnSpc>
              <a:spcAft>
                <a:spcPts val="0"/>
              </a:spcAft>
            </a:pPr>
            <a:r>
              <a:rPr lang="en-US" altLang="zh-CN" dirty="0">
                <a:latin typeface="Arial" panose="020B0604020202020204" pitchFamily="34" charset="0"/>
                <a:ea typeface="黑体" panose="02010609060101010101" pitchFamily="49" charset="-122"/>
              </a:rPr>
              <a:t>for j=1:size(closeprice,1)        % j</a:t>
            </a:r>
            <a:r>
              <a:rPr lang="zh-CN" altLang="zh-CN" dirty="0">
                <a:latin typeface="Arial" panose="020B0604020202020204" pitchFamily="34" charset="0"/>
                <a:ea typeface="黑体" panose="02010609060101010101" pitchFamily="49" charset="-122"/>
              </a:rPr>
              <a:t>个类的 收盘价</a:t>
            </a:r>
          </a:p>
          <a:p>
            <a:pPr marL="266700" algn="just">
              <a:lnSpc>
                <a:spcPts val="1600"/>
              </a:lnSpc>
              <a:spcAft>
                <a:spcPts val="0"/>
              </a:spcAft>
            </a:pPr>
            <a:r>
              <a:rPr lang="en-US" altLang="zh-CN" dirty="0">
                <a:latin typeface="Arial" panose="020B0604020202020204" pitchFamily="34" charset="0"/>
                <a:ea typeface="黑体" panose="02010609060101010101" pitchFamily="49" charset="-122"/>
              </a:rPr>
              <a:t>    for </a:t>
            </a:r>
            <a:r>
              <a:rPr lang="en-US" altLang="zh-CN" dirty="0" err="1">
                <a:latin typeface="Arial" panose="020B0604020202020204" pitchFamily="34" charset="0"/>
                <a:ea typeface="黑体" panose="02010609060101010101" pitchFamily="49" charset="-122"/>
              </a:rPr>
              <a:t>i</a:t>
            </a:r>
            <a:r>
              <a:rPr lang="en-US" altLang="zh-CN" dirty="0">
                <a:latin typeface="Arial" panose="020B0604020202020204" pitchFamily="34" charset="0"/>
                <a:ea typeface="黑体" panose="02010609060101010101" pitchFamily="49" charset="-122"/>
              </a:rPr>
              <a:t>=1:length(</a:t>
            </a:r>
            <a:r>
              <a:rPr lang="en-US" altLang="zh-CN" dirty="0" err="1">
                <a:latin typeface="Arial" panose="020B0604020202020204" pitchFamily="34" charset="0"/>
                <a:ea typeface="黑体" panose="02010609060101010101" pitchFamily="49" charset="-122"/>
              </a:rPr>
              <a:t>closeprice</a:t>
            </a:r>
            <a:r>
              <a:rPr lang="en-US" altLang="zh-CN" dirty="0">
                <a:latin typeface="Arial" panose="020B0604020202020204" pitchFamily="34" charset="0"/>
                <a:ea typeface="黑体" panose="02010609060101010101" pitchFamily="49" charset="-122"/>
              </a:rPr>
              <a:t>)-periods    % </a:t>
            </a:r>
            <a:r>
              <a:rPr lang="zh-CN" altLang="zh-CN" dirty="0">
                <a:latin typeface="Arial" panose="020B0604020202020204" pitchFamily="34" charset="0"/>
                <a:ea typeface="黑体" panose="02010609060101010101" pitchFamily="49" charset="-122"/>
              </a:rPr>
              <a:t>价格序列长度</a:t>
            </a:r>
          </a:p>
          <a:p>
            <a:pPr marL="266700" algn="just">
              <a:lnSpc>
                <a:spcPts val="1600"/>
              </a:lnSpc>
              <a:spcAft>
                <a:spcPts val="0"/>
              </a:spcAft>
            </a:pPr>
            <a:r>
              <a:rPr lang="en-US" altLang="zh-CN" dirty="0">
                <a:latin typeface="Arial" panose="020B0604020202020204" pitchFamily="34" charset="0"/>
                <a:ea typeface="黑体" panose="02010609060101010101" pitchFamily="49" charset="-122"/>
              </a:rPr>
              <a:t>        </a:t>
            </a:r>
            <a:r>
              <a:rPr lang="en-US" altLang="zh-CN" dirty="0" err="1">
                <a:latin typeface="Arial" panose="020B0604020202020204" pitchFamily="34" charset="0"/>
                <a:ea typeface="黑体" panose="02010609060101010101" pitchFamily="49" charset="-122"/>
              </a:rPr>
              <a:t>STD_com</a:t>
            </a:r>
            <a:r>
              <a:rPr lang="en-US" altLang="zh-CN" dirty="0">
                <a:latin typeface="Arial" panose="020B0604020202020204" pitchFamily="34" charset="0"/>
                <a:ea typeface="黑体" panose="02010609060101010101" pitchFamily="49" charset="-122"/>
              </a:rPr>
              <a:t>(</a:t>
            </a:r>
            <a:r>
              <a:rPr lang="en-US" altLang="zh-CN" dirty="0" err="1">
                <a:latin typeface="Arial" panose="020B0604020202020204" pitchFamily="34" charset="0"/>
                <a:ea typeface="黑体" panose="02010609060101010101" pitchFamily="49" charset="-122"/>
              </a:rPr>
              <a:t>j,i</a:t>
            </a:r>
            <a:r>
              <a:rPr lang="en-US" altLang="zh-CN" dirty="0">
                <a:latin typeface="Arial" panose="020B0604020202020204" pitchFamily="34" charset="0"/>
                <a:ea typeface="黑体" panose="02010609060101010101" pitchFamily="49" charset="-122"/>
              </a:rPr>
              <a:t>) = </a:t>
            </a:r>
            <a:r>
              <a:rPr lang="en-US" altLang="zh-CN" dirty="0" err="1">
                <a:latin typeface="Arial" panose="020B0604020202020204" pitchFamily="34" charset="0"/>
                <a:ea typeface="黑体" panose="02010609060101010101" pitchFamily="49" charset="-122"/>
              </a:rPr>
              <a:t>std</a:t>
            </a:r>
            <a:r>
              <a:rPr lang="en-US" altLang="zh-CN" dirty="0">
                <a:latin typeface="Arial" panose="020B0604020202020204" pitchFamily="34" charset="0"/>
                <a:ea typeface="黑体" panose="02010609060101010101" pitchFamily="49" charset="-122"/>
              </a:rPr>
              <a:t>(</a:t>
            </a:r>
            <a:r>
              <a:rPr lang="en-US" altLang="zh-CN" dirty="0" err="1">
                <a:latin typeface="Arial" panose="020B0604020202020204" pitchFamily="34" charset="0"/>
                <a:ea typeface="黑体" panose="02010609060101010101" pitchFamily="49" charset="-122"/>
              </a:rPr>
              <a:t>closeprice</a:t>
            </a:r>
            <a:r>
              <a:rPr lang="en-US" altLang="zh-CN" dirty="0">
                <a:latin typeface="Arial" panose="020B0604020202020204" pitchFamily="34" charset="0"/>
                <a:ea typeface="黑体" panose="02010609060101010101" pitchFamily="49" charset="-122"/>
              </a:rPr>
              <a:t>(</a:t>
            </a:r>
            <a:r>
              <a:rPr lang="en-US" altLang="zh-CN" dirty="0" err="1">
                <a:latin typeface="Arial" panose="020B0604020202020204" pitchFamily="34" charset="0"/>
                <a:ea typeface="黑体" panose="02010609060101010101" pitchFamily="49" charset="-122"/>
              </a:rPr>
              <a:t>j,i:i+periods</a:t>
            </a:r>
            <a:r>
              <a:rPr lang="en-US" altLang="zh-CN" dirty="0">
                <a:latin typeface="Arial" panose="020B0604020202020204" pitchFamily="34" charset="0"/>
                <a:ea typeface="黑体" panose="02010609060101010101" pitchFamily="49" charset="-122"/>
              </a:rPr>
              <a:t>));</a:t>
            </a:r>
            <a:endParaRPr lang="zh-CN" altLang="zh-CN" dirty="0">
              <a:latin typeface="Arial" panose="020B0604020202020204" pitchFamily="34" charset="0"/>
              <a:ea typeface="黑体" panose="02010609060101010101" pitchFamily="49" charset="-122"/>
            </a:endParaRPr>
          </a:p>
          <a:p>
            <a:pPr marL="266700" algn="just">
              <a:lnSpc>
                <a:spcPts val="1600"/>
              </a:lnSpc>
              <a:spcAft>
                <a:spcPts val="0"/>
              </a:spcAft>
            </a:pPr>
            <a:r>
              <a:rPr lang="en-US" altLang="zh-CN" dirty="0">
                <a:latin typeface="Arial" panose="020B0604020202020204" pitchFamily="34" charset="0"/>
                <a:ea typeface="黑体" panose="02010609060101010101" pitchFamily="49" charset="-122"/>
              </a:rPr>
              <a:t>        </a:t>
            </a:r>
            <a:r>
              <a:rPr lang="en-US" altLang="zh-CN" dirty="0" err="1">
                <a:latin typeface="Arial" panose="020B0604020202020204" pitchFamily="34" charset="0"/>
                <a:ea typeface="黑体" panose="02010609060101010101" pitchFamily="49" charset="-122"/>
              </a:rPr>
              <a:t>max_com</a:t>
            </a:r>
            <a:r>
              <a:rPr lang="en-US" altLang="zh-CN" dirty="0">
                <a:latin typeface="Arial" panose="020B0604020202020204" pitchFamily="34" charset="0"/>
                <a:ea typeface="黑体" panose="02010609060101010101" pitchFamily="49" charset="-122"/>
              </a:rPr>
              <a:t>(</a:t>
            </a:r>
            <a:r>
              <a:rPr lang="en-US" altLang="zh-CN" dirty="0" err="1">
                <a:latin typeface="Arial" panose="020B0604020202020204" pitchFamily="34" charset="0"/>
                <a:ea typeface="黑体" panose="02010609060101010101" pitchFamily="49" charset="-122"/>
              </a:rPr>
              <a:t>j,i</a:t>
            </a:r>
            <a:r>
              <a:rPr lang="en-US" altLang="zh-CN" dirty="0">
                <a:latin typeface="Arial" panose="020B0604020202020204" pitchFamily="34" charset="0"/>
                <a:ea typeface="黑体" panose="02010609060101010101" pitchFamily="49" charset="-122"/>
              </a:rPr>
              <a:t>) = </a:t>
            </a:r>
            <a:r>
              <a:rPr lang="en-US" altLang="zh-CN" dirty="0" err="1">
                <a:latin typeface="Arial" panose="020B0604020202020204" pitchFamily="34" charset="0"/>
                <a:ea typeface="黑体" panose="02010609060101010101" pitchFamily="49" charset="-122"/>
              </a:rPr>
              <a:t>MID_com</a:t>
            </a:r>
            <a:r>
              <a:rPr lang="en-US" altLang="zh-CN" dirty="0">
                <a:latin typeface="Arial" panose="020B0604020202020204" pitchFamily="34" charset="0"/>
                <a:ea typeface="黑体" panose="02010609060101010101" pitchFamily="49" charset="-122"/>
              </a:rPr>
              <a:t>(</a:t>
            </a:r>
            <a:r>
              <a:rPr lang="en-US" altLang="zh-CN" dirty="0" err="1">
                <a:latin typeface="Arial" panose="020B0604020202020204" pitchFamily="34" charset="0"/>
                <a:ea typeface="黑体" panose="02010609060101010101" pitchFamily="49" charset="-122"/>
              </a:rPr>
              <a:t>j,i</a:t>
            </a:r>
            <a:r>
              <a:rPr lang="en-US" altLang="zh-CN" dirty="0">
                <a:latin typeface="Arial" panose="020B0604020202020204" pitchFamily="34" charset="0"/>
                <a:ea typeface="黑体" panose="02010609060101010101" pitchFamily="49" charset="-122"/>
              </a:rPr>
              <a:t>) + w*</a:t>
            </a:r>
            <a:r>
              <a:rPr lang="en-US" altLang="zh-CN" dirty="0" err="1">
                <a:latin typeface="Arial" panose="020B0604020202020204" pitchFamily="34" charset="0"/>
                <a:ea typeface="黑体" panose="02010609060101010101" pitchFamily="49" charset="-122"/>
              </a:rPr>
              <a:t>STD_com</a:t>
            </a:r>
            <a:r>
              <a:rPr lang="en-US" altLang="zh-CN" dirty="0">
                <a:latin typeface="Arial" panose="020B0604020202020204" pitchFamily="34" charset="0"/>
                <a:ea typeface="黑体" panose="02010609060101010101" pitchFamily="49" charset="-122"/>
              </a:rPr>
              <a:t>(</a:t>
            </a:r>
            <a:r>
              <a:rPr lang="en-US" altLang="zh-CN" dirty="0" err="1">
                <a:latin typeface="Arial" panose="020B0604020202020204" pitchFamily="34" charset="0"/>
                <a:ea typeface="黑体" panose="02010609060101010101" pitchFamily="49" charset="-122"/>
              </a:rPr>
              <a:t>j,i</a:t>
            </a:r>
            <a:r>
              <a:rPr lang="en-US" altLang="zh-CN" dirty="0">
                <a:latin typeface="Arial" panose="020B0604020202020204" pitchFamily="34" charset="0"/>
                <a:ea typeface="黑体" panose="02010609060101010101" pitchFamily="49" charset="-122"/>
              </a:rPr>
              <a:t>); % </a:t>
            </a:r>
            <a:r>
              <a:rPr lang="zh-CN" altLang="zh-CN" dirty="0">
                <a:latin typeface="Arial" panose="020B0604020202020204" pitchFamily="34" charset="0"/>
                <a:ea typeface="黑体" panose="02010609060101010101" pitchFamily="49" charset="-122"/>
              </a:rPr>
              <a:t>布林极限上限</a:t>
            </a:r>
          </a:p>
          <a:p>
            <a:pPr marL="266700" algn="just">
              <a:lnSpc>
                <a:spcPts val="1600"/>
              </a:lnSpc>
              <a:spcAft>
                <a:spcPts val="0"/>
              </a:spcAft>
            </a:pPr>
            <a:r>
              <a:rPr lang="en-US" altLang="zh-CN" dirty="0">
                <a:latin typeface="Arial" panose="020B0604020202020204" pitchFamily="34" charset="0"/>
                <a:ea typeface="黑体" panose="02010609060101010101" pitchFamily="49" charset="-122"/>
              </a:rPr>
              <a:t>        </a:t>
            </a:r>
            <a:r>
              <a:rPr lang="en-US" altLang="zh-CN" dirty="0" err="1">
                <a:latin typeface="Arial" panose="020B0604020202020204" pitchFamily="34" charset="0"/>
                <a:ea typeface="黑体" panose="02010609060101010101" pitchFamily="49" charset="-122"/>
              </a:rPr>
              <a:t>min_com</a:t>
            </a:r>
            <a:r>
              <a:rPr lang="en-US" altLang="zh-CN" dirty="0">
                <a:latin typeface="Arial" panose="020B0604020202020204" pitchFamily="34" charset="0"/>
                <a:ea typeface="黑体" panose="02010609060101010101" pitchFamily="49" charset="-122"/>
              </a:rPr>
              <a:t>(</a:t>
            </a:r>
            <a:r>
              <a:rPr lang="en-US" altLang="zh-CN" dirty="0" err="1">
                <a:latin typeface="Arial" panose="020B0604020202020204" pitchFamily="34" charset="0"/>
                <a:ea typeface="黑体" panose="02010609060101010101" pitchFamily="49" charset="-122"/>
              </a:rPr>
              <a:t>j,i</a:t>
            </a:r>
            <a:r>
              <a:rPr lang="en-US" altLang="zh-CN" dirty="0">
                <a:latin typeface="Arial" panose="020B0604020202020204" pitchFamily="34" charset="0"/>
                <a:ea typeface="黑体" panose="02010609060101010101" pitchFamily="49" charset="-122"/>
              </a:rPr>
              <a:t>) = </a:t>
            </a:r>
            <a:r>
              <a:rPr lang="en-US" altLang="zh-CN" dirty="0" err="1">
                <a:latin typeface="Arial" panose="020B0604020202020204" pitchFamily="34" charset="0"/>
                <a:ea typeface="黑体" panose="02010609060101010101" pitchFamily="49" charset="-122"/>
              </a:rPr>
              <a:t>MID_com</a:t>
            </a:r>
            <a:r>
              <a:rPr lang="en-US" altLang="zh-CN" dirty="0">
                <a:latin typeface="Arial" panose="020B0604020202020204" pitchFamily="34" charset="0"/>
                <a:ea typeface="黑体" panose="02010609060101010101" pitchFamily="49" charset="-122"/>
              </a:rPr>
              <a:t>(</a:t>
            </a:r>
            <a:r>
              <a:rPr lang="en-US" altLang="zh-CN" dirty="0" err="1">
                <a:latin typeface="Arial" panose="020B0604020202020204" pitchFamily="34" charset="0"/>
                <a:ea typeface="黑体" panose="02010609060101010101" pitchFamily="49" charset="-122"/>
              </a:rPr>
              <a:t>j,i</a:t>
            </a:r>
            <a:r>
              <a:rPr lang="en-US" altLang="zh-CN" dirty="0">
                <a:latin typeface="Arial" panose="020B0604020202020204" pitchFamily="34" charset="0"/>
                <a:ea typeface="黑体" panose="02010609060101010101" pitchFamily="49" charset="-122"/>
              </a:rPr>
              <a:t>) - w*</a:t>
            </a:r>
            <a:r>
              <a:rPr lang="en-US" altLang="zh-CN" dirty="0" err="1">
                <a:latin typeface="Arial" panose="020B0604020202020204" pitchFamily="34" charset="0"/>
                <a:ea typeface="黑体" panose="02010609060101010101" pitchFamily="49" charset="-122"/>
              </a:rPr>
              <a:t>STD_com</a:t>
            </a:r>
            <a:r>
              <a:rPr lang="en-US" altLang="zh-CN" dirty="0">
                <a:latin typeface="Arial" panose="020B0604020202020204" pitchFamily="34" charset="0"/>
                <a:ea typeface="黑体" panose="02010609060101010101" pitchFamily="49" charset="-122"/>
              </a:rPr>
              <a:t>(</a:t>
            </a:r>
            <a:r>
              <a:rPr lang="en-US" altLang="zh-CN" dirty="0" err="1">
                <a:latin typeface="Arial" panose="020B0604020202020204" pitchFamily="34" charset="0"/>
                <a:ea typeface="黑体" panose="02010609060101010101" pitchFamily="49" charset="-122"/>
              </a:rPr>
              <a:t>j,i</a:t>
            </a:r>
            <a:r>
              <a:rPr lang="en-US" altLang="zh-CN" dirty="0">
                <a:latin typeface="Arial" panose="020B0604020202020204" pitchFamily="34" charset="0"/>
                <a:ea typeface="黑体" panose="02010609060101010101" pitchFamily="49" charset="-122"/>
              </a:rPr>
              <a:t>); % </a:t>
            </a:r>
            <a:r>
              <a:rPr lang="zh-CN" altLang="zh-CN" dirty="0">
                <a:latin typeface="Arial" panose="020B0604020202020204" pitchFamily="34" charset="0"/>
                <a:ea typeface="黑体" panose="02010609060101010101" pitchFamily="49" charset="-122"/>
              </a:rPr>
              <a:t>布林极限下限</a:t>
            </a:r>
          </a:p>
          <a:p>
            <a:pPr marL="266700" algn="just">
              <a:lnSpc>
                <a:spcPts val="1600"/>
              </a:lnSpc>
              <a:spcAft>
                <a:spcPts val="0"/>
              </a:spcAft>
            </a:pPr>
            <a:r>
              <a:rPr lang="en-US" altLang="zh-CN" dirty="0">
                <a:latin typeface="Arial" panose="020B0604020202020204" pitchFamily="34" charset="0"/>
                <a:ea typeface="黑体" panose="02010609060101010101" pitchFamily="49" charset="-122"/>
              </a:rPr>
              <a:t>        </a:t>
            </a:r>
            <a:r>
              <a:rPr lang="en-US" altLang="zh-CN" dirty="0" err="1">
                <a:latin typeface="Arial" panose="020B0604020202020204" pitchFamily="34" charset="0"/>
                <a:ea typeface="黑体" panose="02010609060101010101" pitchFamily="49" charset="-122"/>
              </a:rPr>
              <a:t>BB_com</a:t>
            </a:r>
            <a:r>
              <a:rPr lang="en-US" altLang="zh-CN" dirty="0">
                <a:latin typeface="Arial" panose="020B0604020202020204" pitchFamily="34" charset="0"/>
                <a:ea typeface="黑体" panose="02010609060101010101" pitchFamily="49" charset="-122"/>
              </a:rPr>
              <a:t>(</a:t>
            </a:r>
            <a:r>
              <a:rPr lang="en-US" altLang="zh-CN" dirty="0" err="1">
                <a:latin typeface="Arial" panose="020B0604020202020204" pitchFamily="34" charset="0"/>
                <a:ea typeface="黑体" panose="02010609060101010101" pitchFamily="49" charset="-122"/>
              </a:rPr>
              <a:t>j,i</a:t>
            </a:r>
            <a:r>
              <a:rPr lang="en-US" altLang="zh-CN" dirty="0">
                <a:latin typeface="Arial" panose="020B0604020202020204" pitchFamily="34" charset="0"/>
                <a:ea typeface="黑体" panose="02010609060101010101" pitchFamily="49" charset="-122"/>
              </a:rPr>
              <a:t>) = (</a:t>
            </a:r>
            <a:r>
              <a:rPr lang="en-US" altLang="zh-CN" dirty="0" err="1">
                <a:latin typeface="Arial" panose="020B0604020202020204" pitchFamily="34" charset="0"/>
                <a:ea typeface="黑体" panose="02010609060101010101" pitchFamily="49" charset="-122"/>
              </a:rPr>
              <a:t>closeprice</a:t>
            </a:r>
            <a:r>
              <a:rPr lang="en-US" altLang="zh-CN" dirty="0">
                <a:latin typeface="Arial" panose="020B0604020202020204" pitchFamily="34" charset="0"/>
                <a:ea typeface="黑体" panose="02010609060101010101" pitchFamily="49" charset="-122"/>
              </a:rPr>
              <a:t>(</a:t>
            </a:r>
            <a:r>
              <a:rPr lang="en-US" altLang="zh-CN" dirty="0" err="1">
                <a:latin typeface="Arial" panose="020B0604020202020204" pitchFamily="34" charset="0"/>
                <a:ea typeface="黑体" panose="02010609060101010101" pitchFamily="49" charset="-122"/>
              </a:rPr>
              <a:t>j,i</a:t>
            </a:r>
            <a:r>
              <a:rPr lang="en-US" altLang="zh-CN" dirty="0">
                <a:latin typeface="Arial" panose="020B0604020202020204" pitchFamily="34" charset="0"/>
                <a:ea typeface="黑体" panose="02010609060101010101" pitchFamily="49" charset="-122"/>
              </a:rPr>
              <a:t>)-</a:t>
            </a:r>
            <a:r>
              <a:rPr lang="en-US" altLang="zh-CN" dirty="0" err="1">
                <a:latin typeface="Arial" panose="020B0604020202020204" pitchFamily="34" charset="0"/>
                <a:ea typeface="黑体" panose="02010609060101010101" pitchFamily="49" charset="-122"/>
              </a:rPr>
              <a:t>min_com</a:t>
            </a:r>
            <a:r>
              <a:rPr lang="en-US" altLang="zh-CN" dirty="0">
                <a:latin typeface="Arial" panose="020B0604020202020204" pitchFamily="34" charset="0"/>
                <a:ea typeface="黑体" panose="02010609060101010101" pitchFamily="49" charset="-122"/>
              </a:rPr>
              <a:t>(</a:t>
            </a:r>
            <a:r>
              <a:rPr lang="en-US" altLang="zh-CN" dirty="0" err="1">
                <a:latin typeface="Arial" panose="020B0604020202020204" pitchFamily="34" charset="0"/>
                <a:ea typeface="黑体" panose="02010609060101010101" pitchFamily="49" charset="-122"/>
              </a:rPr>
              <a:t>j,i</a:t>
            </a:r>
            <a:r>
              <a:rPr lang="en-US" altLang="zh-CN" dirty="0">
                <a:latin typeface="Arial" panose="020B0604020202020204" pitchFamily="34" charset="0"/>
                <a:ea typeface="黑体" panose="02010609060101010101" pitchFamily="49" charset="-122"/>
              </a:rPr>
              <a:t>))./(</a:t>
            </a:r>
            <a:r>
              <a:rPr lang="en-US" altLang="zh-CN" dirty="0" err="1">
                <a:latin typeface="Arial" panose="020B0604020202020204" pitchFamily="34" charset="0"/>
                <a:ea typeface="黑体" panose="02010609060101010101" pitchFamily="49" charset="-122"/>
              </a:rPr>
              <a:t>max_com</a:t>
            </a:r>
            <a:r>
              <a:rPr lang="en-US" altLang="zh-CN" dirty="0">
                <a:latin typeface="Arial" panose="020B0604020202020204" pitchFamily="34" charset="0"/>
                <a:ea typeface="黑体" panose="02010609060101010101" pitchFamily="49" charset="-122"/>
              </a:rPr>
              <a:t>(</a:t>
            </a:r>
            <a:r>
              <a:rPr lang="en-US" altLang="zh-CN" dirty="0" err="1">
                <a:latin typeface="Arial" panose="020B0604020202020204" pitchFamily="34" charset="0"/>
                <a:ea typeface="黑体" panose="02010609060101010101" pitchFamily="49" charset="-122"/>
              </a:rPr>
              <a:t>j,i</a:t>
            </a:r>
            <a:r>
              <a:rPr lang="en-US" altLang="zh-CN" dirty="0">
                <a:latin typeface="Arial" panose="020B0604020202020204" pitchFamily="34" charset="0"/>
                <a:ea typeface="黑体" panose="02010609060101010101" pitchFamily="49" charset="-122"/>
              </a:rPr>
              <a:t>)-</a:t>
            </a:r>
            <a:r>
              <a:rPr lang="en-US" altLang="zh-CN" dirty="0" err="1">
                <a:latin typeface="Arial" panose="020B0604020202020204" pitchFamily="34" charset="0"/>
                <a:ea typeface="黑体" panose="02010609060101010101" pitchFamily="49" charset="-122"/>
              </a:rPr>
              <a:t>min_com</a:t>
            </a:r>
            <a:r>
              <a:rPr lang="en-US" altLang="zh-CN" dirty="0">
                <a:latin typeface="Arial" panose="020B0604020202020204" pitchFamily="34" charset="0"/>
                <a:ea typeface="黑体" panose="02010609060101010101" pitchFamily="49" charset="-122"/>
              </a:rPr>
              <a:t>(</a:t>
            </a:r>
            <a:r>
              <a:rPr lang="en-US" altLang="zh-CN" dirty="0" err="1">
                <a:latin typeface="Arial" panose="020B0604020202020204" pitchFamily="34" charset="0"/>
                <a:ea typeface="黑体" panose="02010609060101010101" pitchFamily="49" charset="-122"/>
              </a:rPr>
              <a:t>j,i</a:t>
            </a:r>
            <a:r>
              <a:rPr lang="en-US" altLang="zh-CN" dirty="0">
                <a:latin typeface="Arial" panose="020B0604020202020204" pitchFamily="34" charset="0"/>
                <a:ea typeface="黑体" panose="02010609060101010101" pitchFamily="49" charset="-122"/>
              </a:rPr>
              <a:t>));</a:t>
            </a:r>
            <a:endParaRPr lang="zh-CN" altLang="zh-CN" dirty="0">
              <a:latin typeface="Arial" panose="020B0604020202020204" pitchFamily="34" charset="0"/>
              <a:ea typeface="黑体" panose="02010609060101010101" pitchFamily="49" charset="-122"/>
            </a:endParaRPr>
          </a:p>
          <a:p>
            <a:pPr marL="266700" algn="just">
              <a:lnSpc>
                <a:spcPts val="1600"/>
              </a:lnSpc>
              <a:spcAft>
                <a:spcPts val="0"/>
              </a:spcAft>
            </a:pPr>
            <a:r>
              <a:rPr lang="en-US" altLang="zh-CN" dirty="0">
                <a:latin typeface="Arial" panose="020B0604020202020204" pitchFamily="34" charset="0"/>
                <a:ea typeface="黑体" panose="02010609060101010101" pitchFamily="49" charset="-122"/>
              </a:rPr>
              <a:t>    end</a:t>
            </a:r>
            <a:endParaRPr lang="zh-CN" altLang="zh-CN" dirty="0">
              <a:latin typeface="Arial" panose="020B0604020202020204" pitchFamily="34" charset="0"/>
              <a:ea typeface="黑体" panose="02010609060101010101" pitchFamily="49" charset="-122"/>
            </a:endParaRPr>
          </a:p>
          <a:p>
            <a:pPr marL="266700" algn="just">
              <a:lnSpc>
                <a:spcPts val="1600"/>
              </a:lnSpc>
              <a:spcAft>
                <a:spcPts val="0"/>
              </a:spcAft>
            </a:pPr>
            <a:r>
              <a:rPr lang="en-US" altLang="zh-CN" dirty="0">
                <a:latin typeface="Arial" panose="020B0604020202020204" pitchFamily="34" charset="0"/>
                <a:ea typeface="黑体" panose="02010609060101010101" pitchFamily="49" charset="-122"/>
              </a:rPr>
              <a:t>end</a:t>
            </a:r>
            <a:endParaRPr lang="zh-CN" altLang="zh-CN" dirty="0">
              <a:effectLst/>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xmlns="" val="3539701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59216" y="0"/>
            <a:ext cx="4932784" cy="74644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smtClean="0"/>
              <a:t>吴婷、余胜威：</a:t>
            </a:r>
            <a:r>
              <a:rPr lang="en-US" altLang="zh-CN" dirty="0" smtClean="0"/>
              <a:t>MATLAB</a:t>
            </a:r>
            <a:r>
              <a:rPr lang="zh-CN" altLang="en-US" dirty="0" smtClean="0"/>
              <a:t>金融算法分析实战</a:t>
            </a:r>
            <a:r>
              <a:rPr lang="en-US" altLang="zh-CN" dirty="0" smtClean="0"/>
              <a:t>——</a:t>
            </a:r>
            <a:r>
              <a:rPr lang="zh-CN" altLang="en-US" dirty="0" smtClean="0"/>
              <a:t>基于机器学习的股票量化分析</a:t>
            </a:r>
            <a:endParaRPr lang="zh-CN" altLang="en-US" dirty="0"/>
          </a:p>
        </p:txBody>
      </p:sp>
      <p:sp>
        <p:nvSpPr>
          <p:cNvPr id="3" name="矩形 2"/>
          <p:cNvSpPr/>
          <p:nvPr/>
        </p:nvSpPr>
        <p:spPr>
          <a:xfrm>
            <a:off x="571219" y="561783"/>
            <a:ext cx="2031325" cy="461665"/>
          </a:xfrm>
          <a:prstGeom prst="rect">
            <a:avLst/>
          </a:prstGeom>
        </p:spPr>
        <p:txBody>
          <a:bodyPr wrap="none">
            <a:spAutoFit/>
          </a:bodyPr>
          <a:lstStyle/>
          <a:p>
            <a:r>
              <a:rPr lang="zh-CN" altLang="zh-CN" sz="2400" b="1" dirty="0">
                <a:latin typeface="Times New Roman" panose="02020603050405020304" pitchFamily="18" charset="0"/>
                <a:cs typeface="Times New Roman" panose="02020603050405020304" pitchFamily="18" charset="0"/>
              </a:rPr>
              <a:t>布林极限指标</a:t>
            </a:r>
            <a:endParaRPr lang="zh-CN" altLang="en-US" sz="2400" b="1"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l="6061" r="7178"/>
          <a:stretch>
            <a:fillRect/>
          </a:stretch>
        </p:blipFill>
        <p:spPr bwMode="auto">
          <a:xfrm>
            <a:off x="571219" y="1023448"/>
            <a:ext cx="10964619" cy="4873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2279969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2438</Words>
  <Application>Microsoft Office PowerPoint</Application>
  <PresentationFormat>自定义</PresentationFormat>
  <Paragraphs>156</Paragraphs>
  <Slides>45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47" baseType="lpstr">
      <vt:lpstr>Office 主题</vt:lpstr>
      <vt:lpstr>Equation</vt:lpstr>
      <vt:lpstr>第五章</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creator>ysw Solemn</dc:creator>
  <cp:lastModifiedBy>Administrator</cp:lastModifiedBy>
  <cp:revision>23</cp:revision>
  <dcterms:created xsi:type="dcterms:W3CDTF">2017-05-09T13:51:52Z</dcterms:created>
  <dcterms:modified xsi:type="dcterms:W3CDTF">2017-08-15T06:50:23Z</dcterms:modified>
</cp:coreProperties>
</file>