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89663" y="132424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第六章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451264"/>
            <a:ext cx="4750131" cy="56002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77" y="1208114"/>
            <a:ext cx="6151095" cy="554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5726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75587" y="120811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方正楷体简体"/>
              </a:rPr>
              <a:t>改进分析</a:t>
            </a:r>
            <a:endParaRPr lang="zh-CN" altLang="zh-CN" b="1" dirty="0">
              <a:effectLst/>
              <a:latin typeface="Times New Roman" panose="02020603050405020304" pitchFamily="18" charset="0"/>
              <a:ea typeface="方正楷体简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702" y="1669779"/>
            <a:ext cx="110598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BP</a:t>
            </a:r>
            <a:r>
              <a:rPr lang="zh-CN" altLang="zh-CN" sz="2000" dirty="0">
                <a:latin typeface="Times New Roman" panose="02020603050405020304" pitchFamily="18" charset="0"/>
              </a:rPr>
              <a:t>神经网络采用的神经网络状态传递函数为</a:t>
            </a:r>
            <a:r>
              <a:rPr lang="en-US" altLang="zh-CN" sz="2000" dirty="0">
                <a:latin typeface="Times New Roman" panose="02020603050405020304" pitchFamily="18" charset="0"/>
              </a:rPr>
              <a:t>{'</a:t>
            </a:r>
            <a:r>
              <a:rPr lang="en-US" altLang="zh-CN" sz="2000" dirty="0" err="1">
                <a:latin typeface="Times New Roman" panose="02020603050405020304" pitchFamily="18" charset="0"/>
              </a:rPr>
              <a:t>tansig</a:t>
            </a:r>
            <a:r>
              <a:rPr lang="en-US" altLang="zh-CN" sz="2000" dirty="0">
                <a:latin typeface="Times New Roman" panose="02020603050405020304" pitchFamily="18" charset="0"/>
              </a:rPr>
              <a:t>','</a:t>
            </a:r>
            <a:r>
              <a:rPr lang="en-US" altLang="zh-CN" sz="2000" dirty="0" err="1">
                <a:latin typeface="Times New Roman" panose="02020603050405020304" pitchFamily="18" charset="0"/>
              </a:rPr>
              <a:t>purelin</a:t>
            </a:r>
            <a:r>
              <a:rPr lang="en-US" altLang="zh-CN" sz="2000" dirty="0">
                <a:latin typeface="Times New Roman" panose="02020603050405020304" pitchFamily="18" charset="0"/>
              </a:rPr>
              <a:t>'}</a:t>
            </a:r>
            <a:r>
              <a:rPr lang="zh-CN" altLang="zh-CN" sz="2000" dirty="0">
                <a:latin typeface="Times New Roman" panose="02020603050405020304" pitchFamily="18" charset="0"/>
              </a:rPr>
              <a:t>，误差反馈函数为</a:t>
            </a:r>
            <a:r>
              <a:rPr lang="en-US" altLang="zh-CN" sz="2000" dirty="0">
                <a:latin typeface="Times New Roman" panose="02020603050405020304" pitchFamily="18" charset="0"/>
              </a:rPr>
              <a:t>'</a:t>
            </a:r>
            <a:r>
              <a:rPr lang="en-US" altLang="zh-CN" sz="2000" dirty="0" err="1">
                <a:latin typeface="Times New Roman" panose="02020603050405020304" pitchFamily="18" charset="0"/>
              </a:rPr>
              <a:t>traingdm</a:t>
            </a:r>
            <a:r>
              <a:rPr lang="en-US" altLang="zh-CN" sz="2000" dirty="0">
                <a:latin typeface="Times New Roman" panose="02020603050405020304" pitchFamily="18" charset="0"/>
              </a:rPr>
              <a:t>'</a:t>
            </a:r>
            <a:r>
              <a:rPr lang="zh-CN" altLang="zh-CN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</a:rPr>
              <a:t>purelin</a:t>
            </a:r>
            <a:r>
              <a:rPr lang="zh-CN" altLang="zh-CN" sz="2000" dirty="0">
                <a:latin typeface="Times New Roman" panose="02020603050405020304" pitchFamily="18" charset="0"/>
              </a:rPr>
              <a:t>函数不能满足要求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节采用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{‘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tansig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’,‘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tansig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’}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作为网络传递函数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,‘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trainlm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’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误差反馈学习函数，进行网络的训练和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25" y="2706873"/>
            <a:ext cx="4735187" cy="399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2855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75587" y="120811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方正楷体简体"/>
              </a:rPr>
              <a:t>改进分析</a:t>
            </a:r>
            <a:endParaRPr lang="zh-CN" altLang="zh-CN" b="1" dirty="0">
              <a:effectLst/>
              <a:latin typeface="Times New Roman" panose="02020603050405020304" pitchFamily="18" charset="0"/>
              <a:ea typeface="方正楷体简体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01" y="1402683"/>
            <a:ext cx="6426364" cy="530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3563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75587" y="120811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方正楷体简体"/>
              </a:rPr>
              <a:t>改进分析</a:t>
            </a:r>
            <a:endParaRPr lang="zh-CN" altLang="zh-CN" b="1" dirty="0">
              <a:effectLst/>
              <a:latin typeface="Times New Roman" panose="02020603050405020304" pitchFamily="18" charset="0"/>
              <a:ea typeface="方正楷体简体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02" y="1577445"/>
            <a:ext cx="5783169" cy="514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6762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75587" y="120811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方正楷体简体"/>
              </a:rPr>
              <a:t>改进分析</a:t>
            </a:r>
            <a:endParaRPr lang="zh-CN" altLang="zh-CN" b="1" dirty="0">
              <a:effectLst/>
              <a:latin typeface="Times New Roman" panose="02020603050405020304" pitchFamily="18" charset="0"/>
              <a:ea typeface="方正楷体简体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05" y="1392780"/>
            <a:ext cx="6128955" cy="546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0097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75587" y="120811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方正楷体简体"/>
              </a:rPr>
              <a:t>改进分析</a:t>
            </a:r>
            <a:endParaRPr lang="zh-CN" altLang="zh-CN" b="1" dirty="0">
              <a:effectLst/>
              <a:latin typeface="Times New Roman" panose="02020603050405020304" pitchFamily="18" charset="0"/>
              <a:ea typeface="方正楷体简体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44" y="1199356"/>
            <a:ext cx="6421732" cy="572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982257" y="421471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未来</a:t>
            </a: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天预测值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7872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zh-CN" dirty="0"/>
              <a:t>神经网络工具箱上证指数预测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396" y="1591980"/>
            <a:ext cx="11377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 err="1">
                <a:latin typeface="Times New Roman" panose="02020603050405020304" pitchFamily="18" charset="0"/>
              </a:rPr>
              <a:t>DE.Rumelhart</a:t>
            </a:r>
            <a:r>
              <a:rPr lang="zh-CN" altLang="zh-CN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</a:rPr>
              <a:t>JL.McClelland</a:t>
            </a:r>
            <a:r>
              <a:rPr lang="zh-CN" altLang="zh-CN" sz="2400" dirty="0">
                <a:latin typeface="Times New Roman" panose="02020603050405020304" pitchFamily="18" charset="0"/>
              </a:rPr>
              <a:t>提出了一种利用误差反向传播训练算法的神经网络，简称</a:t>
            </a:r>
            <a:r>
              <a:rPr lang="en-US" altLang="zh-CN" sz="2400" dirty="0">
                <a:latin typeface="Times New Roman" panose="02020603050405020304" pitchFamily="18" charset="0"/>
              </a:rPr>
              <a:t>BP</a:t>
            </a:r>
            <a:r>
              <a:rPr lang="zh-CN" altLang="zh-CN" sz="2400" dirty="0">
                <a:latin typeface="Times New Roman" panose="02020603050405020304" pitchFamily="18" charset="0"/>
              </a:rPr>
              <a:t>网络，是一种经典实用的前馈网络，系统地解决了多层中隐含单元连接权的学习问题，具体</a:t>
            </a:r>
            <a:r>
              <a:rPr lang="en-US" altLang="zh-CN" sz="2400" dirty="0">
                <a:latin typeface="Times New Roman" panose="02020603050405020304" pitchFamily="18" charset="0"/>
              </a:rPr>
              <a:t>BP</a:t>
            </a:r>
            <a:r>
              <a:rPr lang="zh-CN" altLang="zh-CN" sz="2400" dirty="0">
                <a:latin typeface="Times New Roman" panose="02020603050405020304" pitchFamily="18" charset="0"/>
              </a:rPr>
              <a:t>神经网络原理请阅读《</a:t>
            </a:r>
            <a:r>
              <a:rPr lang="en-US" altLang="zh-CN" sz="2400" dirty="0">
                <a:latin typeface="Times New Roman" panose="02020603050405020304" pitchFamily="18" charset="0"/>
              </a:rPr>
              <a:t>On learning the past tense of English verbs</a:t>
            </a:r>
            <a:r>
              <a:rPr lang="zh-CN" altLang="zh-CN" sz="2400" dirty="0">
                <a:latin typeface="Times New Roman" panose="02020603050405020304" pitchFamily="18" charset="0"/>
              </a:rPr>
              <a:t>》一书。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如果网络的输入节点数为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</a:rPr>
              <a:t>、输出节点数为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</a:rPr>
              <a:t>BP</a:t>
            </a:r>
            <a:r>
              <a:rPr lang="zh-CN" altLang="zh-CN" sz="2400" dirty="0">
                <a:latin typeface="Times New Roman" panose="02020603050405020304" pitchFamily="18" charset="0"/>
              </a:rPr>
              <a:t>神经网络可看成是从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</a:rPr>
              <a:t>维欧式空间到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</a:rPr>
              <a:t>维欧式空间的映射。这种映射是高度非线性的，其主要用于：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</a:rPr>
              <a:t>）模式识别与分类：用于文字</a:t>
            </a:r>
            <a:r>
              <a:rPr lang="en-US" altLang="zh-CN" sz="2400" dirty="0">
                <a:latin typeface="Times New Roman" panose="02020603050405020304" pitchFamily="18" charset="0"/>
              </a:rPr>
              <a:t>OCR</a:t>
            </a:r>
            <a:r>
              <a:rPr lang="zh-CN" altLang="zh-CN" sz="2400" dirty="0">
                <a:latin typeface="Times New Roman" panose="02020603050405020304" pitchFamily="18" charset="0"/>
              </a:rPr>
              <a:t>、图像的识别、图像分类等。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</a:rPr>
              <a:t>）函数逼近：用于非线性控制系统的建模、各种非线性函数的逼近等。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</a:rPr>
              <a:t>）数据压缩：用于图像的编码压缩和存储等。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</a:rPr>
              <a:t>）数据预测：股票预测，温湿度、酸碱度预测等</a:t>
            </a:r>
          </a:p>
        </p:txBody>
      </p:sp>
      <p:sp>
        <p:nvSpPr>
          <p:cNvPr id="6" name="矩形 5"/>
          <p:cNvSpPr/>
          <p:nvPr/>
        </p:nvSpPr>
        <p:spPr>
          <a:xfrm>
            <a:off x="547396" y="984549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神经网络模型及其基本原理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2590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7396" y="984549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神经网络模型及其基本原理</a:t>
            </a:r>
            <a:endParaRPr lang="zh-CN" altLang="en-US" sz="2400" b="1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41" y="1777579"/>
            <a:ext cx="6701894" cy="411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28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0490" y="561783"/>
            <a:ext cx="414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MATLAB 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神经网络工具箱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20490" y="1095062"/>
            <a:ext cx="105269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BP</a:t>
            </a:r>
            <a:r>
              <a:rPr lang="zh-CN" altLang="zh-CN" sz="2400" dirty="0">
                <a:latin typeface="Times New Roman" panose="02020603050405020304" pitchFamily="18" charset="0"/>
              </a:rPr>
              <a:t>网络中，状态转移函数可求导是非常重要的，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tansig</a:t>
            </a:r>
            <a:r>
              <a:rPr lang="zh-CN" altLang="zh-CN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logsig</a:t>
            </a:r>
            <a:r>
              <a:rPr lang="zh-CN" altLang="zh-CN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</a:rPr>
              <a:t>purelin</a:t>
            </a:r>
            <a:r>
              <a:rPr lang="zh-CN" altLang="zh-CN" sz="2400" dirty="0">
                <a:latin typeface="Times New Roman" panose="02020603050405020304" pitchFamily="18" charset="0"/>
              </a:rPr>
              <a:t>都有对应的导函数</a:t>
            </a:r>
            <a:r>
              <a:rPr lang="en-US" altLang="zh-CN" sz="2400" dirty="0" err="1">
                <a:latin typeface="Times New Roman" panose="02020603050405020304" pitchFamily="18" charset="0"/>
              </a:rPr>
              <a:t>dtansig</a:t>
            </a:r>
            <a:r>
              <a:rPr lang="zh-CN" altLang="zh-CN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dlogsig</a:t>
            </a:r>
            <a:r>
              <a:rPr lang="zh-CN" altLang="zh-CN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</a:rPr>
              <a:t>dpurelin</a:t>
            </a:r>
            <a:r>
              <a:rPr lang="zh-CN" altLang="zh-CN" sz="2400" dirty="0">
                <a:latin typeface="Times New Roman" panose="02020603050405020304" pitchFamily="18" charset="0"/>
              </a:rPr>
              <a:t>。对于转移函数的导函数，</a:t>
            </a:r>
            <a:r>
              <a:rPr lang="en-US" altLang="zh-CN" sz="2400" dirty="0">
                <a:latin typeface="Times New Roman" panose="02020603050405020304" pitchFamily="18" charset="0"/>
              </a:rPr>
              <a:t>MATLAB</a:t>
            </a:r>
            <a:r>
              <a:rPr lang="zh-CN" altLang="zh-CN" sz="2400" dirty="0">
                <a:latin typeface="Times New Roman" panose="02020603050405020304" pitchFamily="18" charset="0"/>
              </a:rPr>
              <a:t>工具箱提供带字符</a:t>
            </a:r>
            <a:r>
              <a:rPr lang="en-US" altLang="zh-CN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 err="1">
                <a:latin typeface="Times New Roman" panose="02020603050405020304" pitchFamily="18" charset="0"/>
              </a:rPr>
              <a:t>deriv</a:t>
            </a:r>
            <a:r>
              <a:rPr lang="en-US" altLang="zh-CN" sz="2400" dirty="0">
                <a:latin typeface="Times New Roman" panose="02020603050405020304" pitchFamily="18" charset="0"/>
              </a:rPr>
              <a:t>"</a:t>
            </a:r>
            <a:r>
              <a:rPr lang="zh-CN" altLang="zh-CN" sz="2400" dirty="0">
                <a:latin typeface="Times New Roman" panose="02020603050405020304" pitchFamily="18" charset="0"/>
              </a:rPr>
              <a:t>的转移函数：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tansig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deriv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ans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dtansig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其中，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tansig</a:t>
            </a:r>
            <a:r>
              <a:rPr lang="zh-CN" altLang="zh-CN" sz="2400" dirty="0">
                <a:latin typeface="Times New Roman" panose="02020603050405020304" pitchFamily="18" charset="0"/>
              </a:rPr>
              <a:t>函数如下：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a = apply(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n,param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 Copyright 2012 The </a:t>
            </a:r>
            <a:r>
              <a:rPr lang="en-US" altLang="zh-CN" dirty="0" err="1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MathWorks</a:t>
            </a:r>
            <a:r>
              <a:rPr lang="en-US" altLang="zh-CN" dirty="0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Inc.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 = 2 ./ (1 +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exp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(-2*n)) - 1;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dirty="0" err="1">
                <a:latin typeface="Times New Roman" panose="02020603050405020304" pitchFamily="18" charset="0"/>
              </a:rPr>
              <a:t>logsig</a:t>
            </a:r>
            <a:r>
              <a:rPr lang="zh-CN" altLang="zh-CN" sz="2400" dirty="0">
                <a:latin typeface="Times New Roman" panose="02020603050405020304" pitchFamily="18" charset="0"/>
              </a:rPr>
              <a:t>函数如下：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a = apply(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n,param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 Copyright 2012 The </a:t>
            </a:r>
            <a:r>
              <a:rPr lang="en-US" altLang="zh-CN" dirty="0" err="1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MathWorks</a:t>
            </a:r>
            <a:r>
              <a:rPr lang="en-US" altLang="zh-CN" dirty="0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Inc.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 = 1 ./ (1 +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exp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(-n));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dirty="0" err="1">
                <a:latin typeface="Times New Roman" panose="02020603050405020304" pitchFamily="18" charset="0"/>
              </a:rPr>
              <a:t>purelin</a:t>
            </a:r>
            <a:r>
              <a:rPr lang="zh-CN" altLang="zh-CN" sz="2400" dirty="0">
                <a:latin typeface="Times New Roman" panose="02020603050405020304" pitchFamily="18" charset="0"/>
              </a:rPr>
              <a:t>函数如下：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a = apply(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n,param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%PURELIN.APPLY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 Copyright 2012 The </a:t>
            </a:r>
            <a:r>
              <a:rPr lang="en-US" altLang="zh-CN" dirty="0" err="1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MathWorks</a:t>
            </a:r>
            <a:r>
              <a:rPr lang="en-US" altLang="zh-CN" dirty="0">
                <a:solidFill>
                  <a:srgbClr val="228B2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Inc.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 = n;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570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1208" y="746449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神经网络执行流程</a:t>
            </a:r>
            <a:endParaRPr lang="zh-CN" altLang="en-US" sz="2400" b="1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44" y="1208114"/>
            <a:ext cx="3876771" cy="569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06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64" y="1208114"/>
            <a:ext cx="6037589" cy="536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488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44" y="1208114"/>
            <a:ext cx="6309764" cy="561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709945" y="32070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上证指数归一化图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2490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587" y="746449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网络的上证指数预测</a:t>
            </a:r>
            <a:endParaRPr lang="zh-CN" altLang="en-US" sz="2400" b="1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36" y="1208114"/>
            <a:ext cx="3873885" cy="517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03" y="1208114"/>
            <a:ext cx="3877211" cy="517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0260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704</Words>
  <Application>Microsoft Office PowerPoint</Application>
  <PresentationFormat>自定义</PresentationFormat>
  <Paragraphs>61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第六章</vt:lpstr>
      <vt:lpstr>BP神经网络工具箱上证指数预测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8</cp:revision>
  <dcterms:created xsi:type="dcterms:W3CDTF">2017-05-09T13:51:52Z</dcterms:created>
  <dcterms:modified xsi:type="dcterms:W3CDTF">2017-08-15T06:50:40Z</dcterms:modified>
</cp:coreProperties>
</file>