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252991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第七章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50" y="403760"/>
            <a:ext cx="4892634" cy="576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13" y="1087114"/>
            <a:ext cx="8580989" cy="511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3064" y="56178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上证指数预测结果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07213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8040" y="746449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61" y="1367031"/>
            <a:ext cx="6004151" cy="526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682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743" y="746449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29742" y="1208114"/>
            <a:ext cx="111148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归一化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分析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index4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趋势指标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趋势指标：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ACD-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升降线指标、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ADX-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动向平均数指标、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BBI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–多空指数、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CHO-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佳庆指标、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CYE-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市场趋势指标、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DDI-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方向标准离差指数、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DFMA 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平均线差、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DMI-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趋向指标、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EMV-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简单波动指标、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GDX-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鬼道线指标、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JLHB-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绝路航标、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JS-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加速线指标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4.13.  MACD 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平滑异同平均指标、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MDI-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下降动向指标、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MTM-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动力指标、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OSC 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变动速率线、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PBX-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瀑布线指标、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PDI-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上升动向指标、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QACD-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快速异同平均指标、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QR-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强弱值指标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TRIX-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三重指数平滑平均线、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UOS-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终极指标、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VMA-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变异平均线指标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反趋势指标：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ACCER-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幅度涨速指标、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ADTM-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动态买卖气指标、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BB-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布林极限指标、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BIAS-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乖离率指标、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CCI-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顺势指标、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CYF-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市场能量指标、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DBCD-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异同离差乖离率指标、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DKX-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多空线指标、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DPO-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区间震荡线指标、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FSL-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分水岭指标、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KDJ-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随机指标、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LWR-L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威廉指标、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ROC-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变动速率指标、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RSI-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相对强弱指标、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SKDJ-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慢速随机指标、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SI-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摆动指标、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SRDM-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动向速度比率指标、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UDL-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引力线指标、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WR-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威廉指标、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WIDTH-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布林极限宽度指标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2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743" y="746449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71" y="1208114"/>
            <a:ext cx="9178908" cy="539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9920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743" y="746449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29742" y="1499467"/>
            <a:ext cx="1105887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预测结果如下：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0.99993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日上证指数上涨的可能性更大，则投资者可在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日逢低买进，待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日上涨后卖出。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本书籍所涉及算法预测结果，仅供参考。</a:t>
            </a:r>
          </a:p>
        </p:txBody>
      </p:sp>
    </p:spTree>
    <p:extLst>
      <p:ext uri="{BB962C8B-B14F-4D97-AF65-F5344CB8AC3E}">
        <p14:creationId xmlns="" xmlns:p14="http://schemas.microsoft.com/office/powerpoint/2010/main" val="3009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zh-CN" dirty="0"/>
              <a:t>神经网络工具箱多指标预测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2750" y="1517246"/>
            <a:ext cx="11134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Back Propagation</a:t>
            </a:r>
            <a:r>
              <a:rPr lang="zh-CN" altLang="zh-CN" sz="2400" dirty="0">
                <a:latin typeface="Times New Roman" panose="02020603050405020304" pitchFamily="18" charset="0"/>
              </a:rPr>
              <a:t>）网络是一种按误差减小的方向传播的智能算法，是目前应用最广泛的神经网络模型之一。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神经网络是误差反向传播神经网络的简称，它由一个输入层，一个或多个隐含层和一个输出层构成，每一次由一定数量的的神经元构成。这些神经元如同人的神经细胞一样是互相关联的。</a:t>
            </a:r>
            <a:r>
              <a:rPr lang="zh-CN" altLang="zh-CN" sz="2400" dirty="0">
                <a:latin typeface="Times New Roman" panose="02020603050405020304" pitchFamily="18" charset="0"/>
              </a:rPr>
              <a:t>本章通过选取多指标来构建神经网络的输入层，具体的多指标有， 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方向标准离差指数、</a:t>
            </a:r>
            <a:r>
              <a:rPr lang="en-US" altLang="zh-CN" sz="2400" dirty="0">
                <a:latin typeface="Times New Roman" panose="02020603050405020304" pitchFamily="18" charset="0"/>
              </a:rPr>
              <a:t>DFMA -</a:t>
            </a:r>
            <a:r>
              <a:rPr lang="zh-CN" altLang="zh-CN" sz="2400" dirty="0">
                <a:latin typeface="Times New Roman" panose="02020603050405020304" pitchFamily="18" charset="0"/>
              </a:rPr>
              <a:t>平均线差、</a:t>
            </a:r>
            <a:r>
              <a:rPr lang="en-US" altLang="zh-CN" sz="2400" dirty="0">
                <a:latin typeface="Times New Roman" panose="02020603050405020304" pitchFamily="18" charset="0"/>
              </a:rPr>
              <a:t>DMI-</a:t>
            </a:r>
            <a:r>
              <a:rPr lang="zh-CN" altLang="zh-CN" sz="2400" dirty="0">
                <a:latin typeface="Times New Roman" panose="02020603050405020304" pitchFamily="18" charset="0"/>
              </a:rPr>
              <a:t>趋向指标、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EMV-</a:t>
            </a:r>
            <a:r>
              <a:rPr lang="zh-CN" altLang="zh-CN" sz="2400" dirty="0">
                <a:latin typeface="Times New Roman" panose="02020603050405020304" pitchFamily="18" charset="0"/>
              </a:rPr>
              <a:t>简单波动指标、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GDX-</a:t>
            </a:r>
            <a:r>
              <a:rPr lang="zh-CN" altLang="zh-CN" sz="2400" dirty="0">
                <a:latin typeface="Times New Roman" panose="02020603050405020304" pitchFamily="18" charset="0"/>
              </a:rPr>
              <a:t>鬼道线指标、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JLHB-</a:t>
            </a:r>
            <a:r>
              <a:rPr lang="zh-CN" altLang="zh-CN" sz="2400" dirty="0">
                <a:latin typeface="Times New Roman" panose="02020603050405020304" pitchFamily="18" charset="0"/>
              </a:rPr>
              <a:t>绝路航标等。同样的，采用</a:t>
            </a: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hopfield</a:t>
            </a:r>
            <a:r>
              <a:rPr lang="zh-CN" altLang="zh-CN" sz="2400" dirty="0">
                <a:latin typeface="Times New Roman" panose="02020603050405020304" pitchFamily="18" charset="0"/>
              </a:rPr>
              <a:t>网络也可以进行相应的预测分析。</a:t>
            </a:r>
          </a:p>
        </p:txBody>
      </p:sp>
    </p:spTree>
    <p:extLst>
      <p:ext uri="{BB962C8B-B14F-4D97-AF65-F5344CB8AC3E}">
        <p14:creationId xmlns="" xmlns:p14="http://schemas.microsoft.com/office/powerpoint/2010/main" val="138259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5632" y="746449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BP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" y="1376064"/>
            <a:ext cx="9674556" cy="25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748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4668" y="5617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多指标选取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74668" y="1023448"/>
            <a:ext cx="10267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考虑</a:t>
            </a:r>
            <a:r>
              <a:rPr lang="zh-CN" altLang="zh-CN" sz="2400" dirty="0">
                <a:latin typeface="Times New Roman" panose="02020603050405020304" pitchFamily="18" charset="0"/>
              </a:rPr>
              <a:t>到股票操作中常见的各个指标，本章选取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方向标准离差指数、</a:t>
            </a:r>
            <a:r>
              <a:rPr lang="en-US" altLang="zh-CN" sz="2400" dirty="0">
                <a:latin typeface="Times New Roman" panose="02020603050405020304" pitchFamily="18" charset="0"/>
              </a:rPr>
              <a:t>DFMA-</a:t>
            </a:r>
            <a:r>
              <a:rPr lang="zh-CN" altLang="zh-CN" sz="2400" dirty="0">
                <a:latin typeface="Times New Roman" panose="02020603050405020304" pitchFamily="18" charset="0"/>
              </a:rPr>
              <a:t>平均线差、</a:t>
            </a:r>
            <a:r>
              <a:rPr lang="en-US" altLang="zh-CN" sz="2400" dirty="0">
                <a:latin typeface="Times New Roman" panose="02020603050405020304" pitchFamily="18" charset="0"/>
              </a:rPr>
              <a:t>DMI-</a:t>
            </a:r>
            <a:r>
              <a:rPr lang="zh-CN" altLang="zh-CN" sz="2400" dirty="0">
                <a:latin typeface="Times New Roman" panose="02020603050405020304" pitchFamily="18" charset="0"/>
              </a:rPr>
              <a:t>趋向指标、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EMV-</a:t>
            </a:r>
            <a:r>
              <a:rPr lang="zh-CN" altLang="zh-CN" sz="2400" dirty="0">
                <a:latin typeface="Times New Roman" panose="02020603050405020304" pitchFamily="18" charset="0"/>
              </a:rPr>
              <a:t>简单波动指标、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GDX-</a:t>
            </a:r>
            <a:r>
              <a:rPr lang="zh-CN" altLang="zh-CN" sz="2400" dirty="0">
                <a:latin typeface="Times New Roman" panose="02020603050405020304" pitchFamily="18" charset="0"/>
              </a:rPr>
              <a:t>鬼道线指标、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JLHB-</a:t>
            </a:r>
            <a:r>
              <a:rPr lang="zh-CN" altLang="zh-CN" sz="2400" dirty="0">
                <a:latin typeface="Times New Roman" panose="02020603050405020304" pitchFamily="18" charset="0"/>
              </a:rPr>
              <a:t>绝路航标、</a:t>
            </a:r>
            <a:r>
              <a:rPr lang="en-US" altLang="zh-CN" sz="2400" dirty="0">
                <a:latin typeface="Times New Roman" panose="02020603050405020304" pitchFamily="18" charset="0"/>
              </a:rPr>
              <a:t>JS-</a:t>
            </a:r>
            <a:r>
              <a:rPr lang="zh-CN" altLang="zh-CN" sz="2400" dirty="0">
                <a:latin typeface="Times New Roman" panose="02020603050405020304" pitchFamily="18" charset="0"/>
              </a:rPr>
              <a:t>加速线指标</a:t>
            </a:r>
            <a:r>
              <a:rPr lang="en-US" altLang="zh-CN" sz="2400" dirty="0">
                <a:latin typeface="Times New Roman" panose="02020603050405020304" pitchFamily="18" charset="0"/>
              </a:rPr>
              <a:t>4.13.  MACD -</a:t>
            </a:r>
            <a:r>
              <a:rPr lang="zh-CN" altLang="zh-CN" sz="2400" dirty="0">
                <a:latin typeface="Times New Roman" panose="02020603050405020304" pitchFamily="18" charset="0"/>
              </a:rPr>
              <a:t>平滑异同平均指标、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MDI-</a:t>
            </a:r>
            <a:r>
              <a:rPr lang="zh-CN" altLang="zh-CN" sz="2400" dirty="0">
                <a:latin typeface="Times New Roman" panose="02020603050405020304" pitchFamily="18" charset="0"/>
              </a:rPr>
              <a:t>下降动向指标、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MTM-</a:t>
            </a:r>
            <a:r>
              <a:rPr lang="zh-CN" altLang="zh-CN" sz="2400" dirty="0">
                <a:latin typeface="Times New Roman" panose="02020603050405020304" pitchFamily="18" charset="0"/>
              </a:rPr>
              <a:t>动力指标、</a:t>
            </a:r>
            <a:r>
              <a:rPr lang="en-US" altLang="zh-CN" sz="2400" dirty="0">
                <a:latin typeface="Times New Roman" panose="02020603050405020304" pitchFamily="18" charset="0"/>
              </a:rPr>
              <a:t>OSC 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变动速率线、</a:t>
            </a:r>
            <a:r>
              <a:rPr lang="en-US" altLang="zh-CN" sz="2400" dirty="0">
                <a:latin typeface="Times New Roman" panose="02020603050405020304" pitchFamily="18" charset="0"/>
              </a:rPr>
              <a:t>PBX-</a:t>
            </a:r>
            <a:r>
              <a:rPr lang="zh-CN" altLang="zh-CN" sz="2400" dirty="0">
                <a:latin typeface="Times New Roman" panose="02020603050405020304" pitchFamily="18" charset="0"/>
              </a:rPr>
              <a:t>瀑布线指标、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PDI-</a:t>
            </a:r>
            <a:r>
              <a:rPr lang="zh-CN" altLang="zh-CN" sz="2400" dirty="0">
                <a:latin typeface="Times New Roman" panose="02020603050405020304" pitchFamily="18" charset="0"/>
              </a:rPr>
              <a:t>上升动向指标、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QACD-</a:t>
            </a:r>
            <a:r>
              <a:rPr lang="zh-CN" altLang="zh-CN" sz="2400" dirty="0">
                <a:latin typeface="Times New Roman" panose="02020603050405020304" pitchFamily="18" charset="0"/>
              </a:rPr>
              <a:t>快速异同平均指标、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QR-</a:t>
            </a:r>
            <a:r>
              <a:rPr lang="zh-CN" altLang="zh-CN" sz="2400" dirty="0">
                <a:latin typeface="Times New Roman" panose="02020603050405020304" pitchFamily="18" charset="0"/>
              </a:rPr>
              <a:t>强弱值指标、</a:t>
            </a:r>
            <a:r>
              <a:rPr lang="en-US" altLang="zh-CN" sz="2400" dirty="0">
                <a:latin typeface="Times New Roman" panose="02020603050405020304" pitchFamily="18" charset="0"/>
              </a:rPr>
              <a:t>TRIX-</a:t>
            </a:r>
            <a:r>
              <a:rPr lang="zh-CN" altLang="zh-CN" sz="2400" dirty="0">
                <a:latin typeface="Times New Roman" panose="02020603050405020304" pitchFamily="18" charset="0"/>
              </a:rPr>
              <a:t>三重指数平滑平均线、</a:t>
            </a:r>
            <a:r>
              <a:rPr lang="en-US" altLang="zh-CN" sz="2400" dirty="0">
                <a:latin typeface="Times New Roman" panose="02020603050405020304" pitchFamily="18" charset="0"/>
              </a:rPr>
              <a:t>UOS-</a:t>
            </a:r>
            <a:r>
              <a:rPr lang="zh-CN" altLang="zh-CN" sz="2400" dirty="0">
                <a:latin typeface="Times New Roman" panose="02020603050405020304" pitchFamily="18" charset="0"/>
              </a:rPr>
              <a:t>终极指标、</a:t>
            </a:r>
            <a:r>
              <a:rPr lang="en-US" altLang="zh-CN" sz="2400" dirty="0">
                <a:latin typeface="Times New Roman" panose="02020603050405020304" pitchFamily="18" charset="0"/>
              </a:rPr>
              <a:t>VMA-</a:t>
            </a:r>
            <a:r>
              <a:rPr lang="zh-CN" altLang="zh-CN" sz="2400" dirty="0">
                <a:latin typeface="Times New Roman" panose="02020603050405020304" pitchFamily="18" charset="0"/>
              </a:rPr>
              <a:t>变异平均线指标、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ACCER-</a:t>
            </a:r>
            <a:r>
              <a:rPr lang="zh-CN" altLang="zh-CN" sz="2400" dirty="0">
                <a:latin typeface="Times New Roman" panose="02020603050405020304" pitchFamily="18" charset="0"/>
              </a:rPr>
              <a:t>幅度涨速指标、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ADTM-</a:t>
            </a:r>
            <a:r>
              <a:rPr lang="zh-CN" altLang="zh-CN" sz="2400" dirty="0">
                <a:latin typeface="Times New Roman" panose="02020603050405020304" pitchFamily="18" charset="0"/>
              </a:rPr>
              <a:t>动态买卖气指标、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BIAS-</a:t>
            </a:r>
            <a:r>
              <a:rPr lang="zh-CN" altLang="zh-CN" sz="2400" dirty="0">
                <a:latin typeface="Times New Roman" panose="02020603050405020304" pitchFamily="18" charset="0"/>
              </a:rPr>
              <a:t>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CCI-</a:t>
            </a:r>
            <a:r>
              <a:rPr lang="zh-CN" altLang="zh-CN" sz="2400" dirty="0">
                <a:latin typeface="Times New Roman" panose="02020603050405020304" pitchFamily="18" charset="0"/>
              </a:rPr>
              <a:t>顺势指标、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CYF-</a:t>
            </a:r>
            <a:r>
              <a:rPr lang="zh-CN" altLang="zh-CN" sz="2400" dirty="0">
                <a:latin typeface="Times New Roman" panose="02020603050405020304" pitchFamily="18" charset="0"/>
              </a:rPr>
              <a:t>市场能量指标、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DBCD-</a:t>
            </a:r>
            <a:r>
              <a:rPr lang="zh-CN" altLang="zh-CN" sz="2400" dirty="0">
                <a:latin typeface="Times New Roman" panose="02020603050405020304" pitchFamily="18" charset="0"/>
              </a:rPr>
              <a:t>异同离差乖离率指标、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DKX-</a:t>
            </a:r>
            <a:r>
              <a:rPr lang="zh-CN" altLang="zh-CN" sz="2400" dirty="0">
                <a:latin typeface="Times New Roman" panose="02020603050405020304" pitchFamily="18" charset="0"/>
              </a:rPr>
              <a:t>多空线指标、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DPO-</a:t>
            </a:r>
            <a:r>
              <a:rPr lang="zh-CN" altLang="zh-CN" sz="2400" dirty="0">
                <a:latin typeface="Times New Roman" panose="02020603050405020304" pitchFamily="18" charset="0"/>
              </a:rPr>
              <a:t>区间震荡线指标、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FSL-</a:t>
            </a:r>
            <a:r>
              <a:rPr lang="zh-CN" altLang="zh-CN" sz="2400" dirty="0">
                <a:latin typeface="Times New Roman" panose="02020603050405020304" pitchFamily="18" charset="0"/>
              </a:rPr>
              <a:t>分水岭指标、</a:t>
            </a:r>
            <a:r>
              <a:rPr lang="en-US" altLang="zh-CN" sz="2400" dirty="0">
                <a:latin typeface="Times New Roman" panose="02020603050405020304" pitchFamily="18" charset="0"/>
              </a:rPr>
              <a:t>  KDJ-</a:t>
            </a:r>
            <a:r>
              <a:rPr lang="zh-CN" altLang="zh-CN" sz="2400" dirty="0">
                <a:latin typeface="Times New Roman" panose="02020603050405020304" pitchFamily="18" charset="0"/>
              </a:rPr>
              <a:t>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LWR-L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ROC-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RSI-</a:t>
            </a:r>
            <a:r>
              <a:rPr lang="zh-CN" altLang="zh-CN" sz="2400" dirty="0">
                <a:latin typeface="Times New Roman" panose="02020603050405020304" pitchFamily="18" charset="0"/>
              </a:rPr>
              <a:t>相对强弱指标、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SKDJ-</a:t>
            </a:r>
            <a:r>
              <a:rPr lang="zh-CN" altLang="zh-CN" sz="2400" dirty="0">
                <a:latin typeface="Times New Roman" panose="02020603050405020304" pitchFamily="18" charset="0"/>
              </a:rPr>
              <a:t>慢速随机指标、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SI-</a:t>
            </a:r>
            <a:r>
              <a:rPr lang="zh-CN" altLang="zh-CN" sz="2400" dirty="0">
                <a:latin typeface="Times New Roman" panose="02020603050405020304" pitchFamily="18" charset="0"/>
              </a:rPr>
              <a:t>摆动指标、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SRDM-</a:t>
            </a:r>
            <a:r>
              <a:rPr lang="zh-CN" altLang="zh-CN" sz="2400" dirty="0">
                <a:latin typeface="Times New Roman" panose="02020603050405020304" pitchFamily="18" charset="0"/>
              </a:rPr>
              <a:t>动向速度比率指标、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UDL-</a:t>
            </a:r>
            <a:r>
              <a:rPr lang="zh-CN" altLang="zh-CN" sz="2400" dirty="0">
                <a:latin typeface="Times New Roman" panose="02020603050405020304" pitchFamily="18" charset="0"/>
              </a:rPr>
              <a:t>引力线指标、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WR-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WIDTH-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布林极限宽度指标等进行上证指数的分析预测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20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39280" y="1450825"/>
            <a:ext cx="99402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AVEDEV-</a:t>
            </a:r>
            <a:r>
              <a:rPr lang="zh-CN" altLang="zh-CN" sz="2400" dirty="0">
                <a:latin typeface="Times New Roman" panose="02020603050405020304" pitchFamily="18" charset="0"/>
              </a:rPr>
              <a:t>平均绝对离差、</a:t>
            </a:r>
            <a:r>
              <a:rPr lang="en-US" altLang="zh-CN" sz="2400" dirty="0">
                <a:latin typeface="Times New Roman" panose="02020603050405020304" pitchFamily="18" charset="0"/>
              </a:rPr>
              <a:t>DMA-</a:t>
            </a:r>
            <a:r>
              <a:rPr lang="zh-CN" altLang="zh-CN" sz="2400" dirty="0">
                <a:latin typeface="Times New Roman" panose="02020603050405020304" pitchFamily="18" charset="0"/>
              </a:rPr>
              <a:t>动态移动平均值、</a:t>
            </a:r>
            <a:r>
              <a:rPr lang="en-US" altLang="zh-CN" sz="2400" dirty="0">
                <a:latin typeface="Times New Roman" panose="02020603050405020304" pitchFamily="18" charset="0"/>
              </a:rPr>
              <a:t>EMA-</a:t>
            </a:r>
            <a:r>
              <a:rPr lang="zh-CN" altLang="zh-CN" sz="2400" dirty="0">
                <a:latin typeface="Times New Roman" panose="02020603050405020304" pitchFamily="18" charset="0"/>
              </a:rPr>
              <a:t>指数平滑移动平均值、</a:t>
            </a:r>
            <a:r>
              <a:rPr lang="en-US" altLang="zh-CN" sz="2400" dirty="0">
                <a:latin typeface="Times New Roman" panose="02020603050405020304" pitchFamily="18" charset="0"/>
              </a:rPr>
              <a:t>HHV-</a:t>
            </a:r>
            <a:r>
              <a:rPr lang="zh-CN" altLang="zh-CN" sz="2400" dirty="0">
                <a:latin typeface="Times New Roman" panose="02020603050405020304" pitchFamily="18" charset="0"/>
              </a:rPr>
              <a:t>序列最大值、</a:t>
            </a:r>
            <a:r>
              <a:rPr lang="en-US" altLang="zh-CN" sz="2400" dirty="0">
                <a:latin typeface="Times New Roman" panose="02020603050405020304" pitchFamily="18" charset="0"/>
              </a:rPr>
              <a:t>LLV-</a:t>
            </a:r>
            <a:r>
              <a:rPr lang="zh-CN" altLang="zh-CN" sz="2400" dirty="0">
                <a:latin typeface="Times New Roman" panose="02020603050405020304" pitchFamily="18" charset="0"/>
              </a:rPr>
              <a:t>序列最小值、</a:t>
            </a:r>
            <a:r>
              <a:rPr lang="en-US" altLang="zh-CN" sz="2400" dirty="0">
                <a:latin typeface="Times New Roman" panose="02020603050405020304" pitchFamily="18" charset="0"/>
              </a:rPr>
              <a:t>MA -</a:t>
            </a:r>
            <a:r>
              <a:rPr lang="zh-CN" altLang="zh-CN" sz="2400" dirty="0">
                <a:latin typeface="Times New Roman" panose="02020603050405020304" pitchFamily="18" charset="0"/>
              </a:rPr>
              <a:t>简单移动平均值、</a:t>
            </a:r>
            <a:r>
              <a:rPr lang="en-US" altLang="zh-CN" sz="2400" dirty="0">
                <a:latin typeface="Times New Roman" panose="02020603050405020304" pitchFamily="18" charset="0"/>
              </a:rPr>
              <a:t>SMA -</a:t>
            </a:r>
            <a:r>
              <a:rPr lang="zh-CN" altLang="zh-CN" sz="2400" dirty="0">
                <a:latin typeface="Times New Roman" panose="02020603050405020304" pitchFamily="18" charset="0"/>
              </a:rPr>
              <a:t>指数移动平均值这些子函数是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方向标准离差指数等指标的子函数，在使用这些指标过程中，均会用到。</a:t>
            </a:r>
          </a:p>
        </p:txBody>
      </p:sp>
      <p:sp>
        <p:nvSpPr>
          <p:cNvPr id="5" name="矩形 4"/>
          <p:cNvSpPr/>
          <p:nvPr/>
        </p:nvSpPr>
        <p:spPr>
          <a:xfrm>
            <a:off x="574668" y="5617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多指标选取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3831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668" y="5617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多指标选取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2069" y="999412"/>
            <a:ext cx="4960999" cy="5858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450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66" y="1273725"/>
            <a:ext cx="8318143" cy="542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0651" y="6407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指标数据集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88561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6" y="1329709"/>
            <a:ext cx="8038225" cy="52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6288" y="85341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反趋势指标数据集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7805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1052</Words>
  <Application>Microsoft Office PowerPoint</Application>
  <PresentationFormat>自定义</PresentationFormat>
  <Paragraphs>49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第七章</vt:lpstr>
      <vt:lpstr>BP神经网络工具箱多指标预测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7</cp:revision>
  <dcterms:created xsi:type="dcterms:W3CDTF">2017-05-09T13:51:52Z</dcterms:created>
  <dcterms:modified xsi:type="dcterms:W3CDTF">2017-08-15T06:51:00Z</dcterms:modified>
</cp:coreProperties>
</file>