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71" r:id="rId11"/>
    <p:sldId id="272" r:id="rId12"/>
    <p:sldId id="273" r:id="rId13"/>
    <p:sldId id="274" r:id="rId14"/>
    <p:sldId id="26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sw Solemn" initials="yS" lastIdx="1" clrIdx="0">
    <p:extLst>
      <p:ext uri="{19B8F6BF-5375-455C-9EA6-DF929625EA0E}">
        <p15:presenceInfo xmlns="" xmlns:p15="http://schemas.microsoft.com/office/powerpoint/2012/main" userId="76283cd42d63ff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5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255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62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139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33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993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791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36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39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73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92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86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618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89662" y="1241116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第八章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4097" name="Picture 1" descr="D:\yao\书\MATLAB金融算法分析实战\PPT-MATLAB金融算法分析实战：机器学习教学PPT\MATLAB金融算法分析实战-立体封面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2525" y="451262"/>
            <a:ext cx="4928260" cy="58102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8158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6452" y="561783"/>
            <a:ext cx="4512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基于反趋势指标的</a:t>
            </a:r>
            <a:r>
              <a:rPr lang="en-US" altLang="zh-CN" sz="2400" b="1" dirty="0">
                <a:latin typeface="Times New Roman" panose="02020603050405020304" pitchFamily="18" charset="0"/>
              </a:rPr>
              <a:t>RBF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网络预测</a:t>
            </a:r>
            <a:endParaRPr lang="zh-CN" altLang="en-US" sz="2400" b="1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399" y="1023448"/>
            <a:ext cx="6340054" cy="565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9323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6452" y="561783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基于趋势和反趋势指标的</a:t>
            </a:r>
            <a:r>
              <a:rPr lang="en-US" altLang="zh-CN" sz="2400" b="1" dirty="0"/>
              <a:t>RBF</a:t>
            </a:r>
            <a:r>
              <a:rPr lang="zh-CN" altLang="zh-CN" sz="2400" b="1" dirty="0"/>
              <a:t>网络预测</a:t>
            </a:r>
            <a:endParaRPr lang="zh-CN" altLang="en-US" sz="2400" b="1" dirty="0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18" y="1161759"/>
            <a:ext cx="6172102" cy="5505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9900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6452" y="561783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基于趋势和反趋势指标的</a:t>
            </a:r>
            <a:r>
              <a:rPr lang="en-US" altLang="zh-CN" sz="2400" b="1" dirty="0"/>
              <a:t>RBF</a:t>
            </a:r>
            <a:r>
              <a:rPr lang="zh-CN" altLang="zh-CN" sz="2400" b="1" dirty="0"/>
              <a:t>网络预测</a:t>
            </a:r>
            <a:endParaRPr lang="zh-CN" altLang="en-US" sz="2400" b="1" dirty="0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83" y="1023448"/>
            <a:ext cx="6433360" cy="573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8129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6452" y="561783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基于趋势和反趋势指标的</a:t>
            </a:r>
            <a:r>
              <a:rPr lang="en-US" altLang="zh-CN" sz="2400" b="1" dirty="0"/>
              <a:t>RBF</a:t>
            </a:r>
            <a:r>
              <a:rPr lang="zh-CN" altLang="zh-CN" sz="2400" b="1" dirty="0"/>
              <a:t>网络预测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556452" y="1378125"/>
            <a:ext cx="1099484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800" dirty="0">
                <a:latin typeface="Times New Roman" panose="02020603050405020304" pitchFamily="18" charset="0"/>
              </a:rPr>
              <a:t>运行程序得到如下结果：</a:t>
            </a:r>
          </a:p>
          <a:p>
            <a:pPr marL="266700" algn="just">
              <a:spcAft>
                <a:spcPts val="0"/>
              </a:spcAft>
            </a:pP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未来一天预测值为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1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未来一天上涨的可能性更大！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</a:rPr>
              <a:t>即</a:t>
            </a:r>
            <a:r>
              <a:rPr lang="en-US" altLang="zh-CN" sz="2800" dirty="0">
                <a:latin typeface="Times New Roman" panose="02020603050405020304" pitchFamily="18" charset="0"/>
              </a:rPr>
              <a:t>2016</a:t>
            </a:r>
            <a:r>
              <a:rPr lang="zh-CN" altLang="zh-CN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zh-CN" sz="2800" dirty="0">
                <a:latin typeface="Times New Roman" panose="02020603050405020304" pitchFamily="18" charset="0"/>
              </a:rPr>
              <a:t>月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</a:rPr>
              <a:t>日上证指数上涨的可能性更大，则投资者可在</a:t>
            </a:r>
            <a:r>
              <a:rPr lang="en-US" altLang="zh-CN" sz="2800" dirty="0">
                <a:latin typeface="Times New Roman" panose="02020603050405020304" pitchFamily="18" charset="0"/>
              </a:rPr>
              <a:t>2016</a:t>
            </a:r>
            <a:r>
              <a:rPr lang="zh-CN" altLang="zh-CN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zh-CN" sz="2800" dirty="0">
                <a:latin typeface="Times New Roman" panose="02020603050405020304" pitchFamily="18" charset="0"/>
              </a:rPr>
              <a:t>月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</a:rPr>
              <a:t>日逢低买进，待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zh-CN" sz="2800" dirty="0">
                <a:latin typeface="Times New Roman" panose="02020603050405020304" pitchFamily="18" charset="0"/>
              </a:rPr>
              <a:t>月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</a:rPr>
              <a:t>日上涨后卖出。</a:t>
            </a:r>
          </a:p>
        </p:txBody>
      </p:sp>
    </p:spTree>
    <p:extLst>
      <p:ext uri="{BB962C8B-B14F-4D97-AF65-F5344CB8AC3E}">
        <p14:creationId xmlns="" xmlns:p14="http://schemas.microsoft.com/office/powerpoint/2010/main" val="19828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918857" y="2239347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/>
              <a:t>谢谢</a:t>
            </a:r>
            <a:endParaRPr lang="zh-CN" altLang="en-US" sz="5400" b="1" dirty="0"/>
          </a:p>
        </p:txBody>
      </p:sp>
    </p:spTree>
    <p:extLst>
      <p:ext uri="{BB962C8B-B14F-4D97-AF65-F5344CB8AC3E}">
        <p14:creationId xmlns="" xmlns:p14="http://schemas.microsoft.com/office/powerpoint/2010/main" val="22973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RBF</a:t>
            </a:r>
            <a:r>
              <a:rPr lang="zh-CN" altLang="zh-CN" dirty="0"/>
              <a:t>神经网络多指标预测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376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9444" y="994643"/>
            <a:ext cx="115077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RBF</a:t>
            </a:r>
            <a:r>
              <a:rPr lang="zh-CN" altLang="zh-CN" sz="2400" dirty="0">
                <a:latin typeface="Times New Roman" panose="02020603050405020304" pitchFamily="18" charset="0"/>
              </a:rPr>
              <a:t>网络把网络看成对未知函数的逼近器。一般任何函数都可表示成一组基函数的加权和，这相当于用隐藏层单元的输出函数构成一组基函数来逼近目标函数；</a:t>
            </a:r>
            <a:r>
              <a:rPr lang="en-US" altLang="zh-CN" sz="2400" dirty="0">
                <a:latin typeface="Times New Roman" panose="02020603050405020304" pitchFamily="18" charset="0"/>
              </a:rPr>
              <a:t>RBF</a:t>
            </a:r>
            <a:r>
              <a:rPr lang="zh-CN" altLang="zh-CN" sz="2400" dirty="0">
                <a:latin typeface="Times New Roman" panose="02020603050405020304" pitchFamily="18" charset="0"/>
              </a:rPr>
              <a:t>网络中以输入层到隐藏层的基函数输出是一种非线性映射，而输出则是线性的。</a:t>
            </a:r>
            <a:r>
              <a:rPr lang="en-US" altLang="zh-CN" sz="2400" dirty="0">
                <a:latin typeface="Times New Roman" panose="02020603050405020304" pitchFamily="18" charset="0"/>
              </a:rPr>
              <a:t>RBF</a:t>
            </a:r>
            <a:r>
              <a:rPr lang="zh-CN" altLang="zh-CN" sz="2400" dirty="0">
                <a:latin typeface="Times New Roman" panose="02020603050405020304" pitchFamily="18" charset="0"/>
              </a:rPr>
              <a:t>在数据预测方面表现极好的应用优势。本章通过选取多指标来构建神经网络的输入层，具体的多指标有， </a:t>
            </a:r>
            <a:r>
              <a:rPr lang="en-US" altLang="zh-CN" sz="2400" dirty="0">
                <a:latin typeface="Times New Roman" panose="02020603050405020304" pitchFamily="18" charset="0"/>
              </a:rPr>
              <a:t>ACD-</a:t>
            </a:r>
            <a:r>
              <a:rPr lang="zh-CN" altLang="zh-CN" sz="2400" dirty="0">
                <a:latin typeface="Times New Roman" panose="02020603050405020304" pitchFamily="18" charset="0"/>
              </a:rPr>
              <a:t>升降线指标、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ADX-</a:t>
            </a:r>
            <a:r>
              <a:rPr lang="zh-CN" altLang="zh-CN" sz="2400" dirty="0">
                <a:latin typeface="Times New Roman" panose="02020603050405020304" pitchFamily="18" charset="0"/>
              </a:rPr>
              <a:t>动向平均数指标、</a:t>
            </a:r>
            <a:r>
              <a:rPr lang="en-US" altLang="zh-CN" sz="2400" dirty="0">
                <a:latin typeface="Times New Roman" panose="02020603050405020304" pitchFamily="18" charset="0"/>
              </a:rPr>
              <a:t>BBI</a:t>
            </a:r>
            <a:r>
              <a:rPr lang="zh-CN" altLang="zh-CN" sz="2400" dirty="0">
                <a:latin typeface="Times New Roman" panose="02020603050405020304" pitchFamily="18" charset="0"/>
              </a:rPr>
              <a:t>–多空指数、</a:t>
            </a:r>
            <a:r>
              <a:rPr lang="en-US" altLang="zh-CN" sz="2400" dirty="0">
                <a:latin typeface="Times New Roman" panose="02020603050405020304" pitchFamily="18" charset="0"/>
              </a:rPr>
              <a:t>CHO-</a:t>
            </a:r>
            <a:r>
              <a:rPr lang="zh-CN" altLang="zh-CN" sz="2400" dirty="0">
                <a:latin typeface="Times New Roman" panose="02020603050405020304" pitchFamily="18" charset="0"/>
              </a:rPr>
              <a:t>佳庆指标、</a:t>
            </a:r>
            <a:r>
              <a:rPr lang="en-US" altLang="zh-CN" sz="2400" dirty="0">
                <a:latin typeface="Times New Roman" panose="02020603050405020304" pitchFamily="18" charset="0"/>
              </a:rPr>
              <a:t>CYE-</a:t>
            </a:r>
            <a:r>
              <a:rPr lang="zh-CN" altLang="zh-CN" sz="2400" dirty="0">
                <a:latin typeface="Times New Roman" panose="02020603050405020304" pitchFamily="18" charset="0"/>
              </a:rPr>
              <a:t>市场趋势指标、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DDI-</a:t>
            </a:r>
            <a:r>
              <a:rPr lang="zh-CN" altLang="zh-CN" sz="2400" dirty="0">
                <a:latin typeface="Times New Roman" panose="02020603050405020304" pitchFamily="18" charset="0"/>
              </a:rPr>
              <a:t>方向标准离差指数、</a:t>
            </a:r>
            <a:r>
              <a:rPr lang="en-US" altLang="zh-CN" sz="2400" dirty="0">
                <a:latin typeface="Times New Roman" panose="02020603050405020304" pitchFamily="18" charset="0"/>
              </a:rPr>
              <a:t>DFMA -</a:t>
            </a:r>
            <a:r>
              <a:rPr lang="zh-CN" altLang="zh-CN" sz="2400" dirty="0">
                <a:latin typeface="Times New Roman" panose="02020603050405020304" pitchFamily="18" charset="0"/>
              </a:rPr>
              <a:t>平均线差、</a:t>
            </a:r>
            <a:r>
              <a:rPr lang="en-US" altLang="zh-CN" sz="2400" dirty="0">
                <a:latin typeface="Times New Roman" panose="02020603050405020304" pitchFamily="18" charset="0"/>
              </a:rPr>
              <a:t>DMI-</a:t>
            </a:r>
            <a:r>
              <a:rPr lang="zh-CN" altLang="zh-CN" sz="2400" dirty="0">
                <a:latin typeface="Times New Roman" panose="02020603050405020304" pitchFamily="18" charset="0"/>
              </a:rPr>
              <a:t>趋向指标、</a:t>
            </a:r>
            <a:r>
              <a:rPr lang="en-US" altLang="zh-CN" sz="2400" dirty="0">
                <a:latin typeface="Times New Roman" panose="02020603050405020304" pitchFamily="18" charset="0"/>
              </a:rPr>
              <a:t>EMV-</a:t>
            </a:r>
            <a:r>
              <a:rPr lang="zh-CN" altLang="zh-CN" sz="2400" dirty="0">
                <a:latin typeface="Times New Roman" panose="02020603050405020304" pitchFamily="18" charset="0"/>
              </a:rPr>
              <a:t>简单波动指标、</a:t>
            </a:r>
            <a:r>
              <a:rPr lang="en-US" altLang="zh-CN" sz="2400" dirty="0">
                <a:latin typeface="Times New Roman" panose="02020603050405020304" pitchFamily="18" charset="0"/>
              </a:rPr>
              <a:t>GDX-</a:t>
            </a:r>
            <a:r>
              <a:rPr lang="zh-CN" altLang="zh-CN" sz="2400" dirty="0">
                <a:latin typeface="Times New Roman" panose="02020603050405020304" pitchFamily="18" charset="0"/>
              </a:rPr>
              <a:t>鬼道线指标、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JLHB-</a:t>
            </a:r>
            <a:r>
              <a:rPr lang="zh-CN" altLang="zh-CN" sz="2400" dirty="0">
                <a:latin typeface="Times New Roman" panose="02020603050405020304" pitchFamily="18" charset="0"/>
              </a:rPr>
              <a:t>绝路航标等。</a:t>
            </a:r>
          </a:p>
        </p:txBody>
      </p:sp>
    </p:spTree>
    <p:extLst>
      <p:ext uri="{BB962C8B-B14F-4D97-AF65-F5344CB8AC3E}">
        <p14:creationId xmlns="" xmlns:p14="http://schemas.microsoft.com/office/powerpoint/2010/main" val="340862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14671" y="746449"/>
            <a:ext cx="2037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RBF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</a:t>
            </a:r>
            <a:endParaRPr lang="zh-CN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50" r="3278" b="3003"/>
          <a:stretch>
            <a:fillRect/>
          </a:stretch>
        </p:blipFill>
        <p:spPr bwMode="auto">
          <a:xfrm>
            <a:off x="2752408" y="1208114"/>
            <a:ext cx="5747914" cy="364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769567" y="5076008"/>
            <a:ext cx="250085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06371067"/>
              </p:ext>
            </p:extLst>
          </p:nvPr>
        </p:nvGraphicFramePr>
        <p:xfrm>
          <a:off x="3769567" y="5076009"/>
          <a:ext cx="3040834" cy="1306130"/>
        </p:xfrm>
        <a:graphic>
          <a:graphicData uri="http://schemas.openxmlformats.org/presentationml/2006/ole">
            <p:oleObj spid="_x0000_s1035" name="Equation" r:id="rId4" imgW="1422400" imgH="6096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2601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4671" y="746449"/>
            <a:ext cx="2037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RBF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3140630" y="119635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节点个数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inputnum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5;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输入节点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hiddennum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6;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隐藏节点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outputnum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5;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输出节点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b=1.5*ones(hiddennum,1);   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c=0.5*ones(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inputnum,hiddennum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);   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w=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rands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hiddennum,outputnum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);   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b=[p(1);p(2);p(3);p(4);p(5);p(6)]; 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c=[p(7),p(8),p(9),p(10),p(11),p(12);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p(13),p(14),p(15),p(16),p(17),p(18);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p(19),p(20),p(21),p(22),p(23),p(24);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p(25),p(26),p(27),p(28),p(29),p(30);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p(31),p(32),p(33),p(34),p(35),p(36);];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w=[ p(37),p(38),p(39),p(40),p(41);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p(42),p(43),p(44),p(45),p(46);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p(47),p(48),p(49),p(50),p(51);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p(52),p(53),p(54),p(55),p(56);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p(57),p(58),p(59),p(60),p(61);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p(62),p(63),p(64),p(65),p(66);];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9486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4671" y="746449"/>
            <a:ext cx="2037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RBF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714670" y="1208114"/>
            <a:ext cx="1098591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考虑到股票操作中常见的各个指标，本章选取</a:t>
            </a:r>
            <a:r>
              <a:rPr lang="en-US" altLang="zh-CN" sz="2400" dirty="0">
                <a:latin typeface="Times New Roman" panose="02020603050405020304" pitchFamily="18" charset="0"/>
              </a:rPr>
              <a:t>ACD-</a:t>
            </a:r>
            <a:r>
              <a:rPr lang="zh-CN" altLang="zh-CN" sz="2400" dirty="0">
                <a:latin typeface="Times New Roman" panose="02020603050405020304" pitchFamily="18" charset="0"/>
              </a:rPr>
              <a:t>升降线指标、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ADX-</a:t>
            </a:r>
            <a:r>
              <a:rPr lang="zh-CN" altLang="zh-CN" sz="2400" dirty="0">
                <a:latin typeface="Times New Roman" panose="02020603050405020304" pitchFamily="18" charset="0"/>
              </a:rPr>
              <a:t>动向平均数指标、</a:t>
            </a:r>
            <a:r>
              <a:rPr lang="en-US" altLang="zh-CN" sz="2400" dirty="0">
                <a:latin typeface="Times New Roman" panose="02020603050405020304" pitchFamily="18" charset="0"/>
              </a:rPr>
              <a:t>BBI</a:t>
            </a:r>
            <a:r>
              <a:rPr lang="zh-CN" altLang="zh-CN" sz="2400" dirty="0">
                <a:latin typeface="Times New Roman" panose="02020603050405020304" pitchFamily="18" charset="0"/>
              </a:rPr>
              <a:t>–多空指数、</a:t>
            </a:r>
            <a:r>
              <a:rPr lang="en-US" altLang="zh-CN" sz="2400" dirty="0">
                <a:latin typeface="Times New Roman" panose="02020603050405020304" pitchFamily="18" charset="0"/>
              </a:rPr>
              <a:t>CHO-</a:t>
            </a:r>
            <a:r>
              <a:rPr lang="zh-CN" altLang="zh-CN" sz="2400" dirty="0">
                <a:latin typeface="Times New Roman" panose="02020603050405020304" pitchFamily="18" charset="0"/>
              </a:rPr>
              <a:t>佳庆指标、</a:t>
            </a:r>
            <a:r>
              <a:rPr lang="en-US" altLang="zh-CN" sz="2400" dirty="0">
                <a:latin typeface="Times New Roman" panose="02020603050405020304" pitchFamily="18" charset="0"/>
              </a:rPr>
              <a:t>CYE-</a:t>
            </a:r>
            <a:r>
              <a:rPr lang="zh-CN" altLang="zh-CN" sz="2400" dirty="0">
                <a:latin typeface="Times New Roman" panose="02020603050405020304" pitchFamily="18" charset="0"/>
              </a:rPr>
              <a:t>市场趋势指标、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DDI-</a:t>
            </a:r>
            <a:r>
              <a:rPr lang="zh-CN" altLang="zh-CN" sz="2400" dirty="0">
                <a:latin typeface="Times New Roman" panose="02020603050405020304" pitchFamily="18" charset="0"/>
              </a:rPr>
              <a:t>方向标准离差指数、</a:t>
            </a:r>
            <a:r>
              <a:rPr lang="en-US" altLang="zh-CN" sz="2400" dirty="0">
                <a:latin typeface="Times New Roman" panose="02020603050405020304" pitchFamily="18" charset="0"/>
              </a:rPr>
              <a:t>DFMA -</a:t>
            </a:r>
            <a:r>
              <a:rPr lang="zh-CN" altLang="zh-CN" sz="2400" dirty="0">
                <a:latin typeface="Times New Roman" panose="02020603050405020304" pitchFamily="18" charset="0"/>
              </a:rPr>
              <a:t>平均线差、</a:t>
            </a:r>
            <a:r>
              <a:rPr lang="en-US" altLang="zh-CN" sz="2400" dirty="0">
                <a:latin typeface="Times New Roman" panose="02020603050405020304" pitchFamily="18" charset="0"/>
              </a:rPr>
              <a:t>DMI-</a:t>
            </a:r>
            <a:r>
              <a:rPr lang="zh-CN" altLang="zh-CN" sz="2400" dirty="0">
                <a:latin typeface="Times New Roman" panose="02020603050405020304" pitchFamily="18" charset="0"/>
              </a:rPr>
              <a:t>趋向指标、</a:t>
            </a:r>
            <a:r>
              <a:rPr lang="en-US" altLang="zh-CN" sz="2400" dirty="0">
                <a:latin typeface="Times New Roman" panose="02020603050405020304" pitchFamily="18" charset="0"/>
              </a:rPr>
              <a:t>EMV-</a:t>
            </a:r>
            <a:r>
              <a:rPr lang="zh-CN" altLang="zh-CN" sz="2400" dirty="0">
                <a:latin typeface="Times New Roman" panose="02020603050405020304" pitchFamily="18" charset="0"/>
              </a:rPr>
              <a:t>简单波动指标、</a:t>
            </a:r>
            <a:r>
              <a:rPr lang="en-US" altLang="zh-CN" sz="2400" dirty="0">
                <a:latin typeface="Times New Roman" panose="02020603050405020304" pitchFamily="18" charset="0"/>
              </a:rPr>
              <a:t>GDX-</a:t>
            </a:r>
            <a:r>
              <a:rPr lang="zh-CN" altLang="zh-CN" sz="2400" dirty="0">
                <a:latin typeface="Times New Roman" panose="02020603050405020304" pitchFamily="18" charset="0"/>
              </a:rPr>
              <a:t>鬼道线指标、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JLHB-</a:t>
            </a:r>
            <a:r>
              <a:rPr lang="zh-CN" altLang="zh-CN" sz="2400" dirty="0">
                <a:latin typeface="Times New Roman" panose="02020603050405020304" pitchFamily="18" charset="0"/>
              </a:rPr>
              <a:t>绝路航标、</a:t>
            </a:r>
            <a:r>
              <a:rPr lang="en-US" altLang="zh-CN" sz="2400" dirty="0">
                <a:latin typeface="Times New Roman" panose="02020603050405020304" pitchFamily="18" charset="0"/>
              </a:rPr>
              <a:t>JS-</a:t>
            </a:r>
            <a:r>
              <a:rPr lang="zh-CN" altLang="zh-CN" sz="2400" dirty="0">
                <a:latin typeface="Times New Roman" panose="02020603050405020304" pitchFamily="18" charset="0"/>
              </a:rPr>
              <a:t>加速线指标</a:t>
            </a:r>
            <a:r>
              <a:rPr lang="en-US" altLang="zh-CN" sz="2400" dirty="0">
                <a:latin typeface="Times New Roman" panose="02020603050405020304" pitchFamily="18" charset="0"/>
              </a:rPr>
              <a:t>4.13.  MACD -</a:t>
            </a:r>
            <a:r>
              <a:rPr lang="zh-CN" altLang="zh-CN" sz="2400" dirty="0">
                <a:latin typeface="Times New Roman" panose="02020603050405020304" pitchFamily="18" charset="0"/>
              </a:rPr>
              <a:t>平滑异同平均指标、</a:t>
            </a:r>
            <a:r>
              <a:rPr lang="en-US" altLang="zh-CN" sz="2400" dirty="0">
                <a:latin typeface="Times New Roman" panose="02020603050405020304" pitchFamily="18" charset="0"/>
              </a:rPr>
              <a:t>MDI-</a:t>
            </a:r>
            <a:r>
              <a:rPr lang="zh-CN" altLang="zh-CN" sz="2400" dirty="0">
                <a:latin typeface="Times New Roman" panose="02020603050405020304" pitchFamily="18" charset="0"/>
              </a:rPr>
              <a:t>下降动向指标、</a:t>
            </a:r>
            <a:r>
              <a:rPr lang="en-US" altLang="zh-CN" sz="2400" dirty="0">
                <a:latin typeface="Times New Roman" panose="02020603050405020304" pitchFamily="18" charset="0"/>
              </a:rPr>
              <a:t>MTM-</a:t>
            </a:r>
            <a:r>
              <a:rPr lang="zh-CN" altLang="zh-CN" sz="2400" dirty="0">
                <a:latin typeface="Times New Roman" panose="02020603050405020304" pitchFamily="18" charset="0"/>
              </a:rPr>
              <a:t>动力指标、</a:t>
            </a:r>
            <a:r>
              <a:rPr lang="en-US" altLang="zh-CN" sz="2400" dirty="0">
                <a:latin typeface="Times New Roman" panose="02020603050405020304" pitchFamily="18" charset="0"/>
              </a:rPr>
              <a:t>OSC -</a:t>
            </a:r>
            <a:r>
              <a:rPr lang="zh-CN" altLang="zh-CN" sz="2400" dirty="0">
                <a:latin typeface="Times New Roman" panose="02020603050405020304" pitchFamily="18" charset="0"/>
              </a:rPr>
              <a:t>变动速率线、</a:t>
            </a:r>
            <a:r>
              <a:rPr lang="en-US" altLang="zh-CN" sz="2400" dirty="0">
                <a:latin typeface="Times New Roman" panose="02020603050405020304" pitchFamily="18" charset="0"/>
              </a:rPr>
              <a:t>PBX-</a:t>
            </a:r>
            <a:r>
              <a:rPr lang="zh-CN" altLang="zh-CN" sz="2400" dirty="0">
                <a:latin typeface="Times New Roman" panose="02020603050405020304" pitchFamily="18" charset="0"/>
              </a:rPr>
              <a:t>瀑布线指标、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PDI-</a:t>
            </a:r>
            <a:r>
              <a:rPr lang="zh-CN" altLang="zh-CN" sz="2400" dirty="0">
                <a:latin typeface="Times New Roman" panose="02020603050405020304" pitchFamily="18" charset="0"/>
              </a:rPr>
              <a:t>上升动向指标、</a:t>
            </a:r>
            <a:r>
              <a:rPr lang="en-US" altLang="zh-CN" sz="2400" dirty="0">
                <a:latin typeface="Times New Roman" panose="02020603050405020304" pitchFamily="18" charset="0"/>
              </a:rPr>
              <a:t>QACD-</a:t>
            </a:r>
            <a:r>
              <a:rPr lang="zh-CN" altLang="zh-CN" sz="2400" dirty="0">
                <a:latin typeface="Times New Roman" panose="02020603050405020304" pitchFamily="18" charset="0"/>
              </a:rPr>
              <a:t>快速异同平均指标、</a:t>
            </a:r>
            <a:r>
              <a:rPr lang="en-US" altLang="zh-CN" sz="2400" dirty="0">
                <a:latin typeface="Times New Roman" panose="02020603050405020304" pitchFamily="18" charset="0"/>
              </a:rPr>
              <a:t>QR-</a:t>
            </a:r>
            <a:r>
              <a:rPr lang="zh-CN" altLang="zh-CN" sz="2400" dirty="0">
                <a:latin typeface="Times New Roman" panose="02020603050405020304" pitchFamily="18" charset="0"/>
              </a:rPr>
              <a:t>强弱值指标、</a:t>
            </a:r>
            <a:r>
              <a:rPr lang="en-US" altLang="zh-CN" sz="2400" dirty="0">
                <a:latin typeface="Times New Roman" panose="02020603050405020304" pitchFamily="18" charset="0"/>
              </a:rPr>
              <a:t>TRIX-</a:t>
            </a:r>
            <a:r>
              <a:rPr lang="zh-CN" altLang="zh-CN" sz="2400" dirty="0">
                <a:latin typeface="Times New Roman" panose="02020603050405020304" pitchFamily="18" charset="0"/>
              </a:rPr>
              <a:t>三重指数平滑平均线、</a:t>
            </a:r>
            <a:r>
              <a:rPr lang="en-US" altLang="zh-CN" sz="2400" dirty="0">
                <a:latin typeface="Times New Roman" panose="02020603050405020304" pitchFamily="18" charset="0"/>
              </a:rPr>
              <a:t>UOS-</a:t>
            </a:r>
            <a:r>
              <a:rPr lang="zh-CN" altLang="zh-CN" sz="2400" dirty="0">
                <a:latin typeface="Times New Roman" panose="02020603050405020304" pitchFamily="18" charset="0"/>
              </a:rPr>
              <a:t>终极指标、</a:t>
            </a:r>
            <a:r>
              <a:rPr lang="en-US" altLang="zh-CN" sz="2400" dirty="0">
                <a:latin typeface="Times New Roman" panose="02020603050405020304" pitchFamily="18" charset="0"/>
              </a:rPr>
              <a:t>VMA-</a:t>
            </a:r>
            <a:r>
              <a:rPr lang="zh-CN" altLang="zh-CN" sz="2400" dirty="0">
                <a:latin typeface="Times New Roman" panose="02020603050405020304" pitchFamily="18" charset="0"/>
              </a:rPr>
              <a:t>变异平均线指标、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ACCER-</a:t>
            </a:r>
            <a:r>
              <a:rPr lang="zh-CN" altLang="zh-CN" sz="2400" dirty="0">
                <a:latin typeface="Times New Roman" panose="02020603050405020304" pitchFamily="18" charset="0"/>
              </a:rPr>
              <a:t>幅度涨速指标、</a:t>
            </a:r>
            <a:r>
              <a:rPr lang="en-US" altLang="zh-CN" sz="2400" dirty="0">
                <a:latin typeface="Times New Roman" panose="02020603050405020304" pitchFamily="18" charset="0"/>
              </a:rPr>
              <a:t>ADTM-</a:t>
            </a:r>
            <a:r>
              <a:rPr lang="zh-CN" altLang="zh-CN" sz="2400" dirty="0">
                <a:latin typeface="Times New Roman" panose="02020603050405020304" pitchFamily="18" charset="0"/>
              </a:rPr>
              <a:t>动态买卖气指标、</a:t>
            </a:r>
            <a:r>
              <a:rPr lang="en-US" altLang="zh-CN" sz="2400" dirty="0">
                <a:latin typeface="Times New Roman" panose="02020603050405020304" pitchFamily="18" charset="0"/>
              </a:rPr>
              <a:t>BB-</a:t>
            </a:r>
            <a:r>
              <a:rPr lang="zh-CN" altLang="zh-CN" sz="2400" dirty="0">
                <a:latin typeface="Times New Roman" panose="02020603050405020304" pitchFamily="18" charset="0"/>
              </a:rPr>
              <a:t>布林极限指标、</a:t>
            </a:r>
            <a:r>
              <a:rPr lang="en-US" altLang="zh-CN" sz="2400" dirty="0">
                <a:latin typeface="Times New Roman" panose="02020603050405020304" pitchFamily="18" charset="0"/>
              </a:rPr>
              <a:t>BIAS-</a:t>
            </a:r>
            <a:r>
              <a:rPr lang="zh-CN" altLang="zh-CN" sz="2400" dirty="0">
                <a:latin typeface="Times New Roman" panose="02020603050405020304" pitchFamily="18" charset="0"/>
              </a:rPr>
              <a:t>乖离率指标、</a:t>
            </a:r>
            <a:r>
              <a:rPr lang="en-US" altLang="zh-CN" sz="2400" dirty="0">
                <a:latin typeface="Times New Roman" panose="02020603050405020304" pitchFamily="18" charset="0"/>
              </a:rPr>
              <a:t>CCI-</a:t>
            </a:r>
            <a:r>
              <a:rPr lang="zh-CN" altLang="zh-CN" sz="2400" dirty="0">
                <a:latin typeface="Times New Roman" panose="02020603050405020304" pitchFamily="18" charset="0"/>
              </a:rPr>
              <a:t>顺势指标、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CYF-</a:t>
            </a:r>
            <a:r>
              <a:rPr lang="zh-CN" altLang="zh-CN" sz="2400" dirty="0">
                <a:latin typeface="Times New Roman" panose="02020603050405020304" pitchFamily="18" charset="0"/>
              </a:rPr>
              <a:t>市场能量指标、</a:t>
            </a:r>
            <a:r>
              <a:rPr lang="en-US" altLang="zh-CN" sz="2400" dirty="0">
                <a:latin typeface="Times New Roman" panose="02020603050405020304" pitchFamily="18" charset="0"/>
              </a:rPr>
              <a:t>DBCD-</a:t>
            </a:r>
            <a:r>
              <a:rPr lang="zh-CN" altLang="zh-CN" sz="2400" dirty="0">
                <a:latin typeface="Times New Roman" panose="02020603050405020304" pitchFamily="18" charset="0"/>
              </a:rPr>
              <a:t>异同离差乖离率指标、</a:t>
            </a:r>
            <a:r>
              <a:rPr lang="en-US" altLang="zh-CN" sz="2400" dirty="0">
                <a:latin typeface="Times New Roman" panose="02020603050405020304" pitchFamily="18" charset="0"/>
              </a:rPr>
              <a:t>DKX-</a:t>
            </a:r>
            <a:r>
              <a:rPr lang="zh-CN" altLang="zh-CN" sz="2400" dirty="0">
                <a:latin typeface="Times New Roman" panose="02020603050405020304" pitchFamily="18" charset="0"/>
              </a:rPr>
              <a:t>多空线指标、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DPO-</a:t>
            </a:r>
            <a:r>
              <a:rPr lang="zh-CN" altLang="zh-CN" sz="2400" dirty="0">
                <a:latin typeface="Times New Roman" panose="02020603050405020304" pitchFamily="18" charset="0"/>
              </a:rPr>
              <a:t>区间震荡线指标、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FSL-</a:t>
            </a:r>
            <a:r>
              <a:rPr lang="zh-CN" altLang="zh-CN" sz="2400" dirty="0">
                <a:latin typeface="Times New Roman" panose="02020603050405020304" pitchFamily="18" charset="0"/>
              </a:rPr>
              <a:t>分水岭指标、</a:t>
            </a:r>
            <a:r>
              <a:rPr lang="en-US" altLang="zh-CN" sz="2400" dirty="0">
                <a:latin typeface="Times New Roman" panose="02020603050405020304" pitchFamily="18" charset="0"/>
              </a:rPr>
              <a:t>  KDJ-</a:t>
            </a:r>
            <a:r>
              <a:rPr lang="zh-CN" altLang="zh-CN" sz="2400" dirty="0">
                <a:latin typeface="Times New Roman" panose="02020603050405020304" pitchFamily="18" charset="0"/>
              </a:rPr>
              <a:t>随机指标、</a:t>
            </a:r>
            <a:r>
              <a:rPr lang="en-US" altLang="zh-CN" sz="2400" dirty="0">
                <a:latin typeface="Times New Roman" panose="02020603050405020304" pitchFamily="18" charset="0"/>
              </a:rPr>
              <a:t>LWR-L</a:t>
            </a:r>
            <a:r>
              <a:rPr lang="zh-CN" altLang="zh-CN" sz="2400" dirty="0">
                <a:latin typeface="Times New Roman" panose="02020603050405020304" pitchFamily="18" charset="0"/>
              </a:rPr>
              <a:t>威廉指标、</a:t>
            </a:r>
            <a:r>
              <a:rPr lang="en-US" altLang="zh-CN" sz="2400" dirty="0">
                <a:latin typeface="Times New Roman" panose="02020603050405020304" pitchFamily="18" charset="0"/>
              </a:rPr>
              <a:t>ROC-</a:t>
            </a:r>
            <a:r>
              <a:rPr lang="zh-CN" altLang="zh-CN" sz="2400" dirty="0">
                <a:latin typeface="Times New Roman" panose="02020603050405020304" pitchFamily="18" charset="0"/>
              </a:rPr>
              <a:t>变动速率指标、</a:t>
            </a:r>
            <a:r>
              <a:rPr lang="en-US" altLang="zh-CN" sz="2400" dirty="0">
                <a:latin typeface="Times New Roman" panose="02020603050405020304" pitchFamily="18" charset="0"/>
              </a:rPr>
              <a:t>RSI-</a:t>
            </a:r>
            <a:r>
              <a:rPr lang="zh-CN" altLang="zh-CN" sz="2400" dirty="0">
                <a:latin typeface="Times New Roman" panose="02020603050405020304" pitchFamily="18" charset="0"/>
              </a:rPr>
              <a:t>相对强弱指标、</a:t>
            </a:r>
            <a:r>
              <a:rPr lang="en-US" altLang="zh-CN" sz="2400" dirty="0">
                <a:latin typeface="Times New Roman" panose="02020603050405020304" pitchFamily="18" charset="0"/>
              </a:rPr>
              <a:t>SKDJ-</a:t>
            </a:r>
            <a:r>
              <a:rPr lang="zh-CN" altLang="zh-CN" sz="2400" dirty="0">
                <a:latin typeface="Times New Roman" panose="02020603050405020304" pitchFamily="18" charset="0"/>
              </a:rPr>
              <a:t>慢速随机指标、</a:t>
            </a:r>
            <a:r>
              <a:rPr lang="en-US" altLang="zh-CN" sz="2400" dirty="0">
                <a:latin typeface="Times New Roman" panose="02020603050405020304" pitchFamily="18" charset="0"/>
              </a:rPr>
              <a:t>SI-</a:t>
            </a:r>
            <a:r>
              <a:rPr lang="zh-CN" altLang="zh-CN" sz="2400" dirty="0">
                <a:latin typeface="Times New Roman" panose="02020603050405020304" pitchFamily="18" charset="0"/>
              </a:rPr>
              <a:t>摆动指标、</a:t>
            </a:r>
            <a:r>
              <a:rPr lang="en-US" altLang="zh-CN" sz="2400" dirty="0">
                <a:latin typeface="Times New Roman" panose="02020603050405020304" pitchFamily="18" charset="0"/>
              </a:rPr>
              <a:t>SRDM-</a:t>
            </a:r>
            <a:r>
              <a:rPr lang="zh-CN" altLang="zh-CN" sz="2400" dirty="0">
                <a:latin typeface="Times New Roman" panose="02020603050405020304" pitchFamily="18" charset="0"/>
              </a:rPr>
              <a:t>动向速度比率指标、</a:t>
            </a:r>
            <a:r>
              <a:rPr lang="en-US" altLang="zh-CN" sz="2400" dirty="0">
                <a:latin typeface="Times New Roman" panose="02020603050405020304" pitchFamily="18" charset="0"/>
              </a:rPr>
              <a:t>UDL-</a:t>
            </a:r>
            <a:r>
              <a:rPr lang="zh-CN" altLang="zh-CN" sz="2400" dirty="0">
                <a:latin typeface="Times New Roman" panose="02020603050405020304" pitchFamily="18" charset="0"/>
              </a:rPr>
              <a:t>引力线指标、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WR-</a:t>
            </a:r>
            <a:r>
              <a:rPr lang="zh-CN" altLang="zh-CN" sz="2400" dirty="0">
                <a:latin typeface="Times New Roman" panose="02020603050405020304" pitchFamily="18" charset="0"/>
              </a:rPr>
              <a:t>威廉指标、</a:t>
            </a:r>
            <a:r>
              <a:rPr lang="en-US" altLang="zh-CN" sz="2400" dirty="0">
                <a:latin typeface="Times New Roman" panose="02020603050405020304" pitchFamily="18" charset="0"/>
              </a:rPr>
              <a:t>WIDTH-</a:t>
            </a:r>
            <a:r>
              <a:rPr lang="zh-CN" altLang="zh-CN" sz="2400" dirty="0">
                <a:latin typeface="Times New Roman" panose="02020603050405020304" pitchFamily="18" charset="0"/>
              </a:rPr>
              <a:t>布林极限宽度指标等进行上证指数的分析预测。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具体的指标求解等同于第</a:t>
            </a:r>
            <a:r>
              <a:rPr lang="en-US" altLang="zh-CN" sz="2400" dirty="0">
                <a:latin typeface="Times New Roman" panose="02020603050405020304" pitchFamily="18" charset="0"/>
              </a:rPr>
              <a:t>7</a:t>
            </a:r>
            <a:r>
              <a:rPr lang="zh-CN" altLang="zh-CN" sz="2400" dirty="0">
                <a:latin typeface="Times New Roman" panose="02020603050405020304" pitchFamily="18" charset="0"/>
              </a:rPr>
              <a:t>章所示内容。</a:t>
            </a:r>
          </a:p>
        </p:txBody>
      </p:sp>
    </p:spTree>
    <p:extLst>
      <p:ext uri="{BB962C8B-B14F-4D97-AF65-F5344CB8AC3E}">
        <p14:creationId xmlns="" xmlns:p14="http://schemas.microsoft.com/office/powerpoint/2010/main" val="362304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75582" y="746449"/>
            <a:ext cx="4203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zh-CN" altLang="zh-CN" sz="2400" b="1" dirty="0">
                <a:latin typeface="Times New Roman" panose="02020603050405020304" pitchFamily="18" charset="0"/>
                <a:ea typeface="方正楷体简体"/>
              </a:rPr>
              <a:t>基于趋势指标的</a:t>
            </a:r>
            <a:r>
              <a:rPr lang="en-US" altLang="zh-CN" sz="2400" b="1" dirty="0">
                <a:latin typeface="Times New Roman" panose="02020603050405020304" pitchFamily="18" charset="0"/>
                <a:ea typeface="方正楷体简体"/>
              </a:rPr>
              <a:t>RBF</a:t>
            </a:r>
            <a:r>
              <a:rPr lang="zh-CN" altLang="zh-CN" sz="2400" b="1" dirty="0">
                <a:latin typeface="Times New Roman" panose="02020603050405020304" pitchFamily="18" charset="0"/>
                <a:ea typeface="方正楷体简体"/>
              </a:rPr>
              <a:t>网络预测</a:t>
            </a:r>
            <a:endParaRPr lang="zh-CN" altLang="zh-CN" sz="2400" b="1" dirty="0">
              <a:effectLst/>
              <a:latin typeface="Times New Roman" panose="02020603050405020304" pitchFamily="18" charset="0"/>
              <a:ea typeface="方正楷体简体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22" y="1208114"/>
            <a:ext cx="6209425" cy="552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1965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75582" y="746449"/>
            <a:ext cx="4203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zh-CN" altLang="zh-CN" sz="2400" b="1" dirty="0">
                <a:latin typeface="Times New Roman" panose="02020603050405020304" pitchFamily="18" charset="0"/>
                <a:ea typeface="方正楷体简体"/>
              </a:rPr>
              <a:t>基于趋势指标的</a:t>
            </a:r>
            <a:r>
              <a:rPr lang="en-US" altLang="zh-CN" sz="2400" b="1" dirty="0">
                <a:latin typeface="Times New Roman" panose="02020603050405020304" pitchFamily="18" charset="0"/>
                <a:ea typeface="方正楷体简体"/>
              </a:rPr>
              <a:t>RBF</a:t>
            </a:r>
            <a:r>
              <a:rPr lang="zh-CN" altLang="zh-CN" sz="2400" b="1" dirty="0">
                <a:latin typeface="Times New Roman" panose="02020603050405020304" pitchFamily="18" charset="0"/>
                <a:ea typeface="方正楷体简体"/>
              </a:rPr>
              <a:t>网络预测</a:t>
            </a:r>
            <a:endParaRPr lang="zh-CN" altLang="zh-CN" sz="2400" b="1" dirty="0">
              <a:effectLst/>
              <a:latin typeface="Times New Roman" panose="02020603050405020304" pitchFamily="18" charset="0"/>
              <a:ea typeface="方正楷体简体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79" y="1208113"/>
            <a:ext cx="6130819" cy="5467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468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6452" y="561783"/>
            <a:ext cx="4512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基于反趋势指标的</a:t>
            </a:r>
            <a:r>
              <a:rPr lang="en-US" altLang="zh-CN" sz="2400" b="1" dirty="0">
                <a:latin typeface="Times New Roman" panose="02020603050405020304" pitchFamily="18" charset="0"/>
              </a:rPr>
              <a:t>RBF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网络预测</a:t>
            </a:r>
            <a:endParaRPr lang="zh-CN" altLang="en-US" sz="2400" b="1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690" y="1165199"/>
            <a:ext cx="6246747" cy="556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8227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739</Words>
  <Application>Microsoft Office PowerPoint</Application>
  <PresentationFormat>自定义</PresentationFormat>
  <Paragraphs>54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Equation</vt:lpstr>
      <vt:lpstr>第八章</vt:lpstr>
      <vt:lpstr>RBF神经网络多指标预测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ysw Solemn</dc:creator>
  <cp:lastModifiedBy>Administrator</cp:lastModifiedBy>
  <cp:revision>10</cp:revision>
  <dcterms:created xsi:type="dcterms:W3CDTF">2017-05-09T13:51:52Z</dcterms:created>
  <dcterms:modified xsi:type="dcterms:W3CDTF">2017-08-15T06:51:25Z</dcterms:modified>
</cp:coreProperties>
</file>