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25299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第九章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71" y="546263"/>
            <a:ext cx="5035138" cy="5936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0167" y="1208114"/>
            <a:ext cx="5753667" cy="54352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98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8005" y="1208114"/>
            <a:ext cx="6671742" cy="54608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74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996751" y="1259232"/>
            <a:ext cx="8304245" cy="490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网络预测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net(size(index_y,2),[],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自身预测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计算仿真误差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Error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-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A_train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均方误差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disp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'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网络训练均方误差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MSE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mse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(Error)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预测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x1 = index45(:,end);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最后一列指标数据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x2=[];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=1:size(index_x,1)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x2(i,1)= (settings{i,1}.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ymax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-settings{i,1}.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ymin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).*(x1(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)-settings{i,1}.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xmin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)./(settings{i,1}.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xmax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-settings{i,1}.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xmin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)+...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settings{i,1}.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ymin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[];   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net(1,[],x2);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预测</a:t>
            </a: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=1:size(index_xx,2)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norm(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B_train-index_xx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5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299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2040294" y="153161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minD,flag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] = min(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最小距离对应的样本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index_y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(flag);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disp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(['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',num2str(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)])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C_train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&gt;=0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disp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else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disp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未来一天回调的可能性更大！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56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Hopfield</a:t>
            </a:r>
            <a:r>
              <a:rPr lang="zh-CN" altLang="zh-CN" dirty="0"/>
              <a:t>神经网络多指标预测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666" y="746449"/>
            <a:ext cx="2566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845974" y="1364188"/>
            <a:ext cx="1022013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神经网络是一种经典的神经网络，采用误差负反馈的传播方式，进行数据的训练仿真，通过调整相应的阈值和权值，得到相应的输出结果，以满足用户需求。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网络的学习过程与</a:t>
            </a:r>
            <a:r>
              <a:rPr lang="en-US" altLang="zh-CN" sz="2400" dirty="0">
                <a:latin typeface="Times New Roman" panose="02020603050405020304" pitchFamily="18" charset="0"/>
              </a:rPr>
              <a:t>BP</a:t>
            </a:r>
            <a:r>
              <a:rPr lang="zh-CN" altLang="zh-CN" sz="2400" dirty="0">
                <a:latin typeface="Times New Roman" panose="02020603050405020304" pitchFamily="18" charset="0"/>
              </a:rPr>
              <a:t>网络的学习过程类似，</a:t>
            </a: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网络采用高斯基函数，其值在输入空间中有限范围内为非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值，</a:t>
            </a: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网络具有全局寻优的特点。</a:t>
            </a:r>
          </a:p>
          <a:p>
            <a:pPr indent="262890" algn="just">
              <a:spcAft>
                <a:spcPts val="60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神经网络模型是一种循环神经网络，从输出到输入有反馈连接。在输入的激励下，会产生不断的状态变化。对于一个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网络来说，关键是在于确定它在稳定条件下的权系数。反馈神经网络有稳定的，也有不稳定的。</a:t>
            </a:r>
          </a:p>
          <a:p>
            <a:pPr indent="262890" algn="just">
              <a:spcAft>
                <a:spcPts val="6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对于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网络来说，如何判别其稳定性就显得尤为重要了。</a:t>
            </a:r>
          </a:p>
          <a:p>
            <a:pPr indent="262890" algn="just">
              <a:spcAft>
                <a:spcPts val="60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神经网络模型如图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9-1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所示，它是一种循环神经网络，从输出到输入有反馈连接，通过不断的调整权值，使得系统能量函数不断的趋向于最小，达到系统收敛的目的。</a:t>
            </a:r>
          </a:p>
          <a:p>
            <a:pPr indent="261620" algn="just">
              <a:spcAft>
                <a:spcPts val="60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神经网络包括离散和连续两种类型。</a:t>
            </a:r>
          </a:p>
        </p:txBody>
      </p:sp>
    </p:spTree>
    <p:extLst>
      <p:ext uri="{BB962C8B-B14F-4D97-AF65-F5344CB8AC3E}">
        <p14:creationId xmlns="" xmlns:p14="http://schemas.microsoft.com/office/powerpoint/2010/main" val="179301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7666" y="746449"/>
            <a:ext cx="2566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825" b="6168"/>
          <a:stretch>
            <a:fillRect/>
          </a:stretch>
        </p:blipFill>
        <p:spPr bwMode="auto">
          <a:xfrm>
            <a:off x="2393400" y="1208114"/>
            <a:ext cx="7509056" cy="517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7227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7974" y="56178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多指标选取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67973" y="1085003"/>
            <a:ext cx="110139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考虑到股票操作中常见的各个指标，本章选取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方向标准离差指数、</a:t>
            </a:r>
            <a:r>
              <a:rPr lang="en-US" altLang="zh-CN" sz="2400" dirty="0">
                <a:latin typeface="Times New Roman" panose="02020603050405020304" pitchFamily="18" charset="0"/>
              </a:rPr>
              <a:t>DFMA -</a:t>
            </a:r>
            <a:r>
              <a:rPr lang="zh-CN" altLang="zh-CN" sz="2400" dirty="0">
                <a:latin typeface="Times New Roman" panose="02020603050405020304" pitchFamily="18" charset="0"/>
              </a:rPr>
              <a:t>平均线差、</a:t>
            </a:r>
            <a:r>
              <a:rPr lang="en-US" altLang="zh-CN" sz="2400" dirty="0">
                <a:latin typeface="Times New Roman" panose="02020603050405020304" pitchFamily="18" charset="0"/>
              </a:rPr>
              <a:t>DMI-</a:t>
            </a:r>
            <a:r>
              <a:rPr lang="zh-CN" altLang="zh-CN" sz="2400" dirty="0">
                <a:latin typeface="Times New Roman" panose="02020603050405020304" pitchFamily="18" charset="0"/>
              </a:rPr>
              <a:t>趋向指标、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EMV-</a:t>
            </a:r>
            <a:r>
              <a:rPr lang="zh-CN" altLang="zh-CN" sz="2400" dirty="0">
                <a:latin typeface="Times New Roman" panose="02020603050405020304" pitchFamily="18" charset="0"/>
              </a:rPr>
              <a:t>简单波动指标、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GDX-</a:t>
            </a:r>
            <a:r>
              <a:rPr lang="zh-CN" altLang="zh-CN" sz="2400" dirty="0">
                <a:latin typeface="Times New Roman" panose="02020603050405020304" pitchFamily="18" charset="0"/>
              </a:rPr>
              <a:t>鬼道线指标、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JLHB-</a:t>
            </a:r>
            <a:r>
              <a:rPr lang="zh-CN" altLang="zh-CN" sz="2400" dirty="0">
                <a:latin typeface="Times New Roman" panose="02020603050405020304" pitchFamily="18" charset="0"/>
              </a:rPr>
              <a:t>绝路航标、</a:t>
            </a:r>
            <a:r>
              <a:rPr lang="en-US" altLang="zh-CN" sz="2400" dirty="0">
                <a:latin typeface="Times New Roman" panose="02020603050405020304" pitchFamily="18" charset="0"/>
              </a:rPr>
              <a:t>JS-</a:t>
            </a:r>
            <a:r>
              <a:rPr lang="zh-CN" altLang="zh-CN" sz="2400" dirty="0">
                <a:latin typeface="Times New Roman" panose="02020603050405020304" pitchFamily="18" charset="0"/>
              </a:rPr>
              <a:t>加速线指标</a:t>
            </a:r>
            <a:r>
              <a:rPr lang="en-US" altLang="zh-CN" sz="2400" dirty="0">
                <a:latin typeface="Times New Roman" panose="02020603050405020304" pitchFamily="18" charset="0"/>
              </a:rPr>
              <a:t>4.13.  MACD -</a:t>
            </a:r>
            <a:r>
              <a:rPr lang="zh-CN" altLang="zh-CN" sz="2400" dirty="0">
                <a:latin typeface="Times New Roman" panose="02020603050405020304" pitchFamily="18" charset="0"/>
              </a:rPr>
              <a:t>平滑异同平均指标、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MDI-</a:t>
            </a:r>
            <a:r>
              <a:rPr lang="zh-CN" altLang="zh-CN" sz="2400" dirty="0">
                <a:latin typeface="Times New Roman" panose="02020603050405020304" pitchFamily="18" charset="0"/>
              </a:rPr>
              <a:t>下降动向指标、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MTM-</a:t>
            </a:r>
            <a:r>
              <a:rPr lang="zh-CN" altLang="zh-CN" sz="2400" dirty="0">
                <a:latin typeface="Times New Roman" panose="02020603050405020304" pitchFamily="18" charset="0"/>
              </a:rPr>
              <a:t>动力指标、</a:t>
            </a:r>
            <a:r>
              <a:rPr lang="en-US" altLang="zh-CN" sz="2400" dirty="0">
                <a:latin typeface="Times New Roman" panose="02020603050405020304" pitchFamily="18" charset="0"/>
              </a:rPr>
              <a:t>OSC 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变动速率线、</a:t>
            </a:r>
            <a:r>
              <a:rPr lang="en-US" altLang="zh-CN" sz="2400" dirty="0">
                <a:latin typeface="Times New Roman" panose="02020603050405020304" pitchFamily="18" charset="0"/>
              </a:rPr>
              <a:t>PBX-</a:t>
            </a:r>
            <a:r>
              <a:rPr lang="zh-CN" altLang="zh-CN" sz="2400" dirty="0">
                <a:latin typeface="Times New Roman" panose="02020603050405020304" pitchFamily="18" charset="0"/>
              </a:rPr>
              <a:t>瀑布线指标、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PDI-</a:t>
            </a:r>
            <a:r>
              <a:rPr lang="zh-CN" altLang="zh-CN" sz="2400" dirty="0">
                <a:latin typeface="Times New Roman" panose="02020603050405020304" pitchFamily="18" charset="0"/>
              </a:rPr>
              <a:t>上升动向指标、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QACD-</a:t>
            </a:r>
            <a:r>
              <a:rPr lang="zh-CN" altLang="zh-CN" sz="2400" dirty="0">
                <a:latin typeface="Times New Roman" panose="02020603050405020304" pitchFamily="18" charset="0"/>
              </a:rPr>
              <a:t>快速异同平均指标、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QR-</a:t>
            </a:r>
            <a:r>
              <a:rPr lang="zh-CN" altLang="zh-CN" sz="2400" dirty="0">
                <a:latin typeface="Times New Roman" panose="02020603050405020304" pitchFamily="18" charset="0"/>
              </a:rPr>
              <a:t>强弱值指标、</a:t>
            </a:r>
            <a:r>
              <a:rPr lang="en-US" altLang="zh-CN" sz="2400" dirty="0">
                <a:latin typeface="Times New Roman" panose="02020603050405020304" pitchFamily="18" charset="0"/>
              </a:rPr>
              <a:t>TRIX-</a:t>
            </a:r>
            <a:r>
              <a:rPr lang="zh-CN" altLang="zh-CN" sz="2400" dirty="0">
                <a:latin typeface="Times New Roman" panose="02020603050405020304" pitchFamily="18" charset="0"/>
              </a:rPr>
              <a:t>三重指数平滑平均线、</a:t>
            </a:r>
            <a:r>
              <a:rPr lang="en-US" altLang="zh-CN" sz="2400" dirty="0">
                <a:latin typeface="Times New Roman" panose="02020603050405020304" pitchFamily="18" charset="0"/>
              </a:rPr>
              <a:t>UOS-</a:t>
            </a:r>
            <a:r>
              <a:rPr lang="zh-CN" altLang="zh-CN" sz="2400" dirty="0">
                <a:latin typeface="Times New Roman" panose="02020603050405020304" pitchFamily="18" charset="0"/>
              </a:rPr>
              <a:t>终极指标、</a:t>
            </a:r>
            <a:r>
              <a:rPr lang="en-US" altLang="zh-CN" sz="2400" dirty="0">
                <a:latin typeface="Times New Roman" panose="02020603050405020304" pitchFamily="18" charset="0"/>
              </a:rPr>
              <a:t>VMA-</a:t>
            </a:r>
            <a:r>
              <a:rPr lang="zh-CN" altLang="zh-CN" sz="2400" dirty="0">
                <a:latin typeface="Times New Roman" panose="02020603050405020304" pitchFamily="18" charset="0"/>
              </a:rPr>
              <a:t>变异平均线指标、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ACCER-</a:t>
            </a:r>
            <a:r>
              <a:rPr lang="zh-CN" altLang="zh-CN" sz="2400" dirty="0">
                <a:latin typeface="Times New Roman" panose="02020603050405020304" pitchFamily="18" charset="0"/>
              </a:rPr>
              <a:t>幅度涨速指标、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ADTM-</a:t>
            </a:r>
            <a:r>
              <a:rPr lang="zh-CN" altLang="zh-CN" sz="2400" dirty="0">
                <a:latin typeface="Times New Roman" panose="02020603050405020304" pitchFamily="18" charset="0"/>
              </a:rPr>
              <a:t>动态买卖气指标、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BIAS-</a:t>
            </a:r>
            <a:r>
              <a:rPr lang="zh-CN" altLang="zh-CN" sz="2400" dirty="0">
                <a:latin typeface="Times New Roman" panose="02020603050405020304" pitchFamily="18" charset="0"/>
              </a:rPr>
              <a:t>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CCI-</a:t>
            </a:r>
            <a:r>
              <a:rPr lang="zh-CN" altLang="zh-CN" sz="2400" dirty="0">
                <a:latin typeface="Times New Roman" panose="02020603050405020304" pitchFamily="18" charset="0"/>
              </a:rPr>
              <a:t>顺势指标、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CYF-</a:t>
            </a:r>
            <a:r>
              <a:rPr lang="zh-CN" altLang="zh-CN" sz="2400" dirty="0">
                <a:latin typeface="Times New Roman" panose="02020603050405020304" pitchFamily="18" charset="0"/>
              </a:rPr>
              <a:t>市场能量指标、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DBCD-</a:t>
            </a:r>
            <a:r>
              <a:rPr lang="zh-CN" altLang="zh-CN" sz="2400" dirty="0">
                <a:latin typeface="Times New Roman" panose="02020603050405020304" pitchFamily="18" charset="0"/>
              </a:rPr>
              <a:t>异同离差乖离率指标、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DKX-</a:t>
            </a:r>
            <a:r>
              <a:rPr lang="zh-CN" altLang="zh-CN" sz="2400" dirty="0">
                <a:latin typeface="Times New Roman" panose="02020603050405020304" pitchFamily="18" charset="0"/>
              </a:rPr>
              <a:t>多空线指标、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DPO-</a:t>
            </a:r>
            <a:r>
              <a:rPr lang="zh-CN" altLang="zh-CN" sz="2400" dirty="0">
                <a:latin typeface="Times New Roman" panose="02020603050405020304" pitchFamily="18" charset="0"/>
              </a:rPr>
              <a:t>区间震荡线指标、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FSL-</a:t>
            </a:r>
            <a:r>
              <a:rPr lang="zh-CN" altLang="zh-CN" sz="2400" dirty="0">
                <a:latin typeface="Times New Roman" panose="02020603050405020304" pitchFamily="18" charset="0"/>
              </a:rPr>
              <a:t>分水岭指标、</a:t>
            </a:r>
            <a:r>
              <a:rPr lang="en-US" altLang="zh-CN" sz="2400" dirty="0">
                <a:latin typeface="Times New Roman" panose="02020603050405020304" pitchFamily="18" charset="0"/>
              </a:rPr>
              <a:t>  KDJ-</a:t>
            </a:r>
            <a:r>
              <a:rPr lang="zh-CN" altLang="zh-CN" sz="2400" dirty="0">
                <a:latin typeface="Times New Roman" panose="02020603050405020304" pitchFamily="18" charset="0"/>
              </a:rPr>
              <a:t>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LWR-L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ROC-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RSI-</a:t>
            </a:r>
            <a:r>
              <a:rPr lang="zh-CN" altLang="zh-CN" sz="2400" dirty="0">
                <a:latin typeface="Times New Roman" panose="02020603050405020304" pitchFamily="18" charset="0"/>
              </a:rPr>
              <a:t>相对强弱指标、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SKDJ-</a:t>
            </a:r>
            <a:r>
              <a:rPr lang="zh-CN" altLang="zh-CN" sz="2400" dirty="0">
                <a:latin typeface="Times New Roman" panose="02020603050405020304" pitchFamily="18" charset="0"/>
              </a:rPr>
              <a:t>慢速随机指标、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SI-</a:t>
            </a:r>
            <a:r>
              <a:rPr lang="zh-CN" altLang="zh-CN" sz="2400" dirty="0">
                <a:latin typeface="Times New Roman" panose="02020603050405020304" pitchFamily="18" charset="0"/>
              </a:rPr>
              <a:t>摆动指标、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SRDM-</a:t>
            </a:r>
            <a:r>
              <a:rPr lang="zh-CN" altLang="zh-CN" sz="2400" dirty="0">
                <a:latin typeface="Times New Roman" panose="02020603050405020304" pitchFamily="18" charset="0"/>
              </a:rPr>
              <a:t>动向速度比率指标、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UDL-</a:t>
            </a:r>
            <a:r>
              <a:rPr lang="zh-CN" altLang="zh-CN" sz="2400" dirty="0">
                <a:latin typeface="Times New Roman" panose="02020603050405020304" pitchFamily="18" charset="0"/>
              </a:rPr>
              <a:t>引力线指标、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WR-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WIDTH-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布林极限宽度指标等进行上证指数的分析预测。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具体的指标求解等同于第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</a:rPr>
              <a:t>章所示内容。</a:t>
            </a:r>
          </a:p>
        </p:txBody>
      </p:sp>
    </p:spTree>
    <p:extLst>
      <p:ext uri="{BB962C8B-B14F-4D97-AF65-F5344CB8AC3E}">
        <p14:creationId xmlns="" xmlns:p14="http://schemas.microsoft.com/office/powerpoint/2010/main" val="128464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8797" y="746449"/>
            <a:ext cx="4732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57942" y="1372069"/>
            <a:ext cx="100521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预测均方根误差为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网络训练均方误差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MSE =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0.0039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运行程序得到如下结果：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日上证指数上涨的可能性更大，则投资者可在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日逢低买进，待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日上涨后卖出。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本书籍所涉及算法预测结果，仅供参考。</a:t>
            </a:r>
          </a:p>
        </p:txBody>
      </p:sp>
    </p:spTree>
    <p:extLst>
      <p:ext uri="{BB962C8B-B14F-4D97-AF65-F5344CB8AC3E}">
        <p14:creationId xmlns="" xmlns:p14="http://schemas.microsoft.com/office/powerpoint/2010/main" val="33129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9172" y="746449"/>
            <a:ext cx="5041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基于反趋势指标的</a:t>
            </a:r>
            <a:r>
              <a:rPr lang="en-US" altLang="zh-CN" sz="2400" b="1" dirty="0">
                <a:latin typeface="Times New Roman" panose="02020603050405020304" pitchFamily="18" charset="0"/>
                <a:ea typeface="方正楷体简体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网络预测</a:t>
            </a:r>
            <a:endParaRPr lang="zh-CN" altLang="zh-CN" sz="2400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9991" y="1390730"/>
            <a:ext cx="106866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预测均方根误差为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网络训练均方误差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MSE =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0.0052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运行程序得到如下结果：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日上证指数上涨的可能性更大，则投资者可在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日逢低买进，待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日上涨后卖出。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本书籍所涉及算法预测结果，仅供参考。</a:t>
            </a:r>
          </a:p>
        </p:txBody>
      </p:sp>
    </p:spTree>
    <p:extLst>
      <p:ext uri="{BB962C8B-B14F-4D97-AF65-F5344CB8AC3E}">
        <p14:creationId xmlns="" xmlns:p14="http://schemas.microsoft.com/office/powerpoint/2010/main" val="27227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293845" y="1540020"/>
            <a:ext cx="100895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预测均方根误差为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网络训练均方误差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MSE =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0.0039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运行程序得到如下结果：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日上证指数上涨的可能性更大，则投资者可在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日逢低买进，待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日上涨后卖出。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本书籍所涉及算法预测结果，仅供参考。</a:t>
            </a:r>
          </a:p>
        </p:txBody>
      </p:sp>
    </p:spTree>
    <p:extLst>
      <p:ext uri="{BB962C8B-B14F-4D97-AF65-F5344CB8AC3E}">
        <p14:creationId xmlns="" xmlns:p14="http://schemas.microsoft.com/office/powerpoint/2010/main" val="28303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5630" y="746449"/>
            <a:ext cx="5969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基于趋势和反趋势指标的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Hopfield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74" y="1366734"/>
            <a:ext cx="6283449" cy="549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967723" y="378920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上证指数趋势和发趋势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</a:rPr>
              <a:t>hopfield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预测误差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939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810</Words>
  <Application>Microsoft Office PowerPoint</Application>
  <PresentationFormat>自定义</PresentationFormat>
  <Paragraphs>102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第九章</vt:lpstr>
      <vt:lpstr>Hopfield神经网络多指标预测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9</cp:revision>
  <dcterms:created xsi:type="dcterms:W3CDTF">2017-05-09T13:51:52Z</dcterms:created>
  <dcterms:modified xsi:type="dcterms:W3CDTF">2017-08-15T06:51:48Z</dcterms:modified>
</cp:coreProperties>
</file>