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85" r:id="rId2"/>
    <p:sldId id="271" r:id="rId3"/>
    <p:sldId id="267" r:id="rId4"/>
    <p:sldId id="268" r:id="rId5"/>
    <p:sldId id="269" r:id="rId6"/>
    <p:sldId id="270" r:id="rId7"/>
    <p:sldId id="273" r:id="rId8"/>
    <p:sldId id="277" r:id="rId9"/>
    <p:sldId id="279" r:id="rId10"/>
    <p:sldId id="281" r:id="rId11"/>
    <p:sldId id="280" r:id="rId12"/>
    <p:sldId id="282" r:id="rId13"/>
    <p:sldId id="256" r:id="rId14"/>
    <p:sldId id="257" r:id="rId15"/>
    <p:sldId id="258" r:id="rId16"/>
    <p:sldId id="259" r:id="rId17"/>
    <p:sldId id="260" r:id="rId18"/>
    <p:sldId id="261" r:id="rId19"/>
    <p:sldId id="262" r:id="rId20"/>
    <p:sldId id="274" r:id="rId21"/>
    <p:sldId id="264" r:id="rId22"/>
    <p:sldId id="265" r:id="rId23"/>
    <p:sldId id="272" r:id="rId24"/>
    <p:sldId id="275" r:id="rId25"/>
    <p:sldId id="276" r:id="rId26"/>
    <p:sldId id="283" r:id="rId27"/>
    <p:sldId id="284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28" autoAdjust="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19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7A9A5-5AAA-4799-B41C-DBBBA8364E06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30F8A-BFAD-4822-81DA-8150E22C7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646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30F8A-BFAD-4822-81DA-8150E22C7C0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79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mtClean="0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 smtClean="0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 smtClean="0">
              <a:solidFill>
                <a:srgbClr val="292929"/>
              </a:solidFill>
            </a:endParaRPr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50082-13DE-4C71-9768-F11FCC2C9505}" type="datetimeFigureOut">
              <a:rPr lang="zh-CN" altLang="en-US">
                <a:solidFill>
                  <a:srgbClr val="292929"/>
                </a:solidFill>
              </a:rPr>
              <a:pPr>
                <a:defRPr/>
              </a:pPr>
              <a:t>2018/1/3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B60B4-02C7-47C0-A659-13E9EF8913ED}" type="slidenum">
              <a:rPr lang="zh-CN" altLang="en-US">
                <a:solidFill>
                  <a:srgbClr val="292929"/>
                </a:solidFill>
              </a:rPr>
              <a:pPr/>
              <a:t>‹#›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17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9CB8D-1BEB-44BC-ABD5-9DB906ADC412}" type="datetimeFigureOut">
              <a:rPr lang="zh-CN" altLang="en-US">
                <a:solidFill>
                  <a:srgbClr val="292929"/>
                </a:solidFill>
              </a:rPr>
              <a:pPr>
                <a:defRPr/>
              </a:pPr>
              <a:t>2018/1/3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6B24F4-477C-487C-8C12-1D9B1BAA1AED}" type="slidenum">
              <a:rPr lang="zh-CN" altLang="en-US">
                <a:solidFill>
                  <a:srgbClr val="292929"/>
                </a:solidFill>
              </a:rPr>
              <a:pPr/>
              <a:t>‹#›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29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CFF89-EB9F-4244-940E-F431B8D3620E}" type="datetimeFigureOut">
              <a:rPr lang="zh-CN" altLang="en-US">
                <a:solidFill>
                  <a:srgbClr val="292929"/>
                </a:solidFill>
              </a:rPr>
              <a:pPr>
                <a:defRPr/>
              </a:pPr>
              <a:t>2018/1/3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B835EA-A12E-4A8C-9D6E-39FB0A878A10}" type="slidenum">
              <a:rPr lang="zh-CN" altLang="en-US">
                <a:solidFill>
                  <a:srgbClr val="292929"/>
                </a:solidFill>
              </a:rPr>
              <a:pPr/>
              <a:t>‹#›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442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5616575" cy="5762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BE901-9173-4BF5-9279-3A6F9EA4F353}" type="datetimeFigureOut">
              <a:rPr lang="zh-CN" altLang="en-US">
                <a:solidFill>
                  <a:srgbClr val="292929"/>
                </a:solidFill>
              </a:rPr>
              <a:pPr>
                <a:defRPr/>
              </a:pPr>
              <a:t>2018/1/3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8D4B67-4FA8-4B70-86AD-F90487386475}" type="slidenum">
              <a:rPr lang="zh-CN" altLang="en-US">
                <a:solidFill>
                  <a:srgbClr val="292929"/>
                </a:solidFill>
              </a:rPr>
              <a:pPr/>
              <a:t>‹#›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62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5616575" cy="5762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4863" y="1484313"/>
            <a:ext cx="3995737" cy="2119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4863" y="3756025"/>
            <a:ext cx="3995737" cy="2120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53B67-0BD5-4DCB-960C-EBC857866B43}" type="datetimeFigureOut">
              <a:rPr lang="zh-CN" altLang="en-US">
                <a:solidFill>
                  <a:srgbClr val="292929"/>
                </a:solidFill>
              </a:rPr>
              <a:pPr>
                <a:defRPr/>
              </a:pPr>
              <a:t>2018/1/3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D59F03-E9B7-49B4-883C-C16FE615E5E5}" type="slidenum">
              <a:rPr lang="zh-CN" altLang="en-US">
                <a:solidFill>
                  <a:srgbClr val="292929"/>
                </a:solidFill>
              </a:rPr>
              <a:pPr/>
              <a:t>‹#›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84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5616575" cy="5762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484313"/>
            <a:ext cx="8142287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B575C-2615-4B2A-A016-9CAB33DD14CD}" type="datetimeFigureOut">
              <a:rPr lang="zh-CN" altLang="en-US">
                <a:solidFill>
                  <a:srgbClr val="292929"/>
                </a:solidFill>
              </a:rPr>
              <a:pPr>
                <a:defRPr/>
              </a:pPr>
              <a:t>2018/1/3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4B8841-7889-4B06-9802-F19D4AB4E1A5}" type="slidenum">
              <a:rPr lang="zh-CN" altLang="en-US">
                <a:solidFill>
                  <a:srgbClr val="292929"/>
                </a:solidFill>
              </a:rPr>
              <a:pPr/>
              <a:t>‹#›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75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AA2AB-81BA-4733-AF17-1D81EA8B8330}" type="datetimeFigureOut">
              <a:rPr lang="zh-CN" altLang="en-US">
                <a:solidFill>
                  <a:srgbClr val="292929"/>
                </a:solidFill>
              </a:rPr>
              <a:pPr>
                <a:defRPr/>
              </a:pPr>
              <a:t>2018/1/3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E4D43D-275F-4974-A547-8C181EBB03F2}" type="slidenum">
              <a:rPr lang="zh-CN" altLang="en-US">
                <a:solidFill>
                  <a:srgbClr val="292929"/>
                </a:solidFill>
              </a:rPr>
              <a:pPr/>
              <a:t>‹#›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74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7F191-2C5F-47D9-B780-CABAB6B1ED4A}" type="datetimeFigureOut">
              <a:rPr lang="zh-CN" altLang="en-US">
                <a:solidFill>
                  <a:srgbClr val="292929"/>
                </a:solidFill>
              </a:rPr>
              <a:pPr>
                <a:defRPr/>
              </a:pPr>
              <a:t>2018/1/3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4E0692-BC8B-4862-9763-A1AEA81AF89F}" type="slidenum">
              <a:rPr lang="zh-CN" altLang="en-US">
                <a:solidFill>
                  <a:srgbClr val="292929"/>
                </a:solidFill>
              </a:rPr>
              <a:pPr/>
              <a:t>‹#›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20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AC596-DD39-4645-91E8-E12EF3A79E78}" type="datetimeFigureOut">
              <a:rPr lang="zh-CN" altLang="en-US">
                <a:solidFill>
                  <a:srgbClr val="292929"/>
                </a:solidFill>
              </a:rPr>
              <a:pPr>
                <a:defRPr/>
              </a:pPr>
              <a:t>2018/1/3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F294BE-3D37-4B5B-BB36-E93A0D3A3BBA}" type="slidenum">
              <a:rPr lang="zh-CN" altLang="en-US">
                <a:solidFill>
                  <a:srgbClr val="292929"/>
                </a:solidFill>
              </a:rPr>
              <a:pPr/>
              <a:t>‹#›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24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BCB58-E5CA-42C0-A56E-D268845D00B5}" type="datetimeFigureOut">
              <a:rPr lang="zh-CN" altLang="en-US">
                <a:solidFill>
                  <a:srgbClr val="292929"/>
                </a:solidFill>
              </a:rPr>
              <a:pPr>
                <a:defRPr/>
              </a:pPr>
              <a:t>2018/1/3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35BA18-82EB-4928-93CB-9CC901D5A3E0}" type="slidenum">
              <a:rPr lang="zh-CN" altLang="en-US">
                <a:solidFill>
                  <a:srgbClr val="292929"/>
                </a:solidFill>
              </a:rPr>
              <a:pPr/>
              <a:t>‹#›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64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57556-2888-4EAC-AD45-2B86B6E032FA}" type="datetimeFigureOut">
              <a:rPr lang="zh-CN" altLang="en-US">
                <a:solidFill>
                  <a:srgbClr val="292929"/>
                </a:solidFill>
              </a:rPr>
              <a:pPr>
                <a:defRPr/>
              </a:pPr>
              <a:t>2018/1/3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BFD7DB-2463-4909-89DE-9F4F77F0D6C9}" type="slidenum">
              <a:rPr lang="zh-CN" altLang="en-US">
                <a:solidFill>
                  <a:srgbClr val="292929"/>
                </a:solidFill>
              </a:rPr>
              <a:pPr/>
              <a:t>‹#›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22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10E03-0382-4AA9-B350-9B537AD5068E}" type="datetimeFigureOut">
              <a:rPr lang="zh-CN" altLang="en-US">
                <a:solidFill>
                  <a:srgbClr val="292929"/>
                </a:solidFill>
              </a:rPr>
              <a:pPr>
                <a:defRPr/>
              </a:pPr>
              <a:t>2018/1/3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5B3BB2-E6B6-419E-9D7E-AC1F100F8B88}" type="slidenum">
              <a:rPr lang="zh-CN" altLang="en-US">
                <a:solidFill>
                  <a:srgbClr val="292929"/>
                </a:solidFill>
              </a:rPr>
              <a:pPr/>
              <a:t>‹#›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53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CC4F8-C6DE-41CF-BDD6-2886845C2D1A}" type="datetimeFigureOut">
              <a:rPr lang="zh-CN" altLang="en-US">
                <a:solidFill>
                  <a:srgbClr val="292929"/>
                </a:solidFill>
              </a:rPr>
              <a:pPr>
                <a:defRPr/>
              </a:pPr>
              <a:t>2018/1/3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D785E0-18F0-4D69-AAEF-7C6E379D5CB8}" type="slidenum">
              <a:rPr lang="zh-CN" altLang="en-US">
                <a:solidFill>
                  <a:srgbClr val="292929"/>
                </a:solidFill>
              </a:rPr>
              <a:pPr/>
              <a:t>‹#›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2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7DF60-F45B-40C9-B82D-95131D2F48EB}" type="datetimeFigureOut">
              <a:rPr lang="zh-CN" altLang="en-US">
                <a:solidFill>
                  <a:srgbClr val="292929"/>
                </a:solidFill>
              </a:rPr>
              <a:pPr>
                <a:defRPr/>
              </a:pPr>
              <a:t>2018/1/3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FEFB8A-5332-4F40-A9EB-DA72D46CCE49}" type="slidenum">
              <a:rPr lang="zh-CN" altLang="en-US">
                <a:solidFill>
                  <a:srgbClr val="292929"/>
                </a:solidFill>
              </a:rPr>
              <a:pPr/>
              <a:t>‹#›</a:t>
            </a:fld>
            <a:endParaRPr lang="zh-CN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74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 smtClean="0">
              <a:solidFill>
                <a:srgbClr val="292929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 smtClean="0">
              <a:solidFill>
                <a:srgbClr val="292929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6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BB2C11A3-0999-4C0B-BEB1-592016704539}" type="datetimeFigureOut">
              <a:rPr lang="zh-CN" altLang="en-US">
                <a:solidFill>
                  <a:srgbClr val="292929"/>
                </a:solidFill>
              </a:rPr>
              <a:pPr>
                <a:defRPr/>
              </a:pPr>
              <a:t>2018/1/3</a:t>
            </a:fld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6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>
              <a:solidFill>
                <a:srgbClr val="292929"/>
              </a:solidFill>
            </a:endParaRPr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AA8632-C5F6-4FC6-93A9-8AF50FB4EEC2}" type="slidenum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mtClean="0">
              <a:solidFill>
                <a:srgbClr val="292929"/>
              </a:solidFill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校徽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042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楷体" pitchFamily="49" charset="-122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400">
          <a:solidFill>
            <a:schemeClr val="tx1"/>
          </a:solidFill>
          <a:latin typeface="+mn-lt"/>
          <a:ea typeface="楷体" pitchFamily="49" charset="-122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楷体" pitchFamily="49" charset="-122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  <a:ea typeface="楷体" pitchFamily="49" charset="-122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楷体" pitchFamily="49" charset="-122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059113" y="4149725"/>
            <a:ext cx="5184775" cy="1367507"/>
          </a:xfrm>
        </p:spPr>
        <p:txBody>
          <a:bodyPr/>
          <a:lstStyle/>
          <a:p>
            <a:r>
              <a:rPr lang="zh-CN" altLang="en-US" dirty="0" smtClean="0"/>
              <a:t>夏鹏程 </a:t>
            </a:r>
            <a:r>
              <a:rPr lang="en-US" altLang="zh-CN" dirty="0" smtClean="0"/>
              <a:t>161110087</a:t>
            </a:r>
          </a:p>
          <a:p>
            <a:r>
              <a:rPr lang="zh-CN" altLang="en-US" dirty="0"/>
              <a:t>王</a:t>
            </a:r>
            <a:r>
              <a:rPr lang="zh-CN" altLang="en-US" dirty="0" smtClean="0"/>
              <a:t>者春 </a:t>
            </a:r>
            <a:r>
              <a:rPr lang="en-US" altLang="zh-CN" dirty="0" smtClean="0"/>
              <a:t>167110007</a:t>
            </a:r>
          </a:p>
          <a:p>
            <a:r>
              <a:rPr lang="zh-CN" altLang="en-US" dirty="0"/>
              <a:t>席亦</a:t>
            </a:r>
            <a:r>
              <a:rPr lang="zh-CN" altLang="en-US" dirty="0" smtClean="0"/>
              <a:t>钒 </a:t>
            </a:r>
            <a:r>
              <a:rPr lang="en-US" altLang="zh-CN" dirty="0" smtClean="0"/>
              <a:t>161110086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XX</a:t>
            </a:r>
            <a:r>
              <a:rPr lang="zh-CN" altLang="en-US" smtClean="0"/>
              <a:t>酒店客房信息管理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0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025" y="1077880"/>
            <a:ext cx="8142287" cy="468017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/>
              <a:t>入住与</a:t>
            </a:r>
            <a:r>
              <a:rPr lang="zh-CN" altLang="en-US" dirty="0" smtClean="0"/>
              <a:t>房间余量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800" dirty="0" smtClean="0">
                <a:latin typeface="+mn-ea"/>
                <a:ea typeface="+mn-ea"/>
              </a:rPr>
              <a:t>客户入住后及时更新各类房间的余量</a:t>
            </a:r>
            <a:endParaRPr lang="en-US" altLang="zh-CN" sz="1100" dirty="0">
              <a:ea typeface="+mn-ea"/>
            </a:endParaRPr>
          </a:p>
          <a:p>
            <a:pPr marL="0" indent="0">
              <a:buNone/>
            </a:pPr>
            <a:r>
              <a:rPr lang="en-US" altLang="zh-CN" sz="1100" dirty="0">
                <a:ea typeface="+mn-ea"/>
              </a:rPr>
              <a:t>create trigger </a:t>
            </a:r>
            <a:r>
              <a:rPr lang="en-US" altLang="zh-CN" sz="1100" dirty="0" err="1">
                <a:ea typeface="+mn-ea"/>
              </a:rPr>
              <a:t>room_rest</a:t>
            </a:r>
            <a:r>
              <a:rPr lang="en-US" altLang="zh-CN" sz="1100" dirty="0">
                <a:ea typeface="+mn-ea"/>
              </a:rPr>
              <a:t> on </a:t>
            </a:r>
            <a:r>
              <a:rPr lang="zh-CN" altLang="en-US" sz="1100" dirty="0">
                <a:ea typeface="+mn-ea"/>
              </a:rPr>
              <a:t>客户入住订单</a:t>
            </a:r>
          </a:p>
          <a:p>
            <a:pPr marL="0" indent="0">
              <a:buNone/>
            </a:pPr>
            <a:r>
              <a:rPr lang="en-US" altLang="zh-CN" sz="1100" dirty="0">
                <a:ea typeface="+mn-ea"/>
              </a:rPr>
              <a:t>for insert  </a:t>
            </a:r>
            <a:r>
              <a:rPr lang="en-US" altLang="zh-CN" sz="1100" dirty="0" smtClean="0">
                <a:ea typeface="+mn-ea"/>
              </a:rPr>
              <a:t>as</a:t>
            </a:r>
            <a:endParaRPr lang="en-US" altLang="zh-CN" sz="1100" dirty="0">
              <a:ea typeface="+mn-ea"/>
            </a:endParaRPr>
          </a:p>
          <a:p>
            <a:pPr marL="0" indent="0">
              <a:buNone/>
            </a:pPr>
            <a:r>
              <a:rPr lang="en-US" altLang="zh-CN" sz="1100" dirty="0">
                <a:ea typeface="+mn-ea"/>
              </a:rPr>
              <a:t>declare @</a:t>
            </a:r>
            <a:r>
              <a:rPr lang="en-US" altLang="zh-CN" sz="1100" dirty="0" err="1">
                <a:ea typeface="+mn-ea"/>
              </a:rPr>
              <a:t>roomkind</a:t>
            </a:r>
            <a:r>
              <a:rPr lang="en-US" altLang="zh-CN" sz="1100" dirty="0">
                <a:ea typeface="+mn-ea"/>
              </a:rPr>
              <a:t> char(20),@</a:t>
            </a:r>
            <a:r>
              <a:rPr lang="en-US" altLang="zh-CN" sz="1100" dirty="0" err="1">
                <a:ea typeface="+mn-ea"/>
              </a:rPr>
              <a:t>roomnum</a:t>
            </a:r>
            <a:r>
              <a:rPr lang="en-US" altLang="zh-CN" sz="1100" dirty="0">
                <a:ea typeface="+mn-ea"/>
              </a:rPr>
              <a:t> char(20),@</a:t>
            </a:r>
            <a:r>
              <a:rPr lang="en-US" altLang="zh-CN" sz="1100" dirty="0" err="1">
                <a:ea typeface="+mn-ea"/>
              </a:rPr>
              <a:t>roomstate</a:t>
            </a:r>
            <a:r>
              <a:rPr lang="en-US" altLang="zh-CN" sz="1100" dirty="0">
                <a:ea typeface="+mn-ea"/>
              </a:rPr>
              <a:t> char(20)</a:t>
            </a:r>
          </a:p>
          <a:p>
            <a:pPr marL="0" indent="0">
              <a:buNone/>
            </a:pPr>
            <a:r>
              <a:rPr lang="en-US" altLang="zh-CN" sz="1100" dirty="0">
                <a:ea typeface="+mn-ea"/>
              </a:rPr>
              <a:t>declare </a:t>
            </a:r>
            <a:r>
              <a:rPr lang="en-US" altLang="zh-CN" sz="1100" dirty="0" err="1">
                <a:ea typeface="+mn-ea"/>
              </a:rPr>
              <a:t>cur_room_rest</a:t>
            </a:r>
            <a:r>
              <a:rPr lang="en-US" altLang="zh-CN" sz="1100" dirty="0">
                <a:ea typeface="+mn-ea"/>
              </a:rPr>
              <a:t> cursor</a:t>
            </a:r>
          </a:p>
          <a:p>
            <a:pPr marL="0" indent="0">
              <a:buNone/>
            </a:pPr>
            <a:r>
              <a:rPr lang="en-US" altLang="zh-CN" sz="1100" dirty="0">
                <a:ea typeface="+mn-ea"/>
              </a:rPr>
              <a:t>global scroll </a:t>
            </a:r>
            <a:r>
              <a:rPr lang="en-US" altLang="zh-CN" sz="1100" dirty="0" smtClean="0">
                <a:ea typeface="+mn-ea"/>
              </a:rPr>
              <a:t>dynamic for </a:t>
            </a:r>
            <a:endParaRPr lang="en-US" altLang="zh-CN" sz="1100" dirty="0">
              <a:ea typeface="+mn-ea"/>
            </a:endParaRPr>
          </a:p>
          <a:p>
            <a:pPr marL="0" indent="0">
              <a:buNone/>
            </a:pPr>
            <a:r>
              <a:rPr lang="en-US" altLang="zh-CN" sz="1100" dirty="0">
                <a:ea typeface="+mn-ea"/>
              </a:rPr>
              <a:t>select </a:t>
            </a:r>
            <a:r>
              <a:rPr lang="zh-CN" altLang="en-US" sz="1100" dirty="0">
                <a:ea typeface="+mn-ea"/>
              </a:rPr>
              <a:t>房号</a:t>
            </a:r>
            <a:r>
              <a:rPr lang="en-US" altLang="zh-CN" sz="1100" dirty="0">
                <a:ea typeface="+mn-ea"/>
              </a:rPr>
              <a:t>,</a:t>
            </a:r>
            <a:r>
              <a:rPr lang="zh-CN" altLang="en-US" sz="1100" dirty="0">
                <a:ea typeface="+mn-ea"/>
              </a:rPr>
              <a:t>房间类型 </a:t>
            </a:r>
            <a:r>
              <a:rPr lang="en-US" altLang="zh-CN" sz="1100" dirty="0">
                <a:ea typeface="+mn-ea"/>
              </a:rPr>
              <a:t>from inserted</a:t>
            </a:r>
          </a:p>
          <a:p>
            <a:pPr marL="0" indent="0">
              <a:buNone/>
            </a:pPr>
            <a:r>
              <a:rPr lang="en-US" altLang="zh-CN" sz="1100" dirty="0">
                <a:ea typeface="+mn-ea"/>
              </a:rPr>
              <a:t>open </a:t>
            </a:r>
            <a:r>
              <a:rPr lang="en-US" altLang="zh-CN" sz="1100" dirty="0" err="1">
                <a:ea typeface="+mn-ea"/>
              </a:rPr>
              <a:t>cur_room_rest</a:t>
            </a:r>
            <a:endParaRPr lang="en-US" altLang="zh-CN" sz="1100" dirty="0">
              <a:ea typeface="+mn-ea"/>
            </a:endParaRPr>
          </a:p>
          <a:p>
            <a:pPr marL="0" indent="0">
              <a:buNone/>
            </a:pPr>
            <a:r>
              <a:rPr lang="en-US" altLang="zh-CN" sz="1100" dirty="0">
                <a:ea typeface="+mn-ea"/>
              </a:rPr>
              <a:t>fetch next from </a:t>
            </a:r>
            <a:r>
              <a:rPr lang="en-US" altLang="zh-CN" sz="1100" dirty="0" err="1">
                <a:ea typeface="+mn-ea"/>
              </a:rPr>
              <a:t>cur_room_rest</a:t>
            </a:r>
            <a:endParaRPr lang="en-US" altLang="zh-CN" sz="1100" dirty="0">
              <a:ea typeface="+mn-ea"/>
            </a:endParaRPr>
          </a:p>
          <a:p>
            <a:pPr marL="0" indent="0">
              <a:buNone/>
            </a:pPr>
            <a:r>
              <a:rPr lang="en-US" altLang="zh-CN" sz="1100" dirty="0">
                <a:ea typeface="+mn-ea"/>
              </a:rPr>
              <a:t>into @</a:t>
            </a:r>
            <a:r>
              <a:rPr lang="en-US" altLang="zh-CN" sz="1100" dirty="0" err="1">
                <a:ea typeface="+mn-ea"/>
              </a:rPr>
              <a:t>roomnum</a:t>
            </a:r>
            <a:r>
              <a:rPr lang="en-US" altLang="zh-CN" sz="1100" dirty="0">
                <a:ea typeface="+mn-ea"/>
              </a:rPr>
              <a:t>,@</a:t>
            </a:r>
            <a:r>
              <a:rPr lang="en-US" altLang="zh-CN" sz="1100" dirty="0" err="1">
                <a:ea typeface="+mn-ea"/>
              </a:rPr>
              <a:t>roomkind</a:t>
            </a:r>
            <a:endParaRPr lang="en-US" altLang="zh-CN" sz="1100" dirty="0">
              <a:ea typeface="+mn-ea"/>
            </a:endParaRPr>
          </a:p>
          <a:p>
            <a:pPr marL="0" indent="0">
              <a:buNone/>
            </a:pPr>
            <a:r>
              <a:rPr lang="en-US" altLang="zh-CN" sz="1100" dirty="0">
                <a:ea typeface="+mn-ea"/>
              </a:rPr>
              <a:t>while @@FETCH_STATUS=0</a:t>
            </a:r>
          </a:p>
          <a:p>
            <a:pPr marL="0" indent="0">
              <a:buNone/>
            </a:pPr>
            <a:r>
              <a:rPr lang="en-US" altLang="zh-CN" sz="1100" dirty="0">
                <a:ea typeface="+mn-ea"/>
              </a:rPr>
              <a:t>begin</a:t>
            </a:r>
          </a:p>
          <a:p>
            <a:pPr marL="0" indent="0">
              <a:buNone/>
            </a:pPr>
            <a:r>
              <a:rPr lang="en-US" altLang="zh-CN" sz="1100" dirty="0">
                <a:ea typeface="+mn-ea"/>
              </a:rPr>
              <a:t>select @</a:t>
            </a:r>
            <a:r>
              <a:rPr lang="en-US" altLang="zh-CN" sz="1100" dirty="0" err="1">
                <a:ea typeface="+mn-ea"/>
              </a:rPr>
              <a:t>roomstate</a:t>
            </a:r>
            <a:r>
              <a:rPr lang="en-US" altLang="zh-CN" sz="1100" dirty="0">
                <a:ea typeface="+mn-ea"/>
              </a:rPr>
              <a:t>=</a:t>
            </a:r>
            <a:r>
              <a:rPr lang="zh-CN" altLang="en-US" sz="1100" dirty="0">
                <a:ea typeface="+mn-ea"/>
              </a:rPr>
              <a:t>房间状态 </a:t>
            </a:r>
            <a:r>
              <a:rPr lang="en-US" altLang="zh-CN" sz="1100" dirty="0">
                <a:ea typeface="+mn-ea"/>
              </a:rPr>
              <a:t>from </a:t>
            </a:r>
            <a:r>
              <a:rPr lang="zh-CN" altLang="en-US" sz="1100" dirty="0">
                <a:ea typeface="+mn-ea"/>
              </a:rPr>
              <a:t>客房信息表 </a:t>
            </a:r>
            <a:r>
              <a:rPr lang="en-US" altLang="zh-CN" sz="1100" dirty="0">
                <a:ea typeface="+mn-ea"/>
              </a:rPr>
              <a:t>where </a:t>
            </a:r>
            <a:r>
              <a:rPr lang="zh-CN" altLang="en-US" sz="1100" dirty="0">
                <a:ea typeface="+mn-ea"/>
              </a:rPr>
              <a:t>房号</a:t>
            </a:r>
            <a:r>
              <a:rPr lang="en-US" altLang="zh-CN" sz="1100" dirty="0">
                <a:ea typeface="+mn-ea"/>
              </a:rPr>
              <a:t>=@</a:t>
            </a:r>
            <a:r>
              <a:rPr lang="en-US" altLang="zh-CN" sz="1100" dirty="0" err="1" smtClean="0">
                <a:ea typeface="+mn-ea"/>
              </a:rPr>
              <a:t>roomnum</a:t>
            </a:r>
            <a:r>
              <a:rPr lang="en-US" altLang="zh-CN" sz="1100" dirty="0">
                <a:ea typeface="+mn-ea"/>
              </a:rPr>
              <a:t>				</a:t>
            </a:r>
          </a:p>
          <a:p>
            <a:pPr marL="0" indent="0">
              <a:buNone/>
            </a:pPr>
            <a:r>
              <a:rPr lang="en-US" altLang="zh-CN" sz="1100" dirty="0">
                <a:ea typeface="+mn-ea"/>
              </a:rPr>
              <a:t>update </a:t>
            </a:r>
            <a:r>
              <a:rPr lang="zh-CN" altLang="en-US" sz="1100" dirty="0">
                <a:ea typeface="+mn-ea"/>
              </a:rPr>
              <a:t>房间类型</a:t>
            </a:r>
            <a:r>
              <a:rPr lang="en-US" altLang="zh-CN" sz="1100" dirty="0">
                <a:ea typeface="+mn-ea"/>
              </a:rPr>
              <a:t>_</a:t>
            </a:r>
            <a:r>
              <a:rPr lang="zh-CN" altLang="en-US" sz="1100" dirty="0">
                <a:ea typeface="+mn-ea"/>
              </a:rPr>
              <a:t>单价表</a:t>
            </a:r>
          </a:p>
          <a:p>
            <a:pPr marL="0" indent="0">
              <a:buNone/>
            </a:pPr>
            <a:r>
              <a:rPr lang="en-US" altLang="zh-CN" sz="1100" dirty="0">
                <a:ea typeface="+mn-ea"/>
              </a:rPr>
              <a:t>set </a:t>
            </a:r>
            <a:r>
              <a:rPr lang="zh-CN" altLang="en-US" sz="1100" dirty="0">
                <a:ea typeface="+mn-ea"/>
              </a:rPr>
              <a:t>剩余房间数</a:t>
            </a:r>
            <a:r>
              <a:rPr lang="en-US" altLang="zh-CN" sz="1100" dirty="0">
                <a:ea typeface="+mn-ea"/>
              </a:rPr>
              <a:t>=</a:t>
            </a:r>
            <a:r>
              <a:rPr lang="zh-CN" altLang="en-US" sz="1100" dirty="0">
                <a:ea typeface="+mn-ea"/>
              </a:rPr>
              <a:t>剩余房间数</a:t>
            </a:r>
            <a:r>
              <a:rPr lang="en-US" altLang="zh-CN" sz="1100" dirty="0">
                <a:ea typeface="+mn-ea"/>
              </a:rPr>
              <a:t>-1 where </a:t>
            </a:r>
            <a:r>
              <a:rPr lang="zh-CN" altLang="en-US" sz="1100" dirty="0">
                <a:ea typeface="+mn-ea"/>
              </a:rPr>
              <a:t>房间类型</a:t>
            </a:r>
            <a:r>
              <a:rPr lang="en-US" altLang="zh-CN" sz="1100" dirty="0">
                <a:ea typeface="+mn-ea"/>
              </a:rPr>
              <a:t>=@</a:t>
            </a:r>
            <a:r>
              <a:rPr lang="en-US" altLang="zh-CN" sz="1100" dirty="0" err="1">
                <a:ea typeface="+mn-ea"/>
              </a:rPr>
              <a:t>roomkind</a:t>
            </a:r>
            <a:r>
              <a:rPr lang="en-US" altLang="zh-CN" sz="1100" dirty="0">
                <a:ea typeface="+mn-ea"/>
              </a:rPr>
              <a:t> </a:t>
            </a:r>
          </a:p>
          <a:p>
            <a:pPr marL="0" indent="0">
              <a:buNone/>
            </a:pPr>
            <a:r>
              <a:rPr lang="en-US" altLang="zh-CN" sz="1100" dirty="0">
                <a:ea typeface="+mn-ea"/>
              </a:rPr>
              <a:t>declare @</a:t>
            </a:r>
            <a:r>
              <a:rPr lang="en-US" altLang="zh-CN" sz="1100" dirty="0" err="1">
                <a:ea typeface="+mn-ea"/>
              </a:rPr>
              <a:t>lastroomnum</a:t>
            </a:r>
            <a:r>
              <a:rPr lang="en-US" altLang="zh-CN" sz="1100" dirty="0">
                <a:ea typeface="+mn-ea"/>
              </a:rPr>
              <a:t> </a:t>
            </a:r>
            <a:r>
              <a:rPr lang="en-US" altLang="zh-CN" sz="1100" dirty="0" err="1">
                <a:ea typeface="+mn-ea"/>
              </a:rPr>
              <a:t>int</a:t>
            </a:r>
            <a:endParaRPr lang="en-US" altLang="zh-CN" sz="1100" dirty="0">
              <a:ea typeface="+mn-ea"/>
            </a:endParaRPr>
          </a:p>
          <a:p>
            <a:pPr marL="0" indent="0">
              <a:buNone/>
            </a:pPr>
            <a:r>
              <a:rPr lang="en-US" altLang="zh-CN" sz="1100" dirty="0">
                <a:ea typeface="+mn-ea"/>
              </a:rPr>
              <a:t>set @</a:t>
            </a:r>
            <a:r>
              <a:rPr lang="en-US" altLang="zh-CN" sz="1100" dirty="0" err="1">
                <a:ea typeface="+mn-ea"/>
              </a:rPr>
              <a:t>lastroomnum</a:t>
            </a:r>
            <a:r>
              <a:rPr lang="en-US" altLang="zh-CN" sz="1100" dirty="0">
                <a:ea typeface="+mn-ea"/>
              </a:rPr>
              <a:t>=(select </a:t>
            </a:r>
            <a:r>
              <a:rPr lang="zh-CN" altLang="en-US" sz="1100" dirty="0">
                <a:ea typeface="+mn-ea"/>
              </a:rPr>
              <a:t>剩余房间数 </a:t>
            </a:r>
            <a:r>
              <a:rPr lang="en-US" altLang="zh-CN" sz="1100" dirty="0">
                <a:ea typeface="+mn-ea"/>
              </a:rPr>
              <a:t>from </a:t>
            </a:r>
            <a:r>
              <a:rPr lang="zh-CN" altLang="en-US" sz="1100" dirty="0">
                <a:ea typeface="+mn-ea"/>
              </a:rPr>
              <a:t>房间类型</a:t>
            </a:r>
            <a:r>
              <a:rPr lang="en-US" altLang="zh-CN" sz="1100" dirty="0">
                <a:ea typeface="+mn-ea"/>
              </a:rPr>
              <a:t>_</a:t>
            </a:r>
            <a:r>
              <a:rPr lang="zh-CN" altLang="en-US" sz="1100" dirty="0">
                <a:ea typeface="+mn-ea"/>
              </a:rPr>
              <a:t>单价表 </a:t>
            </a:r>
            <a:r>
              <a:rPr lang="en-US" altLang="zh-CN" sz="1100" dirty="0">
                <a:ea typeface="+mn-ea"/>
              </a:rPr>
              <a:t>where </a:t>
            </a:r>
            <a:r>
              <a:rPr lang="zh-CN" altLang="en-US" sz="1100" dirty="0">
                <a:ea typeface="+mn-ea"/>
              </a:rPr>
              <a:t>房间类型</a:t>
            </a:r>
            <a:r>
              <a:rPr lang="en-US" altLang="zh-CN" sz="1100" dirty="0">
                <a:ea typeface="+mn-ea"/>
              </a:rPr>
              <a:t>=@</a:t>
            </a:r>
            <a:r>
              <a:rPr lang="en-US" altLang="zh-CN" sz="1100" dirty="0" err="1">
                <a:ea typeface="+mn-ea"/>
              </a:rPr>
              <a:t>roomkind</a:t>
            </a:r>
            <a:r>
              <a:rPr lang="en-US" altLang="zh-CN" sz="1100" dirty="0">
                <a:ea typeface="+mn-ea"/>
              </a:rPr>
              <a:t>)</a:t>
            </a:r>
          </a:p>
          <a:p>
            <a:pPr marL="0" indent="0">
              <a:buNone/>
            </a:pPr>
            <a:r>
              <a:rPr lang="en-US" altLang="zh-CN" sz="1100" dirty="0">
                <a:ea typeface="+mn-ea"/>
              </a:rPr>
              <a:t>if @</a:t>
            </a:r>
            <a:r>
              <a:rPr lang="en-US" altLang="zh-CN" sz="1100" dirty="0" err="1">
                <a:ea typeface="+mn-ea"/>
              </a:rPr>
              <a:t>lastroomnum</a:t>
            </a:r>
            <a:r>
              <a:rPr lang="en-US" altLang="zh-CN" sz="1100" dirty="0">
                <a:ea typeface="+mn-ea"/>
              </a:rPr>
              <a:t>&lt;0</a:t>
            </a:r>
          </a:p>
          <a:p>
            <a:pPr marL="0" indent="0">
              <a:buNone/>
            </a:pPr>
            <a:r>
              <a:rPr lang="en-US" altLang="zh-CN" sz="1100" dirty="0">
                <a:ea typeface="+mn-ea"/>
              </a:rPr>
              <a:t>print @</a:t>
            </a:r>
            <a:r>
              <a:rPr lang="en-US" altLang="zh-CN" sz="1100" dirty="0" err="1">
                <a:ea typeface="+mn-ea"/>
              </a:rPr>
              <a:t>roomkind</a:t>
            </a:r>
            <a:r>
              <a:rPr lang="en-US" altLang="zh-CN" sz="1100" dirty="0">
                <a:ea typeface="+mn-ea"/>
              </a:rPr>
              <a:t>+'</a:t>
            </a:r>
            <a:r>
              <a:rPr lang="zh-CN" altLang="en-US" sz="1100" dirty="0">
                <a:ea typeface="+mn-ea"/>
              </a:rPr>
              <a:t>余量不足</a:t>
            </a:r>
            <a:r>
              <a:rPr lang="en-US" altLang="zh-CN" sz="1100" dirty="0">
                <a:ea typeface="+mn-ea"/>
              </a:rPr>
              <a:t>'</a:t>
            </a:r>
          </a:p>
          <a:p>
            <a:pPr marL="0" indent="0">
              <a:buNone/>
            </a:pPr>
            <a:r>
              <a:rPr lang="en-US" altLang="zh-CN" sz="1100" dirty="0">
                <a:ea typeface="+mn-ea"/>
              </a:rPr>
              <a:t>fetch next from </a:t>
            </a:r>
            <a:r>
              <a:rPr lang="en-US" altLang="zh-CN" sz="1100" dirty="0" err="1">
                <a:ea typeface="+mn-ea"/>
              </a:rPr>
              <a:t>cur_room_rest</a:t>
            </a:r>
            <a:endParaRPr lang="en-US" altLang="zh-CN" sz="1100" dirty="0">
              <a:ea typeface="+mn-ea"/>
            </a:endParaRPr>
          </a:p>
          <a:p>
            <a:pPr marL="0" indent="0">
              <a:buNone/>
            </a:pPr>
            <a:r>
              <a:rPr lang="en-US" altLang="zh-CN" sz="1100" dirty="0">
                <a:ea typeface="+mn-ea"/>
              </a:rPr>
              <a:t>into @</a:t>
            </a:r>
            <a:r>
              <a:rPr lang="en-US" altLang="zh-CN" sz="1100" dirty="0" err="1">
                <a:ea typeface="+mn-ea"/>
              </a:rPr>
              <a:t>roomnum</a:t>
            </a:r>
            <a:r>
              <a:rPr lang="en-US" altLang="zh-CN" sz="1100" dirty="0">
                <a:ea typeface="+mn-ea"/>
              </a:rPr>
              <a:t>,@</a:t>
            </a:r>
            <a:r>
              <a:rPr lang="en-US" altLang="zh-CN" sz="1100" dirty="0" err="1">
                <a:ea typeface="+mn-ea"/>
              </a:rPr>
              <a:t>roomkind</a:t>
            </a:r>
            <a:endParaRPr lang="en-US" altLang="zh-CN" sz="1100" dirty="0">
              <a:ea typeface="+mn-ea"/>
            </a:endParaRPr>
          </a:p>
          <a:p>
            <a:pPr marL="0" indent="0">
              <a:buNone/>
            </a:pPr>
            <a:r>
              <a:rPr lang="en-US" altLang="zh-CN" sz="1100" dirty="0">
                <a:ea typeface="+mn-ea"/>
              </a:rPr>
              <a:t>end</a:t>
            </a:r>
          </a:p>
          <a:p>
            <a:pPr marL="0" indent="0">
              <a:buNone/>
            </a:pPr>
            <a:r>
              <a:rPr lang="en-US" altLang="zh-CN" sz="1100" dirty="0">
                <a:ea typeface="+mn-ea"/>
              </a:rPr>
              <a:t>close </a:t>
            </a:r>
            <a:r>
              <a:rPr lang="en-US" altLang="zh-CN" sz="1100" dirty="0" err="1">
                <a:ea typeface="+mn-ea"/>
              </a:rPr>
              <a:t>cur_room_rest</a:t>
            </a:r>
            <a:endParaRPr lang="en-US" altLang="zh-CN" sz="1100" dirty="0">
              <a:ea typeface="+mn-ea"/>
            </a:endParaRPr>
          </a:p>
          <a:p>
            <a:pPr marL="0" indent="0">
              <a:buNone/>
            </a:pPr>
            <a:r>
              <a:rPr lang="en-US" altLang="zh-CN" sz="1100" dirty="0" err="1">
                <a:ea typeface="+mn-ea"/>
              </a:rPr>
              <a:t>deallocate</a:t>
            </a:r>
            <a:r>
              <a:rPr lang="en-US" altLang="zh-CN" sz="1100" dirty="0">
                <a:ea typeface="+mn-ea"/>
              </a:rPr>
              <a:t> </a:t>
            </a:r>
            <a:r>
              <a:rPr lang="en-US" altLang="zh-CN" sz="1100" dirty="0" err="1">
                <a:ea typeface="+mn-ea"/>
              </a:rPr>
              <a:t>cur_room_rest</a:t>
            </a:r>
            <a:endParaRPr lang="en-US" altLang="zh-CN" sz="1100" dirty="0">
              <a:ea typeface="+mn-ea"/>
            </a:endParaRPr>
          </a:p>
          <a:p>
            <a:pPr marL="0" indent="0">
              <a:buNone/>
            </a:pPr>
            <a:r>
              <a:rPr lang="en-US" altLang="zh-CN" sz="1100" dirty="0">
                <a:ea typeface="+mn-ea"/>
              </a:rPr>
              <a:t>go</a:t>
            </a:r>
          </a:p>
          <a:p>
            <a:pPr marL="0" indent="0">
              <a:buNone/>
            </a:pPr>
            <a:endParaRPr lang="en-US" altLang="zh-CN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275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zh-CN" dirty="0"/>
              <a:t>5.</a:t>
            </a:r>
            <a:r>
              <a:rPr lang="zh-CN" altLang="en-US" dirty="0"/>
              <a:t>退房关联表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142287" cy="43926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 smtClean="0">
                <a:latin typeface="+mn-ea"/>
                <a:ea typeface="+mn-ea"/>
              </a:rPr>
              <a:t>退房</a:t>
            </a:r>
            <a:r>
              <a:rPr lang="zh-CN" altLang="en-US" sz="1800" dirty="0">
                <a:latin typeface="+mn-ea"/>
                <a:ea typeface="+mn-ea"/>
              </a:rPr>
              <a:t>时</a:t>
            </a:r>
            <a:r>
              <a:rPr lang="zh-CN" altLang="en-US" sz="1800" dirty="0" smtClean="0">
                <a:latin typeface="+mn-ea"/>
                <a:ea typeface="+mn-ea"/>
              </a:rPr>
              <a:t>，根据房号向退房表插入相关数据，同时更新所退房间状态、各类房间余量以及客户信息表</a:t>
            </a:r>
            <a:endParaRPr lang="en-US" altLang="zh-CN" sz="1100" dirty="0">
              <a:ea typeface="+mn-ea"/>
            </a:endParaRPr>
          </a:p>
          <a:p>
            <a:pPr marL="0" indent="0">
              <a:buNone/>
            </a:pPr>
            <a:r>
              <a:rPr lang="en-US" altLang="zh-CN" sz="1200" dirty="0">
                <a:ea typeface="+mn-ea"/>
              </a:rPr>
              <a:t>create trigger </a:t>
            </a:r>
            <a:r>
              <a:rPr lang="en-US" altLang="zh-CN" sz="1200" dirty="0" err="1">
                <a:ea typeface="+mn-ea"/>
              </a:rPr>
              <a:t>back_room</a:t>
            </a:r>
            <a:r>
              <a:rPr lang="en-US" altLang="zh-CN" sz="1200" dirty="0">
                <a:ea typeface="+mn-ea"/>
              </a:rPr>
              <a:t> on </a:t>
            </a:r>
            <a:r>
              <a:rPr lang="zh-CN" altLang="en-US" sz="1200" dirty="0">
                <a:ea typeface="+mn-ea"/>
              </a:rPr>
              <a:t>退房表</a:t>
            </a:r>
          </a:p>
          <a:p>
            <a:pPr marL="0" indent="0">
              <a:buNone/>
            </a:pPr>
            <a:r>
              <a:rPr lang="zh-CN" altLang="en-US" sz="1200" dirty="0">
                <a:ea typeface="+mn-ea"/>
              </a:rPr>
              <a:t> </a:t>
            </a:r>
            <a:r>
              <a:rPr lang="en-US" altLang="zh-CN" sz="1200" dirty="0">
                <a:ea typeface="+mn-ea"/>
              </a:rPr>
              <a:t>for </a:t>
            </a:r>
            <a:r>
              <a:rPr lang="en-US" altLang="zh-CN" sz="1200" dirty="0" smtClean="0">
                <a:ea typeface="+mn-ea"/>
              </a:rPr>
              <a:t>insert as</a:t>
            </a:r>
            <a:endParaRPr lang="en-US" altLang="zh-CN" sz="1200" dirty="0">
              <a:ea typeface="+mn-ea"/>
            </a:endParaRPr>
          </a:p>
          <a:p>
            <a:pPr marL="0" indent="0">
              <a:buNone/>
            </a:pPr>
            <a:r>
              <a:rPr lang="en-US" altLang="zh-CN" sz="1200" dirty="0">
                <a:ea typeface="+mn-ea"/>
              </a:rPr>
              <a:t> declare </a:t>
            </a:r>
            <a:r>
              <a:rPr lang="en-US" altLang="zh-CN" sz="1200" dirty="0" err="1">
                <a:ea typeface="+mn-ea"/>
              </a:rPr>
              <a:t>cur_back_room</a:t>
            </a:r>
            <a:r>
              <a:rPr lang="en-US" altLang="zh-CN" sz="1200" dirty="0">
                <a:ea typeface="+mn-ea"/>
              </a:rPr>
              <a:t> cursor</a:t>
            </a:r>
          </a:p>
          <a:p>
            <a:pPr marL="0" indent="0">
              <a:buNone/>
            </a:pPr>
            <a:r>
              <a:rPr lang="en-US" altLang="zh-CN" sz="1200" dirty="0">
                <a:ea typeface="+mn-ea"/>
              </a:rPr>
              <a:t> global scroll </a:t>
            </a:r>
            <a:r>
              <a:rPr lang="en-US" altLang="zh-CN" sz="1200" dirty="0" smtClean="0">
                <a:ea typeface="+mn-ea"/>
              </a:rPr>
              <a:t>dynamic for </a:t>
            </a:r>
            <a:endParaRPr lang="en-US" altLang="zh-CN" sz="1200" dirty="0">
              <a:ea typeface="+mn-ea"/>
            </a:endParaRPr>
          </a:p>
          <a:p>
            <a:pPr marL="0" indent="0">
              <a:buNone/>
            </a:pPr>
            <a:r>
              <a:rPr lang="en-US" altLang="zh-CN" sz="1200" dirty="0">
                <a:ea typeface="+mn-ea"/>
              </a:rPr>
              <a:t> select </a:t>
            </a:r>
            <a:r>
              <a:rPr lang="zh-CN" altLang="en-US" sz="1200" dirty="0">
                <a:ea typeface="+mn-ea"/>
              </a:rPr>
              <a:t>房号 </a:t>
            </a:r>
            <a:r>
              <a:rPr lang="en-US" altLang="zh-CN" sz="1200" dirty="0">
                <a:ea typeface="+mn-ea"/>
              </a:rPr>
              <a:t>from inserted</a:t>
            </a:r>
          </a:p>
          <a:p>
            <a:pPr marL="0" indent="0">
              <a:buNone/>
            </a:pPr>
            <a:r>
              <a:rPr lang="en-US" altLang="zh-CN" sz="1200" dirty="0">
                <a:ea typeface="+mn-ea"/>
              </a:rPr>
              <a:t> open </a:t>
            </a:r>
            <a:r>
              <a:rPr lang="en-US" altLang="zh-CN" sz="1200" dirty="0" err="1">
                <a:ea typeface="+mn-ea"/>
              </a:rPr>
              <a:t>cur_back_room</a:t>
            </a:r>
            <a:endParaRPr lang="en-US" altLang="zh-CN" sz="1200" dirty="0">
              <a:ea typeface="+mn-ea"/>
            </a:endParaRPr>
          </a:p>
          <a:p>
            <a:pPr marL="0" indent="0">
              <a:buNone/>
            </a:pPr>
            <a:r>
              <a:rPr lang="en-US" altLang="zh-CN" sz="1200" dirty="0">
                <a:ea typeface="+mn-ea"/>
              </a:rPr>
              <a:t> declare @</a:t>
            </a:r>
            <a:r>
              <a:rPr lang="en-US" altLang="zh-CN" sz="1200" dirty="0" err="1">
                <a:ea typeface="+mn-ea"/>
              </a:rPr>
              <a:t>cuname</a:t>
            </a:r>
            <a:r>
              <a:rPr lang="en-US" altLang="zh-CN" sz="1200" dirty="0">
                <a:ea typeface="+mn-ea"/>
              </a:rPr>
              <a:t> char(50),@</a:t>
            </a:r>
            <a:r>
              <a:rPr lang="en-US" altLang="zh-CN" sz="1200" dirty="0" err="1">
                <a:ea typeface="+mn-ea"/>
              </a:rPr>
              <a:t>cinum</a:t>
            </a:r>
            <a:r>
              <a:rPr lang="en-US" altLang="zh-CN" sz="1200" dirty="0">
                <a:ea typeface="+mn-ea"/>
              </a:rPr>
              <a:t> char(50),@</a:t>
            </a:r>
            <a:r>
              <a:rPr lang="en-US" altLang="zh-CN" sz="1200" dirty="0" err="1">
                <a:ea typeface="+mn-ea"/>
              </a:rPr>
              <a:t>rztime</a:t>
            </a:r>
            <a:r>
              <a:rPr lang="en-US" altLang="zh-CN" sz="1200" dirty="0">
                <a:ea typeface="+mn-ea"/>
              </a:rPr>
              <a:t> </a:t>
            </a:r>
            <a:r>
              <a:rPr lang="en-US" altLang="zh-CN" sz="1200" dirty="0" err="1">
                <a:ea typeface="+mn-ea"/>
              </a:rPr>
              <a:t>datetime</a:t>
            </a:r>
            <a:endParaRPr lang="en-US" altLang="zh-CN" sz="1200" dirty="0">
              <a:ea typeface="+mn-ea"/>
            </a:endParaRPr>
          </a:p>
          <a:p>
            <a:pPr marL="0" indent="0">
              <a:buNone/>
            </a:pPr>
            <a:r>
              <a:rPr lang="en-US" altLang="zh-CN" sz="1200" dirty="0">
                <a:ea typeface="+mn-ea"/>
              </a:rPr>
              <a:t> declare @</a:t>
            </a:r>
            <a:r>
              <a:rPr lang="en-US" altLang="zh-CN" sz="1200" dirty="0" err="1">
                <a:ea typeface="+mn-ea"/>
              </a:rPr>
              <a:t>roomn</a:t>
            </a:r>
            <a:r>
              <a:rPr lang="en-US" altLang="zh-CN" sz="1200" dirty="0">
                <a:ea typeface="+mn-ea"/>
              </a:rPr>
              <a:t> char(10)</a:t>
            </a:r>
          </a:p>
          <a:p>
            <a:pPr marL="0" indent="0">
              <a:buNone/>
            </a:pPr>
            <a:r>
              <a:rPr lang="en-US" altLang="zh-CN" sz="1200" dirty="0">
                <a:ea typeface="+mn-ea"/>
              </a:rPr>
              <a:t> fetch next from </a:t>
            </a:r>
            <a:r>
              <a:rPr lang="en-US" altLang="zh-CN" sz="1200" dirty="0" err="1">
                <a:ea typeface="+mn-ea"/>
              </a:rPr>
              <a:t>cur_back_room</a:t>
            </a:r>
            <a:endParaRPr lang="en-US" altLang="zh-CN" sz="1200" dirty="0">
              <a:ea typeface="+mn-ea"/>
            </a:endParaRPr>
          </a:p>
          <a:p>
            <a:pPr marL="0" indent="0">
              <a:buNone/>
            </a:pPr>
            <a:r>
              <a:rPr lang="en-US" altLang="zh-CN" sz="1200" dirty="0">
                <a:ea typeface="+mn-ea"/>
              </a:rPr>
              <a:t> into @</a:t>
            </a:r>
            <a:r>
              <a:rPr lang="en-US" altLang="zh-CN" sz="1200" dirty="0" err="1">
                <a:ea typeface="+mn-ea"/>
              </a:rPr>
              <a:t>roomn</a:t>
            </a:r>
            <a:endParaRPr lang="en-US" altLang="zh-CN" sz="1200" dirty="0">
              <a:ea typeface="+mn-ea"/>
            </a:endParaRPr>
          </a:p>
          <a:p>
            <a:pPr marL="0" indent="0">
              <a:buNone/>
            </a:pPr>
            <a:r>
              <a:rPr lang="en-US" altLang="zh-CN" sz="1200" dirty="0">
                <a:ea typeface="+mn-ea"/>
              </a:rPr>
              <a:t> while @@FETCH_STATUS=0</a:t>
            </a:r>
          </a:p>
          <a:p>
            <a:pPr marL="0" indent="0">
              <a:buNone/>
            </a:pPr>
            <a:r>
              <a:rPr lang="en-US" altLang="zh-CN" sz="1200" dirty="0">
                <a:ea typeface="+mn-ea"/>
              </a:rPr>
              <a:t> begin</a:t>
            </a:r>
          </a:p>
          <a:p>
            <a:pPr marL="0" indent="0">
              <a:buNone/>
            </a:pPr>
            <a:r>
              <a:rPr lang="en-US" altLang="zh-CN" sz="1200" dirty="0">
                <a:ea typeface="+mn-ea"/>
              </a:rPr>
              <a:t> select top 1 @</a:t>
            </a:r>
            <a:r>
              <a:rPr lang="en-US" altLang="zh-CN" sz="1200" dirty="0" err="1">
                <a:ea typeface="+mn-ea"/>
              </a:rPr>
              <a:t>cuname</a:t>
            </a:r>
            <a:r>
              <a:rPr lang="en-US" altLang="zh-CN" sz="1200" dirty="0">
                <a:ea typeface="+mn-ea"/>
              </a:rPr>
              <a:t>=</a:t>
            </a:r>
            <a:r>
              <a:rPr lang="zh-CN" altLang="en-US" sz="1200" dirty="0">
                <a:ea typeface="+mn-ea"/>
              </a:rPr>
              <a:t>客户姓名</a:t>
            </a:r>
            <a:r>
              <a:rPr lang="en-US" altLang="zh-CN" sz="1200" dirty="0">
                <a:ea typeface="+mn-ea"/>
              </a:rPr>
              <a:t>,@</a:t>
            </a:r>
            <a:r>
              <a:rPr lang="en-US" altLang="zh-CN" sz="1200" dirty="0" err="1">
                <a:ea typeface="+mn-ea"/>
              </a:rPr>
              <a:t>cinum</a:t>
            </a:r>
            <a:r>
              <a:rPr lang="en-US" altLang="zh-CN" sz="1200" dirty="0">
                <a:ea typeface="+mn-ea"/>
              </a:rPr>
              <a:t>=</a:t>
            </a:r>
            <a:r>
              <a:rPr lang="zh-CN" altLang="en-US" sz="1200" dirty="0">
                <a:ea typeface="+mn-ea"/>
              </a:rPr>
              <a:t>客户身份证号</a:t>
            </a:r>
            <a:r>
              <a:rPr lang="en-US" altLang="zh-CN" sz="1200" dirty="0">
                <a:ea typeface="+mn-ea"/>
              </a:rPr>
              <a:t>,@</a:t>
            </a:r>
            <a:r>
              <a:rPr lang="en-US" altLang="zh-CN" sz="1200" dirty="0" err="1">
                <a:ea typeface="+mn-ea"/>
              </a:rPr>
              <a:t>rztime</a:t>
            </a:r>
            <a:r>
              <a:rPr lang="en-US" altLang="zh-CN" sz="1200" dirty="0">
                <a:ea typeface="+mn-ea"/>
              </a:rPr>
              <a:t>=</a:t>
            </a:r>
            <a:r>
              <a:rPr lang="zh-CN" altLang="en-US" sz="1200" dirty="0">
                <a:ea typeface="+mn-ea"/>
              </a:rPr>
              <a:t>入住时间  </a:t>
            </a:r>
          </a:p>
          <a:p>
            <a:pPr marL="0" indent="0">
              <a:buNone/>
            </a:pPr>
            <a:r>
              <a:rPr lang="zh-CN" altLang="en-US" sz="1200" dirty="0">
                <a:ea typeface="+mn-ea"/>
              </a:rPr>
              <a:t> </a:t>
            </a:r>
            <a:r>
              <a:rPr lang="en-US" altLang="zh-CN" sz="1200" dirty="0">
                <a:ea typeface="+mn-ea"/>
              </a:rPr>
              <a:t>from </a:t>
            </a:r>
            <a:r>
              <a:rPr lang="zh-CN" altLang="en-US" sz="1200" dirty="0">
                <a:ea typeface="+mn-ea"/>
              </a:rPr>
              <a:t>客户入住订单 </a:t>
            </a:r>
            <a:r>
              <a:rPr lang="en-US" altLang="zh-CN" sz="1200" dirty="0">
                <a:ea typeface="+mn-ea"/>
              </a:rPr>
              <a:t>where @</a:t>
            </a:r>
            <a:r>
              <a:rPr lang="en-US" altLang="zh-CN" sz="1200" dirty="0" err="1">
                <a:ea typeface="+mn-ea"/>
              </a:rPr>
              <a:t>roomn</a:t>
            </a:r>
            <a:r>
              <a:rPr lang="en-US" altLang="zh-CN" sz="1200" dirty="0">
                <a:ea typeface="+mn-ea"/>
              </a:rPr>
              <a:t>=</a:t>
            </a:r>
            <a:r>
              <a:rPr lang="zh-CN" altLang="en-US" sz="1200" dirty="0">
                <a:ea typeface="+mn-ea"/>
              </a:rPr>
              <a:t>房号 </a:t>
            </a:r>
            <a:r>
              <a:rPr lang="en-US" altLang="zh-CN" sz="1200" dirty="0">
                <a:ea typeface="+mn-ea"/>
              </a:rPr>
              <a:t>order by </a:t>
            </a:r>
            <a:r>
              <a:rPr lang="zh-CN" altLang="en-US" sz="1200" dirty="0">
                <a:ea typeface="+mn-ea"/>
              </a:rPr>
              <a:t>入住时间 </a:t>
            </a:r>
            <a:r>
              <a:rPr lang="en-US" altLang="zh-CN" sz="1200" dirty="0" err="1">
                <a:ea typeface="+mn-ea"/>
              </a:rPr>
              <a:t>desc</a:t>
            </a:r>
            <a:endParaRPr lang="en-US" altLang="zh-CN" sz="1200" dirty="0">
              <a:ea typeface="+mn-ea"/>
            </a:endParaRPr>
          </a:p>
          <a:p>
            <a:pPr marL="0" indent="0">
              <a:buNone/>
            </a:pPr>
            <a:r>
              <a:rPr lang="en-US" altLang="zh-CN" sz="1200" dirty="0">
                <a:ea typeface="+mn-ea"/>
              </a:rPr>
              <a:t> declare @</a:t>
            </a:r>
            <a:r>
              <a:rPr lang="en-US" altLang="zh-CN" sz="1200" dirty="0" err="1">
                <a:ea typeface="+mn-ea"/>
              </a:rPr>
              <a:t>telcum</a:t>
            </a:r>
            <a:r>
              <a:rPr lang="en-US" altLang="zh-CN" sz="1200" dirty="0">
                <a:ea typeface="+mn-ea"/>
              </a:rPr>
              <a:t> char(20)</a:t>
            </a:r>
          </a:p>
          <a:p>
            <a:pPr marL="0" indent="0">
              <a:buNone/>
            </a:pPr>
            <a:r>
              <a:rPr lang="en-US" altLang="zh-CN" sz="1200" dirty="0">
                <a:ea typeface="+mn-ea"/>
              </a:rPr>
              <a:t> select top 1 @</a:t>
            </a:r>
            <a:r>
              <a:rPr lang="en-US" altLang="zh-CN" sz="1200" dirty="0" err="1">
                <a:ea typeface="+mn-ea"/>
              </a:rPr>
              <a:t>telcum</a:t>
            </a:r>
            <a:r>
              <a:rPr lang="en-US" altLang="zh-CN" sz="1200" dirty="0">
                <a:ea typeface="+mn-ea"/>
              </a:rPr>
              <a:t>=</a:t>
            </a:r>
            <a:r>
              <a:rPr lang="zh-CN" altLang="en-US" sz="1200" dirty="0">
                <a:ea typeface="+mn-ea"/>
              </a:rPr>
              <a:t>客户联系电话 </a:t>
            </a:r>
            <a:r>
              <a:rPr lang="en-US" altLang="zh-CN" sz="1200" dirty="0">
                <a:ea typeface="+mn-ea"/>
              </a:rPr>
              <a:t>from </a:t>
            </a:r>
            <a:r>
              <a:rPr lang="zh-CN" altLang="en-US" sz="1200" dirty="0">
                <a:ea typeface="+mn-ea"/>
              </a:rPr>
              <a:t>客户入住订单 </a:t>
            </a:r>
          </a:p>
          <a:p>
            <a:pPr marL="0" indent="0">
              <a:buNone/>
            </a:pPr>
            <a:r>
              <a:rPr lang="zh-CN" altLang="en-US" sz="1200" dirty="0">
                <a:ea typeface="+mn-ea"/>
              </a:rPr>
              <a:t> </a:t>
            </a:r>
            <a:r>
              <a:rPr lang="en-US" altLang="zh-CN" sz="1200" dirty="0">
                <a:ea typeface="+mn-ea"/>
              </a:rPr>
              <a:t>where </a:t>
            </a:r>
            <a:r>
              <a:rPr lang="zh-CN" altLang="en-US" sz="1200" dirty="0">
                <a:ea typeface="+mn-ea"/>
              </a:rPr>
              <a:t>客户身份证号</a:t>
            </a:r>
            <a:r>
              <a:rPr lang="en-US" altLang="zh-CN" sz="1200" dirty="0">
                <a:ea typeface="+mn-ea"/>
              </a:rPr>
              <a:t>=@</a:t>
            </a:r>
            <a:r>
              <a:rPr lang="en-US" altLang="zh-CN" sz="1200" dirty="0" err="1">
                <a:ea typeface="+mn-ea"/>
              </a:rPr>
              <a:t>cinum</a:t>
            </a:r>
            <a:r>
              <a:rPr lang="en-US" altLang="zh-CN" sz="1200" dirty="0">
                <a:ea typeface="+mn-ea"/>
              </a:rPr>
              <a:t> order by </a:t>
            </a:r>
            <a:r>
              <a:rPr lang="zh-CN" altLang="en-US" sz="1200" dirty="0">
                <a:ea typeface="+mn-ea"/>
              </a:rPr>
              <a:t>入住时间 </a:t>
            </a:r>
            <a:r>
              <a:rPr lang="en-US" altLang="zh-CN" sz="1200" dirty="0" err="1">
                <a:ea typeface="+mn-ea"/>
              </a:rPr>
              <a:t>desc</a:t>
            </a:r>
            <a:endParaRPr lang="en-US" altLang="zh-CN" sz="1200" dirty="0">
              <a:ea typeface="+mn-ea"/>
            </a:endParaRPr>
          </a:p>
          <a:p>
            <a:pPr marL="0" indent="0">
              <a:buNone/>
            </a:pPr>
            <a:r>
              <a:rPr lang="en-US" altLang="zh-CN" sz="1200" dirty="0">
                <a:ea typeface="+mn-ea"/>
              </a:rPr>
              <a:t> declare @days </a:t>
            </a:r>
            <a:r>
              <a:rPr lang="en-US" altLang="zh-CN" sz="1200" dirty="0" err="1">
                <a:ea typeface="+mn-ea"/>
              </a:rPr>
              <a:t>int</a:t>
            </a:r>
            <a:r>
              <a:rPr lang="en-US" altLang="zh-CN" sz="1200" dirty="0">
                <a:ea typeface="+mn-ea"/>
              </a:rPr>
              <a:t>,@</a:t>
            </a:r>
            <a:r>
              <a:rPr lang="en-US" altLang="zh-CN" sz="1200" dirty="0" err="1">
                <a:ea typeface="+mn-ea"/>
              </a:rPr>
              <a:t>unitp</a:t>
            </a:r>
            <a:r>
              <a:rPr lang="en-US" altLang="zh-CN" sz="1200" dirty="0">
                <a:ea typeface="+mn-ea"/>
              </a:rPr>
              <a:t> </a:t>
            </a:r>
            <a:r>
              <a:rPr lang="en-US" altLang="zh-CN" sz="1200" dirty="0" err="1">
                <a:ea typeface="+mn-ea"/>
              </a:rPr>
              <a:t>int</a:t>
            </a:r>
            <a:endParaRPr lang="en-US" altLang="zh-CN" sz="1200" dirty="0">
              <a:ea typeface="+mn-ea"/>
            </a:endParaRPr>
          </a:p>
          <a:p>
            <a:pPr marL="0" indent="0">
              <a:buNone/>
            </a:pPr>
            <a:r>
              <a:rPr lang="en-US" altLang="zh-CN" sz="1200" dirty="0">
                <a:ea typeface="+mn-ea"/>
              </a:rPr>
              <a:t> select top 1 days=</a:t>
            </a:r>
            <a:r>
              <a:rPr lang="en-US" altLang="zh-CN" sz="1200" dirty="0" err="1">
                <a:ea typeface="+mn-ea"/>
              </a:rPr>
              <a:t>datediff</a:t>
            </a:r>
            <a:r>
              <a:rPr lang="en-US" altLang="zh-CN" sz="1200" dirty="0">
                <a:ea typeface="+mn-ea"/>
              </a:rPr>
              <a:t>(day,</a:t>
            </a:r>
            <a:r>
              <a:rPr lang="zh-CN" altLang="en-US" sz="1200" dirty="0">
                <a:ea typeface="+mn-ea"/>
              </a:rPr>
              <a:t>入住时间</a:t>
            </a:r>
            <a:r>
              <a:rPr lang="en-US" altLang="zh-CN" sz="1200" dirty="0">
                <a:ea typeface="+mn-ea"/>
              </a:rPr>
              <a:t>,</a:t>
            </a:r>
            <a:r>
              <a:rPr lang="zh-CN" altLang="en-US" sz="1200" dirty="0">
                <a:ea typeface="+mn-ea"/>
              </a:rPr>
              <a:t>退房时间</a:t>
            </a:r>
            <a:r>
              <a:rPr lang="en-US" altLang="zh-CN" sz="1200" dirty="0">
                <a:ea typeface="+mn-ea"/>
              </a:rPr>
              <a:t>) from </a:t>
            </a:r>
            <a:r>
              <a:rPr lang="zh-CN" altLang="en-US" sz="1200" dirty="0">
                <a:ea typeface="+mn-ea"/>
              </a:rPr>
              <a:t>退房表 </a:t>
            </a:r>
          </a:p>
          <a:p>
            <a:pPr marL="0" indent="0">
              <a:buNone/>
            </a:pPr>
            <a:r>
              <a:rPr lang="zh-CN" altLang="en-US" sz="1200" dirty="0">
                <a:ea typeface="+mn-ea"/>
              </a:rPr>
              <a:t> </a:t>
            </a:r>
            <a:r>
              <a:rPr lang="en-US" altLang="zh-CN" sz="1200" dirty="0">
                <a:ea typeface="+mn-ea"/>
              </a:rPr>
              <a:t>where </a:t>
            </a:r>
            <a:r>
              <a:rPr lang="zh-CN" altLang="en-US" sz="1200" dirty="0">
                <a:ea typeface="+mn-ea"/>
              </a:rPr>
              <a:t>房号</a:t>
            </a:r>
            <a:r>
              <a:rPr lang="en-US" altLang="zh-CN" sz="1200" dirty="0">
                <a:ea typeface="+mn-ea"/>
              </a:rPr>
              <a:t>=@</a:t>
            </a:r>
            <a:r>
              <a:rPr lang="en-US" altLang="zh-CN" sz="1200" dirty="0" err="1">
                <a:ea typeface="+mn-ea"/>
              </a:rPr>
              <a:t>roomn</a:t>
            </a:r>
            <a:r>
              <a:rPr lang="en-US" altLang="zh-CN" sz="1200" dirty="0">
                <a:ea typeface="+mn-ea"/>
              </a:rPr>
              <a:t> order by </a:t>
            </a:r>
            <a:r>
              <a:rPr lang="zh-CN" altLang="en-US" sz="1200" dirty="0">
                <a:ea typeface="+mn-ea"/>
              </a:rPr>
              <a:t>退房时间 </a:t>
            </a:r>
            <a:r>
              <a:rPr lang="en-US" altLang="zh-CN" sz="1200" dirty="0" err="1">
                <a:ea typeface="+mn-ea"/>
              </a:rPr>
              <a:t>desc</a:t>
            </a:r>
            <a:endParaRPr lang="en-US" altLang="zh-CN" sz="1200" dirty="0">
              <a:ea typeface="+mn-ea"/>
            </a:endParaRPr>
          </a:p>
          <a:p>
            <a:pPr marL="0" indent="0">
              <a:buNone/>
            </a:pPr>
            <a:r>
              <a:rPr lang="en-US" altLang="zh-CN" sz="1200" dirty="0">
                <a:ea typeface="+mn-ea"/>
              </a:rPr>
              <a:t> select @</a:t>
            </a:r>
            <a:r>
              <a:rPr lang="en-US" altLang="zh-CN" sz="1200" dirty="0" err="1">
                <a:ea typeface="+mn-ea"/>
              </a:rPr>
              <a:t>unitp</a:t>
            </a:r>
            <a:r>
              <a:rPr lang="en-US" altLang="zh-CN" sz="1200" dirty="0">
                <a:ea typeface="+mn-ea"/>
              </a:rPr>
              <a:t>=</a:t>
            </a:r>
            <a:r>
              <a:rPr lang="zh-CN" altLang="en-US" sz="1200" dirty="0">
                <a:ea typeface="+mn-ea"/>
              </a:rPr>
              <a:t>单价 </a:t>
            </a:r>
            <a:r>
              <a:rPr lang="en-US" altLang="zh-CN" sz="1200" dirty="0">
                <a:ea typeface="+mn-ea"/>
              </a:rPr>
              <a:t>from </a:t>
            </a:r>
            <a:r>
              <a:rPr lang="zh-CN" altLang="en-US" sz="1200" dirty="0">
                <a:ea typeface="+mn-ea"/>
              </a:rPr>
              <a:t>房间类型</a:t>
            </a:r>
            <a:r>
              <a:rPr lang="en-US" altLang="zh-CN" sz="1200" dirty="0">
                <a:ea typeface="+mn-ea"/>
              </a:rPr>
              <a:t>_</a:t>
            </a:r>
            <a:r>
              <a:rPr lang="zh-CN" altLang="en-US" sz="1200" dirty="0">
                <a:ea typeface="+mn-ea"/>
              </a:rPr>
              <a:t>单价表 </a:t>
            </a:r>
            <a:r>
              <a:rPr lang="en-US" altLang="zh-CN" sz="1200" dirty="0">
                <a:ea typeface="+mn-ea"/>
              </a:rPr>
              <a:t>where </a:t>
            </a:r>
            <a:r>
              <a:rPr lang="zh-CN" altLang="en-US" sz="1200" dirty="0">
                <a:ea typeface="+mn-ea"/>
              </a:rPr>
              <a:t>房间类型</a:t>
            </a:r>
            <a:r>
              <a:rPr lang="en-US" altLang="zh-CN" sz="1200" dirty="0">
                <a:ea typeface="+mn-ea"/>
              </a:rPr>
              <a:t>=(select </a:t>
            </a:r>
            <a:r>
              <a:rPr lang="zh-CN" altLang="en-US" sz="1200" dirty="0">
                <a:ea typeface="+mn-ea"/>
              </a:rPr>
              <a:t>房间类型 </a:t>
            </a:r>
            <a:r>
              <a:rPr lang="en-US" altLang="zh-CN" sz="1200" dirty="0">
                <a:ea typeface="+mn-ea"/>
              </a:rPr>
              <a:t>from </a:t>
            </a:r>
            <a:r>
              <a:rPr lang="zh-CN" altLang="en-US" sz="1200" dirty="0">
                <a:ea typeface="+mn-ea"/>
              </a:rPr>
              <a:t>客房信息表 </a:t>
            </a:r>
            <a:r>
              <a:rPr lang="en-US" altLang="zh-CN" sz="1200" dirty="0">
                <a:ea typeface="+mn-ea"/>
              </a:rPr>
              <a:t>where </a:t>
            </a:r>
            <a:r>
              <a:rPr lang="zh-CN" altLang="en-US" sz="1200" dirty="0">
                <a:ea typeface="+mn-ea"/>
              </a:rPr>
              <a:t>房号</a:t>
            </a:r>
            <a:r>
              <a:rPr lang="en-US" altLang="zh-CN" sz="1200" dirty="0">
                <a:ea typeface="+mn-ea"/>
              </a:rPr>
              <a:t>=@</a:t>
            </a:r>
            <a:r>
              <a:rPr lang="en-US" altLang="zh-CN" sz="1200" dirty="0" err="1">
                <a:ea typeface="+mn-ea"/>
              </a:rPr>
              <a:t>roomn</a:t>
            </a:r>
            <a:r>
              <a:rPr lang="en-US" altLang="zh-CN" sz="1200" dirty="0">
                <a:ea typeface="+mn-ea"/>
              </a:rPr>
              <a:t>)</a:t>
            </a:r>
          </a:p>
          <a:p>
            <a:pPr marL="0" indent="0">
              <a:buNone/>
            </a:pPr>
            <a:r>
              <a:rPr lang="en-US" altLang="zh-CN" sz="1200" dirty="0"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776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200" dirty="0">
                <a:ea typeface="+mn-ea"/>
              </a:rPr>
              <a:t>update </a:t>
            </a:r>
            <a:r>
              <a:rPr lang="zh-CN" altLang="en-US" sz="1200" dirty="0">
                <a:ea typeface="+mn-ea"/>
              </a:rPr>
              <a:t>退房表</a:t>
            </a:r>
          </a:p>
          <a:p>
            <a:pPr marL="0" indent="0">
              <a:buNone/>
            </a:pPr>
            <a:r>
              <a:rPr lang="zh-CN" altLang="en-US" sz="1200" dirty="0">
                <a:ea typeface="+mn-ea"/>
              </a:rPr>
              <a:t> </a:t>
            </a:r>
            <a:r>
              <a:rPr lang="en-US" altLang="zh-CN" sz="1200" dirty="0">
                <a:ea typeface="+mn-ea"/>
              </a:rPr>
              <a:t>set </a:t>
            </a:r>
            <a:r>
              <a:rPr lang="zh-CN" altLang="en-US" sz="1200" dirty="0">
                <a:ea typeface="+mn-ea"/>
              </a:rPr>
              <a:t>客户姓名</a:t>
            </a:r>
            <a:r>
              <a:rPr lang="en-US" altLang="zh-CN" sz="1200" dirty="0">
                <a:ea typeface="+mn-ea"/>
              </a:rPr>
              <a:t>=@</a:t>
            </a:r>
            <a:r>
              <a:rPr lang="en-US" altLang="zh-CN" sz="1200" dirty="0" err="1">
                <a:ea typeface="+mn-ea"/>
              </a:rPr>
              <a:t>cuname</a:t>
            </a:r>
            <a:r>
              <a:rPr lang="en-US" altLang="zh-CN" sz="1200" dirty="0">
                <a:ea typeface="+mn-ea"/>
              </a:rPr>
              <a:t>,</a:t>
            </a:r>
            <a:r>
              <a:rPr lang="zh-CN" altLang="en-US" sz="1200" dirty="0">
                <a:ea typeface="+mn-ea"/>
              </a:rPr>
              <a:t>身份证号</a:t>
            </a:r>
            <a:r>
              <a:rPr lang="en-US" altLang="zh-CN" sz="1200" dirty="0">
                <a:ea typeface="+mn-ea"/>
              </a:rPr>
              <a:t>=@</a:t>
            </a:r>
            <a:r>
              <a:rPr lang="en-US" altLang="zh-CN" sz="1200" dirty="0" err="1">
                <a:ea typeface="+mn-ea"/>
              </a:rPr>
              <a:t>cinum</a:t>
            </a:r>
            <a:r>
              <a:rPr lang="en-US" altLang="zh-CN" sz="1200" dirty="0">
                <a:ea typeface="+mn-ea"/>
              </a:rPr>
              <a:t>,</a:t>
            </a:r>
            <a:r>
              <a:rPr lang="zh-CN" altLang="en-US" sz="1200" dirty="0">
                <a:ea typeface="+mn-ea"/>
              </a:rPr>
              <a:t>入住时间</a:t>
            </a:r>
            <a:r>
              <a:rPr lang="en-US" altLang="zh-CN" sz="1200" dirty="0">
                <a:ea typeface="+mn-ea"/>
              </a:rPr>
              <a:t>=@</a:t>
            </a:r>
            <a:r>
              <a:rPr lang="en-US" altLang="zh-CN" sz="1200" dirty="0" err="1">
                <a:ea typeface="+mn-ea"/>
              </a:rPr>
              <a:t>rztime</a:t>
            </a:r>
            <a:r>
              <a:rPr lang="en-US" altLang="zh-CN" sz="1200" dirty="0">
                <a:ea typeface="+mn-ea"/>
              </a:rPr>
              <a:t>,</a:t>
            </a:r>
          </a:p>
          <a:p>
            <a:pPr marL="0" indent="0">
              <a:buNone/>
            </a:pPr>
            <a:r>
              <a:rPr lang="en-US" altLang="zh-CN" sz="1200" dirty="0">
                <a:ea typeface="+mn-ea"/>
              </a:rPr>
              <a:t> </a:t>
            </a:r>
            <a:r>
              <a:rPr lang="zh-CN" altLang="en-US" sz="1200" dirty="0">
                <a:ea typeface="+mn-ea"/>
              </a:rPr>
              <a:t>客户联系电话</a:t>
            </a:r>
            <a:r>
              <a:rPr lang="en-US" altLang="zh-CN" sz="1200" dirty="0">
                <a:ea typeface="+mn-ea"/>
              </a:rPr>
              <a:t>=@</a:t>
            </a:r>
            <a:r>
              <a:rPr lang="en-US" altLang="zh-CN" sz="1200" dirty="0" err="1">
                <a:ea typeface="+mn-ea"/>
              </a:rPr>
              <a:t>telcum</a:t>
            </a:r>
            <a:r>
              <a:rPr lang="en-US" altLang="zh-CN" sz="1200" dirty="0">
                <a:ea typeface="+mn-ea"/>
              </a:rPr>
              <a:t>,</a:t>
            </a:r>
            <a:r>
              <a:rPr lang="zh-CN" altLang="en-US" sz="1200" dirty="0">
                <a:ea typeface="+mn-ea"/>
              </a:rPr>
              <a:t>消费金额</a:t>
            </a:r>
            <a:r>
              <a:rPr lang="en-US" altLang="zh-CN" sz="1200" dirty="0">
                <a:ea typeface="+mn-ea"/>
              </a:rPr>
              <a:t>=@days*@</a:t>
            </a:r>
            <a:r>
              <a:rPr lang="en-US" altLang="zh-CN" sz="1200" dirty="0" err="1">
                <a:ea typeface="+mn-ea"/>
              </a:rPr>
              <a:t>unitp</a:t>
            </a:r>
            <a:r>
              <a:rPr lang="en-US" altLang="zh-CN" sz="1200" dirty="0">
                <a:ea typeface="+mn-ea"/>
              </a:rPr>
              <a:t> where </a:t>
            </a:r>
          </a:p>
          <a:p>
            <a:pPr marL="0" indent="0">
              <a:buNone/>
            </a:pPr>
            <a:r>
              <a:rPr lang="en-US" altLang="zh-CN" sz="1200" dirty="0">
                <a:ea typeface="+mn-ea"/>
              </a:rPr>
              <a:t> </a:t>
            </a:r>
            <a:r>
              <a:rPr lang="zh-CN" altLang="en-US" sz="1200" dirty="0">
                <a:ea typeface="+mn-ea"/>
              </a:rPr>
              <a:t>退房时间</a:t>
            </a:r>
            <a:r>
              <a:rPr lang="en-US" altLang="zh-CN" sz="1200" dirty="0">
                <a:ea typeface="+mn-ea"/>
              </a:rPr>
              <a:t>=(select top 1 </a:t>
            </a:r>
            <a:r>
              <a:rPr lang="zh-CN" altLang="en-US" sz="1200" dirty="0">
                <a:ea typeface="+mn-ea"/>
              </a:rPr>
              <a:t>退房时间 </a:t>
            </a:r>
            <a:r>
              <a:rPr lang="en-US" altLang="zh-CN" sz="1200" dirty="0">
                <a:ea typeface="+mn-ea"/>
              </a:rPr>
              <a:t>from </a:t>
            </a:r>
            <a:r>
              <a:rPr lang="zh-CN" altLang="en-US" sz="1200" dirty="0">
                <a:ea typeface="+mn-ea"/>
              </a:rPr>
              <a:t>退房表 </a:t>
            </a:r>
            <a:r>
              <a:rPr lang="en-US" altLang="zh-CN" sz="1200" dirty="0">
                <a:ea typeface="+mn-ea"/>
              </a:rPr>
              <a:t>where @</a:t>
            </a:r>
            <a:r>
              <a:rPr lang="en-US" altLang="zh-CN" sz="1200" dirty="0" err="1">
                <a:ea typeface="+mn-ea"/>
              </a:rPr>
              <a:t>roomn</a:t>
            </a:r>
            <a:r>
              <a:rPr lang="en-US" altLang="zh-CN" sz="1200" dirty="0">
                <a:ea typeface="+mn-ea"/>
              </a:rPr>
              <a:t>=</a:t>
            </a:r>
            <a:r>
              <a:rPr lang="zh-CN" altLang="en-US" sz="1200" dirty="0">
                <a:ea typeface="+mn-ea"/>
              </a:rPr>
              <a:t>房号 </a:t>
            </a:r>
            <a:r>
              <a:rPr lang="en-US" altLang="zh-CN" sz="1200" dirty="0">
                <a:ea typeface="+mn-ea"/>
              </a:rPr>
              <a:t>order by </a:t>
            </a:r>
            <a:r>
              <a:rPr lang="zh-CN" altLang="en-US" sz="1200" dirty="0">
                <a:ea typeface="+mn-ea"/>
              </a:rPr>
              <a:t>退房时间 </a:t>
            </a:r>
            <a:r>
              <a:rPr lang="en-US" altLang="zh-CN" sz="1200" dirty="0" err="1">
                <a:ea typeface="+mn-ea"/>
              </a:rPr>
              <a:t>desc</a:t>
            </a:r>
            <a:r>
              <a:rPr lang="en-US" altLang="zh-CN" sz="1200" dirty="0">
                <a:ea typeface="+mn-ea"/>
              </a:rPr>
              <a:t>)</a:t>
            </a:r>
          </a:p>
          <a:p>
            <a:pPr marL="0" indent="0">
              <a:buNone/>
            </a:pPr>
            <a:r>
              <a:rPr lang="en-US" altLang="zh-CN" sz="1200" dirty="0">
                <a:ea typeface="+mn-ea"/>
              </a:rPr>
              <a:t> and @</a:t>
            </a:r>
            <a:r>
              <a:rPr lang="en-US" altLang="zh-CN" sz="1200" dirty="0" err="1">
                <a:ea typeface="+mn-ea"/>
              </a:rPr>
              <a:t>roomn</a:t>
            </a:r>
            <a:r>
              <a:rPr lang="en-US" altLang="zh-CN" sz="1200" dirty="0">
                <a:ea typeface="+mn-ea"/>
              </a:rPr>
              <a:t>=</a:t>
            </a:r>
            <a:r>
              <a:rPr lang="zh-CN" altLang="en-US" sz="1200" dirty="0">
                <a:ea typeface="+mn-ea"/>
              </a:rPr>
              <a:t>房号</a:t>
            </a:r>
          </a:p>
          <a:p>
            <a:pPr marL="0" indent="0">
              <a:buNone/>
            </a:pPr>
            <a:r>
              <a:rPr lang="zh-CN" altLang="en-US" sz="1200" dirty="0">
                <a:ea typeface="+mn-ea"/>
              </a:rPr>
              <a:t> </a:t>
            </a:r>
            <a:r>
              <a:rPr lang="en-US" altLang="zh-CN" sz="1200" dirty="0">
                <a:ea typeface="+mn-ea"/>
              </a:rPr>
              <a:t>update </a:t>
            </a:r>
            <a:r>
              <a:rPr lang="zh-CN" altLang="en-US" sz="1200" dirty="0">
                <a:ea typeface="+mn-ea"/>
              </a:rPr>
              <a:t>客房信息表</a:t>
            </a:r>
          </a:p>
          <a:p>
            <a:pPr marL="0" indent="0">
              <a:buNone/>
            </a:pPr>
            <a:r>
              <a:rPr lang="zh-CN" altLang="en-US" sz="1200" dirty="0">
                <a:ea typeface="+mn-ea"/>
              </a:rPr>
              <a:t> </a:t>
            </a:r>
            <a:r>
              <a:rPr lang="en-US" altLang="zh-CN" sz="1200" dirty="0">
                <a:ea typeface="+mn-ea"/>
              </a:rPr>
              <a:t>set </a:t>
            </a:r>
            <a:r>
              <a:rPr lang="zh-CN" altLang="en-US" sz="1200" dirty="0">
                <a:ea typeface="+mn-ea"/>
              </a:rPr>
              <a:t>房间状态</a:t>
            </a:r>
            <a:r>
              <a:rPr lang="en-US" altLang="zh-CN" sz="1200" dirty="0">
                <a:ea typeface="+mn-ea"/>
              </a:rPr>
              <a:t>='</a:t>
            </a:r>
            <a:r>
              <a:rPr lang="zh-CN" altLang="en-US" sz="1200" dirty="0">
                <a:ea typeface="+mn-ea"/>
              </a:rPr>
              <a:t>空房</a:t>
            </a:r>
            <a:r>
              <a:rPr lang="en-US" altLang="zh-CN" sz="1200" dirty="0">
                <a:ea typeface="+mn-ea"/>
              </a:rPr>
              <a:t>' where </a:t>
            </a:r>
            <a:r>
              <a:rPr lang="zh-CN" altLang="en-US" sz="1200" dirty="0">
                <a:ea typeface="+mn-ea"/>
              </a:rPr>
              <a:t>房号</a:t>
            </a:r>
            <a:r>
              <a:rPr lang="en-US" altLang="zh-CN" sz="1200" dirty="0">
                <a:ea typeface="+mn-ea"/>
              </a:rPr>
              <a:t>=@</a:t>
            </a:r>
            <a:r>
              <a:rPr lang="en-US" altLang="zh-CN" sz="1200" dirty="0" err="1">
                <a:ea typeface="+mn-ea"/>
              </a:rPr>
              <a:t>roomn</a:t>
            </a:r>
            <a:endParaRPr lang="en-US" altLang="zh-CN" sz="1200" dirty="0">
              <a:ea typeface="+mn-ea"/>
            </a:endParaRPr>
          </a:p>
          <a:p>
            <a:pPr marL="0" indent="0">
              <a:buNone/>
            </a:pPr>
            <a:r>
              <a:rPr lang="en-US" altLang="zh-CN" sz="1200" dirty="0">
                <a:ea typeface="+mn-ea"/>
              </a:rPr>
              <a:t> update </a:t>
            </a:r>
            <a:r>
              <a:rPr lang="zh-CN" altLang="en-US" sz="1200" dirty="0">
                <a:ea typeface="+mn-ea"/>
              </a:rPr>
              <a:t>房间类型</a:t>
            </a:r>
            <a:r>
              <a:rPr lang="en-US" altLang="zh-CN" sz="1200" dirty="0">
                <a:ea typeface="+mn-ea"/>
              </a:rPr>
              <a:t>_</a:t>
            </a:r>
            <a:r>
              <a:rPr lang="zh-CN" altLang="en-US" sz="1200" dirty="0">
                <a:ea typeface="+mn-ea"/>
              </a:rPr>
              <a:t>单价表</a:t>
            </a:r>
          </a:p>
          <a:p>
            <a:pPr marL="0" indent="0">
              <a:buNone/>
            </a:pPr>
            <a:r>
              <a:rPr lang="zh-CN" altLang="en-US" sz="1200" dirty="0">
                <a:ea typeface="+mn-ea"/>
              </a:rPr>
              <a:t> </a:t>
            </a:r>
            <a:r>
              <a:rPr lang="en-US" altLang="zh-CN" sz="1200" dirty="0">
                <a:ea typeface="+mn-ea"/>
              </a:rPr>
              <a:t>set </a:t>
            </a:r>
            <a:r>
              <a:rPr lang="zh-CN" altLang="en-US" sz="1200" dirty="0">
                <a:ea typeface="+mn-ea"/>
              </a:rPr>
              <a:t>剩余房间数</a:t>
            </a:r>
            <a:r>
              <a:rPr lang="en-US" altLang="zh-CN" sz="1200" dirty="0">
                <a:ea typeface="+mn-ea"/>
              </a:rPr>
              <a:t>=</a:t>
            </a:r>
            <a:r>
              <a:rPr lang="zh-CN" altLang="en-US" sz="1200" dirty="0">
                <a:ea typeface="+mn-ea"/>
              </a:rPr>
              <a:t>剩余房间数</a:t>
            </a:r>
            <a:r>
              <a:rPr lang="en-US" altLang="zh-CN" sz="1200" dirty="0">
                <a:ea typeface="+mn-ea"/>
              </a:rPr>
              <a:t>+1 where </a:t>
            </a:r>
            <a:r>
              <a:rPr lang="zh-CN" altLang="en-US" sz="1200" dirty="0">
                <a:ea typeface="+mn-ea"/>
              </a:rPr>
              <a:t>房间类型</a:t>
            </a:r>
            <a:r>
              <a:rPr lang="en-US" altLang="zh-CN" sz="1200" dirty="0">
                <a:ea typeface="+mn-ea"/>
              </a:rPr>
              <a:t>=(select </a:t>
            </a:r>
            <a:r>
              <a:rPr lang="zh-CN" altLang="en-US" sz="1200" dirty="0">
                <a:ea typeface="+mn-ea"/>
              </a:rPr>
              <a:t>房间类型 </a:t>
            </a:r>
            <a:r>
              <a:rPr lang="en-US" altLang="zh-CN" sz="1200" dirty="0">
                <a:ea typeface="+mn-ea"/>
              </a:rPr>
              <a:t>from </a:t>
            </a:r>
            <a:r>
              <a:rPr lang="zh-CN" altLang="en-US" sz="1200" dirty="0">
                <a:ea typeface="+mn-ea"/>
              </a:rPr>
              <a:t>客房信息表 </a:t>
            </a:r>
            <a:r>
              <a:rPr lang="en-US" altLang="zh-CN" sz="1200" dirty="0">
                <a:ea typeface="+mn-ea"/>
              </a:rPr>
              <a:t>where </a:t>
            </a:r>
            <a:r>
              <a:rPr lang="zh-CN" altLang="en-US" sz="1200" dirty="0">
                <a:ea typeface="+mn-ea"/>
              </a:rPr>
              <a:t>房号</a:t>
            </a:r>
            <a:r>
              <a:rPr lang="en-US" altLang="zh-CN" sz="1200" dirty="0">
                <a:ea typeface="+mn-ea"/>
              </a:rPr>
              <a:t>=@</a:t>
            </a:r>
            <a:r>
              <a:rPr lang="en-US" altLang="zh-CN" sz="1200" dirty="0" err="1">
                <a:ea typeface="+mn-ea"/>
              </a:rPr>
              <a:t>roomn</a:t>
            </a:r>
            <a:r>
              <a:rPr lang="en-US" altLang="zh-CN" sz="1200" dirty="0">
                <a:ea typeface="+mn-ea"/>
              </a:rPr>
              <a:t>)</a:t>
            </a:r>
          </a:p>
          <a:p>
            <a:pPr marL="0" indent="0">
              <a:buNone/>
            </a:pPr>
            <a:r>
              <a:rPr lang="en-US" altLang="zh-CN" sz="1200" dirty="0">
                <a:ea typeface="+mn-ea"/>
              </a:rPr>
              <a:t> insert into </a:t>
            </a:r>
            <a:r>
              <a:rPr lang="zh-CN" altLang="en-US" sz="1200" dirty="0">
                <a:ea typeface="+mn-ea"/>
              </a:rPr>
              <a:t>客户信息表</a:t>
            </a:r>
            <a:r>
              <a:rPr lang="en-US" altLang="zh-CN" sz="1200" dirty="0">
                <a:ea typeface="+mn-ea"/>
              </a:rPr>
              <a:t>(</a:t>
            </a:r>
            <a:r>
              <a:rPr lang="zh-CN" altLang="en-US" sz="1200" dirty="0">
                <a:ea typeface="+mn-ea"/>
              </a:rPr>
              <a:t>姓名</a:t>
            </a:r>
            <a:r>
              <a:rPr lang="en-US" altLang="zh-CN" sz="1200" dirty="0">
                <a:ea typeface="+mn-ea"/>
              </a:rPr>
              <a:t>,</a:t>
            </a:r>
            <a:r>
              <a:rPr lang="zh-CN" altLang="en-US" sz="1200" dirty="0">
                <a:ea typeface="+mn-ea"/>
              </a:rPr>
              <a:t>身份证号</a:t>
            </a:r>
            <a:r>
              <a:rPr lang="en-US" altLang="zh-CN" sz="1200" dirty="0">
                <a:ea typeface="+mn-ea"/>
              </a:rPr>
              <a:t>,</a:t>
            </a:r>
            <a:r>
              <a:rPr lang="zh-CN" altLang="en-US" sz="1200" dirty="0">
                <a:ea typeface="+mn-ea"/>
              </a:rPr>
              <a:t>时间</a:t>
            </a:r>
            <a:r>
              <a:rPr lang="en-US" altLang="zh-CN" sz="1200" dirty="0">
                <a:ea typeface="+mn-ea"/>
              </a:rPr>
              <a:t>,</a:t>
            </a:r>
            <a:r>
              <a:rPr lang="zh-CN" altLang="en-US" sz="1200" dirty="0">
                <a:ea typeface="+mn-ea"/>
              </a:rPr>
              <a:t>联系电话</a:t>
            </a:r>
            <a:r>
              <a:rPr lang="en-US" altLang="zh-CN" sz="1200" dirty="0">
                <a:ea typeface="+mn-ea"/>
              </a:rPr>
              <a:t>,</a:t>
            </a:r>
            <a:r>
              <a:rPr lang="zh-CN" altLang="en-US" sz="1200" dirty="0">
                <a:ea typeface="+mn-ea"/>
              </a:rPr>
              <a:t>备注</a:t>
            </a:r>
            <a:r>
              <a:rPr lang="en-US" altLang="zh-CN" sz="1200" dirty="0">
                <a:ea typeface="+mn-ea"/>
              </a:rPr>
              <a:t>)</a:t>
            </a:r>
          </a:p>
          <a:p>
            <a:pPr marL="0" indent="0">
              <a:buNone/>
            </a:pPr>
            <a:r>
              <a:rPr lang="en-US" altLang="zh-CN" sz="1200" dirty="0">
                <a:ea typeface="+mn-ea"/>
              </a:rPr>
              <a:t> values(@</a:t>
            </a:r>
            <a:r>
              <a:rPr lang="en-US" altLang="zh-CN" sz="1200" dirty="0" err="1">
                <a:ea typeface="+mn-ea"/>
              </a:rPr>
              <a:t>cuname</a:t>
            </a:r>
            <a:r>
              <a:rPr lang="en-US" altLang="zh-CN" sz="1200" dirty="0">
                <a:ea typeface="+mn-ea"/>
              </a:rPr>
              <a:t>,@</a:t>
            </a:r>
            <a:r>
              <a:rPr lang="en-US" altLang="zh-CN" sz="1200" dirty="0" err="1">
                <a:ea typeface="+mn-ea"/>
              </a:rPr>
              <a:t>cinum</a:t>
            </a:r>
            <a:r>
              <a:rPr lang="en-US" altLang="zh-CN" sz="1200" dirty="0">
                <a:ea typeface="+mn-ea"/>
              </a:rPr>
              <a:t>,@</a:t>
            </a:r>
            <a:r>
              <a:rPr lang="en-US" altLang="zh-CN" sz="1200" dirty="0" err="1">
                <a:ea typeface="+mn-ea"/>
              </a:rPr>
              <a:t>rztime</a:t>
            </a:r>
            <a:r>
              <a:rPr lang="en-US" altLang="zh-CN" sz="1200" dirty="0">
                <a:ea typeface="+mn-ea"/>
              </a:rPr>
              <a:t>,@</a:t>
            </a:r>
            <a:r>
              <a:rPr lang="en-US" altLang="zh-CN" sz="1200" dirty="0" err="1">
                <a:ea typeface="+mn-ea"/>
              </a:rPr>
              <a:t>telcum</a:t>
            </a:r>
            <a:r>
              <a:rPr lang="en-US" altLang="zh-CN" sz="1200" dirty="0">
                <a:ea typeface="+mn-ea"/>
              </a:rPr>
              <a:t>,'</a:t>
            </a:r>
            <a:r>
              <a:rPr lang="zh-CN" altLang="en-US" sz="1200" dirty="0">
                <a:ea typeface="+mn-ea"/>
              </a:rPr>
              <a:t>退房</a:t>
            </a:r>
            <a:r>
              <a:rPr lang="en-US" altLang="zh-CN" sz="1200" dirty="0">
                <a:ea typeface="+mn-ea"/>
              </a:rPr>
              <a:t>')</a:t>
            </a:r>
          </a:p>
          <a:p>
            <a:pPr marL="0" indent="0">
              <a:buNone/>
            </a:pPr>
            <a:r>
              <a:rPr lang="en-US" altLang="zh-CN" sz="1200" dirty="0">
                <a:ea typeface="+mn-ea"/>
              </a:rPr>
              <a:t> fetch next from </a:t>
            </a:r>
            <a:r>
              <a:rPr lang="en-US" altLang="zh-CN" sz="1200" dirty="0" err="1">
                <a:ea typeface="+mn-ea"/>
              </a:rPr>
              <a:t>cur_back_room</a:t>
            </a:r>
            <a:endParaRPr lang="en-US" altLang="zh-CN" sz="1200" dirty="0">
              <a:ea typeface="+mn-ea"/>
            </a:endParaRPr>
          </a:p>
          <a:p>
            <a:pPr marL="0" indent="0">
              <a:buNone/>
            </a:pPr>
            <a:r>
              <a:rPr lang="en-US" altLang="zh-CN" sz="1200" dirty="0">
                <a:ea typeface="+mn-ea"/>
              </a:rPr>
              <a:t> into @</a:t>
            </a:r>
            <a:r>
              <a:rPr lang="en-US" altLang="zh-CN" sz="1200" dirty="0" err="1">
                <a:ea typeface="+mn-ea"/>
              </a:rPr>
              <a:t>roomn</a:t>
            </a:r>
            <a:endParaRPr lang="en-US" altLang="zh-CN" sz="1200" dirty="0">
              <a:ea typeface="+mn-ea"/>
            </a:endParaRPr>
          </a:p>
          <a:p>
            <a:pPr marL="0" indent="0">
              <a:buNone/>
            </a:pPr>
            <a:r>
              <a:rPr lang="en-US" altLang="zh-CN" sz="1200" dirty="0">
                <a:ea typeface="+mn-ea"/>
              </a:rPr>
              <a:t> end</a:t>
            </a:r>
          </a:p>
          <a:p>
            <a:pPr marL="0" indent="0">
              <a:buNone/>
            </a:pPr>
            <a:r>
              <a:rPr lang="en-US" altLang="zh-CN" sz="1200" dirty="0">
                <a:ea typeface="+mn-ea"/>
              </a:rPr>
              <a:t> close </a:t>
            </a:r>
            <a:r>
              <a:rPr lang="en-US" altLang="zh-CN" sz="1200" dirty="0" err="1">
                <a:ea typeface="+mn-ea"/>
              </a:rPr>
              <a:t>cur_back_room</a:t>
            </a:r>
            <a:endParaRPr lang="en-US" altLang="zh-CN" sz="1200" dirty="0">
              <a:ea typeface="+mn-ea"/>
            </a:endParaRPr>
          </a:p>
          <a:p>
            <a:pPr marL="0" indent="0">
              <a:buNone/>
            </a:pPr>
            <a:r>
              <a:rPr lang="en-US" altLang="zh-CN" sz="1200" dirty="0">
                <a:ea typeface="+mn-ea"/>
              </a:rPr>
              <a:t> </a:t>
            </a:r>
            <a:r>
              <a:rPr lang="en-US" altLang="zh-CN" sz="1200" dirty="0" err="1">
                <a:ea typeface="+mn-ea"/>
              </a:rPr>
              <a:t>deallocate</a:t>
            </a:r>
            <a:r>
              <a:rPr lang="en-US" altLang="zh-CN" sz="1200" dirty="0">
                <a:ea typeface="+mn-ea"/>
              </a:rPr>
              <a:t> </a:t>
            </a:r>
            <a:r>
              <a:rPr lang="en-US" altLang="zh-CN" sz="1200" dirty="0" err="1">
                <a:ea typeface="+mn-ea"/>
              </a:rPr>
              <a:t>cur_back_room</a:t>
            </a:r>
            <a:endParaRPr lang="en-US" altLang="zh-CN" sz="1200" dirty="0">
              <a:ea typeface="+mn-ea"/>
            </a:endParaRPr>
          </a:p>
          <a:p>
            <a:pPr marL="0" indent="0">
              <a:buNone/>
            </a:pPr>
            <a:r>
              <a:rPr lang="en-US" altLang="zh-CN" sz="1200" dirty="0">
                <a:ea typeface="+mn-ea"/>
              </a:rPr>
              <a:t> go</a:t>
            </a:r>
          </a:p>
        </p:txBody>
      </p:sp>
    </p:spTree>
    <p:extLst>
      <p:ext uri="{BB962C8B-B14F-4D97-AF65-F5344CB8AC3E}">
        <p14:creationId xmlns:p14="http://schemas.microsoft.com/office/powerpoint/2010/main" val="297922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0" y="2276872"/>
            <a:ext cx="5894040" cy="1296144"/>
          </a:xfrm>
        </p:spPr>
        <p:txBody>
          <a:bodyPr/>
          <a:lstStyle/>
          <a:p>
            <a:pPr algn="l"/>
            <a:r>
              <a:rPr lang="en-US" altLang="zh-CN" sz="2400" dirty="0" smtClean="0"/>
              <a:t>     </a:t>
            </a:r>
            <a:r>
              <a:rPr lang="zh-CN" altLang="en-US" sz="2400" dirty="0" smtClean="0"/>
              <a:t>选择空房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82447"/>
            <a:ext cx="6048672" cy="6608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048" y="1252290"/>
            <a:ext cx="2611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DotumChe" pitchFamily="49" charset="-127"/>
                <a:ea typeface="DotumChe" pitchFamily="49" charset="-127"/>
                <a:cs typeface="Arial Unicode MS" pitchFamily="34" charset="-122"/>
              </a:rPr>
              <a:t>功能操作</a:t>
            </a:r>
            <a:endParaRPr lang="zh-CN" altLang="en-US" sz="4400" b="1" dirty="0">
              <a:solidFill>
                <a:schemeClr val="accent4">
                  <a:lumMod val="90000"/>
                  <a:lumOff val="10000"/>
                </a:schemeClr>
              </a:solidFill>
              <a:latin typeface="DotumChe" pitchFamily="49" charset="-127"/>
              <a:ea typeface="DotumChe" pitchFamily="49" charset="-127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957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60648"/>
            <a:ext cx="5553075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453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534770"/>
            <a:ext cx="5616575" cy="57626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815194" cy="43926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插入一份预订订单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/>
              <a:t>Insert into </a:t>
            </a:r>
            <a:r>
              <a:rPr lang="zh-CN" altLang="en-US" sz="2000" dirty="0"/>
              <a:t>客户预订订单</a:t>
            </a:r>
          </a:p>
          <a:p>
            <a:pPr marL="0" indent="0">
              <a:buNone/>
            </a:pPr>
            <a:r>
              <a:rPr lang="en-US" altLang="zh-CN" sz="2000" dirty="0"/>
              <a:t>Values</a:t>
            </a:r>
          </a:p>
          <a:p>
            <a:pPr marL="0" indent="0">
              <a:buNone/>
            </a:pPr>
            <a:r>
              <a:rPr lang="en-US" altLang="zh-CN" sz="2000" dirty="0"/>
              <a:t>('</a:t>
            </a:r>
            <a:r>
              <a:rPr lang="zh-CN" altLang="en-US" sz="2000" dirty="0"/>
              <a:t>王丽</a:t>
            </a:r>
            <a:r>
              <a:rPr lang="en-US" altLang="zh-CN" sz="2000" dirty="0"/>
              <a:t>','N12301','</a:t>
            </a:r>
            <a:r>
              <a:rPr lang="zh-CN" altLang="en-US" sz="2000" dirty="0"/>
              <a:t>标准单人套房</a:t>
            </a:r>
            <a:r>
              <a:rPr lang="en-US" altLang="zh-CN" sz="2000" dirty="0"/>
              <a:t>',1,GETDATE(),'15285167001'),</a:t>
            </a:r>
          </a:p>
          <a:p>
            <a:pPr marL="0" indent="0">
              <a:buNone/>
            </a:pPr>
            <a:r>
              <a:rPr lang="en-US" altLang="zh-CN" sz="2000" dirty="0"/>
              <a:t>('</a:t>
            </a:r>
            <a:r>
              <a:rPr lang="zh-CN" altLang="en-US" sz="2000" dirty="0"/>
              <a:t>张武</a:t>
            </a:r>
            <a:r>
              <a:rPr lang="en-US" altLang="zh-CN" sz="2000" dirty="0"/>
              <a:t>','N12302','</a:t>
            </a:r>
            <a:r>
              <a:rPr lang="zh-CN" altLang="en-US" sz="2000" dirty="0"/>
              <a:t>标准双人套房</a:t>
            </a:r>
            <a:r>
              <a:rPr lang="en-US" altLang="zh-CN" sz="2000" dirty="0"/>
              <a:t>',1,GETDATE(),'15285167002'),</a:t>
            </a:r>
          </a:p>
          <a:p>
            <a:pPr marL="0" indent="0">
              <a:buNone/>
            </a:pPr>
            <a:r>
              <a:rPr lang="en-US" altLang="zh-CN" sz="2000" dirty="0"/>
              <a:t>('</a:t>
            </a:r>
            <a:r>
              <a:rPr lang="zh-CN" altLang="en-US" sz="2000" dirty="0"/>
              <a:t>李世娜</a:t>
            </a:r>
            <a:r>
              <a:rPr lang="en-US" altLang="zh-CN" sz="2000" dirty="0"/>
              <a:t>','N12303','</a:t>
            </a:r>
            <a:r>
              <a:rPr lang="zh-CN" altLang="en-US" sz="2000" dirty="0"/>
              <a:t>行政套房</a:t>
            </a:r>
            <a:r>
              <a:rPr lang="en-US" altLang="zh-CN" sz="2000" dirty="0"/>
              <a:t>',1,GETDATE(),'15285167003'),</a:t>
            </a:r>
          </a:p>
          <a:p>
            <a:pPr marL="0" indent="0">
              <a:buNone/>
            </a:pPr>
            <a:r>
              <a:rPr lang="en-US" altLang="zh-CN" sz="2000" dirty="0"/>
              <a:t>('</a:t>
            </a:r>
            <a:r>
              <a:rPr lang="zh-CN" altLang="en-US" sz="2000" dirty="0"/>
              <a:t>郑莉</a:t>
            </a:r>
            <a:r>
              <a:rPr lang="en-US" altLang="zh-CN" sz="2000" dirty="0"/>
              <a:t>','N12304','</a:t>
            </a:r>
            <a:r>
              <a:rPr lang="zh-CN" altLang="en-US" sz="2000" dirty="0"/>
              <a:t>豪华套房</a:t>
            </a:r>
            <a:r>
              <a:rPr lang="en-US" altLang="zh-CN" sz="2000" dirty="0"/>
              <a:t>',1,GETDATE(),'15285167004'),</a:t>
            </a:r>
          </a:p>
          <a:p>
            <a:pPr marL="0" indent="0">
              <a:buNone/>
            </a:pPr>
            <a:r>
              <a:rPr lang="en-US" altLang="zh-CN" sz="2000" dirty="0"/>
              <a:t>('</a:t>
            </a:r>
            <a:r>
              <a:rPr lang="zh-CN" altLang="en-US" sz="2000" dirty="0"/>
              <a:t>许晴雯</a:t>
            </a:r>
            <a:r>
              <a:rPr lang="en-US" altLang="zh-CN" sz="2000" dirty="0"/>
              <a:t>','N12305','</a:t>
            </a:r>
            <a:r>
              <a:rPr lang="zh-CN" altLang="en-US" sz="2000" dirty="0"/>
              <a:t>标准双人套房</a:t>
            </a:r>
            <a:r>
              <a:rPr lang="en-US" altLang="zh-CN" sz="2000" dirty="0"/>
              <a:t>',1,GETDATE(),'15285167005')</a:t>
            </a:r>
          </a:p>
          <a:p>
            <a:pPr marL="0" indent="0">
              <a:buNone/>
            </a:pPr>
            <a:r>
              <a:rPr lang="en-US" altLang="zh-CN" sz="2000" dirty="0" smtClean="0"/>
              <a:t>Go</a:t>
            </a:r>
          </a:p>
          <a:p>
            <a:pPr marL="0" indent="0">
              <a:buNone/>
            </a:pPr>
            <a:r>
              <a:rPr lang="zh-CN" altLang="en-US" dirty="0" smtClean="0"/>
              <a:t>预订订单输入后，在客户预订订单表中会有记录，同时记录也会同步到客户信息表。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0844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查看客户预订订单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/>
              <a:t>* from </a:t>
            </a:r>
            <a:r>
              <a:rPr lang="zh-CN" altLang="en-US" dirty="0"/>
              <a:t>客户预订订单</a:t>
            </a:r>
            <a:r>
              <a:rPr lang="en-US" altLang="zh-CN" dirty="0"/>
              <a:t> order by </a:t>
            </a:r>
            <a:r>
              <a:rPr lang="zh-CN" altLang="en-US" dirty="0"/>
              <a:t>预订时间</a:t>
            </a:r>
            <a:r>
              <a:rPr lang="en-US" altLang="zh-CN" dirty="0"/>
              <a:t> </a:t>
            </a:r>
            <a:r>
              <a:rPr lang="en-US" altLang="zh-CN" dirty="0" err="1" smtClean="0"/>
              <a:t>desc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go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3501008"/>
            <a:ext cx="9391087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63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同时，在客户信息表中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Select * from </a:t>
            </a:r>
            <a:r>
              <a:rPr lang="zh-CN" altLang="en-US" dirty="0"/>
              <a:t>客户信息表</a:t>
            </a:r>
            <a:r>
              <a:rPr lang="en-US" altLang="zh-CN" dirty="0"/>
              <a:t> order by </a:t>
            </a:r>
            <a:r>
              <a:rPr lang="zh-CN" altLang="en-US" dirty="0"/>
              <a:t>时间</a:t>
            </a:r>
            <a:r>
              <a:rPr lang="en-US" altLang="zh-CN" dirty="0"/>
              <a:t> </a:t>
            </a:r>
            <a:r>
              <a:rPr lang="en-US" altLang="zh-CN" dirty="0" err="1"/>
              <a:t>desc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go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040" y="3012643"/>
            <a:ext cx="936104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64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4560" y="1196752"/>
            <a:ext cx="9217024" cy="48245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插入</a:t>
            </a:r>
            <a:r>
              <a:rPr lang="zh-CN" altLang="en-US" dirty="0"/>
              <a:t>一份入住</a:t>
            </a:r>
            <a:r>
              <a:rPr lang="zh-CN" altLang="en-US" dirty="0" smtClean="0"/>
              <a:t>订单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sz="2000" dirty="0"/>
              <a:t>insert into </a:t>
            </a:r>
            <a:r>
              <a:rPr lang="zh-CN" altLang="en-US" sz="2000" dirty="0"/>
              <a:t>客户入住订单</a:t>
            </a:r>
          </a:p>
          <a:p>
            <a:pPr marL="0" indent="0">
              <a:buNone/>
            </a:pPr>
            <a:r>
              <a:rPr lang="en-US" altLang="zh-CN" sz="2000" dirty="0"/>
              <a:t>Values</a:t>
            </a:r>
          </a:p>
          <a:p>
            <a:pPr marL="0" indent="0">
              <a:buNone/>
            </a:pPr>
            <a:r>
              <a:rPr lang="en-US" altLang="zh-CN" sz="2000" dirty="0"/>
              <a:t>('309','</a:t>
            </a:r>
            <a:r>
              <a:rPr lang="zh-CN" altLang="en-US" sz="2000" dirty="0"/>
              <a:t>张武</a:t>
            </a:r>
            <a:r>
              <a:rPr lang="en-US" altLang="zh-CN" sz="2000" dirty="0"/>
              <a:t>', 'N12302 ','</a:t>
            </a:r>
            <a:r>
              <a:rPr lang="zh-CN" altLang="en-US" sz="2000" dirty="0"/>
              <a:t>男</a:t>
            </a:r>
            <a:r>
              <a:rPr lang="en-US" altLang="zh-CN" sz="2000" dirty="0"/>
              <a:t>','</a:t>
            </a:r>
            <a:r>
              <a:rPr lang="zh-CN" altLang="en-US" sz="2000" dirty="0"/>
              <a:t>标准双人套房</a:t>
            </a:r>
            <a:r>
              <a:rPr lang="en-US" altLang="zh-CN" sz="2000" dirty="0"/>
              <a:t>','2',720,'15285167002',GETDATE()),</a:t>
            </a:r>
          </a:p>
          <a:p>
            <a:pPr marL="0" indent="0">
              <a:buNone/>
            </a:pPr>
            <a:r>
              <a:rPr lang="en-US" altLang="zh-CN" sz="2000" dirty="0"/>
              <a:t>/*</a:t>
            </a:r>
            <a:r>
              <a:rPr lang="zh-CN" altLang="en-US" sz="2000" dirty="0"/>
              <a:t>预订过*</a:t>
            </a:r>
            <a:r>
              <a:rPr lang="en-US" altLang="zh-CN" sz="2000" dirty="0"/>
              <a:t>/</a:t>
            </a:r>
          </a:p>
          <a:p>
            <a:pPr marL="0" indent="0">
              <a:buNone/>
            </a:pPr>
            <a:r>
              <a:rPr lang="en-US" altLang="zh-CN" sz="2000" dirty="0"/>
              <a:t>('702','</a:t>
            </a:r>
            <a:r>
              <a:rPr lang="zh-CN" altLang="en-US" sz="2000" dirty="0"/>
              <a:t>郑莉</a:t>
            </a:r>
            <a:r>
              <a:rPr lang="en-US" altLang="zh-CN" sz="2000" dirty="0"/>
              <a:t>', 'N12304 ','</a:t>
            </a:r>
            <a:r>
              <a:rPr lang="zh-CN" altLang="en-US" sz="2000" dirty="0"/>
              <a:t>女</a:t>
            </a:r>
            <a:r>
              <a:rPr lang="en-US" altLang="zh-CN" sz="2000" dirty="0"/>
              <a:t>','</a:t>
            </a:r>
            <a:r>
              <a:rPr lang="zh-CN" altLang="en-US" sz="2000" dirty="0"/>
              <a:t>豪华套房</a:t>
            </a:r>
            <a:r>
              <a:rPr lang="en-US" altLang="zh-CN" sz="2000" dirty="0"/>
              <a:t>','5',3888,'15285167004',GETDATE()),</a:t>
            </a:r>
          </a:p>
          <a:p>
            <a:pPr marL="0" indent="0">
              <a:buNone/>
            </a:pPr>
            <a:r>
              <a:rPr lang="en-US" altLang="zh-CN" sz="2000" dirty="0"/>
              <a:t>/*</a:t>
            </a:r>
            <a:r>
              <a:rPr lang="zh-CN" altLang="en-US" sz="2000" dirty="0"/>
              <a:t>预订过*</a:t>
            </a:r>
            <a:r>
              <a:rPr lang="en-US" altLang="zh-CN" sz="2000" dirty="0"/>
              <a:t>/</a:t>
            </a:r>
          </a:p>
          <a:p>
            <a:pPr marL="0" indent="0">
              <a:buNone/>
            </a:pPr>
            <a:r>
              <a:rPr lang="en-US" altLang="zh-CN" sz="2000" dirty="0"/>
              <a:t>('205','</a:t>
            </a:r>
            <a:r>
              <a:rPr lang="zh-CN" altLang="en-US" sz="2000" dirty="0"/>
              <a:t>李凤</a:t>
            </a:r>
            <a:r>
              <a:rPr lang="en-US" altLang="zh-CN" sz="2000" dirty="0"/>
              <a:t>','N12306','</a:t>
            </a:r>
            <a:r>
              <a:rPr lang="zh-CN" altLang="en-US" sz="2000" dirty="0"/>
              <a:t>女</a:t>
            </a:r>
            <a:r>
              <a:rPr lang="en-US" altLang="zh-CN" sz="2000" dirty="0"/>
              <a:t>','</a:t>
            </a:r>
            <a:r>
              <a:rPr lang="zh-CN" altLang="en-US" sz="2000" dirty="0"/>
              <a:t>标准单人套房</a:t>
            </a:r>
            <a:r>
              <a:rPr lang="en-US" altLang="zh-CN" sz="2000" dirty="0"/>
              <a:t>','1',460,'15285167006',GETDATE())</a:t>
            </a:r>
          </a:p>
          <a:p>
            <a:pPr marL="0" indent="0">
              <a:buNone/>
            </a:pPr>
            <a:r>
              <a:rPr lang="en-US" altLang="zh-CN" sz="2000" dirty="0"/>
              <a:t>/*</a:t>
            </a:r>
            <a:r>
              <a:rPr lang="zh-CN" altLang="en-US" sz="2000" dirty="0"/>
              <a:t>未预订直接办理入住*</a:t>
            </a:r>
            <a:r>
              <a:rPr lang="en-US" altLang="zh-CN" sz="2000" dirty="0" smtClean="0"/>
              <a:t>/</a:t>
            </a:r>
          </a:p>
          <a:p>
            <a:pPr marL="0" indent="0">
              <a:buNone/>
            </a:pPr>
            <a:r>
              <a:rPr lang="en-US" altLang="zh-CN" sz="2000" dirty="0" smtClean="0"/>
              <a:t>Go</a:t>
            </a: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4204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在入住订单中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/>
              <a:t>* from </a:t>
            </a:r>
            <a:r>
              <a:rPr lang="zh-CN" altLang="en-US" dirty="0"/>
              <a:t>客户入住订单</a:t>
            </a:r>
            <a:r>
              <a:rPr lang="en-US" altLang="zh-CN" dirty="0"/>
              <a:t> order by </a:t>
            </a:r>
            <a:r>
              <a:rPr lang="zh-CN" altLang="en-US" dirty="0"/>
              <a:t>入住时间</a:t>
            </a:r>
            <a:r>
              <a:rPr lang="en-US" altLang="zh-CN" dirty="0"/>
              <a:t> </a:t>
            </a:r>
            <a:r>
              <a:rPr lang="en-US" altLang="zh-CN" dirty="0" err="1"/>
              <a:t>desc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Go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253" y="3589846"/>
            <a:ext cx="9347977" cy="92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211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sz="6000" dirty="0" smtClean="0"/>
          </a:p>
          <a:p>
            <a:pPr marL="0" indent="0" algn="ctr">
              <a:buNone/>
            </a:pPr>
            <a:r>
              <a:rPr lang="zh-CN" altLang="en-US" sz="6000" dirty="0" smtClean="0"/>
              <a:t>一</a:t>
            </a:r>
            <a:r>
              <a:rPr lang="en-US" altLang="zh-CN" sz="6000" dirty="0" smtClean="0"/>
              <a:t>.</a:t>
            </a:r>
            <a:r>
              <a:rPr lang="zh-CN" altLang="en-US" sz="6000" dirty="0"/>
              <a:t>表的组成</a:t>
            </a:r>
            <a:endParaRPr lang="en-US" altLang="zh-CN" sz="6000" dirty="0"/>
          </a:p>
          <a:p>
            <a:pPr marL="0" indent="0" algn="ctr">
              <a:buNone/>
            </a:pP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05016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在客户信息表中也有相关数据。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Select * from </a:t>
            </a:r>
            <a:r>
              <a:rPr lang="zh-CN" altLang="en-US" dirty="0"/>
              <a:t>客户信息表</a:t>
            </a:r>
            <a:r>
              <a:rPr lang="en-US" altLang="zh-CN" dirty="0"/>
              <a:t> order by </a:t>
            </a:r>
            <a:r>
              <a:rPr lang="zh-CN" altLang="en-US" dirty="0"/>
              <a:t>时间</a:t>
            </a:r>
            <a:r>
              <a:rPr lang="en-US" altLang="zh-CN" dirty="0"/>
              <a:t> </a:t>
            </a:r>
            <a:r>
              <a:rPr lang="en-US" altLang="zh-CN" dirty="0" err="1"/>
              <a:t>desc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Go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产生入住订单后相应房间状态和各类房间剩余数量也会改变。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72" y="3076966"/>
            <a:ext cx="9186627" cy="1144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437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在客房</a:t>
            </a:r>
            <a:r>
              <a:rPr lang="zh-CN" altLang="en-US" dirty="0"/>
              <a:t>信息</a:t>
            </a:r>
            <a:r>
              <a:rPr lang="zh-CN" altLang="en-US" dirty="0" smtClean="0"/>
              <a:t>表中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select * from </a:t>
            </a:r>
            <a:r>
              <a:rPr lang="zh-CN" altLang="en-US" dirty="0"/>
              <a:t>客房信息表 </a:t>
            </a:r>
            <a:r>
              <a:rPr lang="en-US" altLang="zh-CN" dirty="0"/>
              <a:t>where </a:t>
            </a:r>
            <a:r>
              <a:rPr lang="zh-CN" altLang="en-US" dirty="0"/>
              <a:t>房号</a:t>
            </a:r>
            <a:r>
              <a:rPr lang="en-US" altLang="zh-CN" dirty="0"/>
              <a:t>='309'</a:t>
            </a:r>
          </a:p>
          <a:p>
            <a:pPr marL="0" indent="0">
              <a:buNone/>
            </a:pPr>
            <a:r>
              <a:rPr lang="en-US" altLang="zh-CN" dirty="0"/>
              <a:t>select * from </a:t>
            </a:r>
            <a:r>
              <a:rPr lang="zh-CN" altLang="en-US" dirty="0"/>
              <a:t>客房信息表 </a:t>
            </a:r>
            <a:r>
              <a:rPr lang="en-US" altLang="zh-CN" dirty="0"/>
              <a:t>where </a:t>
            </a:r>
            <a:r>
              <a:rPr lang="zh-CN" altLang="en-US" dirty="0"/>
              <a:t>房号</a:t>
            </a:r>
            <a:r>
              <a:rPr lang="en-US" altLang="zh-CN" dirty="0"/>
              <a:t>='702'</a:t>
            </a:r>
          </a:p>
          <a:p>
            <a:pPr marL="0" indent="0">
              <a:buNone/>
            </a:pPr>
            <a:r>
              <a:rPr lang="en-US" altLang="zh-CN" dirty="0"/>
              <a:t>select * from </a:t>
            </a:r>
            <a:r>
              <a:rPr lang="zh-CN" altLang="en-US" dirty="0"/>
              <a:t>客房信息表 </a:t>
            </a:r>
            <a:r>
              <a:rPr lang="en-US" altLang="zh-CN" dirty="0"/>
              <a:t>where </a:t>
            </a:r>
            <a:r>
              <a:rPr lang="zh-CN" altLang="en-US" dirty="0"/>
              <a:t>房号</a:t>
            </a:r>
            <a:r>
              <a:rPr lang="en-US" altLang="zh-CN" dirty="0"/>
              <a:t>='205'</a:t>
            </a:r>
            <a:r>
              <a:rPr lang="en-US" altLang="zh-CN" dirty="0" smtClean="0"/>
              <a:t>Go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01008"/>
            <a:ext cx="7200800" cy="306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93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在有关剩余房间的表中看到相应类型房间数减少一间。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select </a:t>
            </a:r>
            <a:r>
              <a:rPr lang="zh-CN" altLang="en-US" dirty="0"/>
              <a:t>房间类型</a:t>
            </a:r>
            <a:r>
              <a:rPr lang="en-US" altLang="zh-CN" dirty="0"/>
              <a:t>,</a:t>
            </a:r>
            <a:r>
              <a:rPr lang="zh-CN" altLang="en-US" dirty="0"/>
              <a:t>房间类型编号</a:t>
            </a:r>
            <a:r>
              <a:rPr lang="en-US" altLang="zh-CN" dirty="0"/>
              <a:t>,</a:t>
            </a:r>
            <a:r>
              <a:rPr lang="zh-CN" altLang="en-US" dirty="0"/>
              <a:t>单价</a:t>
            </a:r>
            <a:r>
              <a:rPr lang="en-US" altLang="zh-CN" dirty="0"/>
              <a:t>,</a:t>
            </a:r>
            <a:r>
              <a:rPr lang="zh-CN" altLang="en-US" dirty="0"/>
              <a:t>剩余房间数</a:t>
            </a:r>
            <a:r>
              <a:rPr lang="en-US" altLang="zh-CN" dirty="0"/>
              <a:t> from </a:t>
            </a:r>
            <a:r>
              <a:rPr lang="zh-CN" altLang="en-US" dirty="0"/>
              <a:t>房间类型</a:t>
            </a:r>
            <a:r>
              <a:rPr lang="en-US" altLang="zh-CN" dirty="0"/>
              <a:t>_</a:t>
            </a:r>
            <a:r>
              <a:rPr lang="zh-CN" altLang="en-US" dirty="0"/>
              <a:t>单价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Go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384" y="3429000"/>
            <a:ext cx="5086325" cy="2005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44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675687" cy="43926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当入住的某位顾客需要退房时，插入数据。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Insert </a:t>
            </a:r>
            <a:r>
              <a:rPr lang="en-US" altLang="zh-CN" dirty="0"/>
              <a:t>into </a:t>
            </a:r>
            <a:r>
              <a:rPr lang="zh-CN" altLang="en-US" dirty="0"/>
              <a:t>退房表</a:t>
            </a:r>
            <a:r>
              <a:rPr lang="en-US" altLang="zh-CN" dirty="0"/>
              <a:t>(</a:t>
            </a:r>
            <a:r>
              <a:rPr lang="zh-CN" altLang="en-US" dirty="0"/>
              <a:t>房号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Values('702'),('205')</a:t>
            </a:r>
          </a:p>
          <a:p>
            <a:pPr marL="0" indent="0">
              <a:buNone/>
            </a:pPr>
            <a:r>
              <a:rPr lang="en-US" altLang="zh-CN" dirty="0" smtClean="0"/>
              <a:t>Go</a:t>
            </a:r>
          </a:p>
          <a:p>
            <a:pPr marL="0" indent="0">
              <a:buNone/>
            </a:pPr>
            <a:r>
              <a:rPr lang="en-US" altLang="zh-CN" dirty="0"/>
              <a:t>select * from </a:t>
            </a:r>
            <a:r>
              <a:rPr lang="zh-CN" altLang="en-US" dirty="0"/>
              <a:t>退房表</a:t>
            </a:r>
            <a:r>
              <a:rPr lang="en-US" altLang="zh-CN" dirty="0"/>
              <a:t> order by </a:t>
            </a:r>
            <a:r>
              <a:rPr lang="zh-CN" altLang="en-US" dirty="0"/>
              <a:t>退房时间</a:t>
            </a:r>
            <a:r>
              <a:rPr lang="en-US" altLang="zh-CN" dirty="0"/>
              <a:t> </a:t>
            </a:r>
            <a:r>
              <a:rPr lang="en-US" altLang="zh-CN" dirty="0" err="1"/>
              <a:t>desc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Go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37112"/>
            <a:ext cx="907600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492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相应房间状态改变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Select * from </a:t>
            </a:r>
            <a:r>
              <a:rPr lang="zh-CN" altLang="en-US" dirty="0"/>
              <a:t>客户信息表 </a:t>
            </a:r>
            <a:r>
              <a:rPr lang="en-US" altLang="zh-CN" dirty="0"/>
              <a:t>where </a:t>
            </a:r>
            <a:r>
              <a:rPr lang="zh-CN" altLang="en-US" dirty="0"/>
              <a:t>备注</a:t>
            </a:r>
            <a:r>
              <a:rPr lang="en-US" altLang="zh-CN" dirty="0"/>
              <a:t>='</a:t>
            </a:r>
            <a:r>
              <a:rPr lang="zh-CN" altLang="en-US" dirty="0"/>
              <a:t>退房</a:t>
            </a:r>
            <a:r>
              <a:rPr lang="en-US" altLang="zh-CN" dirty="0"/>
              <a:t>'</a:t>
            </a:r>
          </a:p>
          <a:p>
            <a:pPr marL="0" indent="0">
              <a:buNone/>
            </a:pPr>
            <a:r>
              <a:rPr lang="en-US" altLang="zh-CN" dirty="0"/>
              <a:t>go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425" y="3091816"/>
            <a:ext cx="9045695" cy="1705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504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各</a:t>
            </a:r>
            <a:r>
              <a:rPr lang="zh-CN" altLang="en-US" dirty="0" smtClean="0"/>
              <a:t>房间所对应的房间类型数量也会相应改变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zh-CN" altLang="en-US" dirty="0"/>
              <a:t>房间类型</a:t>
            </a:r>
            <a:r>
              <a:rPr lang="en-US" altLang="zh-CN" dirty="0"/>
              <a:t>,</a:t>
            </a:r>
            <a:r>
              <a:rPr lang="zh-CN" altLang="en-US" dirty="0"/>
              <a:t>房间类型编号</a:t>
            </a:r>
            <a:r>
              <a:rPr lang="en-US" altLang="zh-CN" dirty="0"/>
              <a:t>,</a:t>
            </a:r>
            <a:r>
              <a:rPr lang="zh-CN" altLang="en-US" dirty="0"/>
              <a:t>单价</a:t>
            </a:r>
            <a:r>
              <a:rPr lang="en-US" altLang="zh-CN" dirty="0"/>
              <a:t>,</a:t>
            </a:r>
            <a:r>
              <a:rPr lang="zh-CN" altLang="en-US" dirty="0"/>
              <a:t>剩余房间数 </a:t>
            </a:r>
            <a:r>
              <a:rPr lang="en-US" altLang="zh-CN" dirty="0"/>
              <a:t>from </a:t>
            </a:r>
            <a:r>
              <a:rPr lang="zh-CN" altLang="en-US" dirty="0"/>
              <a:t>房间类型</a:t>
            </a:r>
            <a:r>
              <a:rPr lang="en-US" altLang="zh-CN" dirty="0"/>
              <a:t>_</a:t>
            </a:r>
            <a:r>
              <a:rPr lang="zh-CN" altLang="en-US" dirty="0"/>
              <a:t>单价表</a:t>
            </a:r>
          </a:p>
          <a:p>
            <a:pPr marL="0" indent="0">
              <a:buNone/>
            </a:pPr>
            <a:r>
              <a:rPr lang="en-US" altLang="zh-CN" dirty="0" smtClean="0"/>
              <a:t>Go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03856"/>
            <a:ext cx="7128792" cy="2611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98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数据也会导入客户信息表中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Select * from </a:t>
            </a:r>
            <a:r>
              <a:rPr lang="zh-CN" altLang="en-US" dirty="0"/>
              <a:t>客户信息表 </a:t>
            </a:r>
            <a:r>
              <a:rPr lang="en-US" altLang="zh-CN" dirty="0"/>
              <a:t>where </a:t>
            </a:r>
            <a:r>
              <a:rPr lang="zh-CN" altLang="en-US" dirty="0"/>
              <a:t>备注</a:t>
            </a:r>
            <a:r>
              <a:rPr lang="en-US" altLang="zh-CN" dirty="0"/>
              <a:t>='</a:t>
            </a:r>
            <a:r>
              <a:rPr lang="zh-CN" altLang="en-US" dirty="0"/>
              <a:t>退房</a:t>
            </a:r>
            <a:r>
              <a:rPr lang="en-US" altLang="zh-CN" dirty="0"/>
              <a:t>'</a:t>
            </a:r>
          </a:p>
          <a:p>
            <a:pPr marL="0" indent="0">
              <a:buNone/>
            </a:pPr>
            <a:r>
              <a:rPr lang="en-US" altLang="zh-CN" dirty="0" smtClean="0"/>
              <a:t>Go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74136"/>
            <a:ext cx="8535702" cy="113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1156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sz="5400" b="1" dirty="0" smtClean="0"/>
          </a:p>
          <a:p>
            <a:pPr marL="0" indent="0" algn="ctr">
              <a:buNone/>
            </a:pPr>
            <a:endParaRPr lang="en-US" altLang="zh-CN" sz="5400" b="1" dirty="0"/>
          </a:p>
          <a:p>
            <a:pPr marL="0" indent="0" algn="ctr">
              <a:buNone/>
            </a:pPr>
            <a:r>
              <a:rPr lang="en-US" altLang="zh-CN" sz="5400" b="1" smtClean="0"/>
              <a:t>END</a:t>
            </a:r>
            <a:r>
              <a:rPr lang="en-US" altLang="zh-CN" sz="5400" b="1" dirty="0"/>
              <a:t>.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88613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399117"/>
            <a:ext cx="5616575" cy="57626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78617"/>
            <a:ext cx="8142287" cy="43926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房间类型</a:t>
            </a:r>
            <a:r>
              <a:rPr lang="en-US" altLang="zh-CN" dirty="0" smtClean="0"/>
              <a:t>_</a:t>
            </a:r>
            <a:r>
              <a:rPr lang="zh-CN" altLang="en-US" dirty="0" smtClean="0"/>
              <a:t>单价表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客房信息表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3144"/>
            <a:ext cx="5616624" cy="1638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3999368"/>
            <a:ext cx="7856871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客户信息表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客户预订订单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6768752" cy="1701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30" y="4077071"/>
            <a:ext cx="7379246" cy="245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43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08720"/>
            <a:ext cx="8142287" cy="4968205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客户入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住订单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退房</a:t>
            </a:r>
            <a:r>
              <a:rPr lang="zh-CN" altLang="en-US" dirty="0"/>
              <a:t>表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09892"/>
            <a:ext cx="6552728" cy="319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443" y="4365173"/>
            <a:ext cx="6264696" cy="2492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28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sz="6000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zh-CN" altLang="en-US" sz="6000" dirty="0" smtClean="0">
                <a:solidFill>
                  <a:schemeClr val="tx2"/>
                </a:solidFill>
              </a:rPr>
              <a:t>二</a:t>
            </a:r>
            <a:r>
              <a:rPr lang="en-US" altLang="zh-CN" sz="6000" dirty="0" smtClean="0">
                <a:solidFill>
                  <a:schemeClr val="tx2"/>
                </a:solidFill>
              </a:rPr>
              <a:t>.</a:t>
            </a:r>
            <a:r>
              <a:rPr lang="zh-CN" altLang="en-US" sz="6000" dirty="0" smtClean="0">
                <a:solidFill>
                  <a:schemeClr val="tx2"/>
                </a:solidFill>
              </a:rPr>
              <a:t>功能</a:t>
            </a:r>
            <a:r>
              <a:rPr lang="zh-CN" altLang="en-US" sz="6000" dirty="0">
                <a:solidFill>
                  <a:schemeClr val="tx2"/>
                </a:solidFill>
              </a:rPr>
              <a:t>模块</a:t>
            </a:r>
            <a:endParaRPr lang="en-US" altLang="zh-CN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62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触发器</a:t>
            </a:r>
            <a:r>
              <a:rPr lang="zh-CN" altLang="en-US" b="1" dirty="0" smtClean="0"/>
              <a:t>介绍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96752"/>
            <a:ext cx="8142287" cy="468017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预订</a:t>
            </a:r>
            <a:r>
              <a:rPr lang="zh-CN" altLang="en-US" dirty="0"/>
              <a:t>与客户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800" dirty="0" smtClean="0">
                <a:latin typeface="+mj-ea"/>
                <a:ea typeface="+mj-ea"/>
              </a:rPr>
              <a:t>从预订订单中把客户的基本信息导出并插入到客户信息表中</a:t>
            </a:r>
            <a:endParaRPr lang="en-US" altLang="zh-CN" sz="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create trigger </a:t>
            </a:r>
            <a:r>
              <a:rPr lang="en-US" altLang="zh-CN" sz="11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yudingkehu</a:t>
            </a: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on </a:t>
            </a:r>
            <a:r>
              <a:rPr lang="zh-CN" altLang="en-US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客户预订订单</a:t>
            </a:r>
          </a:p>
          <a:p>
            <a:pPr marL="0" indent="0">
              <a:buNone/>
            </a:pP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for insert</a:t>
            </a:r>
          </a:p>
          <a:p>
            <a:pPr marL="0" indent="0">
              <a:buNone/>
            </a:pP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as</a:t>
            </a:r>
          </a:p>
          <a:p>
            <a:pPr marL="0" indent="0">
              <a:buNone/>
            </a:pP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declare @</a:t>
            </a:r>
            <a:r>
              <a:rPr lang="zh-CN" altLang="en-US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姓名 </a:t>
            </a:r>
            <a:r>
              <a:rPr lang="en-US" altLang="zh-CN" sz="11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varchar</a:t>
            </a: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(50),@</a:t>
            </a:r>
            <a:r>
              <a:rPr lang="zh-CN" altLang="en-US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身份证号 </a:t>
            </a:r>
            <a:r>
              <a:rPr lang="en-US" altLang="zh-CN" sz="11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varchar</a:t>
            </a: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(50),@</a:t>
            </a:r>
            <a:r>
              <a:rPr lang="zh-CN" altLang="en-US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时间 </a:t>
            </a:r>
            <a:r>
              <a:rPr lang="en-US" altLang="zh-CN" sz="11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datetime</a:t>
            </a: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,@</a:t>
            </a:r>
            <a:r>
              <a:rPr lang="zh-CN" altLang="en-US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联系电话 </a:t>
            </a:r>
            <a:r>
              <a:rPr lang="en-US" altLang="zh-CN" sz="11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varchar</a:t>
            </a: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(30),@</a:t>
            </a:r>
            <a:r>
              <a:rPr lang="zh-CN" altLang="en-US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备注 </a:t>
            </a:r>
            <a:r>
              <a:rPr lang="en-US" altLang="zh-CN" sz="11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varchar</a:t>
            </a: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(100)</a:t>
            </a:r>
          </a:p>
          <a:p>
            <a:pPr marL="0" indent="0">
              <a:buNone/>
            </a:pP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 @</a:t>
            </a:r>
            <a:r>
              <a:rPr lang="zh-CN" altLang="en-US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备注</a:t>
            </a: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='</a:t>
            </a:r>
            <a:r>
              <a:rPr lang="zh-CN" altLang="en-US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预订客房</a:t>
            </a: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'</a:t>
            </a:r>
          </a:p>
          <a:p>
            <a:pPr marL="0" indent="0">
              <a:buNone/>
            </a:pP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declare </a:t>
            </a:r>
            <a:r>
              <a:rPr lang="en-US" altLang="zh-CN" sz="11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cur_yuke</a:t>
            </a: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cursor</a:t>
            </a:r>
          </a:p>
          <a:p>
            <a:pPr marL="0" indent="0">
              <a:buNone/>
            </a:pP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global scroll dynamic</a:t>
            </a:r>
          </a:p>
          <a:p>
            <a:pPr marL="0" indent="0">
              <a:buNone/>
            </a:pP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for </a:t>
            </a:r>
          </a:p>
          <a:p>
            <a:pPr marL="0" indent="0">
              <a:buNone/>
            </a:pP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select </a:t>
            </a:r>
            <a:r>
              <a:rPr lang="zh-CN" altLang="en-US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客户姓名</a:t>
            </a: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客户身份证号</a:t>
            </a: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预订时间</a:t>
            </a: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客户联系电话 </a:t>
            </a: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from inserted</a:t>
            </a:r>
          </a:p>
          <a:p>
            <a:pPr marL="0" indent="0">
              <a:buNone/>
            </a:pP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open </a:t>
            </a:r>
            <a:r>
              <a:rPr lang="en-US" altLang="zh-CN" sz="11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cur_yuke</a:t>
            </a:r>
            <a:endParaRPr lang="en-US" altLang="zh-CN" sz="11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indent="0">
              <a:buNone/>
            </a:pP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fetch next from </a:t>
            </a:r>
            <a:r>
              <a:rPr lang="en-US" altLang="zh-CN" sz="11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cur_yuke</a:t>
            </a:r>
            <a:endParaRPr lang="en-US" altLang="zh-CN" sz="11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indent="0">
              <a:buNone/>
            </a:pP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into @</a:t>
            </a:r>
            <a:r>
              <a:rPr lang="zh-CN" altLang="en-US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姓名</a:t>
            </a: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,@</a:t>
            </a:r>
            <a:r>
              <a:rPr lang="zh-CN" altLang="en-US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身份证号</a:t>
            </a: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,@</a:t>
            </a:r>
            <a:r>
              <a:rPr lang="zh-CN" altLang="en-US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时间</a:t>
            </a: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,@</a:t>
            </a:r>
            <a:r>
              <a:rPr lang="zh-CN" altLang="en-US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联系电话</a:t>
            </a:r>
          </a:p>
          <a:p>
            <a:pPr marL="0" indent="0">
              <a:buNone/>
            </a:pP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while @@FETCH_STATUS=0</a:t>
            </a:r>
          </a:p>
          <a:p>
            <a:pPr marL="0" indent="0">
              <a:buNone/>
            </a:pP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begin</a:t>
            </a:r>
          </a:p>
          <a:p>
            <a:pPr marL="0" indent="0">
              <a:buNone/>
            </a:pP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insert into </a:t>
            </a:r>
            <a:r>
              <a:rPr lang="zh-CN" altLang="en-US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客户信息表</a:t>
            </a: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姓名</a:t>
            </a: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身份证号</a:t>
            </a: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时间</a:t>
            </a: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联系电话</a:t>
            </a: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备注</a:t>
            </a: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values(@</a:t>
            </a:r>
            <a:r>
              <a:rPr lang="zh-CN" altLang="en-US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姓名</a:t>
            </a: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,@</a:t>
            </a:r>
            <a:r>
              <a:rPr lang="zh-CN" altLang="en-US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身份证号</a:t>
            </a: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,@</a:t>
            </a:r>
            <a:r>
              <a:rPr lang="zh-CN" altLang="en-US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时间</a:t>
            </a: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,@</a:t>
            </a:r>
            <a:r>
              <a:rPr lang="zh-CN" altLang="en-US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联系电话</a:t>
            </a: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,@</a:t>
            </a:r>
            <a:r>
              <a:rPr lang="zh-CN" altLang="en-US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备注</a:t>
            </a: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fetch next from </a:t>
            </a:r>
            <a:r>
              <a:rPr lang="en-US" altLang="zh-CN" sz="11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cur_yuke</a:t>
            </a:r>
            <a:endParaRPr lang="en-US" altLang="zh-CN" sz="11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indent="0">
              <a:buNone/>
            </a:pP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into @</a:t>
            </a:r>
            <a:r>
              <a:rPr lang="zh-CN" altLang="en-US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姓名</a:t>
            </a: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,@</a:t>
            </a:r>
            <a:r>
              <a:rPr lang="zh-CN" altLang="en-US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身份证号</a:t>
            </a: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,@</a:t>
            </a:r>
            <a:r>
              <a:rPr lang="zh-CN" altLang="en-US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时间</a:t>
            </a: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,@</a:t>
            </a:r>
            <a:r>
              <a:rPr lang="zh-CN" altLang="en-US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联系电话</a:t>
            </a:r>
          </a:p>
          <a:p>
            <a:pPr marL="0" indent="0">
              <a:buNone/>
            </a:pP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end</a:t>
            </a:r>
          </a:p>
          <a:p>
            <a:pPr marL="0" indent="0">
              <a:buNone/>
            </a:pP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close </a:t>
            </a:r>
            <a:r>
              <a:rPr lang="en-US" altLang="zh-CN" sz="11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cur_yuke</a:t>
            </a:r>
            <a:endParaRPr lang="en-US" altLang="zh-CN" sz="11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indent="0">
              <a:buNone/>
            </a:pPr>
            <a:r>
              <a:rPr lang="en-US" altLang="zh-CN" sz="11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deallocate</a:t>
            </a: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1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cur_yuke</a:t>
            </a:r>
            <a:endParaRPr lang="en-US" altLang="zh-CN" sz="11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indent="0">
              <a:buNone/>
            </a:pPr>
            <a:r>
              <a:rPr lang="en-US" altLang="zh-CN" sz="1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go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873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96752"/>
            <a:ext cx="8142287" cy="468017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入住与客户信息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800" dirty="0">
                <a:latin typeface="+mn-ea"/>
                <a:ea typeface="+mn-ea"/>
              </a:rPr>
              <a:t>从预订订单中把客户的基本信息导出并插入到客户信息表</a:t>
            </a:r>
            <a:r>
              <a:rPr lang="zh-CN" altLang="en-US" sz="1800" dirty="0" smtClean="0">
                <a:latin typeface="+mn-ea"/>
                <a:ea typeface="+mn-ea"/>
              </a:rPr>
              <a:t>中</a:t>
            </a:r>
            <a:endParaRPr lang="en-US" altLang="zh-CN" sz="1100" dirty="0">
              <a:ea typeface="+mn-ea"/>
            </a:endParaRPr>
          </a:p>
          <a:p>
            <a:pPr marL="0" indent="0">
              <a:buNone/>
            </a:pPr>
            <a:r>
              <a:rPr lang="en-US" altLang="zh-CN" sz="1100" dirty="0">
                <a:ea typeface="+mn-ea"/>
              </a:rPr>
              <a:t>create trigger </a:t>
            </a:r>
            <a:r>
              <a:rPr lang="en-US" altLang="zh-CN" sz="1100" dirty="0" err="1">
                <a:ea typeface="+mn-ea"/>
              </a:rPr>
              <a:t>ruzhukehu</a:t>
            </a:r>
            <a:r>
              <a:rPr lang="en-US" altLang="zh-CN" sz="1100" dirty="0">
                <a:ea typeface="+mn-ea"/>
              </a:rPr>
              <a:t> on </a:t>
            </a:r>
            <a:r>
              <a:rPr lang="zh-CN" altLang="en-US" sz="1100" dirty="0">
                <a:ea typeface="+mn-ea"/>
              </a:rPr>
              <a:t>客户入住订单</a:t>
            </a:r>
          </a:p>
          <a:p>
            <a:pPr marL="0" indent="0">
              <a:buNone/>
            </a:pPr>
            <a:r>
              <a:rPr lang="en-US" altLang="zh-CN" sz="1100" dirty="0">
                <a:ea typeface="+mn-ea"/>
              </a:rPr>
              <a:t>for insert</a:t>
            </a:r>
          </a:p>
          <a:p>
            <a:pPr marL="0" indent="0">
              <a:buNone/>
            </a:pPr>
            <a:r>
              <a:rPr lang="en-US" altLang="zh-CN" sz="1100" dirty="0">
                <a:ea typeface="+mn-ea"/>
              </a:rPr>
              <a:t>as</a:t>
            </a:r>
          </a:p>
          <a:p>
            <a:pPr marL="0" indent="0">
              <a:buNone/>
            </a:pPr>
            <a:r>
              <a:rPr lang="en-US" altLang="zh-CN" sz="1100" dirty="0">
                <a:ea typeface="+mn-ea"/>
              </a:rPr>
              <a:t>declare @</a:t>
            </a:r>
            <a:r>
              <a:rPr lang="zh-CN" altLang="en-US" sz="1100" dirty="0">
                <a:ea typeface="+mn-ea"/>
              </a:rPr>
              <a:t>姓名 </a:t>
            </a:r>
            <a:r>
              <a:rPr lang="en-US" altLang="zh-CN" sz="1100" dirty="0" err="1">
                <a:ea typeface="+mn-ea"/>
              </a:rPr>
              <a:t>varchar</a:t>
            </a:r>
            <a:r>
              <a:rPr lang="en-US" altLang="zh-CN" sz="1100" dirty="0">
                <a:ea typeface="+mn-ea"/>
              </a:rPr>
              <a:t>(50),@</a:t>
            </a:r>
            <a:r>
              <a:rPr lang="zh-CN" altLang="en-US" sz="1100" dirty="0">
                <a:ea typeface="+mn-ea"/>
              </a:rPr>
              <a:t>身份证号 </a:t>
            </a:r>
            <a:r>
              <a:rPr lang="en-US" altLang="zh-CN" sz="1100" dirty="0" err="1">
                <a:ea typeface="+mn-ea"/>
              </a:rPr>
              <a:t>varchar</a:t>
            </a:r>
            <a:r>
              <a:rPr lang="en-US" altLang="zh-CN" sz="1100" dirty="0">
                <a:ea typeface="+mn-ea"/>
              </a:rPr>
              <a:t>(50),@</a:t>
            </a:r>
            <a:r>
              <a:rPr lang="zh-CN" altLang="en-US" sz="1100" dirty="0">
                <a:ea typeface="+mn-ea"/>
              </a:rPr>
              <a:t>性别 </a:t>
            </a:r>
            <a:r>
              <a:rPr lang="en-US" altLang="zh-CN" sz="1100" dirty="0">
                <a:ea typeface="+mn-ea"/>
              </a:rPr>
              <a:t>char(10),@</a:t>
            </a:r>
            <a:r>
              <a:rPr lang="zh-CN" altLang="en-US" sz="1100" dirty="0">
                <a:ea typeface="+mn-ea"/>
              </a:rPr>
              <a:t>时间 </a:t>
            </a:r>
            <a:r>
              <a:rPr lang="en-US" altLang="zh-CN" sz="1100" dirty="0" err="1">
                <a:ea typeface="+mn-ea"/>
              </a:rPr>
              <a:t>datetime</a:t>
            </a:r>
            <a:r>
              <a:rPr lang="en-US" altLang="zh-CN" sz="1100" dirty="0">
                <a:ea typeface="+mn-ea"/>
              </a:rPr>
              <a:t>,@</a:t>
            </a:r>
            <a:r>
              <a:rPr lang="zh-CN" altLang="en-US" sz="1100" dirty="0">
                <a:ea typeface="+mn-ea"/>
              </a:rPr>
              <a:t>联系电话 </a:t>
            </a:r>
            <a:r>
              <a:rPr lang="en-US" altLang="zh-CN" sz="1100" dirty="0" err="1">
                <a:ea typeface="+mn-ea"/>
              </a:rPr>
              <a:t>varchar</a:t>
            </a:r>
            <a:r>
              <a:rPr lang="en-US" altLang="zh-CN" sz="1100" dirty="0">
                <a:ea typeface="+mn-ea"/>
              </a:rPr>
              <a:t>(30),@</a:t>
            </a:r>
            <a:r>
              <a:rPr lang="zh-CN" altLang="en-US" sz="1100" dirty="0">
                <a:ea typeface="+mn-ea"/>
              </a:rPr>
              <a:t>备注 </a:t>
            </a:r>
            <a:r>
              <a:rPr lang="en-US" altLang="zh-CN" sz="1100" dirty="0" err="1">
                <a:ea typeface="+mn-ea"/>
              </a:rPr>
              <a:t>varchar</a:t>
            </a:r>
            <a:r>
              <a:rPr lang="en-US" altLang="zh-CN" sz="1100" dirty="0">
                <a:ea typeface="+mn-ea"/>
              </a:rPr>
              <a:t>(100)</a:t>
            </a:r>
          </a:p>
          <a:p>
            <a:pPr marL="0" indent="0">
              <a:buNone/>
            </a:pPr>
            <a:r>
              <a:rPr lang="en-US" altLang="zh-CN" sz="1100" dirty="0">
                <a:ea typeface="+mn-ea"/>
              </a:rPr>
              <a:t>set @</a:t>
            </a:r>
            <a:r>
              <a:rPr lang="zh-CN" altLang="en-US" sz="1100" dirty="0">
                <a:ea typeface="+mn-ea"/>
              </a:rPr>
              <a:t>备注</a:t>
            </a:r>
            <a:r>
              <a:rPr lang="en-US" altLang="zh-CN" sz="1100" dirty="0">
                <a:ea typeface="+mn-ea"/>
              </a:rPr>
              <a:t>='</a:t>
            </a:r>
            <a:r>
              <a:rPr lang="zh-CN" altLang="en-US" sz="1100" dirty="0">
                <a:ea typeface="+mn-ea"/>
              </a:rPr>
              <a:t>办理入住</a:t>
            </a:r>
            <a:r>
              <a:rPr lang="en-US" altLang="zh-CN" sz="1100" dirty="0">
                <a:ea typeface="+mn-ea"/>
              </a:rPr>
              <a:t>'</a:t>
            </a:r>
          </a:p>
          <a:p>
            <a:pPr marL="0" indent="0">
              <a:buNone/>
            </a:pPr>
            <a:r>
              <a:rPr lang="en-US" altLang="zh-CN" sz="1100" dirty="0">
                <a:ea typeface="+mn-ea"/>
              </a:rPr>
              <a:t>declare </a:t>
            </a:r>
            <a:r>
              <a:rPr lang="en-US" altLang="zh-CN" sz="1100" dirty="0" err="1">
                <a:ea typeface="+mn-ea"/>
              </a:rPr>
              <a:t>cur_rukehu</a:t>
            </a:r>
            <a:r>
              <a:rPr lang="en-US" altLang="zh-CN" sz="1100" dirty="0">
                <a:ea typeface="+mn-ea"/>
              </a:rPr>
              <a:t> cursor</a:t>
            </a:r>
          </a:p>
          <a:p>
            <a:pPr marL="0" indent="0">
              <a:buNone/>
            </a:pPr>
            <a:r>
              <a:rPr lang="en-US" altLang="zh-CN" sz="1100" dirty="0">
                <a:ea typeface="+mn-ea"/>
              </a:rPr>
              <a:t>global scroll dynamic</a:t>
            </a:r>
          </a:p>
          <a:p>
            <a:pPr marL="0" indent="0">
              <a:buNone/>
            </a:pPr>
            <a:r>
              <a:rPr lang="en-US" altLang="zh-CN" sz="1100" dirty="0">
                <a:ea typeface="+mn-ea"/>
              </a:rPr>
              <a:t>for </a:t>
            </a:r>
          </a:p>
          <a:p>
            <a:pPr marL="0" indent="0">
              <a:buNone/>
            </a:pPr>
            <a:r>
              <a:rPr lang="en-US" altLang="zh-CN" sz="1100" dirty="0">
                <a:ea typeface="+mn-ea"/>
              </a:rPr>
              <a:t>select </a:t>
            </a:r>
            <a:r>
              <a:rPr lang="zh-CN" altLang="en-US" sz="1100" dirty="0">
                <a:ea typeface="+mn-ea"/>
              </a:rPr>
              <a:t>客户姓名</a:t>
            </a:r>
            <a:r>
              <a:rPr lang="en-US" altLang="zh-CN" sz="1100" dirty="0">
                <a:ea typeface="+mn-ea"/>
              </a:rPr>
              <a:t>,</a:t>
            </a:r>
            <a:r>
              <a:rPr lang="zh-CN" altLang="en-US" sz="1100" dirty="0">
                <a:ea typeface="+mn-ea"/>
              </a:rPr>
              <a:t>客户身份证号</a:t>
            </a:r>
            <a:r>
              <a:rPr lang="en-US" altLang="zh-CN" sz="1100" dirty="0">
                <a:ea typeface="+mn-ea"/>
              </a:rPr>
              <a:t>,</a:t>
            </a:r>
            <a:r>
              <a:rPr lang="zh-CN" altLang="en-US" sz="1100" dirty="0">
                <a:ea typeface="+mn-ea"/>
              </a:rPr>
              <a:t>性别</a:t>
            </a:r>
            <a:r>
              <a:rPr lang="en-US" altLang="zh-CN" sz="1100" dirty="0">
                <a:ea typeface="+mn-ea"/>
              </a:rPr>
              <a:t>,</a:t>
            </a:r>
            <a:r>
              <a:rPr lang="zh-CN" altLang="en-US" sz="1100" dirty="0">
                <a:ea typeface="+mn-ea"/>
              </a:rPr>
              <a:t>入住时间</a:t>
            </a:r>
            <a:r>
              <a:rPr lang="en-US" altLang="zh-CN" sz="1100" dirty="0">
                <a:ea typeface="+mn-ea"/>
              </a:rPr>
              <a:t>,</a:t>
            </a:r>
            <a:r>
              <a:rPr lang="zh-CN" altLang="en-US" sz="1100" dirty="0">
                <a:ea typeface="+mn-ea"/>
              </a:rPr>
              <a:t>客户联系电话 </a:t>
            </a:r>
            <a:r>
              <a:rPr lang="en-US" altLang="zh-CN" sz="1100" dirty="0">
                <a:ea typeface="+mn-ea"/>
              </a:rPr>
              <a:t>from inserted</a:t>
            </a:r>
          </a:p>
          <a:p>
            <a:pPr marL="0" indent="0">
              <a:buNone/>
            </a:pPr>
            <a:r>
              <a:rPr lang="en-US" altLang="zh-CN" sz="1100" dirty="0">
                <a:ea typeface="+mn-ea"/>
              </a:rPr>
              <a:t>open </a:t>
            </a:r>
            <a:r>
              <a:rPr lang="en-US" altLang="zh-CN" sz="1100" dirty="0" err="1">
                <a:ea typeface="+mn-ea"/>
              </a:rPr>
              <a:t>cur_rukehu</a:t>
            </a:r>
            <a:endParaRPr lang="en-US" altLang="zh-CN" sz="1100" dirty="0">
              <a:ea typeface="+mn-ea"/>
            </a:endParaRPr>
          </a:p>
          <a:p>
            <a:pPr marL="0" indent="0">
              <a:buNone/>
            </a:pPr>
            <a:r>
              <a:rPr lang="en-US" altLang="zh-CN" sz="1100" dirty="0">
                <a:ea typeface="+mn-ea"/>
              </a:rPr>
              <a:t>fetch next from </a:t>
            </a:r>
            <a:r>
              <a:rPr lang="en-US" altLang="zh-CN" sz="1100" dirty="0" err="1">
                <a:ea typeface="+mn-ea"/>
              </a:rPr>
              <a:t>cur_rukehu</a:t>
            </a:r>
            <a:endParaRPr lang="en-US" altLang="zh-CN" sz="1100" dirty="0">
              <a:ea typeface="+mn-ea"/>
            </a:endParaRPr>
          </a:p>
          <a:p>
            <a:pPr marL="0" indent="0">
              <a:buNone/>
            </a:pPr>
            <a:r>
              <a:rPr lang="en-US" altLang="zh-CN" sz="1100" dirty="0">
                <a:ea typeface="+mn-ea"/>
              </a:rPr>
              <a:t>into @</a:t>
            </a:r>
            <a:r>
              <a:rPr lang="zh-CN" altLang="en-US" sz="1100" dirty="0">
                <a:ea typeface="+mn-ea"/>
              </a:rPr>
              <a:t>姓名</a:t>
            </a:r>
            <a:r>
              <a:rPr lang="en-US" altLang="zh-CN" sz="1100" dirty="0">
                <a:ea typeface="+mn-ea"/>
              </a:rPr>
              <a:t>,@</a:t>
            </a:r>
            <a:r>
              <a:rPr lang="zh-CN" altLang="en-US" sz="1100" dirty="0">
                <a:ea typeface="+mn-ea"/>
              </a:rPr>
              <a:t>身份证号</a:t>
            </a:r>
            <a:r>
              <a:rPr lang="en-US" altLang="zh-CN" sz="1100" dirty="0">
                <a:ea typeface="+mn-ea"/>
              </a:rPr>
              <a:t>,@</a:t>
            </a:r>
            <a:r>
              <a:rPr lang="zh-CN" altLang="en-US" sz="1100" dirty="0">
                <a:ea typeface="+mn-ea"/>
              </a:rPr>
              <a:t>性别</a:t>
            </a:r>
            <a:r>
              <a:rPr lang="en-US" altLang="zh-CN" sz="1100" dirty="0">
                <a:ea typeface="+mn-ea"/>
              </a:rPr>
              <a:t>,@</a:t>
            </a:r>
            <a:r>
              <a:rPr lang="zh-CN" altLang="en-US" sz="1100" dirty="0">
                <a:ea typeface="+mn-ea"/>
              </a:rPr>
              <a:t>时间</a:t>
            </a:r>
            <a:r>
              <a:rPr lang="en-US" altLang="zh-CN" sz="1100" dirty="0">
                <a:ea typeface="+mn-ea"/>
              </a:rPr>
              <a:t>,@</a:t>
            </a:r>
            <a:r>
              <a:rPr lang="zh-CN" altLang="en-US" sz="1100" dirty="0">
                <a:ea typeface="+mn-ea"/>
              </a:rPr>
              <a:t>联系电话</a:t>
            </a:r>
          </a:p>
          <a:p>
            <a:pPr marL="0" indent="0">
              <a:buNone/>
            </a:pPr>
            <a:r>
              <a:rPr lang="en-US" altLang="zh-CN" sz="1100" dirty="0">
                <a:ea typeface="+mn-ea"/>
              </a:rPr>
              <a:t>while @@FETCH_STATUS=0</a:t>
            </a:r>
          </a:p>
          <a:p>
            <a:pPr marL="0" indent="0">
              <a:buNone/>
            </a:pPr>
            <a:r>
              <a:rPr lang="en-US" altLang="zh-CN" sz="1100" dirty="0">
                <a:ea typeface="+mn-ea"/>
              </a:rPr>
              <a:t>begin</a:t>
            </a:r>
          </a:p>
          <a:p>
            <a:pPr marL="0" indent="0">
              <a:buNone/>
            </a:pPr>
            <a:r>
              <a:rPr lang="en-US" altLang="zh-CN" sz="1100" dirty="0">
                <a:ea typeface="+mn-ea"/>
              </a:rPr>
              <a:t>insert into </a:t>
            </a:r>
            <a:r>
              <a:rPr lang="zh-CN" altLang="en-US" sz="1100" dirty="0">
                <a:ea typeface="+mn-ea"/>
              </a:rPr>
              <a:t>客户信息表</a:t>
            </a:r>
            <a:r>
              <a:rPr lang="en-US" altLang="zh-CN" sz="1100" dirty="0">
                <a:ea typeface="+mn-ea"/>
              </a:rPr>
              <a:t>(</a:t>
            </a:r>
            <a:r>
              <a:rPr lang="zh-CN" altLang="en-US" sz="1100" dirty="0">
                <a:ea typeface="+mn-ea"/>
              </a:rPr>
              <a:t>姓名</a:t>
            </a:r>
            <a:r>
              <a:rPr lang="en-US" altLang="zh-CN" sz="1100" dirty="0">
                <a:ea typeface="+mn-ea"/>
              </a:rPr>
              <a:t>,</a:t>
            </a:r>
            <a:r>
              <a:rPr lang="zh-CN" altLang="en-US" sz="1100" dirty="0">
                <a:ea typeface="+mn-ea"/>
              </a:rPr>
              <a:t>身份证号</a:t>
            </a:r>
            <a:r>
              <a:rPr lang="en-US" altLang="zh-CN" sz="1100" dirty="0">
                <a:ea typeface="+mn-ea"/>
              </a:rPr>
              <a:t>,</a:t>
            </a:r>
            <a:r>
              <a:rPr lang="zh-CN" altLang="en-US" sz="1100" dirty="0">
                <a:ea typeface="+mn-ea"/>
              </a:rPr>
              <a:t>性别</a:t>
            </a:r>
            <a:r>
              <a:rPr lang="en-US" altLang="zh-CN" sz="1100" dirty="0">
                <a:ea typeface="+mn-ea"/>
              </a:rPr>
              <a:t>,</a:t>
            </a:r>
            <a:r>
              <a:rPr lang="zh-CN" altLang="en-US" sz="1100" dirty="0">
                <a:ea typeface="+mn-ea"/>
              </a:rPr>
              <a:t>时间</a:t>
            </a:r>
            <a:r>
              <a:rPr lang="en-US" altLang="zh-CN" sz="1100" dirty="0">
                <a:ea typeface="+mn-ea"/>
              </a:rPr>
              <a:t>,</a:t>
            </a:r>
            <a:r>
              <a:rPr lang="zh-CN" altLang="en-US" sz="1100" dirty="0">
                <a:ea typeface="+mn-ea"/>
              </a:rPr>
              <a:t>联系电话</a:t>
            </a:r>
            <a:r>
              <a:rPr lang="en-US" altLang="zh-CN" sz="1100" dirty="0">
                <a:ea typeface="+mn-ea"/>
              </a:rPr>
              <a:t>,</a:t>
            </a:r>
            <a:r>
              <a:rPr lang="zh-CN" altLang="en-US" sz="1100" dirty="0">
                <a:ea typeface="+mn-ea"/>
              </a:rPr>
              <a:t>备注</a:t>
            </a:r>
            <a:r>
              <a:rPr lang="en-US" altLang="zh-CN" sz="1100" dirty="0">
                <a:ea typeface="+mn-ea"/>
              </a:rPr>
              <a:t>)</a:t>
            </a:r>
          </a:p>
          <a:p>
            <a:pPr marL="0" indent="0">
              <a:buNone/>
            </a:pPr>
            <a:r>
              <a:rPr lang="en-US" altLang="zh-CN" sz="1100" dirty="0">
                <a:ea typeface="+mn-ea"/>
              </a:rPr>
              <a:t>values(@</a:t>
            </a:r>
            <a:r>
              <a:rPr lang="zh-CN" altLang="en-US" sz="1100" dirty="0">
                <a:ea typeface="+mn-ea"/>
              </a:rPr>
              <a:t>姓名</a:t>
            </a:r>
            <a:r>
              <a:rPr lang="en-US" altLang="zh-CN" sz="1100" dirty="0">
                <a:ea typeface="+mn-ea"/>
              </a:rPr>
              <a:t>,@</a:t>
            </a:r>
            <a:r>
              <a:rPr lang="zh-CN" altLang="en-US" sz="1100" dirty="0">
                <a:ea typeface="+mn-ea"/>
              </a:rPr>
              <a:t>身份证号</a:t>
            </a:r>
            <a:r>
              <a:rPr lang="en-US" altLang="zh-CN" sz="1100" dirty="0">
                <a:ea typeface="+mn-ea"/>
              </a:rPr>
              <a:t>,@</a:t>
            </a:r>
            <a:r>
              <a:rPr lang="zh-CN" altLang="en-US" sz="1100" dirty="0">
                <a:ea typeface="+mn-ea"/>
              </a:rPr>
              <a:t>性别</a:t>
            </a:r>
            <a:r>
              <a:rPr lang="en-US" altLang="zh-CN" sz="1100" dirty="0">
                <a:ea typeface="+mn-ea"/>
              </a:rPr>
              <a:t>,@</a:t>
            </a:r>
            <a:r>
              <a:rPr lang="zh-CN" altLang="en-US" sz="1100" dirty="0">
                <a:ea typeface="+mn-ea"/>
              </a:rPr>
              <a:t>时间</a:t>
            </a:r>
            <a:r>
              <a:rPr lang="en-US" altLang="zh-CN" sz="1100" dirty="0">
                <a:ea typeface="+mn-ea"/>
              </a:rPr>
              <a:t>,@</a:t>
            </a:r>
            <a:r>
              <a:rPr lang="zh-CN" altLang="en-US" sz="1100" dirty="0">
                <a:ea typeface="+mn-ea"/>
              </a:rPr>
              <a:t>联系电话</a:t>
            </a:r>
            <a:r>
              <a:rPr lang="en-US" altLang="zh-CN" sz="1100" dirty="0">
                <a:ea typeface="+mn-ea"/>
              </a:rPr>
              <a:t>,@</a:t>
            </a:r>
            <a:r>
              <a:rPr lang="zh-CN" altLang="en-US" sz="1100" dirty="0">
                <a:ea typeface="+mn-ea"/>
              </a:rPr>
              <a:t>备注</a:t>
            </a:r>
            <a:r>
              <a:rPr lang="en-US" altLang="zh-CN" sz="1100" dirty="0">
                <a:ea typeface="+mn-ea"/>
              </a:rPr>
              <a:t>)</a:t>
            </a:r>
          </a:p>
          <a:p>
            <a:pPr marL="0" indent="0">
              <a:buNone/>
            </a:pPr>
            <a:r>
              <a:rPr lang="en-US" altLang="zh-CN" sz="1100" dirty="0">
                <a:ea typeface="+mn-ea"/>
              </a:rPr>
              <a:t>fetch next from </a:t>
            </a:r>
            <a:r>
              <a:rPr lang="en-US" altLang="zh-CN" sz="1100" dirty="0" err="1">
                <a:ea typeface="+mn-ea"/>
              </a:rPr>
              <a:t>cur_rukehu</a:t>
            </a:r>
            <a:endParaRPr lang="en-US" altLang="zh-CN" sz="1100" dirty="0">
              <a:ea typeface="+mn-ea"/>
            </a:endParaRPr>
          </a:p>
          <a:p>
            <a:pPr marL="0" indent="0">
              <a:buNone/>
            </a:pPr>
            <a:r>
              <a:rPr lang="en-US" altLang="zh-CN" sz="1100" dirty="0">
                <a:ea typeface="+mn-ea"/>
              </a:rPr>
              <a:t>into @</a:t>
            </a:r>
            <a:r>
              <a:rPr lang="zh-CN" altLang="en-US" sz="1100" dirty="0">
                <a:ea typeface="+mn-ea"/>
              </a:rPr>
              <a:t>姓名</a:t>
            </a:r>
            <a:r>
              <a:rPr lang="en-US" altLang="zh-CN" sz="1100" dirty="0">
                <a:ea typeface="+mn-ea"/>
              </a:rPr>
              <a:t>,@</a:t>
            </a:r>
            <a:r>
              <a:rPr lang="zh-CN" altLang="en-US" sz="1100" dirty="0">
                <a:ea typeface="+mn-ea"/>
              </a:rPr>
              <a:t>身份证号</a:t>
            </a:r>
            <a:r>
              <a:rPr lang="en-US" altLang="zh-CN" sz="1100" dirty="0">
                <a:ea typeface="+mn-ea"/>
              </a:rPr>
              <a:t>,@</a:t>
            </a:r>
            <a:r>
              <a:rPr lang="zh-CN" altLang="en-US" sz="1100" dirty="0">
                <a:ea typeface="+mn-ea"/>
              </a:rPr>
              <a:t>性别</a:t>
            </a:r>
            <a:r>
              <a:rPr lang="en-US" altLang="zh-CN" sz="1100" dirty="0">
                <a:ea typeface="+mn-ea"/>
              </a:rPr>
              <a:t>,@</a:t>
            </a:r>
            <a:r>
              <a:rPr lang="zh-CN" altLang="en-US" sz="1100" dirty="0">
                <a:ea typeface="+mn-ea"/>
              </a:rPr>
              <a:t>时间</a:t>
            </a:r>
            <a:r>
              <a:rPr lang="en-US" altLang="zh-CN" sz="1100" dirty="0">
                <a:ea typeface="+mn-ea"/>
              </a:rPr>
              <a:t>,@</a:t>
            </a:r>
            <a:r>
              <a:rPr lang="zh-CN" altLang="en-US" sz="1100" dirty="0">
                <a:ea typeface="+mn-ea"/>
              </a:rPr>
              <a:t>联系电话</a:t>
            </a:r>
          </a:p>
          <a:p>
            <a:pPr marL="0" indent="0">
              <a:buNone/>
            </a:pPr>
            <a:r>
              <a:rPr lang="en-US" altLang="zh-CN" sz="1100" dirty="0">
                <a:ea typeface="+mn-ea"/>
              </a:rPr>
              <a:t>end</a:t>
            </a:r>
          </a:p>
          <a:p>
            <a:pPr marL="0" indent="0">
              <a:buNone/>
            </a:pPr>
            <a:r>
              <a:rPr lang="en-US" altLang="zh-CN" sz="1100" dirty="0">
                <a:ea typeface="+mn-ea"/>
              </a:rPr>
              <a:t>close </a:t>
            </a:r>
            <a:r>
              <a:rPr lang="en-US" altLang="zh-CN" sz="1100" dirty="0" err="1">
                <a:ea typeface="+mn-ea"/>
              </a:rPr>
              <a:t>cur_rukehu</a:t>
            </a:r>
            <a:endParaRPr lang="en-US" altLang="zh-CN" sz="1100" dirty="0">
              <a:ea typeface="+mn-ea"/>
            </a:endParaRPr>
          </a:p>
          <a:p>
            <a:pPr marL="0" indent="0">
              <a:buNone/>
            </a:pPr>
            <a:r>
              <a:rPr lang="en-US" altLang="zh-CN" sz="1100" dirty="0" err="1">
                <a:ea typeface="+mn-ea"/>
              </a:rPr>
              <a:t>deallocate</a:t>
            </a:r>
            <a:r>
              <a:rPr lang="en-US" altLang="zh-CN" sz="1100" dirty="0">
                <a:ea typeface="+mn-ea"/>
              </a:rPr>
              <a:t> </a:t>
            </a:r>
            <a:r>
              <a:rPr lang="en-US" altLang="zh-CN" sz="1100" dirty="0" err="1">
                <a:ea typeface="+mn-ea"/>
              </a:rPr>
              <a:t>cur_rukehu</a:t>
            </a:r>
            <a:endParaRPr lang="en-US" altLang="zh-CN" sz="1100" dirty="0">
              <a:ea typeface="+mn-ea"/>
            </a:endParaRPr>
          </a:p>
          <a:p>
            <a:pPr marL="0" indent="0">
              <a:buNone/>
            </a:pPr>
            <a:r>
              <a:rPr lang="en-US" altLang="zh-CN" sz="1100" dirty="0">
                <a:ea typeface="+mn-ea"/>
              </a:rPr>
              <a:t>go</a:t>
            </a:r>
            <a:endParaRPr lang="en-US" altLang="zh-CN" sz="1100" dirty="0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575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142287" cy="43926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/>
              <a:t>入住后房间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800" dirty="0">
                <a:latin typeface="+mn-ea"/>
                <a:ea typeface="+mn-ea"/>
              </a:rPr>
              <a:t>客户入住后及时</a:t>
            </a:r>
            <a:r>
              <a:rPr lang="zh-CN" altLang="en-US" sz="1800" dirty="0" smtClean="0">
                <a:latin typeface="+mn-ea"/>
                <a:ea typeface="+mn-ea"/>
              </a:rPr>
              <a:t>更新其所入住的房间的状态</a:t>
            </a:r>
            <a:endParaRPr lang="en-US" altLang="zh-CN" sz="1100" dirty="0"/>
          </a:p>
          <a:p>
            <a:pPr marL="0" indent="0">
              <a:buNone/>
            </a:pPr>
            <a:r>
              <a:rPr lang="en-US" altLang="zh-CN" sz="1100" dirty="0"/>
              <a:t> </a:t>
            </a:r>
            <a:r>
              <a:rPr lang="en-US" altLang="zh-CN" sz="1200" dirty="0"/>
              <a:t>create trigger room_state_2 on </a:t>
            </a:r>
            <a:r>
              <a:rPr lang="zh-CN" altLang="en-US" sz="1200" dirty="0"/>
              <a:t>客户入住订单</a:t>
            </a:r>
          </a:p>
          <a:p>
            <a:pPr marL="0" indent="0">
              <a:buNone/>
            </a:pPr>
            <a:r>
              <a:rPr lang="zh-CN" altLang="en-US" sz="1200" dirty="0"/>
              <a:t> </a:t>
            </a:r>
            <a:r>
              <a:rPr lang="en-US" altLang="zh-CN" sz="1200" dirty="0"/>
              <a:t>for insert</a:t>
            </a:r>
          </a:p>
          <a:p>
            <a:pPr marL="0" indent="0">
              <a:buNone/>
            </a:pPr>
            <a:r>
              <a:rPr lang="en-US" altLang="zh-CN" sz="1200" dirty="0"/>
              <a:t> as</a:t>
            </a:r>
          </a:p>
          <a:p>
            <a:pPr marL="0" indent="0">
              <a:buNone/>
            </a:pPr>
            <a:r>
              <a:rPr lang="en-US" altLang="zh-CN" sz="1200" dirty="0"/>
              <a:t> declare </a:t>
            </a:r>
            <a:r>
              <a:rPr lang="en-US" altLang="zh-CN" sz="1200" dirty="0" err="1"/>
              <a:t>cur_room_state</a:t>
            </a:r>
            <a:r>
              <a:rPr lang="en-US" altLang="zh-CN" sz="1200" dirty="0"/>
              <a:t> cursor</a:t>
            </a:r>
          </a:p>
          <a:p>
            <a:pPr marL="0" indent="0">
              <a:buNone/>
            </a:pPr>
            <a:r>
              <a:rPr lang="en-US" altLang="zh-CN" sz="1200" dirty="0"/>
              <a:t> global scroll dynamic</a:t>
            </a:r>
          </a:p>
          <a:p>
            <a:pPr marL="0" indent="0">
              <a:buNone/>
            </a:pPr>
            <a:r>
              <a:rPr lang="en-US" altLang="zh-CN" sz="1200" dirty="0"/>
              <a:t> for</a:t>
            </a:r>
          </a:p>
          <a:p>
            <a:pPr marL="0" indent="0">
              <a:buNone/>
            </a:pPr>
            <a:r>
              <a:rPr lang="en-US" altLang="zh-CN" sz="1200" dirty="0"/>
              <a:t> select </a:t>
            </a:r>
            <a:r>
              <a:rPr lang="zh-CN" altLang="en-US" sz="1200" dirty="0"/>
              <a:t>房号 </a:t>
            </a:r>
            <a:r>
              <a:rPr lang="en-US" altLang="zh-CN" sz="1200" dirty="0"/>
              <a:t>from inserted</a:t>
            </a:r>
          </a:p>
          <a:p>
            <a:pPr marL="0" indent="0">
              <a:buNone/>
            </a:pPr>
            <a:r>
              <a:rPr lang="en-US" altLang="zh-CN" sz="1200" dirty="0"/>
              <a:t> open </a:t>
            </a:r>
            <a:r>
              <a:rPr lang="en-US" altLang="zh-CN" sz="1200" dirty="0" err="1"/>
              <a:t>cur_room_state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declare @</a:t>
            </a:r>
            <a:r>
              <a:rPr lang="en-US" altLang="zh-CN" sz="1200" dirty="0" err="1"/>
              <a:t>roomnum</a:t>
            </a:r>
            <a:r>
              <a:rPr lang="en-US" altLang="zh-CN" sz="1200" dirty="0"/>
              <a:t> char(10)</a:t>
            </a:r>
          </a:p>
          <a:p>
            <a:pPr marL="0" indent="0">
              <a:buNone/>
            </a:pPr>
            <a:r>
              <a:rPr lang="en-US" altLang="zh-CN" sz="1200" dirty="0"/>
              <a:t> fetch next from </a:t>
            </a:r>
            <a:r>
              <a:rPr lang="en-US" altLang="zh-CN" sz="1200" dirty="0" err="1"/>
              <a:t>cur_room_state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into @</a:t>
            </a:r>
            <a:r>
              <a:rPr lang="en-US" altLang="zh-CN" sz="1200" dirty="0" err="1"/>
              <a:t>roomnum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while @@FETCH_STATUS=0</a:t>
            </a:r>
          </a:p>
          <a:p>
            <a:pPr marL="0" indent="0">
              <a:buNone/>
            </a:pPr>
            <a:r>
              <a:rPr lang="en-US" altLang="zh-CN" sz="1200" dirty="0"/>
              <a:t> begin</a:t>
            </a:r>
          </a:p>
          <a:p>
            <a:pPr marL="0" indent="0">
              <a:buNone/>
            </a:pPr>
            <a:r>
              <a:rPr lang="en-US" altLang="zh-CN" sz="1200" dirty="0"/>
              <a:t> update </a:t>
            </a:r>
            <a:r>
              <a:rPr lang="zh-CN" altLang="en-US" sz="1200" dirty="0"/>
              <a:t>客房信息表</a:t>
            </a:r>
          </a:p>
          <a:p>
            <a:pPr marL="0" indent="0">
              <a:buNone/>
            </a:pPr>
            <a:r>
              <a:rPr lang="zh-CN" altLang="en-US" sz="1200" dirty="0"/>
              <a:t> </a:t>
            </a:r>
            <a:r>
              <a:rPr lang="en-US" altLang="zh-CN" sz="1200" dirty="0"/>
              <a:t>set </a:t>
            </a:r>
            <a:r>
              <a:rPr lang="zh-CN" altLang="en-US" sz="1200" dirty="0"/>
              <a:t>房间状态</a:t>
            </a:r>
            <a:r>
              <a:rPr lang="en-US" altLang="zh-CN" sz="1200" dirty="0"/>
              <a:t>='</a:t>
            </a:r>
            <a:r>
              <a:rPr lang="zh-CN" altLang="en-US" sz="1200" dirty="0"/>
              <a:t>已入住</a:t>
            </a:r>
            <a:r>
              <a:rPr lang="en-US" altLang="zh-CN" sz="1200" dirty="0"/>
              <a:t>' where </a:t>
            </a:r>
            <a:r>
              <a:rPr lang="zh-CN" altLang="en-US" sz="1200" dirty="0"/>
              <a:t>房号</a:t>
            </a:r>
            <a:r>
              <a:rPr lang="en-US" altLang="zh-CN" sz="1200" dirty="0"/>
              <a:t>=@</a:t>
            </a:r>
            <a:r>
              <a:rPr lang="en-US" altLang="zh-CN" sz="1200" dirty="0" err="1"/>
              <a:t>roomnum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fetch next from </a:t>
            </a:r>
            <a:r>
              <a:rPr lang="en-US" altLang="zh-CN" sz="1200" dirty="0" err="1"/>
              <a:t>cur_room_state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into @</a:t>
            </a:r>
            <a:r>
              <a:rPr lang="en-US" altLang="zh-CN" sz="1200" dirty="0" err="1"/>
              <a:t>roomnum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end</a:t>
            </a:r>
          </a:p>
          <a:p>
            <a:pPr marL="0" indent="0">
              <a:buNone/>
            </a:pPr>
            <a:r>
              <a:rPr lang="en-US" altLang="zh-CN" sz="1200" dirty="0"/>
              <a:t> close </a:t>
            </a:r>
            <a:r>
              <a:rPr lang="en-US" altLang="zh-CN" sz="1200" dirty="0" err="1"/>
              <a:t>cur_room_state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err="1"/>
              <a:t>deallocate</a:t>
            </a:r>
            <a:r>
              <a:rPr lang="en-US" altLang="zh-CN" sz="1200" dirty="0"/>
              <a:t> </a:t>
            </a:r>
            <a:r>
              <a:rPr lang="en-US" altLang="zh-CN" sz="1200" dirty="0" err="1"/>
              <a:t>cur_room_state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go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551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ju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3386</TotalTime>
  <Words>1432</Words>
  <Application>Microsoft Office PowerPoint</Application>
  <PresentationFormat>全屏显示(4:3)</PresentationFormat>
  <Paragraphs>233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 Unicode MS</vt:lpstr>
      <vt:lpstr>DotumChe</vt:lpstr>
      <vt:lpstr>楷体</vt:lpstr>
      <vt:lpstr>宋体</vt:lpstr>
      <vt:lpstr>Arial</vt:lpstr>
      <vt:lpstr>Calibri</vt:lpstr>
      <vt:lpstr>Wingdings</vt:lpstr>
      <vt:lpstr>nju</vt:lpstr>
      <vt:lpstr>XX酒店客房信息管理系统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触发器介绍</vt:lpstr>
      <vt:lpstr>PowerPoint 演示文稿</vt:lpstr>
      <vt:lpstr>PowerPoint 演示文稿</vt:lpstr>
      <vt:lpstr>PowerPoint 演示文稿</vt:lpstr>
      <vt:lpstr>5.退房关联表</vt:lpstr>
      <vt:lpstr>PowerPoint 演示文稿</vt:lpstr>
      <vt:lpstr>     选择空房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Patrick</dc:creator>
  <cp:lastModifiedBy>鹏</cp:lastModifiedBy>
  <cp:revision>32</cp:revision>
  <dcterms:created xsi:type="dcterms:W3CDTF">2017-12-28T12:54:23Z</dcterms:created>
  <dcterms:modified xsi:type="dcterms:W3CDTF">2018-01-03T07:54:42Z</dcterms:modified>
</cp:coreProperties>
</file>