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1"/>
  </p:notesMasterIdLst>
  <p:handoutMasterIdLst>
    <p:handoutMasterId r:id="rId62"/>
  </p:handoutMasterIdLst>
  <p:sldIdLst>
    <p:sldId id="256" r:id="rId2"/>
    <p:sldId id="345" r:id="rId3"/>
    <p:sldId id="354" r:id="rId4"/>
    <p:sldId id="388" r:id="rId5"/>
    <p:sldId id="389" r:id="rId6"/>
    <p:sldId id="390" r:id="rId7"/>
    <p:sldId id="391" r:id="rId8"/>
    <p:sldId id="392" r:id="rId9"/>
    <p:sldId id="439" r:id="rId10"/>
    <p:sldId id="394" r:id="rId11"/>
    <p:sldId id="431" r:id="rId12"/>
    <p:sldId id="395" r:id="rId13"/>
    <p:sldId id="396" r:id="rId14"/>
    <p:sldId id="397" r:id="rId15"/>
    <p:sldId id="398" r:id="rId16"/>
    <p:sldId id="399" r:id="rId17"/>
    <p:sldId id="400" r:id="rId18"/>
    <p:sldId id="393" r:id="rId19"/>
    <p:sldId id="401" r:id="rId20"/>
    <p:sldId id="402" r:id="rId21"/>
    <p:sldId id="403" r:id="rId22"/>
    <p:sldId id="440" r:id="rId23"/>
    <p:sldId id="404" r:id="rId24"/>
    <p:sldId id="405" r:id="rId25"/>
    <p:sldId id="406" r:id="rId26"/>
    <p:sldId id="407" r:id="rId27"/>
    <p:sldId id="408" r:id="rId28"/>
    <p:sldId id="409" r:id="rId29"/>
    <p:sldId id="410" r:id="rId30"/>
    <p:sldId id="411" r:id="rId31"/>
    <p:sldId id="412" r:id="rId32"/>
    <p:sldId id="413" r:id="rId33"/>
    <p:sldId id="414" r:id="rId34"/>
    <p:sldId id="415" r:id="rId35"/>
    <p:sldId id="416" r:id="rId36"/>
    <p:sldId id="441" r:id="rId37"/>
    <p:sldId id="418" r:id="rId38"/>
    <p:sldId id="438" r:id="rId39"/>
    <p:sldId id="442" r:id="rId40"/>
    <p:sldId id="421" r:id="rId41"/>
    <p:sldId id="419" r:id="rId42"/>
    <p:sldId id="420" r:id="rId43"/>
    <p:sldId id="422" r:id="rId44"/>
    <p:sldId id="423" r:id="rId45"/>
    <p:sldId id="424" r:id="rId46"/>
    <p:sldId id="425" r:id="rId47"/>
    <p:sldId id="426" r:id="rId48"/>
    <p:sldId id="427" r:id="rId49"/>
    <p:sldId id="428" r:id="rId50"/>
    <p:sldId id="437" r:id="rId51"/>
    <p:sldId id="434" r:id="rId52"/>
    <p:sldId id="436" r:id="rId53"/>
    <p:sldId id="435" r:id="rId54"/>
    <p:sldId id="429" r:id="rId55"/>
    <p:sldId id="430" r:id="rId56"/>
    <p:sldId id="432" r:id="rId57"/>
    <p:sldId id="443" r:id="rId58"/>
    <p:sldId id="444" r:id="rId59"/>
    <p:sldId id="445" r:id="rId60"/>
  </p:sldIdLst>
  <p:sldSz cx="9144000" cy="6858000" type="screen4x3"/>
  <p:notesSz cx="6997700" cy="9309100"/>
  <p:defaultTextStyle>
    <a:defPPr>
      <a:defRPr lang="en-US"/>
    </a:defPPr>
    <a:lvl1pPr algn="l" rtl="0" eaLnBrk="0" fontAlgn="base" hangingPunct="0">
      <a:spcBef>
        <a:spcPct val="0"/>
      </a:spcBef>
      <a:spcAft>
        <a:spcPct val="0"/>
      </a:spcAft>
      <a:defRPr kumimoji="1" sz="2800" b="1" kern="1200">
        <a:solidFill>
          <a:srgbClr val="FFFFFF"/>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rgbClr val="FFFFFF"/>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rgbClr val="FFFFFF"/>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rgbClr val="FFFFFF"/>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800"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800"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800"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800"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E72909"/>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78787"/>
    <a:srgbClr val="CAD704"/>
    <a:srgbClr val="89A5C7"/>
    <a:srgbClr val="9ED67D"/>
    <a:srgbClr val="99CCCC"/>
    <a:srgbClr val="F0F076"/>
    <a:srgbClr val="FCCEB1"/>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99" autoAdjust="0"/>
    <p:restoredTop sz="83938" autoAdjust="0"/>
  </p:normalViewPr>
  <p:slideViewPr>
    <p:cSldViewPr>
      <p:cViewPr varScale="1">
        <p:scale>
          <a:sx n="108" d="100"/>
          <a:sy n="108" d="100"/>
        </p:scale>
        <p:origin x="1296"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Lst>
  </p:outlineViewPr>
  <p:notesTextViewPr>
    <p:cViewPr>
      <p:scale>
        <a:sx n="100" d="100"/>
        <a:sy n="100" d="100"/>
      </p:scale>
      <p:origin x="0" y="0"/>
    </p:cViewPr>
  </p:notesTextViewPr>
  <p:sorterViewPr>
    <p:cViewPr>
      <p:scale>
        <a:sx n="100" d="100"/>
        <a:sy n="100" d="100"/>
      </p:scale>
      <p:origin x="0" y="612"/>
    </p:cViewPr>
  </p:sorterViewPr>
  <p:notesViewPr>
    <p:cSldViewPr>
      <p:cViewPr varScale="1">
        <p:scale>
          <a:sx n="55" d="100"/>
          <a:sy n="55" d="100"/>
        </p:scale>
        <p:origin x="-1806" y="-90"/>
      </p:cViewPr>
      <p:guideLst>
        <p:guide orient="horz" pos="2932"/>
        <p:guide pos="22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4.xml"/><Relationship Id="rId21" Type="http://schemas.openxmlformats.org/officeDocument/2006/relationships/slide" Target="slides/slide24.xml"/><Relationship Id="rId34" Type="http://schemas.openxmlformats.org/officeDocument/2006/relationships/slide" Target="slides/slide39.xml"/><Relationship Id="rId42" Type="http://schemas.openxmlformats.org/officeDocument/2006/relationships/slide" Target="slides/slide47.xml"/><Relationship Id="rId47" Type="http://schemas.openxmlformats.org/officeDocument/2006/relationships/slide" Target="slides/slide52.xml"/><Relationship Id="rId50" Type="http://schemas.openxmlformats.org/officeDocument/2006/relationships/slide" Target="slides/slide55.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19.xml"/><Relationship Id="rId29" Type="http://schemas.openxmlformats.org/officeDocument/2006/relationships/slide" Target="slides/slide32.xml"/><Relationship Id="rId11" Type="http://schemas.openxmlformats.org/officeDocument/2006/relationships/slide" Target="slides/slide12.xml"/><Relationship Id="rId24" Type="http://schemas.openxmlformats.org/officeDocument/2006/relationships/slide" Target="slides/slide27.xml"/><Relationship Id="rId32" Type="http://schemas.openxmlformats.org/officeDocument/2006/relationships/slide" Target="slides/slide37.xml"/><Relationship Id="rId37" Type="http://schemas.openxmlformats.org/officeDocument/2006/relationships/slide" Target="slides/slide42.xml"/><Relationship Id="rId40" Type="http://schemas.openxmlformats.org/officeDocument/2006/relationships/slide" Target="slides/slide45.xml"/><Relationship Id="rId45" Type="http://schemas.openxmlformats.org/officeDocument/2006/relationships/slide" Target="slides/slide50.xml"/><Relationship Id="rId53" Type="http://schemas.openxmlformats.org/officeDocument/2006/relationships/slide" Target="slides/slide58.xml"/><Relationship Id="rId5" Type="http://schemas.openxmlformats.org/officeDocument/2006/relationships/slide" Target="slides/slide6.xml"/><Relationship Id="rId10" Type="http://schemas.openxmlformats.org/officeDocument/2006/relationships/slide" Target="slides/slide11.xml"/><Relationship Id="rId19" Type="http://schemas.openxmlformats.org/officeDocument/2006/relationships/slide" Target="slides/slide22.xml"/><Relationship Id="rId31" Type="http://schemas.openxmlformats.org/officeDocument/2006/relationships/slide" Target="slides/slide36.xml"/><Relationship Id="rId44" Type="http://schemas.openxmlformats.org/officeDocument/2006/relationships/slide" Target="slides/slide49.xml"/><Relationship Id="rId52" Type="http://schemas.openxmlformats.org/officeDocument/2006/relationships/slide" Target="slides/slide57.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5.xml"/><Relationship Id="rId35" Type="http://schemas.openxmlformats.org/officeDocument/2006/relationships/slide" Target="slides/slide40.xml"/><Relationship Id="rId43" Type="http://schemas.openxmlformats.org/officeDocument/2006/relationships/slide" Target="slides/slide48.xml"/><Relationship Id="rId48" Type="http://schemas.openxmlformats.org/officeDocument/2006/relationships/slide" Target="slides/slide53.xml"/><Relationship Id="rId8" Type="http://schemas.openxmlformats.org/officeDocument/2006/relationships/slide" Target="slides/slide9.xml"/><Relationship Id="rId51" Type="http://schemas.openxmlformats.org/officeDocument/2006/relationships/slide" Target="slides/slide56.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8.xml"/><Relationship Id="rId38" Type="http://schemas.openxmlformats.org/officeDocument/2006/relationships/slide" Target="slides/slide43.xml"/><Relationship Id="rId46" Type="http://schemas.openxmlformats.org/officeDocument/2006/relationships/slide" Target="slides/slide51.xml"/><Relationship Id="rId20" Type="http://schemas.openxmlformats.org/officeDocument/2006/relationships/slide" Target="slides/slide23.xml"/><Relationship Id="rId41" Type="http://schemas.openxmlformats.org/officeDocument/2006/relationships/slide" Target="slides/slide46.xml"/><Relationship Id="rId54" Type="http://schemas.openxmlformats.org/officeDocument/2006/relationships/slide" Target="slides/slide59.xml"/><Relationship Id="rId1" Type="http://schemas.openxmlformats.org/officeDocument/2006/relationships/slide" Target="slides/slide1.xml"/><Relationship Id="rId6" Type="http://schemas.openxmlformats.org/officeDocument/2006/relationships/slide" Target="slides/slide7.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41.xml"/><Relationship Id="rId49"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 mingming" userId="7a846002af62c971" providerId="LiveId" clId="{D255595E-05ED-40FF-A799-184FCF29F0D9}"/>
    <pc:docChg chg="modSld">
      <pc:chgData name="ren mingming" userId="7a846002af62c971" providerId="LiveId" clId="{D255595E-05ED-40FF-A799-184FCF29F0D9}" dt="2022-09-20T00:22:37.113" v="36"/>
      <pc:docMkLst>
        <pc:docMk/>
      </pc:docMkLst>
      <pc:sldChg chg="modSp">
        <pc:chgData name="ren mingming" userId="7a846002af62c971" providerId="LiveId" clId="{D255595E-05ED-40FF-A799-184FCF29F0D9}" dt="2022-09-20T00:22:37.113" v="36"/>
        <pc:sldMkLst>
          <pc:docMk/>
          <pc:sldMk cId="0" sldId="394"/>
        </pc:sldMkLst>
        <pc:spChg chg="mod">
          <ac:chgData name="ren mingming" userId="7a846002af62c971" providerId="LiveId" clId="{D255595E-05ED-40FF-A799-184FCF29F0D9}" dt="2022-09-20T00:22:37.113" v="36"/>
          <ac:spMkLst>
            <pc:docMk/>
            <pc:sldMk cId="0" sldId="394"/>
            <ac:spMk id="17411" creationId="{00000000-0000-0000-0000-000000000000}"/>
          </ac:spMkLst>
        </pc:spChg>
      </pc:sldChg>
      <pc:sldChg chg="modSp">
        <pc:chgData name="ren mingming" userId="7a846002af62c971" providerId="LiveId" clId="{D255595E-05ED-40FF-A799-184FCF29F0D9}" dt="2022-09-14T15:45:02.764" v="25"/>
        <pc:sldMkLst>
          <pc:docMk/>
          <pc:sldMk cId="0" sldId="401"/>
        </pc:sldMkLst>
        <pc:spChg chg="mod">
          <ac:chgData name="ren mingming" userId="7a846002af62c971" providerId="LiveId" clId="{D255595E-05ED-40FF-A799-184FCF29F0D9}" dt="2022-09-14T15:45:02.764" v="25"/>
          <ac:spMkLst>
            <pc:docMk/>
            <pc:sldMk cId="0" sldId="401"/>
            <ac:spMk id="27651" creationId="{00000000-0000-0000-0000-000000000000}"/>
          </ac:spMkLst>
        </pc:spChg>
      </pc:sldChg>
    </pc:docChg>
  </pc:docChgLst>
  <pc:docChgLst>
    <pc:chgData name="ren mingming" userId="7a846002af62c971" providerId="LiveId" clId="{58292550-C547-4B5A-AC7C-07DC7FF1C550}"/>
    <pc:docChg chg="modSld">
      <pc:chgData name="ren mingming" userId="7a846002af62c971" providerId="LiveId" clId="{58292550-C547-4B5A-AC7C-07DC7FF1C550}" dt="2023-09-06T03:24:38.276" v="26" actId="108"/>
      <pc:docMkLst>
        <pc:docMk/>
      </pc:docMkLst>
      <pc:sldChg chg="modSp">
        <pc:chgData name="ren mingming" userId="7a846002af62c971" providerId="LiveId" clId="{58292550-C547-4B5A-AC7C-07DC7FF1C550}" dt="2023-09-06T02:36:28.466" v="1" actId="20577"/>
        <pc:sldMkLst>
          <pc:docMk/>
          <pc:sldMk cId="0" sldId="403"/>
        </pc:sldMkLst>
        <pc:spChg chg="mod">
          <ac:chgData name="ren mingming" userId="7a846002af62c971" providerId="LiveId" clId="{58292550-C547-4B5A-AC7C-07DC7FF1C550}" dt="2023-09-06T02:36:28.466" v="1" actId="20577"/>
          <ac:spMkLst>
            <pc:docMk/>
            <pc:sldMk cId="0" sldId="403"/>
            <ac:spMk id="29699" creationId="{00000000-0000-0000-0000-000000000000}"/>
          </ac:spMkLst>
        </pc:spChg>
      </pc:sldChg>
      <pc:sldChg chg="modSp">
        <pc:chgData name="ren mingming" userId="7a846002af62c971" providerId="LiveId" clId="{58292550-C547-4B5A-AC7C-07DC7FF1C550}" dt="2023-09-06T02:37:14.199" v="2" actId="20577"/>
        <pc:sldMkLst>
          <pc:docMk/>
          <pc:sldMk cId="0" sldId="440"/>
        </pc:sldMkLst>
        <pc:spChg chg="mod">
          <ac:chgData name="ren mingming" userId="7a846002af62c971" providerId="LiveId" clId="{58292550-C547-4B5A-AC7C-07DC7FF1C550}" dt="2023-09-06T02:37:14.199" v="2" actId="20577"/>
          <ac:spMkLst>
            <pc:docMk/>
            <pc:sldMk cId="0" sldId="440"/>
            <ac:spMk id="31747" creationId="{00000000-0000-0000-0000-000000000000}"/>
          </ac:spMkLst>
        </pc:spChg>
      </pc:sldChg>
      <pc:sldChg chg="modSp modAnim">
        <pc:chgData name="ren mingming" userId="7a846002af62c971" providerId="LiveId" clId="{58292550-C547-4B5A-AC7C-07DC7FF1C550}" dt="2023-09-06T03:24:38.276" v="26" actId="108"/>
        <pc:sldMkLst>
          <pc:docMk/>
          <pc:sldMk cId="0" sldId="445"/>
        </pc:sldMkLst>
        <pc:spChg chg="mod">
          <ac:chgData name="ren mingming" userId="7a846002af62c971" providerId="LiveId" clId="{58292550-C547-4B5A-AC7C-07DC7FF1C550}" dt="2023-09-06T03:24:38.276" v="26" actId="108"/>
          <ac:spMkLst>
            <pc:docMk/>
            <pc:sldMk cId="0" sldId="445"/>
            <ac:spMk id="69635" creationId="{00000000-0000-0000-0000-000000000000}"/>
          </ac:spMkLst>
        </pc:spChg>
      </pc:sldChg>
    </pc:docChg>
  </pc:docChgLst>
  <pc:docChgLst>
    <pc:chgData name="mingming ren" userId="7a846002af62c971" providerId="LiveId" clId="{310ADEED-05E6-46FB-8B67-DD72716F314F}"/>
    <pc:docChg chg="modSld">
      <pc:chgData name="mingming ren" userId="7a846002af62c971" providerId="LiveId" clId="{310ADEED-05E6-46FB-8B67-DD72716F314F}" dt="2024-09-09T11:51:46.671" v="148"/>
      <pc:docMkLst>
        <pc:docMk/>
      </pc:docMkLst>
      <pc:sldChg chg="modSp">
        <pc:chgData name="mingming ren" userId="7a846002af62c971" providerId="LiveId" clId="{310ADEED-05E6-46FB-8B67-DD72716F314F}" dt="2024-09-09T11:42:25.044" v="78" actId="20577"/>
        <pc:sldMkLst>
          <pc:docMk/>
          <pc:sldMk cId="0" sldId="392"/>
        </pc:sldMkLst>
        <pc:spChg chg="mod">
          <ac:chgData name="mingming ren" userId="7a846002af62c971" providerId="LiveId" clId="{310ADEED-05E6-46FB-8B67-DD72716F314F}" dt="2024-09-09T11:42:25.044" v="78" actId="20577"/>
          <ac:spMkLst>
            <pc:docMk/>
            <pc:sldMk cId="0" sldId="392"/>
            <ac:spMk id="14339" creationId="{00000000-0000-0000-0000-000000000000}"/>
          </ac:spMkLst>
        </pc:spChg>
      </pc:sldChg>
      <pc:sldChg chg="modSp">
        <pc:chgData name="mingming ren" userId="7a846002af62c971" providerId="LiveId" clId="{310ADEED-05E6-46FB-8B67-DD72716F314F}" dt="2024-09-09T03:36:44.536" v="4"/>
        <pc:sldMkLst>
          <pc:docMk/>
          <pc:sldMk cId="0" sldId="408"/>
        </pc:sldMkLst>
        <pc:spChg chg="mod">
          <ac:chgData name="mingming ren" userId="7a846002af62c971" providerId="LiveId" clId="{310ADEED-05E6-46FB-8B67-DD72716F314F}" dt="2024-09-09T03:36:44.536" v="4"/>
          <ac:spMkLst>
            <pc:docMk/>
            <pc:sldMk cId="0" sldId="408"/>
            <ac:spMk id="363525" creationId="{00000000-0000-0000-0000-000000000000}"/>
          </ac:spMkLst>
        </pc:spChg>
      </pc:sldChg>
      <pc:sldChg chg="modSp">
        <pc:chgData name="mingming ren" userId="7a846002af62c971" providerId="LiveId" clId="{310ADEED-05E6-46FB-8B67-DD72716F314F}" dt="2024-09-05T14:50:30.219" v="2"/>
        <pc:sldMkLst>
          <pc:docMk/>
          <pc:sldMk cId="0" sldId="409"/>
        </pc:sldMkLst>
        <pc:spChg chg="mod">
          <ac:chgData name="mingming ren" userId="7a846002af62c971" providerId="LiveId" clId="{310ADEED-05E6-46FB-8B67-DD72716F314F}" dt="2024-09-05T14:50:30.219" v="2"/>
          <ac:spMkLst>
            <pc:docMk/>
            <pc:sldMk cId="0" sldId="409"/>
            <ac:spMk id="37891" creationId="{00000000-0000-0000-0000-000000000000}"/>
          </ac:spMkLst>
        </pc:spChg>
      </pc:sldChg>
      <pc:sldChg chg="modSp">
        <pc:chgData name="mingming ren" userId="7a846002af62c971" providerId="LiveId" clId="{310ADEED-05E6-46FB-8B67-DD72716F314F}" dt="2024-09-09T09:17:18.369" v="56"/>
        <pc:sldMkLst>
          <pc:docMk/>
          <pc:sldMk cId="0" sldId="438"/>
        </pc:sldMkLst>
        <pc:spChg chg="mod">
          <ac:chgData name="mingming ren" userId="7a846002af62c971" providerId="LiveId" clId="{310ADEED-05E6-46FB-8B67-DD72716F314F}" dt="2024-09-09T09:17:18.369" v="56"/>
          <ac:spMkLst>
            <pc:docMk/>
            <pc:sldMk cId="0" sldId="438"/>
            <ac:spMk id="48131" creationId="{00000000-0000-0000-0000-000000000000}"/>
          </ac:spMkLst>
        </pc:spChg>
      </pc:sldChg>
      <pc:sldChg chg="modSp">
        <pc:chgData name="mingming ren" userId="7a846002af62c971" providerId="LiveId" clId="{310ADEED-05E6-46FB-8B67-DD72716F314F}" dt="2024-09-09T09:03:20.647" v="11"/>
        <pc:sldMkLst>
          <pc:docMk/>
          <pc:sldMk cId="0" sldId="441"/>
        </pc:sldMkLst>
        <pc:spChg chg="mod">
          <ac:chgData name="mingming ren" userId="7a846002af62c971" providerId="LiveId" clId="{310ADEED-05E6-46FB-8B67-DD72716F314F}" dt="2024-09-09T09:03:20.647" v="11"/>
          <ac:spMkLst>
            <pc:docMk/>
            <pc:sldMk cId="0" sldId="441"/>
            <ac:spMk id="46083" creationId="{00000000-0000-0000-0000-000000000000}"/>
          </ac:spMkLst>
        </pc:spChg>
      </pc:sldChg>
      <pc:sldChg chg="modSp">
        <pc:chgData name="mingming ren" userId="7a846002af62c971" providerId="LiveId" clId="{310ADEED-05E6-46FB-8B67-DD72716F314F}" dt="2024-09-09T09:17:39.297" v="68"/>
        <pc:sldMkLst>
          <pc:docMk/>
          <pc:sldMk cId="0" sldId="442"/>
        </pc:sldMkLst>
        <pc:spChg chg="mod">
          <ac:chgData name="mingming ren" userId="7a846002af62c971" providerId="LiveId" clId="{310ADEED-05E6-46FB-8B67-DD72716F314F}" dt="2024-09-09T09:17:39.297" v="68"/>
          <ac:spMkLst>
            <pc:docMk/>
            <pc:sldMk cId="0" sldId="442"/>
            <ac:spMk id="49155" creationId="{00000000-0000-0000-0000-000000000000}"/>
          </ac:spMkLst>
        </pc:spChg>
      </pc:sldChg>
      <pc:sldChg chg="modSp modAnim">
        <pc:chgData name="mingming ren" userId="7a846002af62c971" providerId="LiveId" clId="{310ADEED-05E6-46FB-8B67-DD72716F314F}" dt="2024-09-09T11:51:46.671" v="148"/>
        <pc:sldMkLst>
          <pc:docMk/>
          <pc:sldMk cId="0" sldId="443"/>
        </pc:sldMkLst>
        <pc:spChg chg="mod">
          <ac:chgData name="mingming ren" userId="7a846002af62c971" providerId="LiveId" clId="{310ADEED-05E6-46FB-8B67-DD72716F314F}" dt="2024-09-09T11:51:46.671" v="148"/>
          <ac:spMkLst>
            <pc:docMk/>
            <pc:sldMk cId="0" sldId="443"/>
            <ac:spMk id="40556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527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defTabSz="917575">
              <a:spcBef>
                <a:spcPct val="0"/>
              </a:spcBef>
              <a:buClrTx/>
              <a:buFontTx/>
              <a:buNone/>
              <a:defRPr kumimoji="0" sz="1200" b="0">
                <a:solidFill>
                  <a:schemeClr val="tx1"/>
                </a:solidFill>
                <a:latin typeface="Times New Roman" panose="02020603050405020304" pitchFamily="18" charset="0"/>
              </a:defRPr>
            </a:lvl1pPr>
          </a:lstStyle>
          <a:p>
            <a:pPr>
              <a:defRPr/>
            </a:pPr>
            <a:endParaRPr lang="zh-CN" altLang="en-US"/>
          </a:p>
        </p:txBody>
      </p:sp>
      <p:sp>
        <p:nvSpPr>
          <p:cNvPr id="27651" name="Rectangle 3"/>
          <p:cNvSpPr>
            <a:spLocks noGrp="1" noChangeArrowheads="1"/>
          </p:cNvSpPr>
          <p:nvPr>
            <p:ph type="dt" sz="quarter" idx="1"/>
          </p:nvPr>
        </p:nvSpPr>
        <p:spPr bwMode="auto">
          <a:xfrm>
            <a:off x="3970338" y="0"/>
            <a:ext cx="30527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algn="r" defTabSz="917575">
              <a:spcBef>
                <a:spcPct val="0"/>
              </a:spcBef>
              <a:buClrTx/>
              <a:buFontTx/>
              <a:buNone/>
              <a:defRPr kumimoji="0" sz="1200" b="0">
                <a:solidFill>
                  <a:schemeClr val="tx1"/>
                </a:solidFill>
                <a:latin typeface="Times New Roman" panose="02020603050405020304" pitchFamily="18" charset="0"/>
              </a:defRPr>
            </a:lvl1pPr>
          </a:lstStyle>
          <a:p>
            <a:pPr>
              <a:defRPr/>
            </a:pPr>
            <a:endParaRPr lang="en-US" altLang="zh-CN"/>
          </a:p>
        </p:txBody>
      </p:sp>
      <p:sp>
        <p:nvSpPr>
          <p:cNvPr id="27652" name="Rectangle 4"/>
          <p:cNvSpPr>
            <a:spLocks noGrp="1" noChangeArrowheads="1"/>
          </p:cNvSpPr>
          <p:nvPr>
            <p:ph type="ftr" sz="quarter" idx="2"/>
          </p:nvPr>
        </p:nvSpPr>
        <p:spPr bwMode="auto">
          <a:xfrm>
            <a:off x="0" y="8875713"/>
            <a:ext cx="30527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defTabSz="917575">
              <a:spcBef>
                <a:spcPct val="0"/>
              </a:spcBef>
              <a:buClrTx/>
              <a:buFontTx/>
              <a:buNone/>
              <a:defRPr kumimoji="0" sz="1200" b="0">
                <a:solidFill>
                  <a:schemeClr val="tx1"/>
                </a:solidFill>
                <a:latin typeface="Times New Roman" panose="02020603050405020304" pitchFamily="18" charset="0"/>
              </a:defRPr>
            </a:lvl1pPr>
          </a:lstStyle>
          <a:p>
            <a:pPr>
              <a:defRPr/>
            </a:pPr>
            <a:endParaRPr lang="en-US" altLang="zh-CN"/>
          </a:p>
        </p:txBody>
      </p:sp>
      <p:sp>
        <p:nvSpPr>
          <p:cNvPr id="27653" name="Rectangle 5"/>
          <p:cNvSpPr>
            <a:spLocks noGrp="1" noChangeArrowheads="1"/>
          </p:cNvSpPr>
          <p:nvPr>
            <p:ph type="sldNum" sz="quarter" idx="3"/>
          </p:nvPr>
        </p:nvSpPr>
        <p:spPr bwMode="auto">
          <a:xfrm>
            <a:off x="3970338" y="8875713"/>
            <a:ext cx="30527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algn="r" defTabSz="917575">
              <a:spcBef>
                <a:spcPct val="0"/>
              </a:spcBef>
              <a:buClrTx/>
              <a:buFontTx/>
              <a:buNone/>
              <a:defRPr kumimoji="0" sz="1200" b="0">
                <a:solidFill>
                  <a:schemeClr val="tx1"/>
                </a:solidFill>
                <a:latin typeface="Times New Roman" panose="02020603050405020304" pitchFamily="18" charset="0"/>
              </a:defRPr>
            </a:lvl1pPr>
          </a:lstStyle>
          <a:p>
            <a:pPr>
              <a:defRPr/>
            </a:pPr>
            <a:fld id="{28ED7057-E8C8-4592-9690-CB892A86207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30527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defTabSz="917575">
              <a:spcBef>
                <a:spcPct val="0"/>
              </a:spcBef>
              <a:buClrTx/>
              <a:buFontTx/>
              <a:buNone/>
              <a:defRPr kumimoji="0" sz="1200" b="0">
                <a:solidFill>
                  <a:schemeClr val="tx1"/>
                </a:solidFill>
              </a:defRPr>
            </a:lvl1pPr>
          </a:lstStyle>
          <a:p>
            <a:pPr>
              <a:defRPr/>
            </a:pPr>
            <a:endParaRPr lang="zh-CN" altLang="en-US"/>
          </a:p>
        </p:txBody>
      </p:sp>
      <p:sp>
        <p:nvSpPr>
          <p:cNvPr id="33795" name="Rectangle 1027"/>
          <p:cNvSpPr>
            <a:spLocks noGrp="1" noChangeArrowheads="1"/>
          </p:cNvSpPr>
          <p:nvPr>
            <p:ph type="dt" idx="1"/>
          </p:nvPr>
        </p:nvSpPr>
        <p:spPr bwMode="auto">
          <a:xfrm>
            <a:off x="3970338" y="0"/>
            <a:ext cx="30527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algn="r" defTabSz="917575">
              <a:spcBef>
                <a:spcPct val="0"/>
              </a:spcBef>
              <a:buClrTx/>
              <a:buFontTx/>
              <a:buNone/>
              <a:defRPr kumimoji="0" sz="1200" b="0">
                <a:solidFill>
                  <a:schemeClr val="tx1"/>
                </a:solidFill>
              </a:defRPr>
            </a:lvl1pPr>
          </a:lstStyle>
          <a:p>
            <a:pPr>
              <a:defRPr/>
            </a:pPr>
            <a:endParaRPr lang="en-US" altLang="zh-CN"/>
          </a:p>
        </p:txBody>
      </p:sp>
      <p:sp>
        <p:nvSpPr>
          <p:cNvPr id="3076" name="Rectangle 1028"/>
          <p:cNvSpPr>
            <a:spLocks noGrp="1" noRot="1" noChangeAspect="1" noChangeArrowheads="1" noTextEdit="1"/>
          </p:cNvSpPr>
          <p:nvPr>
            <p:ph type="sldImg" idx="2"/>
          </p:nvPr>
        </p:nvSpPr>
        <p:spPr bwMode="auto">
          <a:xfrm>
            <a:off x="1127125" y="688975"/>
            <a:ext cx="4692650" cy="35194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1029"/>
          <p:cNvSpPr>
            <a:spLocks noGrp="1" noChangeArrowheads="1"/>
          </p:cNvSpPr>
          <p:nvPr>
            <p:ph type="body" sz="quarter" idx="3"/>
          </p:nvPr>
        </p:nvSpPr>
        <p:spPr bwMode="auto">
          <a:xfrm>
            <a:off x="915988" y="4437063"/>
            <a:ext cx="5114925" cy="420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3798" name="Rectangle 1030"/>
          <p:cNvSpPr>
            <a:spLocks noGrp="1" noChangeArrowheads="1"/>
          </p:cNvSpPr>
          <p:nvPr>
            <p:ph type="ftr" sz="quarter" idx="4"/>
          </p:nvPr>
        </p:nvSpPr>
        <p:spPr bwMode="auto">
          <a:xfrm>
            <a:off x="0" y="8875713"/>
            <a:ext cx="30527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defTabSz="917575">
              <a:spcBef>
                <a:spcPct val="0"/>
              </a:spcBef>
              <a:buClrTx/>
              <a:buFontTx/>
              <a:buNone/>
              <a:defRPr kumimoji="0" sz="1200" b="0">
                <a:solidFill>
                  <a:schemeClr val="tx1"/>
                </a:solidFill>
              </a:defRPr>
            </a:lvl1pPr>
          </a:lstStyle>
          <a:p>
            <a:pPr>
              <a:defRPr/>
            </a:pPr>
            <a:endParaRPr lang="en-US" altLang="zh-CN"/>
          </a:p>
        </p:txBody>
      </p:sp>
      <p:sp>
        <p:nvSpPr>
          <p:cNvPr id="33799" name="Rectangle 1031"/>
          <p:cNvSpPr>
            <a:spLocks noGrp="1" noChangeArrowheads="1"/>
          </p:cNvSpPr>
          <p:nvPr>
            <p:ph type="sldNum" sz="quarter" idx="5"/>
          </p:nvPr>
        </p:nvSpPr>
        <p:spPr bwMode="auto">
          <a:xfrm>
            <a:off x="3970338" y="8875713"/>
            <a:ext cx="30527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algn="r" defTabSz="917575">
              <a:spcBef>
                <a:spcPct val="0"/>
              </a:spcBef>
              <a:buClrTx/>
              <a:buFontTx/>
              <a:buNone/>
              <a:defRPr kumimoji="0" sz="1200" b="0">
                <a:solidFill>
                  <a:schemeClr val="tx1"/>
                </a:solidFill>
              </a:defRPr>
            </a:lvl1pPr>
          </a:lstStyle>
          <a:p>
            <a:pPr>
              <a:defRPr/>
            </a:pPr>
            <a:fld id="{FF7B881B-3861-400C-B1B2-2C25E5EA1C0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p:cNvSpPr>
            <a:spLocks noGrp="1" noChangeArrowheads="1"/>
          </p:cNvSpPr>
          <p:nvPr>
            <p:ph type="sldNum" sz="quarter" idx="5"/>
          </p:nvPr>
        </p:nvSpPr>
        <p:spPr>
          <a:noFill/>
        </p:spPr>
        <p:txBody>
          <a:bodyPr/>
          <a:lstStyle>
            <a:lvl1pPr defTabSz="917575">
              <a:defRPr kumimoji="1" sz="2800" b="1">
                <a:solidFill>
                  <a:srgbClr val="FFFFFF"/>
                </a:solidFill>
                <a:latin typeface="Arial" panose="020B0604020202020204" pitchFamily="34" charset="0"/>
                <a:ea typeface="宋体" panose="02010600030101010101" pitchFamily="2" charset="-122"/>
              </a:defRPr>
            </a:lvl1pPr>
            <a:lvl2pPr marL="742950" indent="-285750" defTabSz="917575">
              <a:defRPr kumimoji="1" sz="2800" b="1">
                <a:solidFill>
                  <a:srgbClr val="FFFFFF"/>
                </a:solidFill>
                <a:latin typeface="Arial" panose="020B0604020202020204" pitchFamily="34" charset="0"/>
                <a:ea typeface="宋体" panose="02010600030101010101" pitchFamily="2" charset="-122"/>
              </a:defRPr>
            </a:lvl2pPr>
            <a:lvl3pPr marL="1143000" indent="-228600" defTabSz="917575">
              <a:defRPr kumimoji="1" sz="2800" b="1">
                <a:solidFill>
                  <a:srgbClr val="FFFFFF"/>
                </a:solidFill>
                <a:latin typeface="Arial" panose="020B0604020202020204" pitchFamily="34" charset="0"/>
                <a:ea typeface="宋体" panose="02010600030101010101" pitchFamily="2" charset="-122"/>
              </a:defRPr>
            </a:lvl3pPr>
            <a:lvl4pPr marL="1600200" indent="-228600" defTabSz="917575">
              <a:defRPr kumimoji="1" sz="2800" b="1">
                <a:solidFill>
                  <a:srgbClr val="FFFFFF"/>
                </a:solidFill>
                <a:latin typeface="Arial" panose="020B0604020202020204" pitchFamily="34" charset="0"/>
                <a:ea typeface="宋体" panose="02010600030101010101" pitchFamily="2" charset="-122"/>
              </a:defRPr>
            </a:lvl4pPr>
            <a:lvl5pPr marL="2057400" indent="-228600" defTabSz="917575">
              <a:defRPr kumimoji="1" sz="2800" b="1">
                <a:solidFill>
                  <a:srgbClr val="FFFFFF"/>
                </a:solidFill>
                <a:latin typeface="Arial" panose="020B0604020202020204" pitchFamily="34" charset="0"/>
                <a:ea typeface="宋体" panose="02010600030101010101" pitchFamily="2" charset="-122"/>
              </a:defRPr>
            </a:lvl5pPr>
            <a:lvl6pPr marL="25146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6pPr>
            <a:lvl7pPr marL="29718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7pPr>
            <a:lvl8pPr marL="34290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8pPr>
            <a:lvl9pPr marL="38862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9pPr>
          </a:lstStyle>
          <a:p>
            <a:fld id="{EFCBE580-17AB-4E4D-AE6E-CE44AA57CF28}" type="slidenum">
              <a:rPr kumimoji="0" lang="zh-CN" altLang="en-US" sz="1200" b="0" smtClean="0">
                <a:solidFill>
                  <a:schemeClr val="tx1"/>
                </a:solidFill>
              </a:rPr>
              <a:pPr/>
              <a:t>1</a:t>
            </a:fld>
            <a:endParaRPr kumimoji="0" lang="en-US" altLang="zh-CN" sz="1200" b="0">
              <a:solidFill>
                <a:schemeClr val="tx1"/>
              </a:solidFill>
            </a:endParaRPr>
          </a:p>
        </p:txBody>
      </p:sp>
      <p:sp>
        <p:nvSpPr>
          <p:cNvPr id="6147" name="Rectangle 4"/>
          <p:cNvSpPr>
            <a:spLocks noGrp="1" noRot="1" noChangeAspect="1" noChangeArrowheads="1" noTextEdit="1"/>
          </p:cNvSpPr>
          <p:nvPr>
            <p:ph type="sldImg"/>
          </p:nvPr>
        </p:nvSpPr>
        <p:spPr>
          <a:ln/>
        </p:spPr>
      </p:sp>
      <p:sp>
        <p:nvSpPr>
          <p:cNvPr id="6148" name="Rectangle 5"/>
          <p:cNvSpPr>
            <a:spLocks noGrp="1" noChangeArrowheads="1"/>
          </p:cNvSpPr>
          <p:nvPr>
            <p:ph type="body" idx="1"/>
          </p:nvPr>
        </p:nvSpPr>
        <p:spPr>
          <a:noFill/>
        </p:spPr>
        <p:txBody>
          <a:bodyPr/>
          <a:lstStyle/>
          <a:p>
            <a:pPr>
              <a:buFontTx/>
              <a:buNone/>
            </a:pPr>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31"/>
          <p:cNvSpPr>
            <a:spLocks noGrp="1" noChangeArrowheads="1"/>
          </p:cNvSpPr>
          <p:nvPr>
            <p:ph type="sldNum" sz="quarter" idx="5"/>
          </p:nvPr>
        </p:nvSpPr>
        <p:spPr>
          <a:noFill/>
        </p:spPr>
        <p:txBody>
          <a:bodyPr/>
          <a:lstStyle>
            <a:lvl1pPr defTabSz="917575">
              <a:defRPr kumimoji="1" sz="2800" b="1">
                <a:solidFill>
                  <a:srgbClr val="FFFFFF"/>
                </a:solidFill>
                <a:latin typeface="Arial" panose="020B0604020202020204" pitchFamily="34" charset="0"/>
                <a:ea typeface="宋体" panose="02010600030101010101" pitchFamily="2" charset="-122"/>
              </a:defRPr>
            </a:lvl1pPr>
            <a:lvl2pPr marL="742950" indent="-285750" defTabSz="917575">
              <a:defRPr kumimoji="1" sz="2800" b="1">
                <a:solidFill>
                  <a:srgbClr val="FFFFFF"/>
                </a:solidFill>
                <a:latin typeface="Arial" panose="020B0604020202020204" pitchFamily="34" charset="0"/>
                <a:ea typeface="宋体" panose="02010600030101010101" pitchFamily="2" charset="-122"/>
              </a:defRPr>
            </a:lvl2pPr>
            <a:lvl3pPr marL="1143000" indent="-228600" defTabSz="917575">
              <a:defRPr kumimoji="1" sz="2800" b="1">
                <a:solidFill>
                  <a:srgbClr val="FFFFFF"/>
                </a:solidFill>
                <a:latin typeface="Arial" panose="020B0604020202020204" pitchFamily="34" charset="0"/>
                <a:ea typeface="宋体" panose="02010600030101010101" pitchFamily="2" charset="-122"/>
              </a:defRPr>
            </a:lvl3pPr>
            <a:lvl4pPr marL="1600200" indent="-228600" defTabSz="917575">
              <a:defRPr kumimoji="1" sz="2800" b="1">
                <a:solidFill>
                  <a:srgbClr val="FFFFFF"/>
                </a:solidFill>
                <a:latin typeface="Arial" panose="020B0604020202020204" pitchFamily="34" charset="0"/>
                <a:ea typeface="宋体" panose="02010600030101010101" pitchFamily="2" charset="-122"/>
              </a:defRPr>
            </a:lvl4pPr>
            <a:lvl5pPr marL="2057400" indent="-228600" defTabSz="917575">
              <a:defRPr kumimoji="1" sz="2800" b="1">
                <a:solidFill>
                  <a:srgbClr val="FFFFFF"/>
                </a:solidFill>
                <a:latin typeface="Arial" panose="020B0604020202020204" pitchFamily="34" charset="0"/>
                <a:ea typeface="宋体" panose="02010600030101010101" pitchFamily="2" charset="-122"/>
              </a:defRPr>
            </a:lvl5pPr>
            <a:lvl6pPr marL="25146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6pPr>
            <a:lvl7pPr marL="29718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7pPr>
            <a:lvl8pPr marL="34290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8pPr>
            <a:lvl9pPr marL="38862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9pPr>
          </a:lstStyle>
          <a:p>
            <a:fld id="{FEB2CA34-2EDD-444B-9625-B5034A970639}" type="slidenum">
              <a:rPr kumimoji="0" lang="zh-CN" altLang="en-US" sz="1200" b="0" smtClean="0">
                <a:solidFill>
                  <a:schemeClr val="tx1"/>
                </a:solidFill>
              </a:rPr>
              <a:pPr/>
              <a:t>3</a:t>
            </a:fld>
            <a:endParaRPr kumimoji="0" lang="en-US" altLang="zh-CN"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zh-CN" altLang="en-US" sz="1400">
                <a:ea typeface="宋体" panose="02010600030101010101" pitchFamily="2" charset="-122"/>
              </a:rPr>
              <a:t>可以从例1.9和1.10两个例题中，引出等值式的概念。</a:t>
            </a:r>
            <a:endParaRPr lang="en-US" altLang="zh-CN" sz="140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1"/>
          <p:cNvSpPr>
            <a:spLocks noGrp="1" noChangeArrowheads="1"/>
          </p:cNvSpPr>
          <p:nvPr>
            <p:ph type="sldNum" sz="quarter" idx="5"/>
          </p:nvPr>
        </p:nvSpPr>
        <p:spPr>
          <a:noFill/>
        </p:spPr>
        <p:txBody>
          <a:bodyPr/>
          <a:lstStyle>
            <a:lvl1pPr defTabSz="917575">
              <a:defRPr kumimoji="1" sz="2800" b="1">
                <a:solidFill>
                  <a:srgbClr val="FFFFFF"/>
                </a:solidFill>
                <a:latin typeface="Arial" panose="020B0604020202020204" pitchFamily="34" charset="0"/>
                <a:ea typeface="宋体" panose="02010600030101010101" pitchFamily="2" charset="-122"/>
              </a:defRPr>
            </a:lvl1pPr>
            <a:lvl2pPr marL="742950" indent="-285750" defTabSz="917575">
              <a:defRPr kumimoji="1" sz="2800" b="1">
                <a:solidFill>
                  <a:srgbClr val="FFFFFF"/>
                </a:solidFill>
                <a:latin typeface="Arial" panose="020B0604020202020204" pitchFamily="34" charset="0"/>
                <a:ea typeface="宋体" panose="02010600030101010101" pitchFamily="2" charset="-122"/>
              </a:defRPr>
            </a:lvl2pPr>
            <a:lvl3pPr marL="1143000" indent="-228600" defTabSz="917575">
              <a:defRPr kumimoji="1" sz="2800" b="1">
                <a:solidFill>
                  <a:srgbClr val="FFFFFF"/>
                </a:solidFill>
                <a:latin typeface="Arial" panose="020B0604020202020204" pitchFamily="34" charset="0"/>
                <a:ea typeface="宋体" panose="02010600030101010101" pitchFamily="2" charset="-122"/>
              </a:defRPr>
            </a:lvl3pPr>
            <a:lvl4pPr marL="1600200" indent="-228600" defTabSz="917575">
              <a:defRPr kumimoji="1" sz="2800" b="1">
                <a:solidFill>
                  <a:srgbClr val="FFFFFF"/>
                </a:solidFill>
                <a:latin typeface="Arial" panose="020B0604020202020204" pitchFamily="34" charset="0"/>
                <a:ea typeface="宋体" panose="02010600030101010101" pitchFamily="2" charset="-122"/>
              </a:defRPr>
            </a:lvl4pPr>
            <a:lvl5pPr marL="2057400" indent="-228600" defTabSz="917575">
              <a:defRPr kumimoji="1" sz="2800" b="1">
                <a:solidFill>
                  <a:srgbClr val="FFFFFF"/>
                </a:solidFill>
                <a:latin typeface="Arial" panose="020B0604020202020204" pitchFamily="34" charset="0"/>
                <a:ea typeface="宋体" panose="02010600030101010101" pitchFamily="2" charset="-122"/>
              </a:defRPr>
            </a:lvl5pPr>
            <a:lvl6pPr marL="25146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6pPr>
            <a:lvl7pPr marL="29718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7pPr>
            <a:lvl8pPr marL="34290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8pPr>
            <a:lvl9pPr marL="38862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9pPr>
          </a:lstStyle>
          <a:p>
            <a:fld id="{4ABA3CF5-6ABC-4D97-92DF-1C347E1D7333}" type="slidenum">
              <a:rPr kumimoji="0" lang="zh-CN" altLang="en-US" sz="1200" b="0" smtClean="0">
                <a:solidFill>
                  <a:schemeClr val="tx1"/>
                </a:solidFill>
              </a:rPr>
              <a:pPr/>
              <a:t>8</a:t>
            </a:fld>
            <a:endParaRPr kumimoji="0" lang="en-US" altLang="zh-CN" sz="1200" b="0">
              <a:solidFill>
                <a:schemeClr val="tx1"/>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r>
              <a:rPr lang="zh-CN" altLang="en-US">
                <a:ea typeface="宋体" panose="02010600030101010101" pitchFamily="2" charset="-122"/>
              </a:rPr>
              <a:t>提示学生必须掌握16组基本的等值公式</a:t>
            </a:r>
          </a:p>
          <a:p>
            <a:r>
              <a:rPr lang="zh-CN" altLang="en-US">
                <a:ea typeface="宋体" panose="02010600030101010101" pitchFamily="2" charset="-122"/>
              </a:rPr>
              <a:t>满足对偶规律</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p:spPr>
        <p:txBody>
          <a:bodyPr/>
          <a:lstStyle>
            <a:lvl1pPr defTabSz="917575">
              <a:defRPr kumimoji="1" sz="2800" b="1">
                <a:solidFill>
                  <a:srgbClr val="FFFFFF"/>
                </a:solidFill>
                <a:latin typeface="Arial" panose="020B0604020202020204" pitchFamily="34" charset="0"/>
                <a:ea typeface="宋体" panose="02010600030101010101" pitchFamily="2" charset="-122"/>
              </a:defRPr>
            </a:lvl1pPr>
            <a:lvl2pPr marL="742950" indent="-285750" defTabSz="917575">
              <a:defRPr kumimoji="1" sz="2800" b="1">
                <a:solidFill>
                  <a:srgbClr val="FFFFFF"/>
                </a:solidFill>
                <a:latin typeface="Arial" panose="020B0604020202020204" pitchFamily="34" charset="0"/>
                <a:ea typeface="宋体" panose="02010600030101010101" pitchFamily="2" charset="-122"/>
              </a:defRPr>
            </a:lvl2pPr>
            <a:lvl3pPr marL="1143000" indent="-228600" defTabSz="917575">
              <a:defRPr kumimoji="1" sz="2800" b="1">
                <a:solidFill>
                  <a:srgbClr val="FFFFFF"/>
                </a:solidFill>
                <a:latin typeface="Arial" panose="020B0604020202020204" pitchFamily="34" charset="0"/>
                <a:ea typeface="宋体" panose="02010600030101010101" pitchFamily="2" charset="-122"/>
              </a:defRPr>
            </a:lvl3pPr>
            <a:lvl4pPr marL="1600200" indent="-228600" defTabSz="917575">
              <a:defRPr kumimoji="1" sz="2800" b="1">
                <a:solidFill>
                  <a:srgbClr val="FFFFFF"/>
                </a:solidFill>
                <a:latin typeface="Arial" panose="020B0604020202020204" pitchFamily="34" charset="0"/>
                <a:ea typeface="宋体" panose="02010600030101010101" pitchFamily="2" charset="-122"/>
              </a:defRPr>
            </a:lvl4pPr>
            <a:lvl5pPr marL="2057400" indent="-228600" defTabSz="917575">
              <a:defRPr kumimoji="1" sz="2800" b="1">
                <a:solidFill>
                  <a:srgbClr val="FFFFFF"/>
                </a:solidFill>
                <a:latin typeface="Arial" panose="020B0604020202020204" pitchFamily="34" charset="0"/>
                <a:ea typeface="宋体" panose="02010600030101010101" pitchFamily="2" charset="-122"/>
              </a:defRPr>
            </a:lvl5pPr>
            <a:lvl6pPr marL="25146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6pPr>
            <a:lvl7pPr marL="29718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7pPr>
            <a:lvl8pPr marL="34290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8pPr>
            <a:lvl9pPr marL="38862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9pPr>
          </a:lstStyle>
          <a:p>
            <a:fld id="{7DAE5124-AD32-4813-BDDD-2FEA3D99566D}" type="slidenum">
              <a:rPr kumimoji="0" lang="zh-CN" altLang="en-US" sz="1200" b="0" smtClean="0">
                <a:solidFill>
                  <a:schemeClr val="tx1"/>
                </a:solidFill>
              </a:rPr>
              <a:pPr/>
              <a:t>11</a:t>
            </a:fld>
            <a:endParaRPr kumimoji="0" lang="en-US" altLang="zh-CN" sz="1200" b="0">
              <a:solidFill>
                <a:schemeClr val="tx1"/>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r>
              <a:rPr lang="zh-CN" altLang="en-US">
                <a:ea typeface="宋体" panose="02010600030101010101" pitchFamily="2" charset="-122"/>
              </a:rPr>
              <a:t>此处需对自反性、对称性、传递性进行解释</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lvl1pPr defTabSz="917575">
              <a:defRPr kumimoji="1" sz="2800" b="1">
                <a:solidFill>
                  <a:srgbClr val="FFFFFF"/>
                </a:solidFill>
                <a:latin typeface="Arial" panose="020B0604020202020204" pitchFamily="34" charset="0"/>
                <a:ea typeface="宋体" panose="02010600030101010101" pitchFamily="2" charset="-122"/>
              </a:defRPr>
            </a:lvl1pPr>
            <a:lvl2pPr marL="742950" indent="-285750" defTabSz="917575">
              <a:defRPr kumimoji="1" sz="2800" b="1">
                <a:solidFill>
                  <a:srgbClr val="FFFFFF"/>
                </a:solidFill>
                <a:latin typeface="Arial" panose="020B0604020202020204" pitchFamily="34" charset="0"/>
                <a:ea typeface="宋体" panose="02010600030101010101" pitchFamily="2" charset="-122"/>
              </a:defRPr>
            </a:lvl2pPr>
            <a:lvl3pPr marL="1143000" indent="-228600" defTabSz="917575">
              <a:defRPr kumimoji="1" sz="2800" b="1">
                <a:solidFill>
                  <a:srgbClr val="FFFFFF"/>
                </a:solidFill>
                <a:latin typeface="Arial" panose="020B0604020202020204" pitchFamily="34" charset="0"/>
                <a:ea typeface="宋体" panose="02010600030101010101" pitchFamily="2" charset="-122"/>
              </a:defRPr>
            </a:lvl3pPr>
            <a:lvl4pPr marL="1600200" indent="-228600" defTabSz="917575">
              <a:defRPr kumimoji="1" sz="2800" b="1">
                <a:solidFill>
                  <a:srgbClr val="FFFFFF"/>
                </a:solidFill>
                <a:latin typeface="Arial" panose="020B0604020202020204" pitchFamily="34" charset="0"/>
                <a:ea typeface="宋体" panose="02010600030101010101" pitchFamily="2" charset="-122"/>
              </a:defRPr>
            </a:lvl4pPr>
            <a:lvl5pPr marL="2057400" indent="-228600" defTabSz="917575">
              <a:defRPr kumimoji="1" sz="2800" b="1">
                <a:solidFill>
                  <a:srgbClr val="FFFFFF"/>
                </a:solidFill>
                <a:latin typeface="Arial" panose="020B0604020202020204" pitchFamily="34" charset="0"/>
                <a:ea typeface="宋体" panose="02010600030101010101" pitchFamily="2" charset="-122"/>
              </a:defRPr>
            </a:lvl5pPr>
            <a:lvl6pPr marL="25146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6pPr>
            <a:lvl7pPr marL="29718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7pPr>
            <a:lvl8pPr marL="34290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8pPr>
            <a:lvl9pPr marL="3886200" indent="-228600" defTabSz="917575" eaLnBrk="0" fontAlgn="base" hangingPunct="0">
              <a:spcBef>
                <a:spcPct val="0"/>
              </a:spcBef>
              <a:spcAft>
                <a:spcPct val="0"/>
              </a:spcAft>
              <a:defRPr kumimoji="1" sz="2800" b="1">
                <a:solidFill>
                  <a:srgbClr val="FFFFFF"/>
                </a:solidFill>
                <a:latin typeface="Arial" panose="020B0604020202020204" pitchFamily="34" charset="0"/>
                <a:ea typeface="宋体" panose="02010600030101010101" pitchFamily="2" charset="-122"/>
              </a:defRPr>
            </a:lvl9pPr>
          </a:lstStyle>
          <a:p>
            <a:fld id="{D5A7D46B-5C25-41F4-9EEB-E828D1CAF259}" type="slidenum">
              <a:rPr kumimoji="0" lang="zh-CN" altLang="en-US" sz="1200" b="0" smtClean="0">
                <a:solidFill>
                  <a:schemeClr val="tx1"/>
                </a:solidFill>
              </a:rPr>
              <a:pPr/>
              <a:t>21</a:t>
            </a:fld>
            <a:endParaRPr kumimoji="0" lang="en-US" altLang="zh-CN" sz="1200" b="0">
              <a:solidFill>
                <a:schemeClr val="tx1"/>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r>
              <a:rPr lang="zh-CN" altLang="en-US">
                <a:ea typeface="宋体" panose="02010600030101010101" pitchFamily="2" charset="-122"/>
              </a:rPr>
              <a:t>根据此例可以引出范式的概念</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62"/>
          <p:cNvSpPr>
            <a:spLocks noChangeArrowheads="1"/>
          </p:cNvSpPr>
          <p:nvPr/>
        </p:nvSpPr>
        <p:spPr bwMode="gray">
          <a:xfrm>
            <a:off x="0" y="1333500"/>
            <a:ext cx="9144000" cy="22479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5" name="Rectangle 63"/>
          <p:cNvSpPr>
            <a:spLocks noChangeArrowheads="1"/>
          </p:cNvSpPr>
          <p:nvPr/>
        </p:nvSpPr>
        <p:spPr bwMode="ltGray">
          <a:xfrm>
            <a:off x="0" y="1400175"/>
            <a:ext cx="9144000" cy="2112963"/>
          </a:xfrm>
          <a:prstGeom prst="rect">
            <a:avLst/>
          </a:prstGeom>
          <a:solidFill>
            <a:srgbClr val="F0F07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grpSp>
        <p:nvGrpSpPr>
          <p:cNvPr id="6" name="Group 70"/>
          <p:cNvGrpSpPr>
            <a:grpSpLocks/>
          </p:cNvGrpSpPr>
          <p:nvPr/>
        </p:nvGrpSpPr>
        <p:grpSpPr bwMode="auto">
          <a:xfrm>
            <a:off x="1143000" y="4202113"/>
            <a:ext cx="533400" cy="338137"/>
            <a:chOff x="613" y="2617"/>
            <a:chExt cx="491" cy="311"/>
          </a:xfrm>
        </p:grpSpPr>
        <p:sp>
          <p:nvSpPr>
            <p:cNvPr id="7" name="Oval 54"/>
            <p:cNvSpPr>
              <a:spLocks noChangeArrowheads="1"/>
            </p:cNvSpPr>
            <p:nvPr/>
          </p:nvSpPr>
          <p:spPr bwMode="invGray">
            <a:xfrm>
              <a:off x="613" y="2617"/>
              <a:ext cx="95" cy="95"/>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8" name="Oval 55"/>
            <p:cNvSpPr>
              <a:spLocks noChangeArrowheads="1"/>
            </p:cNvSpPr>
            <p:nvPr/>
          </p:nvSpPr>
          <p:spPr bwMode="invGray">
            <a:xfrm>
              <a:off x="721" y="2722"/>
              <a:ext cx="95" cy="96"/>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9" name="Oval 56"/>
            <p:cNvSpPr>
              <a:spLocks noChangeArrowheads="1"/>
            </p:cNvSpPr>
            <p:nvPr/>
          </p:nvSpPr>
          <p:spPr bwMode="invGray">
            <a:xfrm>
              <a:off x="613" y="2833"/>
              <a:ext cx="95" cy="95"/>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10" name="Oval 67"/>
            <p:cNvSpPr>
              <a:spLocks noChangeArrowheads="1"/>
            </p:cNvSpPr>
            <p:nvPr/>
          </p:nvSpPr>
          <p:spPr bwMode="invGray">
            <a:xfrm>
              <a:off x="901" y="2617"/>
              <a:ext cx="95" cy="95"/>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11" name="Oval 68"/>
            <p:cNvSpPr>
              <a:spLocks noChangeArrowheads="1"/>
            </p:cNvSpPr>
            <p:nvPr/>
          </p:nvSpPr>
          <p:spPr bwMode="invGray">
            <a:xfrm>
              <a:off x="1009" y="2722"/>
              <a:ext cx="95" cy="96"/>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12" name="Oval 69"/>
            <p:cNvSpPr>
              <a:spLocks noChangeArrowheads="1"/>
            </p:cNvSpPr>
            <p:nvPr/>
          </p:nvSpPr>
          <p:spPr bwMode="invGray">
            <a:xfrm>
              <a:off x="901" y="2833"/>
              <a:ext cx="95" cy="95"/>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grpSp>
      <p:pic>
        <p:nvPicPr>
          <p:cNvPr id="13" name="Picture 72"/>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7116763" y="2057400"/>
            <a:ext cx="141605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Rectangle 10"/>
          <p:cNvSpPr>
            <a:spLocks noGrp="1" noChangeArrowheads="1"/>
          </p:cNvSpPr>
          <p:nvPr>
            <p:ph type="ctrTitle"/>
          </p:nvPr>
        </p:nvSpPr>
        <p:spPr>
          <a:xfrm>
            <a:off x="1827213" y="3810000"/>
            <a:ext cx="7010400" cy="1143000"/>
          </a:xfrm>
        </p:spPr>
        <p:txBody>
          <a:bodyPr/>
          <a:lstStyle>
            <a:lvl1pPr>
              <a:defRPr b="0"/>
            </a:lvl1pPr>
          </a:lstStyle>
          <a:p>
            <a:pPr lvl="0"/>
            <a:r>
              <a:rPr lang="en-US" altLang="zh-CN" noProof="0"/>
              <a:t>Click to edit Master title style</a:t>
            </a:r>
          </a:p>
        </p:txBody>
      </p:sp>
      <p:sp>
        <p:nvSpPr>
          <p:cNvPr id="3083" name="Rectangle 11"/>
          <p:cNvSpPr>
            <a:spLocks noGrp="1" noChangeArrowheads="1"/>
          </p:cNvSpPr>
          <p:nvPr>
            <p:ph type="subTitle" idx="1"/>
          </p:nvPr>
        </p:nvSpPr>
        <p:spPr>
          <a:xfrm>
            <a:off x="1827213" y="4724400"/>
            <a:ext cx="6934200" cy="1752600"/>
          </a:xfrm>
          <a:effectLst>
            <a:outerShdw dist="35921" dir="2700000" algn="ctr" rotWithShape="0">
              <a:schemeClr val="bg2"/>
            </a:outerShdw>
          </a:effectLst>
        </p:spPr>
        <p:txBody>
          <a:bodyPr/>
          <a:lstStyle>
            <a:lvl1pPr marL="0" indent="0">
              <a:buFont typeface="Wingdings" panose="05000000000000000000" pitchFamily="2" charset="2"/>
              <a:buNone/>
              <a:defRPr sz="1800"/>
            </a:lvl1pPr>
          </a:lstStyle>
          <a:p>
            <a:pPr lvl="0"/>
            <a:r>
              <a:rPr lang="en-US" altLang="zh-CN" noProof="0"/>
              <a:t>Click to edit Master subtitle style</a:t>
            </a:r>
          </a:p>
        </p:txBody>
      </p:sp>
    </p:spTree>
    <p:extLst>
      <p:ext uri="{BB962C8B-B14F-4D97-AF65-F5344CB8AC3E}">
        <p14:creationId xmlns:p14="http://schemas.microsoft.com/office/powerpoint/2010/main" val="4067763250"/>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09C0C1F3-881A-4738-9B1D-40EAD95B1A19}" type="slidenum">
              <a:rPr lang="zh-CN" altLang="en-US"/>
              <a:pPr>
                <a:defRPr/>
              </a:pPr>
              <a:t>‹#›</a:t>
            </a:fld>
            <a:endParaRPr lang="en-US" altLang="zh-CN"/>
          </a:p>
        </p:txBody>
      </p:sp>
    </p:spTree>
    <p:extLst>
      <p:ext uri="{BB962C8B-B14F-4D97-AF65-F5344CB8AC3E}">
        <p14:creationId xmlns:p14="http://schemas.microsoft.com/office/powerpoint/2010/main" val="52265778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0"/>
            <a:ext cx="215265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0"/>
            <a:ext cx="630555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9BF392FC-254A-4070-ACB0-6ECF0C6DAD41}" type="slidenum">
              <a:rPr lang="zh-CN" altLang="en-US"/>
              <a:pPr>
                <a:defRPr/>
              </a:pPr>
              <a:t>‹#›</a:t>
            </a:fld>
            <a:endParaRPr lang="en-US" altLang="zh-CN"/>
          </a:p>
        </p:txBody>
      </p:sp>
    </p:spTree>
    <p:extLst>
      <p:ext uri="{BB962C8B-B14F-4D97-AF65-F5344CB8AC3E}">
        <p14:creationId xmlns:p14="http://schemas.microsoft.com/office/powerpoint/2010/main" val="1040345791"/>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BC4DFB82-4C8B-4BDB-8C96-62D3E7350CFC}" type="slidenum">
              <a:rPr lang="zh-CN" altLang="en-US"/>
              <a:pPr>
                <a:defRPr/>
              </a:pPr>
              <a:t>‹#›</a:t>
            </a:fld>
            <a:endParaRPr lang="en-US" altLang="zh-CN"/>
          </a:p>
        </p:txBody>
      </p:sp>
    </p:spTree>
    <p:extLst>
      <p:ext uri="{BB962C8B-B14F-4D97-AF65-F5344CB8AC3E}">
        <p14:creationId xmlns:p14="http://schemas.microsoft.com/office/powerpoint/2010/main" val="34841114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5D9C8CEE-C928-4C7B-81A8-931896B560E5}" type="slidenum">
              <a:rPr lang="zh-CN" altLang="en-US"/>
              <a:pPr>
                <a:defRPr/>
              </a:pPr>
              <a:t>‹#›</a:t>
            </a:fld>
            <a:endParaRPr lang="en-US" altLang="zh-CN"/>
          </a:p>
        </p:txBody>
      </p:sp>
    </p:spTree>
    <p:extLst>
      <p:ext uri="{BB962C8B-B14F-4D97-AF65-F5344CB8AC3E}">
        <p14:creationId xmlns:p14="http://schemas.microsoft.com/office/powerpoint/2010/main" val="2458085736"/>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371600"/>
            <a:ext cx="36576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43400" y="1371600"/>
            <a:ext cx="36576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747A3207-0160-449C-9993-61FDCE7F16BB}" type="slidenum">
              <a:rPr lang="zh-CN" altLang="en-US"/>
              <a:pPr>
                <a:defRPr/>
              </a:pPr>
              <a:t>‹#›</a:t>
            </a:fld>
            <a:endParaRPr lang="en-US" altLang="zh-CN"/>
          </a:p>
        </p:txBody>
      </p:sp>
    </p:spTree>
    <p:extLst>
      <p:ext uri="{BB962C8B-B14F-4D97-AF65-F5344CB8AC3E}">
        <p14:creationId xmlns:p14="http://schemas.microsoft.com/office/powerpoint/2010/main" val="94100236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fld id="{417C07AF-DEF2-4E8C-8324-621C88452DAB}" type="slidenum">
              <a:rPr lang="zh-CN" altLang="en-US"/>
              <a:pPr>
                <a:defRPr/>
              </a:pPr>
              <a:t>‹#›</a:t>
            </a:fld>
            <a:endParaRPr lang="en-US" altLang="zh-CN"/>
          </a:p>
        </p:txBody>
      </p:sp>
    </p:spTree>
    <p:extLst>
      <p:ext uri="{BB962C8B-B14F-4D97-AF65-F5344CB8AC3E}">
        <p14:creationId xmlns:p14="http://schemas.microsoft.com/office/powerpoint/2010/main" val="12382468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fld id="{0E3BBA04-F3AE-4E94-9035-32D79FF73C65}" type="slidenum">
              <a:rPr lang="zh-CN" altLang="en-US"/>
              <a:pPr>
                <a:defRPr/>
              </a:pPr>
              <a:t>‹#›</a:t>
            </a:fld>
            <a:endParaRPr lang="en-US" altLang="zh-CN"/>
          </a:p>
        </p:txBody>
      </p:sp>
    </p:spTree>
    <p:extLst>
      <p:ext uri="{BB962C8B-B14F-4D97-AF65-F5344CB8AC3E}">
        <p14:creationId xmlns:p14="http://schemas.microsoft.com/office/powerpoint/2010/main" val="983692844"/>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fld id="{B07842FF-DDBA-4A08-9E09-B3F24A753E41}" type="slidenum">
              <a:rPr lang="zh-CN" altLang="en-US"/>
              <a:pPr>
                <a:defRPr/>
              </a:pPr>
              <a:t>‹#›</a:t>
            </a:fld>
            <a:endParaRPr lang="en-US" altLang="zh-CN"/>
          </a:p>
        </p:txBody>
      </p:sp>
    </p:spTree>
    <p:extLst>
      <p:ext uri="{BB962C8B-B14F-4D97-AF65-F5344CB8AC3E}">
        <p14:creationId xmlns:p14="http://schemas.microsoft.com/office/powerpoint/2010/main" val="124569902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207760BD-10FA-4328-8592-A0F6D71834FB}" type="slidenum">
              <a:rPr lang="zh-CN" altLang="en-US"/>
              <a:pPr>
                <a:defRPr/>
              </a:pPr>
              <a:t>‹#›</a:t>
            </a:fld>
            <a:endParaRPr lang="en-US" altLang="zh-CN"/>
          </a:p>
        </p:txBody>
      </p:sp>
    </p:spTree>
    <p:extLst>
      <p:ext uri="{BB962C8B-B14F-4D97-AF65-F5344CB8AC3E}">
        <p14:creationId xmlns:p14="http://schemas.microsoft.com/office/powerpoint/2010/main" val="712826708"/>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BE4979BE-7C15-44B1-998E-02DE28560D8D}" type="slidenum">
              <a:rPr lang="zh-CN" altLang="en-US"/>
              <a:pPr>
                <a:defRPr/>
              </a:pPr>
              <a:t>‹#›</a:t>
            </a:fld>
            <a:endParaRPr lang="en-US" altLang="zh-CN"/>
          </a:p>
        </p:txBody>
      </p:sp>
    </p:spTree>
    <p:extLst>
      <p:ext uri="{BB962C8B-B14F-4D97-AF65-F5344CB8AC3E}">
        <p14:creationId xmlns:p14="http://schemas.microsoft.com/office/powerpoint/2010/main" val="384261569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4781"/>
        </a:solidFill>
        <a:effectLst/>
      </p:bgPr>
    </p:bg>
    <p:spTree>
      <p:nvGrpSpPr>
        <p:cNvPr id="1" name=""/>
        <p:cNvGrpSpPr/>
        <p:nvPr/>
      </p:nvGrpSpPr>
      <p:grpSpPr>
        <a:xfrm>
          <a:off x="0" y="0"/>
          <a:ext cx="0" cy="0"/>
          <a:chOff x="0" y="0"/>
          <a:chExt cx="0" cy="0"/>
        </a:xfrm>
      </p:grpSpPr>
      <p:sp>
        <p:nvSpPr>
          <p:cNvPr id="1026" name="Rectangle 44"/>
          <p:cNvSpPr>
            <a:spLocks noChangeArrowheads="1"/>
          </p:cNvSpPr>
          <p:nvPr/>
        </p:nvSpPr>
        <p:spPr bwMode="auto">
          <a:xfrm>
            <a:off x="0" y="0"/>
            <a:ext cx="9144000" cy="914400"/>
          </a:xfrm>
          <a:prstGeom prst="rect">
            <a:avLst/>
          </a:prstGeom>
          <a:solidFill>
            <a:srgbClr val="89A5C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2060" name="Rectangle 12"/>
          <p:cNvSpPr>
            <a:spLocks noGrp="1" noChangeArrowheads="1"/>
          </p:cNvSpPr>
          <p:nvPr>
            <p:ph type="dt" sz="half" idx="2"/>
          </p:nvPr>
        </p:nvSpPr>
        <p:spPr bwMode="auto">
          <a:xfrm>
            <a:off x="1524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ClrTx/>
              <a:buFontTx/>
              <a:buNone/>
              <a:defRPr kumimoji="0" sz="1400" b="0"/>
            </a:lvl1pPr>
          </a:lstStyle>
          <a:p>
            <a:pPr>
              <a:defRPr/>
            </a:pPr>
            <a:endParaRPr lang="en-US" altLang="zh-CN"/>
          </a:p>
        </p:txBody>
      </p:sp>
      <p:sp>
        <p:nvSpPr>
          <p:cNvPr id="2061" name="Rectangle 13"/>
          <p:cNvSpPr>
            <a:spLocks noGrp="1" noChangeArrowheads="1"/>
          </p:cNvSpPr>
          <p:nvPr>
            <p:ph type="ftr" sz="quarter" idx="3"/>
          </p:nvPr>
        </p:nvSpPr>
        <p:spPr bwMode="auto">
          <a:xfrm>
            <a:off x="3124200" y="64008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ClrTx/>
              <a:buFontTx/>
              <a:buNone/>
              <a:defRPr kumimoji="0" sz="1400" b="0"/>
            </a:lvl1pPr>
          </a:lstStyle>
          <a:p>
            <a:pPr>
              <a:defRPr/>
            </a:pPr>
            <a:endParaRPr lang="en-US" altLang="zh-CN"/>
          </a:p>
        </p:txBody>
      </p:sp>
      <p:sp>
        <p:nvSpPr>
          <p:cNvPr id="2062" name="Rectangle 14"/>
          <p:cNvSpPr>
            <a:spLocks noGrp="1" noChangeArrowheads="1"/>
          </p:cNvSpPr>
          <p:nvPr>
            <p:ph type="sldNum" sz="quarter" idx="4"/>
          </p:nvPr>
        </p:nvSpPr>
        <p:spPr bwMode="auto">
          <a:xfrm>
            <a:off x="70866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buClrTx/>
              <a:buFontTx/>
              <a:buNone/>
              <a:defRPr kumimoji="0" sz="1400" b="0"/>
            </a:lvl1pPr>
          </a:lstStyle>
          <a:p>
            <a:pPr>
              <a:defRPr/>
            </a:pPr>
            <a:fld id="{D187ED1A-00C1-46FA-9E24-EE656D2F0D8F}" type="slidenum">
              <a:rPr lang="zh-CN" altLang="en-US"/>
              <a:pPr>
                <a:defRPr/>
              </a:pPr>
              <a:t>‹#›</a:t>
            </a:fld>
            <a:endParaRPr lang="en-US" altLang="zh-CN"/>
          </a:p>
        </p:txBody>
      </p:sp>
      <p:sp>
        <p:nvSpPr>
          <p:cNvPr id="2059" name="Rectangle 11"/>
          <p:cNvSpPr>
            <a:spLocks noGrp="1" noChangeArrowheads="1"/>
          </p:cNvSpPr>
          <p:nvPr>
            <p:ph type="body" idx="1"/>
          </p:nvPr>
        </p:nvSpPr>
        <p:spPr bwMode="auto">
          <a:xfrm>
            <a:off x="533400" y="1371600"/>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		</a:t>
            </a:r>
          </a:p>
          <a:p>
            <a:pPr lvl="3"/>
            <a:r>
              <a:rPr lang="en-US" altLang="zh-CN"/>
              <a:t>Fourth level</a:t>
            </a:r>
          </a:p>
        </p:txBody>
      </p:sp>
      <p:sp>
        <p:nvSpPr>
          <p:cNvPr id="1031" name="Rectangle 10"/>
          <p:cNvSpPr>
            <a:spLocks noGrp="1" noChangeArrowheads="1"/>
          </p:cNvSpPr>
          <p:nvPr>
            <p:ph type="title"/>
          </p:nvPr>
        </p:nvSpPr>
        <p:spPr bwMode="auto">
          <a:xfrm>
            <a:off x="914400" y="0"/>
            <a:ext cx="8229600" cy="762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grpSp>
        <p:nvGrpSpPr>
          <p:cNvPr id="1032" name="Group 72"/>
          <p:cNvGrpSpPr>
            <a:grpSpLocks/>
          </p:cNvGrpSpPr>
          <p:nvPr/>
        </p:nvGrpSpPr>
        <p:grpSpPr bwMode="auto">
          <a:xfrm>
            <a:off x="304800" y="244475"/>
            <a:ext cx="457200" cy="288925"/>
            <a:chOff x="96" y="152"/>
            <a:chExt cx="491" cy="311"/>
          </a:xfrm>
        </p:grpSpPr>
        <p:sp>
          <p:nvSpPr>
            <p:cNvPr id="1033" name="Oval 73"/>
            <p:cNvSpPr>
              <a:spLocks noChangeArrowheads="1"/>
            </p:cNvSpPr>
            <p:nvPr/>
          </p:nvSpPr>
          <p:spPr bwMode="white">
            <a:xfrm>
              <a:off x="96" y="152"/>
              <a:ext cx="95" cy="96"/>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1034" name="Oval 74"/>
            <p:cNvSpPr>
              <a:spLocks noChangeArrowheads="1"/>
            </p:cNvSpPr>
            <p:nvPr/>
          </p:nvSpPr>
          <p:spPr bwMode="white">
            <a:xfrm>
              <a:off x="203" y="256"/>
              <a:ext cx="94" cy="97"/>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1035" name="Oval 75"/>
            <p:cNvSpPr>
              <a:spLocks noChangeArrowheads="1"/>
            </p:cNvSpPr>
            <p:nvPr/>
          </p:nvSpPr>
          <p:spPr bwMode="white">
            <a:xfrm>
              <a:off x="96" y="367"/>
              <a:ext cx="95" cy="96"/>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1036" name="Oval 76"/>
            <p:cNvSpPr>
              <a:spLocks noChangeArrowheads="1"/>
            </p:cNvSpPr>
            <p:nvPr/>
          </p:nvSpPr>
          <p:spPr bwMode="white">
            <a:xfrm>
              <a:off x="384" y="152"/>
              <a:ext cx="95" cy="96"/>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1037" name="Oval 77"/>
            <p:cNvSpPr>
              <a:spLocks noChangeArrowheads="1"/>
            </p:cNvSpPr>
            <p:nvPr/>
          </p:nvSpPr>
          <p:spPr bwMode="white">
            <a:xfrm>
              <a:off x="492" y="256"/>
              <a:ext cx="95" cy="97"/>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sp>
          <p:nvSpPr>
            <p:cNvPr id="1038" name="Oval 78"/>
            <p:cNvSpPr>
              <a:spLocks noChangeArrowheads="1"/>
            </p:cNvSpPr>
            <p:nvPr/>
          </p:nvSpPr>
          <p:spPr bwMode="white">
            <a:xfrm>
              <a:off x="384" y="367"/>
              <a:ext cx="95" cy="96"/>
            </a:xfrm>
            <a:prstGeom prst="ellipse">
              <a:avLst/>
            </a:prstGeom>
            <a:solidFill>
              <a:srgbClr val="FFFFFF"/>
            </a:solidFill>
            <a:ln>
              <a:noFill/>
            </a:ln>
            <a:effectLst/>
            <a:extLst>
              <a:ext uri="{91240B29-F687-4F45-9708-019B960494DF}">
                <a14:hiddenLine xmlns:a14="http://schemas.microsoft.com/office/drawing/2010/main" w="9525">
                  <a:solidFill>
                    <a:srgbClr val="99CC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1pPr>
              <a:lvl2pPr marL="742950" indent="-28575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2pPr>
              <a:lvl3pPr marL="11430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3pPr>
              <a:lvl4pPr marL="16002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4pPr>
              <a:lvl5pPr marL="2057400" indent="-228600">
                <a:spcBef>
                  <a:spcPct val="45000"/>
                </a:spcBef>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sz="2800" b="1">
                  <a:solidFill>
                    <a:srgbClr val="FFFFFF"/>
                  </a:solidFill>
                  <a:latin typeface="Arial" panose="020B0604020202020204" pitchFamily="34" charset="0"/>
                  <a:ea typeface="宋体" panose="02010600030101010101" pitchFamily="2" charset="-122"/>
                </a:defRPr>
              </a:lvl9pPr>
            </a:lstStyle>
            <a:p>
              <a:pPr>
                <a:defRPr/>
              </a:pPr>
              <a:endParaRPr lang="zh-CN" altLang="en-US"/>
            </a:p>
          </p:txBody>
        </p:sp>
      </p:gr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9">
                                            <p:txEl>
                                              <p:pRg st="0" end="0"/>
                                            </p:txEl>
                                          </p:spTgt>
                                        </p:tgtEl>
                                        <p:attrNameLst>
                                          <p:attrName>style.visibility</p:attrName>
                                        </p:attrNameLst>
                                      </p:cBhvr>
                                      <p:to>
                                        <p:strVal val="visible"/>
                                      </p:to>
                                    </p:set>
                                    <p:animEffect transition="in" filter="wipe(up)">
                                      <p:cBhvr>
                                        <p:cTn id="7" dur="500"/>
                                        <p:tgtEl>
                                          <p:spTgt spid="20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59">
                                            <p:txEl>
                                              <p:pRg st="1" end="1"/>
                                            </p:txEl>
                                          </p:spTgt>
                                        </p:tgtEl>
                                        <p:attrNameLst>
                                          <p:attrName>style.visibility</p:attrName>
                                        </p:attrNameLst>
                                      </p:cBhvr>
                                      <p:to>
                                        <p:strVal val="visible"/>
                                      </p:to>
                                    </p:set>
                                    <p:animEffect transition="in" filter="wipe(up)">
                                      <p:cBhvr>
                                        <p:cTn id="10" dur="500"/>
                                        <p:tgtEl>
                                          <p:spTgt spid="205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59">
                                            <p:txEl>
                                              <p:pRg st="2" end="2"/>
                                            </p:txEl>
                                          </p:spTgt>
                                        </p:tgtEl>
                                        <p:attrNameLst>
                                          <p:attrName>style.visibility</p:attrName>
                                        </p:attrNameLst>
                                      </p:cBhvr>
                                      <p:to>
                                        <p:strVal val="visible"/>
                                      </p:to>
                                    </p:set>
                                    <p:animEffect transition="in" filter="wipe(up)">
                                      <p:cBhvr>
                                        <p:cTn id="13" dur="500"/>
                                        <p:tgtEl>
                                          <p:spTgt spid="205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59">
                                            <p:txEl>
                                              <p:pRg st="3" end="3"/>
                                            </p:txEl>
                                          </p:spTgt>
                                        </p:tgtEl>
                                        <p:attrNameLst>
                                          <p:attrName>style.visibility</p:attrName>
                                        </p:attrNameLst>
                                      </p:cBhvr>
                                      <p:to>
                                        <p:strVal val="visible"/>
                                      </p:to>
                                    </p:set>
                                    <p:animEffect transition="in" filter="wipe(up)">
                                      <p:cBhvr>
                                        <p:cTn id="16" dur="500"/>
                                        <p:tgtEl>
                                          <p:spTgt spid="2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build="p" autoUpdateAnimBg="0">
        <p:tmplLst>
          <p:tmpl lvl="1">
            <p:tnLst>
              <p:par>
                <p:cTn presetID="22" presetClass="entr" presetSubtype="1" fill="hold" nodeType="clickEffect">
                  <p:stCondLst>
                    <p:cond delay="0"/>
                  </p:stCondLst>
                  <p:childTnLst>
                    <p:set>
                      <p:cBhvr>
                        <p:cTn dur="1" fill="hold">
                          <p:stCondLst>
                            <p:cond delay="0"/>
                          </p:stCondLst>
                        </p:cTn>
                        <p:tgtEl>
                          <p:spTgt spid="2059"/>
                        </p:tgtEl>
                        <p:attrNameLst>
                          <p:attrName>style.visibility</p:attrName>
                        </p:attrNameLst>
                      </p:cBhvr>
                      <p:to>
                        <p:strVal val="visible"/>
                      </p:to>
                    </p:set>
                    <p:animEffect transition="in" filter="wipe(up)">
                      <p:cBhvr>
                        <p:cTn dur="500"/>
                        <p:tgtEl>
                          <p:spTgt spid="2059"/>
                        </p:tgtEl>
                      </p:cBhvr>
                    </p:animEffect>
                  </p:childTnLst>
                </p:cTn>
              </p:par>
            </p:tnLst>
          </p:tmpl>
          <p:tmpl lvl="2">
            <p:tnLst>
              <p:par>
                <p:cTn presetID="22" presetClass="entr" presetSubtype="1" fill="hold" nodeType="withEffect">
                  <p:stCondLst>
                    <p:cond delay="0"/>
                  </p:stCondLst>
                  <p:childTnLst>
                    <p:set>
                      <p:cBhvr>
                        <p:cTn dur="1" fill="hold">
                          <p:stCondLst>
                            <p:cond delay="0"/>
                          </p:stCondLst>
                        </p:cTn>
                        <p:tgtEl>
                          <p:spTgt spid="2059"/>
                        </p:tgtEl>
                        <p:attrNameLst>
                          <p:attrName>style.visibility</p:attrName>
                        </p:attrNameLst>
                      </p:cBhvr>
                      <p:to>
                        <p:strVal val="visible"/>
                      </p:to>
                    </p:set>
                    <p:animEffect transition="in" filter="wipe(up)">
                      <p:cBhvr>
                        <p:cTn dur="500"/>
                        <p:tgtEl>
                          <p:spTgt spid="2059"/>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2059"/>
                        </p:tgtEl>
                        <p:attrNameLst>
                          <p:attrName>style.visibility</p:attrName>
                        </p:attrNameLst>
                      </p:cBhvr>
                      <p:to>
                        <p:strVal val="visible"/>
                      </p:to>
                    </p:set>
                    <p:animEffect transition="in" filter="wipe(up)">
                      <p:cBhvr>
                        <p:cTn dur="500"/>
                        <p:tgtEl>
                          <p:spTgt spid="2059"/>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2059"/>
                        </p:tgtEl>
                        <p:attrNameLst>
                          <p:attrName>style.visibility</p:attrName>
                        </p:attrNameLst>
                      </p:cBhvr>
                      <p:to>
                        <p:strVal val="visible"/>
                      </p:to>
                    </p:set>
                    <p:animEffect transition="in" filter="wipe(up)">
                      <p:cBhvr>
                        <p:cTn dur="500"/>
                        <p:tgtEl>
                          <p:spTgt spid="2059"/>
                        </p:tgtEl>
                      </p:cBhvr>
                    </p:animEffect>
                  </p:childTnLst>
                </p:cTn>
              </p:par>
            </p:tnLst>
          </p:tmpl>
        </p:tmplLst>
      </p:bldP>
    </p:bldLst>
  </p:timing>
  <p:txStyles>
    <p:titleStyle>
      <a:lvl1pPr algn="l" rtl="0" eaLnBrk="0" fontAlgn="base" hangingPunct="0">
        <a:spcBef>
          <a:spcPct val="0"/>
        </a:spcBef>
        <a:spcAft>
          <a:spcPct val="0"/>
        </a:spcAft>
        <a:defRPr kumimoji="1" sz="3600" b="1" kern="1200">
          <a:solidFill>
            <a:srgbClr val="FFFFFF"/>
          </a:solidFill>
          <a:latin typeface="+mj-lt"/>
          <a:ea typeface="+mj-ea"/>
          <a:cs typeface="+mj-cs"/>
        </a:defRPr>
      </a:lvl1pPr>
      <a:lvl2pPr algn="l" rtl="0" eaLnBrk="0" fontAlgn="base" hangingPunct="0">
        <a:spcBef>
          <a:spcPct val="0"/>
        </a:spcBef>
        <a:spcAft>
          <a:spcPct val="0"/>
        </a:spcAft>
        <a:defRPr kumimoji="1" sz="3600" b="1">
          <a:solidFill>
            <a:srgbClr val="FFFFFF"/>
          </a:solidFill>
          <a:latin typeface="隶书" panose="02010509060101010101" pitchFamily="49" charset="-122"/>
          <a:ea typeface="隶书" panose="02010509060101010101" pitchFamily="49" charset="-122"/>
        </a:defRPr>
      </a:lvl2pPr>
      <a:lvl3pPr algn="l" rtl="0" eaLnBrk="0" fontAlgn="base" hangingPunct="0">
        <a:spcBef>
          <a:spcPct val="0"/>
        </a:spcBef>
        <a:spcAft>
          <a:spcPct val="0"/>
        </a:spcAft>
        <a:defRPr kumimoji="1" sz="3600" b="1">
          <a:solidFill>
            <a:srgbClr val="FFFFFF"/>
          </a:solidFill>
          <a:latin typeface="隶书" panose="02010509060101010101" pitchFamily="49" charset="-122"/>
          <a:ea typeface="隶书" panose="02010509060101010101" pitchFamily="49" charset="-122"/>
        </a:defRPr>
      </a:lvl3pPr>
      <a:lvl4pPr algn="l" rtl="0" eaLnBrk="0" fontAlgn="base" hangingPunct="0">
        <a:spcBef>
          <a:spcPct val="0"/>
        </a:spcBef>
        <a:spcAft>
          <a:spcPct val="0"/>
        </a:spcAft>
        <a:defRPr kumimoji="1" sz="3600" b="1">
          <a:solidFill>
            <a:srgbClr val="FFFFFF"/>
          </a:solidFill>
          <a:latin typeface="隶书" panose="02010509060101010101" pitchFamily="49" charset="-122"/>
          <a:ea typeface="隶书" panose="02010509060101010101" pitchFamily="49" charset="-122"/>
        </a:defRPr>
      </a:lvl4pPr>
      <a:lvl5pPr algn="l" rtl="0" eaLnBrk="0" fontAlgn="base" hangingPunct="0">
        <a:spcBef>
          <a:spcPct val="0"/>
        </a:spcBef>
        <a:spcAft>
          <a:spcPct val="0"/>
        </a:spcAft>
        <a:defRPr kumimoji="1" sz="3600" b="1">
          <a:solidFill>
            <a:srgbClr val="FFFFFF"/>
          </a:solidFill>
          <a:latin typeface="隶书" panose="02010509060101010101" pitchFamily="49" charset="-122"/>
          <a:ea typeface="隶书" panose="02010509060101010101" pitchFamily="49" charset="-122"/>
        </a:defRPr>
      </a:lvl5pPr>
      <a:lvl6pPr marL="457200" algn="l" rtl="0" eaLnBrk="0" fontAlgn="base" hangingPunct="0">
        <a:spcBef>
          <a:spcPct val="0"/>
        </a:spcBef>
        <a:spcAft>
          <a:spcPct val="0"/>
        </a:spcAft>
        <a:defRPr kumimoji="1" sz="3600" b="1">
          <a:solidFill>
            <a:srgbClr val="FFFFFF"/>
          </a:solidFill>
          <a:latin typeface="隶书" panose="02010509060101010101" pitchFamily="49" charset="-122"/>
          <a:ea typeface="隶书" panose="02010509060101010101" pitchFamily="49" charset="-122"/>
        </a:defRPr>
      </a:lvl6pPr>
      <a:lvl7pPr marL="914400" algn="l" rtl="0" eaLnBrk="0" fontAlgn="base" hangingPunct="0">
        <a:spcBef>
          <a:spcPct val="0"/>
        </a:spcBef>
        <a:spcAft>
          <a:spcPct val="0"/>
        </a:spcAft>
        <a:defRPr kumimoji="1" sz="3600" b="1">
          <a:solidFill>
            <a:srgbClr val="FFFFFF"/>
          </a:solidFill>
          <a:latin typeface="隶书" panose="02010509060101010101" pitchFamily="49" charset="-122"/>
          <a:ea typeface="隶书" panose="02010509060101010101" pitchFamily="49" charset="-122"/>
        </a:defRPr>
      </a:lvl7pPr>
      <a:lvl8pPr marL="1371600" algn="l" rtl="0" eaLnBrk="0" fontAlgn="base" hangingPunct="0">
        <a:spcBef>
          <a:spcPct val="0"/>
        </a:spcBef>
        <a:spcAft>
          <a:spcPct val="0"/>
        </a:spcAft>
        <a:defRPr kumimoji="1" sz="3600" b="1">
          <a:solidFill>
            <a:srgbClr val="FFFFFF"/>
          </a:solidFill>
          <a:latin typeface="隶书" panose="02010509060101010101" pitchFamily="49" charset="-122"/>
          <a:ea typeface="隶书" panose="02010509060101010101" pitchFamily="49" charset="-122"/>
        </a:defRPr>
      </a:lvl8pPr>
      <a:lvl9pPr marL="1828800" algn="l" rtl="0" eaLnBrk="0" fontAlgn="base" hangingPunct="0">
        <a:spcBef>
          <a:spcPct val="0"/>
        </a:spcBef>
        <a:spcAft>
          <a:spcPct val="0"/>
        </a:spcAft>
        <a:defRPr kumimoji="1" sz="3600" b="1">
          <a:solidFill>
            <a:srgbClr val="FFFFFF"/>
          </a:solidFill>
          <a:latin typeface="隶书" panose="02010509060101010101" pitchFamily="49" charset="-122"/>
          <a:ea typeface="隶书" panose="02010509060101010101" pitchFamily="49" charset="-122"/>
        </a:defRPr>
      </a:lvl9pPr>
    </p:titleStyle>
    <p:bodyStyle>
      <a:lvl1pPr marL="342900" indent="-342900" algn="l" rtl="0" eaLnBrk="0" fontAlgn="base" hangingPunct="0">
        <a:spcBef>
          <a:spcPct val="45000"/>
        </a:spcBef>
        <a:spcAft>
          <a:spcPct val="0"/>
        </a:spcAft>
        <a:buClr>
          <a:srgbClr val="99CCCC"/>
        </a:buClr>
        <a:buFont typeface="Wingdings" panose="05000000000000000000" pitchFamily="2" charset="2"/>
        <a:buChar char="q"/>
        <a:defRPr kumimoji="1" sz="2400" b="1" kern="1200">
          <a:solidFill>
            <a:srgbClr val="FFFFFF"/>
          </a:solidFill>
          <a:latin typeface="+mn-lt"/>
          <a:ea typeface="+mn-ea"/>
          <a:cs typeface="+mn-cs"/>
        </a:defRPr>
      </a:lvl1pPr>
      <a:lvl2pPr marL="742950" indent="-285750" algn="l" rtl="0" eaLnBrk="0" fontAlgn="base" hangingPunct="0">
        <a:spcBef>
          <a:spcPct val="45000"/>
        </a:spcBef>
        <a:spcAft>
          <a:spcPct val="0"/>
        </a:spcAft>
        <a:buClr>
          <a:srgbClr val="99CCCC"/>
        </a:buClr>
        <a:buChar char="–"/>
        <a:defRPr kumimoji="1" sz="2400" b="1" kern="1200">
          <a:solidFill>
            <a:srgbClr val="FFFFFF"/>
          </a:solidFill>
          <a:latin typeface="+mn-lt"/>
          <a:ea typeface="+mn-ea"/>
          <a:cs typeface="+mn-cs"/>
        </a:defRPr>
      </a:lvl2pPr>
      <a:lvl3pPr marL="1143000" indent="-228600" algn="l" rtl="0" eaLnBrk="0" fontAlgn="base" hangingPunct="0">
        <a:spcBef>
          <a:spcPct val="45000"/>
        </a:spcBef>
        <a:spcAft>
          <a:spcPct val="0"/>
        </a:spcAft>
        <a:buClr>
          <a:srgbClr val="99CCCC"/>
        </a:buClr>
        <a:buChar char="•"/>
        <a:defRPr kumimoji="1" sz="2400" b="1" kern="1200">
          <a:solidFill>
            <a:srgbClr val="FFFFFF"/>
          </a:solidFill>
          <a:latin typeface="+mn-lt"/>
          <a:ea typeface="+mn-ea"/>
          <a:cs typeface="+mn-cs"/>
        </a:defRPr>
      </a:lvl3pPr>
      <a:lvl4pPr marL="1600200" indent="-228600" algn="l" rtl="0" eaLnBrk="0" fontAlgn="base" hangingPunct="0">
        <a:spcBef>
          <a:spcPct val="45000"/>
        </a:spcBef>
        <a:spcAft>
          <a:spcPct val="0"/>
        </a:spcAft>
        <a:buClr>
          <a:srgbClr val="99CCCC"/>
        </a:buClr>
        <a:buChar char="–"/>
        <a:defRPr kumimoji="1" sz="2400" b="1" kern="1200">
          <a:solidFill>
            <a:srgbClr val="FFFFFF"/>
          </a:solidFill>
          <a:latin typeface="+mn-lt"/>
          <a:ea typeface="+mn-ea"/>
          <a:cs typeface="+mn-cs"/>
        </a:defRPr>
      </a:lvl4pPr>
      <a:lvl5pPr marL="2057400" indent="-228600" algn="l" rtl="0" eaLnBrk="0" fontAlgn="base" hangingPunct="0">
        <a:spcBef>
          <a:spcPct val="20000"/>
        </a:spcBef>
        <a:spcAft>
          <a:spcPct val="0"/>
        </a:spcAft>
        <a:buClr>
          <a:srgbClr val="C2B515"/>
        </a:buClr>
        <a:buChar char="»"/>
        <a:defRPr kumimoji="1" sz="2000" kern="1200">
          <a:solidFill>
            <a:srgbClr val="FFFFFF"/>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http://necweb.neu.edu.cn/ncourse/lssx/part1/images/table2.3.gi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http://necweb.neu.edu.cn/ncourse/lssx/part1/images/table2.4.gi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http://necweb.neu.edu.cn/ncourse/lssx/part1/images/table2.1.gi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3.png"/><Relationship Id="rId5" Type="http://schemas.openxmlformats.org/officeDocument/2006/relationships/image" Target="../media/image9.emf"/><Relationship Id="rId10" Type="http://schemas.openxmlformats.org/officeDocument/2006/relationships/image" Target="../media/image12.png"/><Relationship Id="rId4" Type="http://schemas.openxmlformats.org/officeDocument/2006/relationships/oleObject" Target="../embeddings/oleObject2.bin"/><Relationship Id="rId9" Type="http://schemas.openxmlformats.org/officeDocument/2006/relationships/image" Target="../media/image1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necweb.neu.edu.cn/ncourse/lssx/part1/images/table2.2.gi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ctrTitle"/>
          </p:nvPr>
        </p:nvSpPr>
        <p:spPr>
          <a:xfrm>
            <a:off x="1827213" y="3810000"/>
            <a:ext cx="7316787" cy="990600"/>
          </a:xfrm>
        </p:spPr>
        <p:txBody>
          <a:bodyPr/>
          <a:lstStyle/>
          <a:p>
            <a:r>
              <a:rPr lang="zh-CN" altLang="en-US" sz="4800">
                <a:solidFill>
                  <a:srgbClr val="F0F076"/>
                </a:solidFill>
              </a:rPr>
              <a:t>第</a:t>
            </a:r>
            <a:r>
              <a:rPr lang="en-US" altLang="zh-CN" sz="4800">
                <a:solidFill>
                  <a:srgbClr val="F0F076"/>
                </a:solidFill>
              </a:rPr>
              <a:t>2</a:t>
            </a:r>
            <a:r>
              <a:rPr lang="zh-CN" altLang="en-US" sz="4800">
                <a:solidFill>
                  <a:srgbClr val="F0F076"/>
                </a:solidFill>
              </a:rPr>
              <a:t>章 命题逻辑等值演算</a:t>
            </a:r>
          </a:p>
        </p:txBody>
      </p:sp>
      <p:pic>
        <p:nvPicPr>
          <p:cNvPr id="5123" name="Picture 12"/>
          <p:cNvPicPr>
            <a:picLocks noChangeAspect="1" noChangeArrowheads="1"/>
          </p:cNvPicPr>
          <p:nvPr/>
        </p:nvPicPr>
        <p:blipFill>
          <a:blip r:embed="rId3">
            <a:extLst>
              <a:ext uri="{28A0092B-C50C-407E-A947-70E740481C1C}">
                <a14:useLocalDpi xmlns:a14="http://schemas.microsoft.com/office/drawing/2010/main" val="0"/>
              </a:ext>
            </a:extLst>
          </a:blip>
          <a:srcRect t="21477" r="33333" b="38638"/>
          <a:stretch>
            <a:fillRect/>
          </a:stretch>
        </p:blipFill>
        <p:spPr bwMode="auto">
          <a:xfrm>
            <a:off x="0" y="12954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13"/>
          <p:cNvSpPr txBox="1">
            <a:spLocks noChangeArrowheads="1"/>
          </p:cNvSpPr>
          <p:nvPr/>
        </p:nvSpPr>
        <p:spPr bwMode="auto">
          <a:xfrm>
            <a:off x="1676400" y="1676400"/>
            <a:ext cx="57150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spcBef>
                <a:spcPct val="0"/>
              </a:spcBef>
              <a:buClrTx/>
              <a:buFontTx/>
              <a:buNone/>
            </a:pPr>
            <a:r>
              <a:rPr kumimoji="0" lang="zh-CN" altLang="en-US" sz="8800">
                <a:solidFill>
                  <a:srgbClr val="FF0000"/>
                </a:solidFill>
                <a:latin typeface="华文新魏" panose="02010800040101010101" pitchFamily="2" charset="-122"/>
                <a:ea typeface="华文新魏" panose="02010800040101010101" pitchFamily="2" charset="-122"/>
              </a:rPr>
              <a:t>离 散 数 学</a:t>
            </a:r>
            <a:endParaRPr kumimoji="0" lang="en-US" altLang="zh-CN" sz="8800">
              <a:solidFill>
                <a:srgbClr val="FF0000"/>
              </a:solidFill>
              <a:latin typeface="华文新魏" panose="02010800040101010101" pitchFamily="2" charset="-122"/>
              <a:ea typeface="华文新魏" panose="02010800040101010101" pitchFamily="2" charset="-122"/>
            </a:endParaRPr>
          </a:p>
        </p:txBody>
      </p:sp>
      <p:pic>
        <p:nvPicPr>
          <p:cNvPr id="5125" name="Picture 16" descr="R0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5486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21"/>
          <p:cNvSpPr>
            <a:spLocks noChangeArrowheads="1"/>
          </p:cNvSpPr>
          <p:nvPr/>
        </p:nvSpPr>
        <p:spPr bwMode="auto">
          <a:xfrm>
            <a:off x="1828800" y="5410200"/>
            <a:ext cx="6934200" cy="685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Tx/>
              <a:buNone/>
            </a:pPr>
            <a:r>
              <a:rPr lang="zh-CN" altLang="en-US" sz="3600">
                <a:latin typeface="Arial" panose="020B0604020202020204" pitchFamily="34" charset="0"/>
              </a:rPr>
              <a:t>计算机系</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等值演算与置换规则</a:t>
            </a:r>
          </a:p>
        </p:txBody>
      </p:sp>
      <p:sp>
        <p:nvSpPr>
          <p:cNvPr id="17411" name="Rectangle 3"/>
          <p:cNvSpPr>
            <a:spLocks noGrp="1" noChangeArrowheads="1"/>
          </p:cNvSpPr>
          <p:nvPr>
            <p:ph type="body" idx="1"/>
          </p:nvPr>
        </p:nvSpPr>
        <p:spPr>
          <a:xfrm>
            <a:off x="304800" y="990600"/>
            <a:ext cx="8610600" cy="5715000"/>
          </a:xfrm>
        </p:spPr>
        <p:txBody>
          <a:bodyPr/>
          <a:lstStyle/>
          <a:p>
            <a:r>
              <a:rPr lang="zh-CN" altLang="en-US" dirty="0"/>
              <a:t>各等值式都是用元语言符号书写的，其中</a:t>
            </a:r>
            <a:r>
              <a:rPr lang="en-US" altLang="zh-CN" dirty="0"/>
              <a:t>A,B,C</a:t>
            </a:r>
            <a:r>
              <a:rPr lang="zh-CN" altLang="en-US" dirty="0"/>
              <a:t>可以代表任意的公式，称这样的等值式为</a:t>
            </a:r>
            <a:r>
              <a:rPr lang="zh-CN" altLang="en-US" dirty="0">
                <a:solidFill>
                  <a:schemeClr val="hlink"/>
                </a:solidFill>
              </a:rPr>
              <a:t>等值式模式</a:t>
            </a:r>
            <a:r>
              <a:rPr lang="zh-CN" altLang="en-US" dirty="0"/>
              <a:t>。</a:t>
            </a:r>
          </a:p>
          <a:p>
            <a:r>
              <a:rPr lang="zh-CN" altLang="en-US" dirty="0">
                <a:solidFill>
                  <a:schemeClr val="tx1"/>
                </a:solidFill>
              </a:rPr>
              <a:t>每个等值式模式都给出了无穷多个同类型的具体的等值式。</a:t>
            </a:r>
            <a:br>
              <a:rPr lang="zh-CN" altLang="en-US" dirty="0">
                <a:solidFill>
                  <a:schemeClr val="tx1"/>
                </a:solidFill>
              </a:rPr>
            </a:br>
            <a:r>
              <a:rPr lang="zh-CN" altLang="en-US" dirty="0">
                <a:solidFill>
                  <a:schemeClr val="tx1"/>
                </a:solidFill>
              </a:rPr>
              <a:t>例如，在蕴涵等值式 </a:t>
            </a:r>
            <a:r>
              <a:rPr lang="en-US" altLang="zh-CN" dirty="0"/>
              <a:t>A→B</a:t>
            </a:r>
            <a:r>
              <a:rPr kumimoji="0" lang="en-US" altLang="zh-CN" dirty="0">
                <a:solidFill>
                  <a:schemeClr val="tx1"/>
                </a:solidFill>
                <a:sym typeface="Symbol" panose="05050102010706020507" pitchFamily="18" charset="2"/>
              </a:rPr>
              <a:t></a:t>
            </a:r>
            <a:r>
              <a:rPr lang="en-US" altLang="zh-CN" dirty="0"/>
              <a:t>┐A∨B </a:t>
            </a:r>
            <a:r>
              <a:rPr lang="zh-CN" altLang="en-US" dirty="0">
                <a:solidFill>
                  <a:schemeClr val="tx1"/>
                </a:solidFill>
              </a:rPr>
              <a:t>中，</a:t>
            </a:r>
            <a:br>
              <a:rPr lang="zh-CN" altLang="en-US" dirty="0">
                <a:solidFill>
                  <a:schemeClr val="tx1"/>
                </a:solidFill>
              </a:rPr>
            </a:br>
            <a:r>
              <a:rPr lang="zh-CN" altLang="en-US" dirty="0">
                <a:solidFill>
                  <a:schemeClr val="tx1"/>
                </a:solidFill>
              </a:rPr>
              <a:t>取</a:t>
            </a:r>
            <a:r>
              <a:rPr lang="en-US" altLang="zh-CN" dirty="0">
                <a:solidFill>
                  <a:schemeClr val="tx1"/>
                </a:solidFill>
              </a:rPr>
              <a:t>A=</a:t>
            </a:r>
            <a:r>
              <a:rPr lang="en-US" altLang="zh-CN" dirty="0" err="1">
                <a:solidFill>
                  <a:schemeClr val="tx1"/>
                </a:solidFill>
              </a:rPr>
              <a:t>p，B</a:t>
            </a:r>
            <a:r>
              <a:rPr lang="en-US" altLang="zh-CN" dirty="0">
                <a:solidFill>
                  <a:schemeClr val="tx1"/>
                </a:solidFill>
              </a:rPr>
              <a:t>=q</a:t>
            </a:r>
            <a:r>
              <a:rPr lang="zh-CN" altLang="en-US" dirty="0">
                <a:solidFill>
                  <a:schemeClr val="tx1"/>
                </a:solidFill>
              </a:rPr>
              <a:t>时，得等值式 </a:t>
            </a:r>
            <a:r>
              <a:rPr lang="en-US" altLang="zh-CN" dirty="0" err="1">
                <a:solidFill>
                  <a:schemeClr val="tx1"/>
                </a:solidFill>
              </a:rPr>
              <a:t>p→q</a:t>
            </a:r>
            <a:r>
              <a:rPr kumimoji="0" lang="en-US" altLang="zh-CN" dirty="0">
                <a:solidFill>
                  <a:schemeClr val="tx1"/>
                </a:solidFill>
                <a:sym typeface="Symbol" panose="05050102010706020507" pitchFamily="18" charset="2"/>
              </a:rPr>
              <a:t></a:t>
            </a:r>
            <a:r>
              <a:rPr lang="en-US" altLang="zh-CN" dirty="0">
                <a:solidFill>
                  <a:schemeClr val="tx1"/>
                </a:solidFill>
              </a:rPr>
              <a:t>┐</a:t>
            </a:r>
            <a:r>
              <a:rPr lang="en-US" altLang="zh-CN" dirty="0" err="1">
                <a:solidFill>
                  <a:schemeClr val="tx1"/>
                </a:solidFill>
              </a:rPr>
              <a:t>p∨q</a:t>
            </a:r>
            <a:r>
              <a:rPr lang="en-US" altLang="zh-CN" dirty="0">
                <a:solidFill>
                  <a:schemeClr val="tx1"/>
                </a:solidFill>
              </a:rPr>
              <a:t> </a:t>
            </a:r>
            <a:br>
              <a:rPr lang="en-US" altLang="zh-CN" dirty="0">
                <a:solidFill>
                  <a:schemeClr val="tx1"/>
                </a:solidFill>
              </a:rPr>
            </a:br>
            <a:r>
              <a:rPr lang="zh-CN" altLang="en-US" dirty="0">
                <a:solidFill>
                  <a:schemeClr val="tx1"/>
                </a:solidFill>
              </a:rPr>
              <a:t>取</a:t>
            </a:r>
            <a:r>
              <a:rPr lang="en-US" altLang="zh-CN" dirty="0">
                <a:solidFill>
                  <a:schemeClr val="tx1"/>
                </a:solidFill>
              </a:rPr>
              <a:t>A=</a:t>
            </a:r>
            <a:r>
              <a:rPr lang="en-US" altLang="zh-CN" dirty="0" err="1">
                <a:solidFill>
                  <a:schemeClr val="tx1"/>
                </a:solidFill>
              </a:rPr>
              <a:t>p∨q∨r，B</a:t>
            </a:r>
            <a:r>
              <a:rPr lang="en-US" altLang="zh-CN" dirty="0">
                <a:solidFill>
                  <a:schemeClr val="tx1"/>
                </a:solidFill>
              </a:rPr>
              <a:t>=</a:t>
            </a:r>
            <a:r>
              <a:rPr lang="en-US" altLang="zh-CN" dirty="0" err="1">
                <a:solidFill>
                  <a:schemeClr val="tx1"/>
                </a:solidFill>
              </a:rPr>
              <a:t>p∧q</a:t>
            </a:r>
            <a:r>
              <a:rPr lang="zh-CN" altLang="en-US" dirty="0">
                <a:solidFill>
                  <a:schemeClr val="tx1"/>
                </a:solidFill>
              </a:rPr>
              <a:t>时，得等值式</a:t>
            </a:r>
            <a:br>
              <a:rPr lang="zh-CN" altLang="en-US" dirty="0">
                <a:solidFill>
                  <a:schemeClr val="tx1"/>
                </a:solidFill>
              </a:rPr>
            </a:br>
            <a:r>
              <a:rPr lang="zh-CN" altLang="en-US" dirty="0">
                <a:solidFill>
                  <a:schemeClr val="tx1"/>
                </a:solidFill>
              </a:rPr>
              <a:t>	</a:t>
            </a:r>
            <a:r>
              <a:rPr lang="zh-CN" altLang="en-US" dirty="0"/>
              <a:t>(</a:t>
            </a:r>
            <a:r>
              <a:rPr lang="en-US" altLang="zh-CN" dirty="0" err="1"/>
              <a:t>p∨q∨r</a:t>
            </a:r>
            <a:r>
              <a:rPr lang="en-US" altLang="zh-CN" dirty="0"/>
              <a:t>)→(</a:t>
            </a:r>
            <a:r>
              <a:rPr lang="en-US" altLang="zh-CN" dirty="0" err="1"/>
              <a:t>p∧q</a:t>
            </a:r>
            <a:r>
              <a:rPr lang="en-US" altLang="zh-CN" dirty="0"/>
              <a:t>) </a:t>
            </a:r>
            <a:r>
              <a:rPr kumimoji="0" lang="en-US" altLang="zh-CN" dirty="0">
                <a:solidFill>
                  <a:schemeClr val="tx1"/>
                </a:solidFill>
                <a:sym typeface="Symbol" panose="05050102010706020507" pitchFamily="18" charset="2"/>
              </a:rPr>
              <a:t></a:t>
            </a:r>
            <a:r>
              <a:rPr lang="en-US" altLang="zh-CN" dirty="0"/>
              <a:t> ┐(</a:t>
            </a:r>
            <a:r>
              <a:rPr lang="en-US" altLang="zh-CN" dirty="0" err="1"/>
              <a:t>p∨q∨r</a:t>
            </a:r>
            <a:r>
              <a:rPr lang="en-US" altLang="zh-CN" dirty="0"/>
              <a:t>)∨(</a:t>
            </a:r>
            <a:r>
              <a:rPr lang="en-US" altLang="zh-CN" dirty="0" err="1"/>
              <a:t>p∧q</a:t>
            </a:r>
            <a:r>
              <a:rPr lang="en-US" altLang="zh-CN" dirty="0"/>
              <a:t>)</a:t>
            </a:r>
          </a:p>
          <a:p>
            <a:r>
              <a:rPr lang="zh-CN" altLang="en-US" dirty="0"/>
              <a:t>这些具体的等值式都被称为原来的等值式模式的</a:t>
            </a:r>
            <a:r>
              <a:rPr lang="zh-CN" altLang="en-US" dirty="0">
                <a:solidFill>
                  <a:schemeClr val="hlink"/>
                </a:solidFill>
              </a:rPr>
              <a:t>代入实例</a:t>
            </a:r>
            <a:r>
              <a:rPr lang="zh-CN" altLang="en-US" dirty="0"/>
              <a:t>。</a:t>
            </a:r>
          </a:p>
          <a:p>
            <a:r>
              <a:rPr lang="zh-CN" altLang="en-US" dirty="0"/>
              <a:t>由已知的等值式推演出另外一些等值式的过程为</a:t>
            </a:r>
            <a:r>
              <a:rPr lang="zh-CN" altLang="en-US" dirty="0">
                <a:solidFill>
                  <a:schemeClr val="hlink"/>
                </a:solidFill>
              </a:rPr>
              <a:t>等值演算</a:t>
            </a:r>
            <a:r>
              <a:rPr lang="zh-CN" altLang="en-US" dirty="0"/>
              <a:t>。</a:t>
            </a:r>
          </a:p>
          <a:p>
            <a:r>
              <a:rPr lang="zh-CN" altLang="en-US" dirty="0">
                <a:solidFill>
                  <a:schemeClr val="hlink"/>
                </a:solidFill>
              </a:rPr>
              <a:t>置换规则</a:t>
            </a:r>
            <a:r>
              <a:rPr lang="zh-CN" altLang="en-US" dirty="0"/>
              <a:t> 设</a:t>
            </a:r>
            <a:r>
              <a:rPr lang="en-US" altLang="zh-CN" dirty="0"/>
              <a:t>Φ(A)</a:t>
            </a:r>
            <a:r>
              <a:rPr lang="zh-CN" altLang="en-US" dirty="0"/>
              <a:t>是含公式</a:t>
            </a:r>
            <a:r>
              <a:rPr lang="en-US" altLang="zh-CN" dirty="0"/>
              <a:t>A</a:t>
            </a:r>
            <a:r>
              <a:rPr lang="zh-CN" altLang="en-US" dirty="0"/>
              <a:t>的命题公式，</a:t>
            </a:r>
            <a:r>
              <a:rPr lang="en-US" altLang="zh-CN" dirty="0"/>
              <a:t>Φ(B)</a:t>
            </a:r>
            <a:r>
              <a:rPr lang="zh-CN" altLang="en-US" dirty="0"/>
              <a:t>是用公式</a:t>
            </a:r>
            <a:r>
              <a:rPr lang="en-US" altLang="zh-CN" dirty="0"/>
              <a:t>B</a:t>
            </a:r>
            <a:r>
              <a:rPr lang="zh-CN" altLang="en-US" dirty="0"/>
              <a:t>置换了</a:t>
            </a:r>
            <a:r>
              <a:rPr lang="en-US" altLang="zh-CN" dirty="0"/>
              <a:t>Φ(A)</a:t>
            </a:r>
            <a:r>
              <a:rPr lang="zh-CN" altLang="en-US" dirty="0"/>
              <a:t>中部分或全部的</a:t>
            </a:r>
            <a:r>
              <a:rPr lang="en-US" altLang="zh-CN" dirty="0"/>
              <a:t>A</a:t>
            </a:r>
            <a:r>
              <a:rPr lang="zh-CN" altLang="en-US" dirty="0"/>
              <a:t>后得到的命题公式，若</a:t>
            </a:r>
            <a:r>
              <a:rPr lang="en-US" altLang="zh-CN" dirty="0"/>
              <a:t>B</a:t>
            </a:r>
            <a:r>
              <a:rPr kumimoji="0" lang="en-US" altLang="zh-CN" dirty="0">
                <a:solidFill>
                  <a:schemeClr val="tx1"/>
                </a:solidFill>
                <a:sym typeface="Symbol" panose="05050102010706020507" pitchFamily="18" charset="2"/>
              </a:rPr>
              <a:t></a:t>
            </a:r>
            <a:r>
              <a:rPr lang="en-US" altLang="zh-CN" dirty="0"/>
              <a:t>A，</a:t>
            </a:r>
            <a:r>
              <a:rPr lang="zh-CN" altLang="en-US" dirty="0"/>
              <a:t>则</a:t>
            </a:r>
            <a:r>
              <a:rPr lang="en-US" altLang="zh-CN" dirty="0"/>
              <a:t>Φ(B)</a:t>
            </a:r>
            <a:r>
              <a:rPr kumimoji="0" lang="en-US" altLang="zh-CN" dirty="0">
                <a:solidFill>
                  <a:schemeClr val="tx1"/>
                </a:solidFill>
                <a:sym typeface="Symbol" panose="05050102010706020507" pitchFamily="18" charset="2"/>
              </a:rPr>
              <a:t></a:t>
            </a:r>
            <a:r>
              <a:rPr lang="en-US" altLang="zh-CN" dirty="0"/>
              <a:t>Φ(A)。</a:t>
            </a:r>
            <a:endParaRPr lang="zh-CN" altLang="en-US" dirty="0"/>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关于等值演算的说明</a:t>
            </a:r>
          </a:p>
        </p:txBody>
      </p:sp>
      <p:sp>
        <p:nvSpPr>
          <p:cNvPr id="389123" name="Rectangle 3"/>
          <p:cNvSpPr>
            <a:spLocks noGrp="1" noChangeArrowheads="1"/>
          </p:cNvSpPr>
          <p:nvPr>
            <p:ph type="body" idx="1"/>
          </p:nvPr>
        </p:nvSpPr>
        <p:spPr>
          <a:xfrm>
            <a:off x="533400" y="1371600"/>
            <a:ext cx="8077200" cy="5029200"/>
          </a:xfrm>
        </p:spPr>
        <p:txBody>
          <a:bodyPr/>
          <a:lstStyle/>
          <a:p>
            <a:pPr>
              <a:lnSpc>
                <a:spcPct val="90000"/>
              </a:lnSpc>
            </a:pPr>
            <a:r>
              <a:rPr lang="zh-CN" altLang="en-US">
                <a:solidFill>
                  <a:schemeClr val="accent1"/>
                </a:solidFill>
              </a:rPr>
              <a:t>等值演算的基础</a:t>
            </a:r>
          </a:p>
          <a:p>
            <a:pPr lvl="1">
              <a:lnSpc>
                <a:spcPct val="90000"/>
              </a:lnSpc>
            </a:pPr>
            <a:r>
              <a:rPr lang="zh-CN" altLang="en-US"/>
              <a:t>等值关系的性质：</a:t>
            </a:r>
            <a:br>
              <a:rPr lang="zh-CN" altLang="en-US"/>
            </a:br>
            <a:r>
              <a:rPr lang="zh-CN" altLang="en-US"/>
              <a:t>自反性：</a:t>
            </a:r>
            <a:r>
              <a:rPr lang="en-US" altLang="zh-CN"/>
              <a:t>A</a:t>
            </a:r>
            <a:r>
              <a:rPr kumimoji="0" lang="en-US" altLang="zh-CN">
                <a:solidFill>
                  <a:schemeClr val="tx1"/>
                </a:solidFill>
                <a:sym typeface="Symbol" panose="05050102010706020507" pitchFamily="18" charset="2"/>
              </a:rPr>
              <a:t></a:t>
            </a:r>
            <a:r>
              <a:rPr lang="en-US" altLang="zh-CN"/>
              <a:t>A。</a:t>
            </a:r>
            <a:br>
              <a:rPr lang="en-US" altLang="zh-CN"/>
            </a:br>
            <a:r>
              <a:rPr lang="zh-CN" altLang="en-US"/>
              <a:t>对称性：若</a:t>
            </a:r>
            <a:r>
              <a:rPr lang="en-US" altLang="zh-CN"/>
              <a:t>A</a:t>
            </a:r>
            <a:r>
              <a:rPr kumimoji="0" lang="en-US" altLang="zh-CN">
                <a:solidFill>
                  <a:schemeClr val="tx1"/>
                </a:solidFill>
                <a:sym typeface="Symbol" panose="05050102010706020507" pitchFamily="18" charset="2"/>
              </a:rPr>
              <a:t>B</a:t>
            </a:r>
            <a:r>
              <a:rPr lang="en-US" altLang="zh-CN"/>
              <a:t>，</a:t>
            </a:r>
            <a:r>
              <a:rPr lang="zh-CN" altLang="en-US"/>
              <a:t>则</a:t>
            </a:r>
            <a:r>
              <a:rPr lang="en-US" altLang="zh-CN"/>
              <a:t>B</a:t>
            </a:r>
            <a:r>
              <a:rPr kumimoji="0" lang="en-US" altLang="zh-CN">
                <a:solidFill>
                  <a:schemeClr val="tx1"/>
                </a:solidFill>
                <a:sym typeface="Symbol" panose="05050102010706020507" pitchFamily="18" charset="2"/>
              </a:rPr>
              <a:t>A。</a:t>
            </a:r>
            <a:br>
              <a:rPr lang="zh-CN" altLang="en-US"/>
            </a:br>
            <a:r>
              <a:rPr lang="zh-CN" altLang="en-US"/>
              <a:t>传递性：若</a:t>
            </a:r>
            <a:r>
              <a:rPr lang="en-US" altLang="zh-CN"/>
              <a:t>A</a:t>
            </a:r>
            <a:r>
              <a:rPr kumimoji="0" lang="en-US" altLang="zh-CN">
                <a:solidFill>
                  <a:schemeClr val="tx1"/>
                </a:solidFill>
                <a:sym typeface="Symbol" panose="05050102010706020507" pitchFamily="18" charset="2"/>
              </a:rPr>
              <a:t>B</a:t>
            </a:r>
            <a:r>
              <a:rPr kumimoji="0" lang="zh-CN" altLang="en-US">
                <a:solidFill>
                  <a:schemeClr val="tx1"/>
                </a:solidFill>
                <a:sym typeface="Symbol" panose="05050102010706020507" pitchFamily="18" charset="2"/>
              </a:rPr>
              <a:t>且</a:t>
            </a:r>
            <a:r>
              <a:rPr kumimoji="0" lang="en-US" altLang="zh-CN">
                <a:solidFill>
                  <a:schemeClr val="tx1"/>
                </a:solidFill>
                <a:sym typeface="Symbol" panose="05050102010706020507" pitchFamily="18" charset="2"/>
              </a:rPr>
              <a:t>BC，</a:t>
            </a:r>
            <a:r>
              <a:rPr kumimoji="0" lang="zh-CN" altLang="en-US">
                <a:solidFill>
                  <a:schemeClr val="tx1"/>
                </a:solidFill>
                <a:sym typeface="Symbol" panose="05050102010706020507" pitchFamily="18" charset="2"/>
              </a:rPr>
              <a:t>则</a:t>
            </a:r>
            <a:r>
              <a:rPr lang="en-US" altLang="zh-CN"/>
              <a:t>A</a:t>
            </a:r>
            <a:r>
              <a:rPr kumimoji="0" lang="en-US" altLang="zh-CN">
                <a:solidFill>
                  <a:schemeClr val="tx1"/>
                </a:solidFill>
                <a:sym typeface="Symbol" panose="05050102010706020507" pitchFamily="18" charset="2"/>
              </a:rPr>
              <a:t>C。</a:t>
            </a:r>
            <a:endParaRPr lang="zh-CN" altLang="en-GB" sz="2800">
              <a:solidFill>
                <a:schemeClr val="tx1"/>
              </a:solidFill>
              <a:latin typeface="Arial" panose="020B0604020202020204" pitchFamily="34" charset="0"/>
            </a:endParaRPr>
          </a:p>
          <a:p>
            <a:pPr lvl="1">
              <a:lnSpc>
                <a:spcPct val="90000"/>
              </a:lnSpc>
            </a:pPr>
            <a:r>
              <a:rPr lang="zh-CN" altLang="en-US"/>
              <a:t>基本的等值式</a:t>
            </a:r>
          </a:p>
          <a:p>
            <a:pPr lvl="1">
              <a:lnSpc>
                <a:spcPct val="90000"/>
              </a:lnSpc>
            </a:pPr>
            <a:r>
              <a:rPr lang="zh-CN" altLang="en-US"/>
              <a:t>置换规则</a:t>
            </a:r>
          </a:p>
          <a:p>
            <a:pPr>
              <a:lnSpc>
                <a:spcPct val="90000"/>
              </a:lnSpc>
            </a:pPr>
            <a:r>
              <a:rPr lang="zh-CN" altLang="en-US">
                <a:solidFill>
                  <a:schemeClr val="accent1"/>
                </a:solidFill>
              </a:rPr>
              <a:t>等值演算的应用</a:t>
            </a:r>
            <a:endParaRPr lang="zh-CN" altLang="en-US"/>
          </a:p>
          <a:p>
            <a:pPr lvl="1">
              <a:lnSpc>
                <a:spcPct val="90000"/>
              </a:lnSpc>
            </a:pPr>
            <a:r>
              <a:rPr lang="zh-CN" altLang="en-US"/>
              <a:t>证明两个公式等值</a:t>
            </a:r>
            <a:endParaRPr lang="zh-CN" altLang="en-GB" sz="2800">
              <a:solidFill>
                <a:schemeClr val="tx1"/>
              </a:solidFill>
              <a:latin typeface="Arial" panose="020B0604020202020204" pitchFamily="34" charset="0"/>
            </a:endParaRPr>
          </a:p>
          <a:p>
            <a:pPr lvl="1">
              <a:lnSpc>
                <a:spcPct val="90000"/>
              </a:lnSpc>
            </a:pPr>
            <a:r>
              <a:rPr lang="zh-CN" altLang="en-US"/>
              <a:t>判断公式类型</a:t>
            </a:r>
          </a:p>
          <a:p>
            <a:pPr lvl="1">
              <a:lnSpc>
                <a:spcPct val="90000"/>
              </a:lnSpc>
            </a:pPr>
            <a:r>
              <a:rPr lang="zh-CN" altLang="en-US"/>
              <a:t>解判定问题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Effect transition="in" filter="wipe(up)">
                                      <p:cBhvr>
                                        <p:cTn id="7" dur="500"/>
                                        <p:tgtEl>
                                          <p:spTgt spid="389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23">
                                            <p:txEl>
                                              <p:pRg st="1" end="1"/>
                                            </p:txEl>
                                          </p:spTgt>
                                        </p:tgtEl>
                                        <p:attrNameLst>
                                          <p:attrName>style.visibility</p:attrName>
                                        </p:attrNameLst>
                                      </p:cBhvr>
                                      <p:to>
                                        <p:strVal val="visible"/>
                                      </p:to>
                                    </p:set>
                                    <p:animEffect transition="in" filter="wipe(up)">
                                      <p:cBhvr>
                                        <p:cTn id="12" dur="500"/>
                                        <p:tgtEl>
                                          <p:spTgt spid="389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23">
                                            <p:txEl>
                                              <p:pRg st="2" end="2"/>
                                            </p:txEl>
                                          </p:spTgt>
                                        </p:tgtEl>
                                        <p:attrNameLst>
                                          <p:attrName>style.visibility</p:attrName>
                                        </p:attrNameLst>
                                      </p:cBhvr>
                                      <p:to>
                                        <p:strVal val="visible"/>
                                      </p:to>
                                    </p:set>
                                    <p:animEffect transition="in" filter="wipe(up)">
                                      <p:cBhvr>
                                        <p:cTn id="17" dur="500"/>
                                        <p:tgtEl>
                                          <p:spTgt spid="389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9123">
                                            <p:txEl>
                                              <p:pRg st="3" end="3"/>
                                            </p:txEl>
                                          </p:spTgt>
                                        </p:tgtEl>
                                        <p:attrNameLst>
                                          <p:attrName>style.visibility</p:attrName>
                                        </p:attrNameLst>
                                      </p:cBhvr>
                                      <p:to>
                                        <p:strVal val="visible"/>
                                      </p:to>
                                    </p:set>
                                    <p:animEffect transition="in" filter="wipe(up)">
                                      <p:cBhvr>
                                        <p:cTn id="22" dur="500"/>
                                        <p:tgtEl>
                                          <p:spTgt spid="389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9123">
                                            <p:txEl>
                                              <p:pRg st="4" end="4"/>
                                            </p:txEl>
                                          </p:spTgt>
                                        </p:tgtEl>
                                        <p:attrNameLst>
                                          <p:attrName>style.visibility</p:attrName>
                                        </p:attrNameLst>
                                      </p:cBhvr>
                                      <p:to>
                                        <p:strVal val="visible"/>
                                      </p:to>
                                    </p:set>
                                    <p:animEffect transition="in" filter="wipe(up)">
                                      <p:cBhvr>
                                        <p:cTn id="27" dur="500"/>
                                        <p:tgtEl>
                                          <p:spTgt spid="389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9123">
                                            <p:txEl>
                                              <p:pRg st="5" end="5"/>
                                            </p:txEl>
                                          </p:spTgt>
                                        </p:tgtEl>
                                        <p:attrNameLst>
                                          <p:attrName>style.visibility</p:attrName>
                                        </p:attrNameLst>
                                      </p:cBhvr>
                                      <p:to>
                                        <p:strVal val="visible"/>
                                      </p:to>
                                    </p:set>
                                    <p:animEffect transition="in" filter="wipe(up)">
                                      <p:cBhvr>
                                        <p:cTn id="32" dur="500"/>
                                        <p:tgtEl>
                                          <p:spTgt spid="3891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89123">
                                            <p:txEl>
                                              <p:pRg st="6" end="6"/>
                                            </p:txEl>
                                          </p:spTgt>
                                        </p:tgtEl>
                                        <p:attrNameLst>
                                          <p:attrName>style.visibility</p:attrName>
                                        </p:attrNameLst>
                                      </p:cBhvr>
                                      <p:to>
                                        <p:strVal val="visible"/>
                                      </p:to>
                                    </p:set>
                                    <p:animEffect transition="in" filter="wipe(up)">
                                      <p:cBhvr>
                                        <p:cTn id="37" dur="500"/>
                                        <p:tgtEl>
                                          <p:spTgt spid="3891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89123">
                                            <p:txEl>
                                              <p:pRg st="7" end="7"/>
                                            </p:txEl>
                                          </p:spTgt>
                                        </p:tgtEl>
                                        <p:attrNameLst>
                                          <p:attrName>style.visibility</p:attrName>
                                        </p:attrNameLst>
                                      </p:cBhvr>
                                      <p:to>
                                        <p:strVal val="visible"/>
                                      </p:to>
                                    </p:set>
                                    <p:animEffect transition="in" filter="wipe(up)">
                                      <p:cBhvr>
                                        <p:cTn id="42" dur="500"/>
                                        <p:tgtEl>
                                          <p:spTgt spid="389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等值演算的应用举例</a:t>
            </a:r>
          </a:p>
        </p:txBody>
      </p:sp>
      <p:sp>
        <p:nvSpPr>
          <p:cNvPr id="20483" name="Rectangle 3"/>
          <p:cNvSpPr>
            <a:spLocks noGrp="1" noChangeArrowheads="1"/>
          </p:cNvSpPr>
          <p:nvPr>
            <p:ph type="body" idx="1"/>
          </p:nvPr>
        </p:nvSpPr>
        <p:spPr>
          <a:xfrm>
            <a:off x="457200" y="1066800"/>
            <a:ext cx="7467600" cy="838200"/>
          </a:xfrm>
        </p:spPr>
        <p:txBody>
          <a:bodyPr/>
          <a:lstStyle/>
          <a:p>
            <a:pPr>
              <a:buFont typeface="Wingdings" panose="05000000000000000000" pitchFamily="2" charset="2"/>
              <a:buNone/>
            </a:pPr>
            <a:r>
              <a:rPr lang="zh-CN" altLang="en-US">
                <a:solidFill>
                  <a:schemeClr val="tx1"/>
                </a:solidFill>
              </a:rPr>
              <a:t>证明两个公式等值</a:t>
            </a:r>
            <a:br>
              <a:rPr lang="zh-CN" altLang="en-US">
                <a:solidFill>
                  <a:schemeClr val="tx1"/>
                </a:solidFill>
              </a:rPr>
            </a:br>
            <a:r>
              <a:rPr lang="zh-CN" altLang="en-US">
                <a:solidFill>
                  <a:schemeClr val="tx1"/>
                </a:solidFill>
              </a:rPr>
              <a:t>(</a:t>
            </a:r>
            <a:r>
              <a:rPr lang="en-US" altLang="zh-CN">
                <a:solidFill>
                  <a:schemeClr val="tx1"/>
                </a:solidFill>
              </a:rPr>
              <a:t>p→q)→r </a:t>
            </a:r>
            <a:r>
              <a:rPr kumimoji="0" lang="en-US" altLang="zh-CN">
                <a:solidFill>
                  <a:schemeClr val="tx1"/>
                </a:solidFill>
                <a:sym typeface="Symbol" panose="05050102010706020507" pitchFamily="18" charset="2"/>
              </a:rPr>
              <a:t> </a:t>
            </a:r>
            <a:r>
              <a:rPr lang="zh-CN" altLang="en-US">
                <a:solidFill>
                  <a:schemeClr val="tx1"/>
                </a:solidFill>
              </a:rPr>
              <a:t>(</a:t>
            </a:r>
            <a:r>
              <a:rPr lang="en-US" altLang="zh-CN">
                <a:solidFill>
                  <a:schemeClr val="tx1"/>
                </a:solidFill>
              </a:rPr>
              <a:t>p∨r)∧(┐q∨r)</a:t>
            </a:r>
            <a:endParaRPr lang="zh-CN" altLang="en-US">
              <a:solidFill>
                <a:schemeClr val="tx1"/>
              </a:solidFill>
            </a:endParaRPr>
          </a:p>
        </p:txBody>
      </p:sp>
      <p:sp>
        <p:nvSpPr>
          <p:cNvPr id="350212" name="Text Box 4"/>
          <p:cNvSpPr txBox="1">
            <a:spLocks noChangeArrowheads="1"/>
          </p:cNvSpPr>
          <p:nvPr/>
        </p:nvSpPr>
        <p:spPr bwMode="auto">
          <a:xfrm>
            <a:off x="228600" y="2362200"/>
            <a:ext cx="8686800" cy="2100263"/>
          </a:xfrm>
          <a:prstGeom prst="rect">
            <a:avLst/>
          </a:prstGeom>
          <a:noFill/>
          <a:ln>
            <a:noFill/>
          </a:ln>
          <a:effectLst/>
          <a:extLst>
            <a:ext uri="{909E8E84-426E-40DD-AFC4-6F175D3DCCD1}">
              <a14:hiddenFill xmlns:a14="http://schemas.microsoft.com/office/drawing/2010/main">
                <a:solidFill>
                  <a:srgbClr val="89A5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just">
              <a:spcBef>
                <a:spcPct val="50000"/>
              </a:spcBef>
              <a:buFont typeface="Wingdings" panose="05000000000000000000" pitchFamily="2" charset="2"/>
              <a:buNone/>
            </a:pPr>
            <a:r>
              <a:rPr lang="zh-CN" altLang="en-US">
                <a:solidFill>
                  <a:schemeClr val="tx1"/>
                </a:solidFill>
              </a:rPr>
              <a:t>(</a:t>
            </a:r>
            <a:r>
              <a:rPr lang="en-US" altLang="zh-CN">
                <a:solidFill>
                  <a:schemeClr val="accent1"/>
                </a:solidFill>
              </a:rPr>
              <a:t>p→q</a:t>
            </a:r>
            <a:r>
              <a:rPr lang="en-US" altLang="zh-CN">
                <a:solidFill>
                  <a:schemeClr val="tx1"/>
                </a:solidFill>
              </a:rPr>
              <a:t>)→r </a:t>
            </a:r>
            <a:r>
              <a:rPr kumimoji="0" lang="en-US" altLang="zh-CN">
                <a:solidFill>
                  <a:schemeClr val="tx1"/>
                </a:solidFill>
                <a:sym typeface="Symbol" panose="05050102010706020507" pitchFamily="18" charset="2"/>
              </a:rPr>
              <a:t> </a:t>
            </a:r>
            <a:r>
              <a:rPr lang="en-US" altLang="zh-CN">
                <a:solidFill>
                  <a:schemeClr val="tx1"/>
                </a:solidFill>
              </a:rPr>
              <a:t>(┐p∨q)</a:t>
            </a:r>
            <a:r>
              <a:rPr lang="en-US" altLang="zh-CN">
                <a:solidFill>
                  <a:schemeClr val="accent1"/>
                </a:solidFill>
              </a:rPr>
              <a:t>→r</a:t>
            </a:r>
            <a:r>
              <a:rPr lang="en-US" altLang="zh-CN">
                <a:solidFill>
                  <a:srgbClr val="9ED67D"/>
                </a:solidFill>
              </a:rPr>
              <a:t>	</a:t>
            </a:r>
            <a:r>
              <a:rPr lang="en-US" altLang="zh-CN">
                <a:solidFill>
                  <a:schemeClr val="tx1"/>
                </a:solidFill>
              </a:rPr>
              <a:t>（</a:t>
            </a:r>
            <a:r>
              <a:rPr lang="zh-CN" altLang="en-US">
                <a:solidFill>
                  <a:schemeClr val="tx1"/>
                </a:solidFill>
              </a:rPr>
              <a:t>蕴含等值式、置换规则）</a:t>
            </a:r>
            <a:endParaRPr kumimoji="0" lang="en-US" altLang="zh-CN">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a:t>
            </a:r>
            <a:r>
              <a:rPr lang="zh-CN" altLang="en-US">
                <a:solidFill>
                  <a:schemeClr val="tx1"/>
                </a:solidFill>
              </a:rPr>
              <a:t> </a:t>
            </a:r>
            <a:r>
              <a:rPr lang="zh-CN" altLang="en-US">
                <a:solidFill>
                  <a:schemeClr val="accent1"/>
                </a:solidFill>
              </a:rPr>
              <a:t>┐(┐</a:t>
            </a:r>
            <a:r>
              <a:rPr lang="en-US" altLang="zh-CN">
                <a:solidFill>
                  <a:schemeClr val="accent1"/>
                </a:solidFill>
              </a:rPr>
              <a:t>p∨q)</a:t>
            </a:r>
            <a:r>
              <a:rPr lang="en-US" altLang="zh-CN">
                <a:solidFill>
                  <a:schemeClr val="tx1"/>
                </a:solidFill>
              </a:rPr>
              <a:t>∨r	（</a:t>
            </a:r>
            <a:r>
              <a:rPr lang="zh-CN" altLang="en-US">
                <a:solidFill>
                  <a:schemeClr val="tx1"/>
                </a:solidFill>
              </a:rPr>
              <a:t>蕴含等值式、置换规则）</a:t>
            </a: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zh-CN" altLang="en-US">
                <a:solidFill>
                  <a:schemeClr val="tx1"/>
                </a:solidFill>
              </a:rPr>
              <a:t>(</a:t>
            </a:r>
            <a:r>
              <a:rPr lang="en-US" altLang="zh-CN">
                <a:solidFill>
                  <a:schemeClr val="tx1"/>
                </a:solidFill>
              </a:rPr>
              <a:t>p∧┐q)</a:t>
            </a:r>
            <a:r>
              <a:rPr lang="en-US" altLang="zh-CN">
                <a:solidFill>
                  <a:schemeClr val="accent1"/>
                </a:solidFill>
              </a:rPr>
              <a:t>∨r</a:t>
            </a:r>
            <a:r>
              <a:rPr lang="en-US" altLang="zh-CN">
                <a:solidFill>
                  <a:schemeClr val="tx1"/>
                </a:solidFill>
              </a:rPr>
              <a:t>	（</a:t>
            </a:r>
            <a:r>
              <a:rPr lang="zh-CN" altLang="en-US">
                <a:solidFill>
                  <a:schemeClr val="tx1"/>
                </a:solidFill>
              </a:rPr>
              <a:t>德摩根律、置换规则）</a:t>
            </a: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zh-CN" altLang="en-US">
                <a:solidFill>
                  <a:schemeClr val="tx1"/>
                </a:solidFill>
              </a:rPr>
              <a:t>(</a:t>
            </a:r>
            <a:r>
              <a:rPr lang="en-US" altLang="zh-CN">
                <a:solidFill>
                  <a:schemeClr val="tx1"/>
                </a:solidFill>
              </a:rPr>
              <a:t>p∨r)∧(┐q∨r)	（</a:t>
            </a:r>
            <a:r>
              <a:rPr lang="zh-CN" altLang="en-US">
                <a:solidFill>
                  <a:schemeClr val="tx1"/>
                </a:solidFill>
              </a:rPr>
              <a:t>分配律、置换规则）</a:t>
            </a:r>
          </a:p>
        </p:txBody>
      </p:sp>
      <p:sp>
        <p:nvSpPr>
          <p:cNvPr id="350214" name="AutoShape 6"/>
          <p:cNvSpPr>
            <a:spLocks noChangeArrowheads="1"/>
          </p:cNvSpPr>
          <p:nvPr/>
        </p:nvSpPr>
        <p:spPr bwMode="auto">
          <a:xfrm>
            <a:off x="0" y="4648200"/>
            <a:ext cx="914400" cy="701675"/>
          </a:xfrm>
          <a:custGeom>
            <a:avLst/>
            <a:gdLst>
              <a:gd name="T0" fmla="*/ 1229029800 w 21600"/>
              <a:gd name="T1" fmla="*/ 0 h 21600"/>
              <a:gd name="T2" fmla="*/ 0 w 21600"/>
              <a:gd name="T3" fmla="*/ 370229588 h 21600"/>
              <a:gd name="T4" fmla="*/ 1229029800 w 21600"/>
              <a:gd name="T5" fmla="*/ 740458137 h 21600"/>
              <a:gd name="T6" fmla="*/ 1638706400 w 21600"/>
              <a:gd name="T7" fmla="*/ 3702295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a:noFill/>
          </a:ln>
          <a:effectLst/>
          <a:extLs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1"/>
                </a:solidFill>
                <a:latin typeface="Arial" panose="020B0604020202020204" pitchFamily="34" charset="0"/>
                <a:ea typeface="宋体" panose="02010600030101010101" pitchFamily="2" charset="-122"/>
              </a:rPr>
              <a:t>说明</a:t>
            </a:r>
          </a:p>
        </p:txBody>
      </p:sp>
      <p:sp>
        <p:nvSpPr>
          <p:cNvPr id="350217" name="Rectangle 9"/>
          <p:cNvSpPr>
            <a:spLocks noChangeArrowheads="1"/>
          </p:cNvSpPr>
          <p:nvPr/>
        </p:nvSpPr>
        <p:spPr bwMode="auto">
          <a:xfrm>
            <a:off x="1066800" y="4648200"/>
            <a:ext cx="8077200" cy="2133600"/>
          </a:xfrm>
          <a:prstGeom prst="rect">
            <a:avLst/>
          </a:prstGeom>
          <a:solidFill>
            <a:srgbClr val="FCCE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Clr>
                <a:schemeClr val="bg2"/>
              </a:buClr>
            </a:pPr>
            <a:r>
              <a:rPr lang="zh-CN" altLang="en-US">
                <a:solidFill>
                  <a:schemeClr val="accent2"/>
                </a:solidFill>
              </a:rPr>
              <a:t>也可以从右边开始演算</a:t>
            </a:r>
          </a:p>
          <a:p>
            <a:pPr>
              <a:buClr>
                <a:schemeClr val="bg2"/>
              </a:buClr>
            </a:pPr>
            <a:r>
              <a:rPr lang="zh-CN" altLang="en-US">
                <a:solidFill>
                  <a:schemeClr val="accent2"/>
                </a:solidFill>
              </a:rPr>
              <a:t>因为每一步都用置换规则，故可不写出</a:t>
            </a:r>
          </a:p>
          <a:p>
            <a:pPr>
              <a:buClr>
                <a:schemeClr val="bg2"/>
              </a:buClr>
            </a:pPr>
            <a:r>
              <a:rPr lang="zh-CN" altLang="en-US">
                <a:solidFill>
                  <a:schemeClr val="accent2"/>
                </a:solidFill>
              </a:rPr>
              <a:t>熟练后，基本等值式也可以不写出</a:t>
            </a:r>
          </a:p>
          <a:p>
            <a:pPr>
              <a:buClr>
                <a:schemeClr val="bg2"/>
              </a:buClr>
            </a:pPr>
            <a:r>
              <a:rPr lang="zh-CN" altLang="en-US">
                <a:solidFill>
                  <a:schemeClr val="accent2"/>
                </a:solidFill>
              </a:rPr>
              <a:t>通常不用等值演算直接证明两个公式不等值</a:t>
            </a:r>
          </a:p>
        </p:txBody>
      </p:sp>
      <p:sp>
        <p:nvSpPr>
          <p:cNvPr id="350218" name="AutoShape 10"/>
          <p:cNvSpPr>
            <a:spLocks noChangeArrowheads="1"/>
          </p:cNvSpPr>
          <p:nvPr/>
        </p:nvSpPr>
        <p:spPr bwMode="auto">
          <a:xfrm>
            <a:off x="0" y="18542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8"/>
                                        </p:tgtEl>
                                        <p:attrNameLst>
                                          <p:attrName>style.visibility</p:attrName>
                                        </p:attrNameLst>
                                      </p:cBhvr>
                                      <p:to>
                                        <p:strVal val="visible"/>
                                      </p:to>
                                    </p:set>
                                    <p:anim calcmode="lin" valueType="num">
                                      <p:cBhvr additive="base">
                                        <p:cTn id="7" dur="500" fill="hold"/>
                                        <p:tgtEl>
                                          <p:spTgt spid="350218"/>
                                        </p:tgtEl>
                                        <p:attrNameLst>
                                          <p:attrName>ppt_x</p:attrName>
                                        </p:attrNameLst>
                                      </p:cBhvr>
                                      <p:tavLst>
                                        <p:tav tm="0">
                                          <p:val>
                                            <p:strVal val="0-#ppt_w/2"/>
                                          </p:val>
                                        </p:tav>
                                        <p:tav tm="100000">
                                          <p:val>
                                            <p:strVal val="#ppt_x"/>
                                          </p:val>
                                        </p:tav>
                                      </p:tavLst>
                                    </p:anim>
                                    <p:anim calcmode="lin" valueType="num">
                                      <p:cBhvr additive="base">
                                        <p:cTn id="8" dur="500" fill="hold"/>
                                        <p:tgtEl>
                                          <p:spTgt spid="350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0212">
                                            <p:txEl>
                                              <p:pRg st="0" end="0"/>
                                            </p:txEl>
                                          </p:spTgt>
                                        </p:tgtEl>
                                        <p:attrNameLst>
                                          <p:attrName>style.visibility</p:attrName>
                                        </p:attrNameLst>
                                      </p:cBhvr>
                                      <p:to>
                                        <p:strVal val="visible"/>
                                      </p:to>
                                    </p:set>
                                    <p:animEffect transition="in" filter="wipe(left)">
                                      <p:cBhvr>
                                        <p:cTn id="13" dur="500"/>
                                        <p:tgtEl>
                                          <p:spTgt spid="350212">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50212">
                                            <p:txEl>
                                              <p:pRg st="1" end="1"/>
                                            </p:txEl>
                                          </p:spTgt>
                                        </p:tgtEl>
                                        <p:attrNameLst>
                                          <p:attrName>style.visibility</p:attrName>
                                        </p:attrNameLst>
                                      </p:cBhvr>
                                      <p:to>
                                        <p:strVal val="visible"/>
                                      </p:to>
                                    </p:set>
                                    <p:animEffect transition="in" filter="wipe(left)">
                                      <p:cBhvr>
                                        <p:cTn id="18" dur="500"/>
                                        <p:tgtEl>
                                          <p:spTgt spid="350212">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50212">
                                            <p:txEl>
                                              <p:pRg st="2" end="2"/>
                                            </p:txEl>
                                          </p:spTgt>
                                        </p:tgtEl>
                                        <p:attrNameLst>
                                          <p:attrName>style.visibility</p:attrName>
                                        </p:attrNameLst>
                                      </p:cBhvr>
                                      <p:to>
                                        <p:strVal val="visible"/>
                                      </p:to>
                                    </p:set>
                                    <p:animEffect transition="in" filter="wipe(left)">
                                      <p:cBhvr>
                                        <p:cTn id="23" dur="500"/>
                                        <p:tgtEl>
                                          <p:spTgt spid="350212">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0212">
                                            <p:txEl>
                                              <p:pRg st="3" end="3"/>
                                            </p:txEl>
                                          </p:spTgt>
                                        </p:tgtEl>
                                        <p:attrNameLst>
                                          <p:attrName>style.visibility</p:attrName>
                                        </p:attrNameLst>
                                      </p:cBhvr>
                                      <p:to>
                                        <p:strVal val="visible"/>
                                      </p:to>
                                    </p:set>
                                    <p:animEffect transition="in" filter="wipe(left)">
                                      <p:cBhvr>
                                        <p:cTn id="28" dur="500"/>
                                        <p:tgtEl>
                                          <p:spTgt spid="350212">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50214"/>
                                        </p:tgtEl>
                                        <p:attrNameLst>
                                          <p:attrName>style.visibility</p:attrName>
                                        </p:attrNameLst>
                                      </p:cBhvr>
                                      <p:to>
                                        <p:strVal val="visible"/>
                                      </p:to>
                                    </p:set>
                                    <p:anim calcmode="lin" valueType="num">
                                      <p:cBhvr additive="base">
                                        <p:cTn id="33" dur="500" fill="hold"/>
                                        <p:tgtEl>
                                          <p:spTgt spid="350214"/>
                                        </p:tgtEl>
                                        <p:attrNameLst>
                                          <p:attrName>ppt_x</p:attrName>
                                        </p:attrNameLst>
                                      </p:cBhvr>
                                      <p:tavLst>
                                        <p:tav tm="0">
                                          <p:val>
                                            <p:strVal val="0-#ppt_w/2"/>
                                          </p:val>
                                        </p:tav>
                                        <p:tav tm="100000">
                                          <p:val>
                                            <p:strVal val="#ppt_x"/>
                                          </p:val>
                                        </p:tav>
                                      </p:tavLst>
                                    </p:anim>
                                    <p:anim calcmode="lin" valueType="num">
                                      <p:cBhvr additive="base">
                                        <p:cTn id="34" dur="500" fill="hold"/>
                                        <p:tgtEl>
                                          <p:spTgt spid="350214"/>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50217">
                                            <p:bg/>
                                          </p:spTgt>
                                        </p:tgtEl>
                                        <p:attrNameLst>
                                          <p:attrName>style.visibility</p:attrName>
                                        </p:attrNameLst>
                                      </p:cBhvr>
                                      <p:to>
                                        <p:strVal val="visible"/>
                                      </p:to>
                                    </p:set>
                                    <p:animEffect transition="in" filter="wipe(up)">
                                      <p:cBhvr>
                                        <p:cTn id="39" dur="500"/>
                                        <p:tgtEl>
                                          <p:spTgt spid="350217">
                                            <p:bg/>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50217">
                                            <p:txEl>
                                              <p:pRg st="0" end="0"/>
                                            </p:txEl>
                                          </p:spTgt>
                                        </p:tgtEl>
                                        <p:attrNameLst>
                                          <p:attrName>style.visibility</p:attrName>
                                        </p:attrNameLst>
                                      </p:cBhvr>
                                      <p:to>
                                        <p:strVal val="visible"/>
                                      </p:to>
                                    </p:set>
                                    <p:animEffect transition="in" filter="wipe(up)">
                                      <p:cBhvr>
                                        <p:cTn id="44" dur="500"/>
                                        <p:tgtEl>
                                          <p:spTgt spid="350217">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50217">
                                            <p:txEl>
                                              <p:pRg st="1" end="1"/>
                                            </p:txEl>
                                          </p:spTgt>
                                        </p:tgtEl>
                                        <p:attrNameLst>
                                          <p:attrName>style.visibility</p:attrName>
                                        </p:attrNameLst>
                                      </p:cBhvr>
                                      <p:to>
                                        <p:strVal val="visible"/>
                                      </p:to>
                                    </p:set>
                                    <p:animEffect transition="in" filter="wipe(up)">
                                      <p:cBhvr>
                                        <p:cTn id="49" dur="500"/>
                                        <p:tgtEl>
                                          <p:spTgt spid="350217">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350217">
                                            <p:txEl>
                                              <p:pRg st="2" end="2"/>
                                            </p:txEl>
                                          </p:spTgt>
                                        </p:tgtEl>
                                        <p:attrNameLst>
                                          <p:attrName>style.visibility</p:attrName>
                                        </p:attrNameLst>
                                      </p:cBhvr>
                                      <p:to>
                                        <p:strVal val="visible"/>
                                      </p:to>
                                    </p:set>
                                    <p:animEffect transition="in" filter="wipe(up)">
                                      <p:cBhvr>
                                        <p:cTn id="54" dur="500"/>
                                        <p:tgtEl>
                                          <p:spTgt spid="350217">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350217">
                                            <p:txEl>
                                              <p:pRg st="3" end="3"/>
                                            </p:txEl>
                                          </p:spTgt>
                                        </p:tgtEl>
                                        <p:attrNameLst>
                                          <p:attrName>style.visibility</p:attrName>
                                        </p:attrNameLst>
                                      </p:cBhvr>
                                      <p:to>
                                        <p:strVal val="visible"/>
                                      </p:to>
                                    </p:set>
                                    <p:animEffect transition="in" filter="wipe(up)">
                                      <p:cBhvr>
                                        <p:cTn id="59" dur="500"/>
                                        <p:tgtEl>
                                          <p:spTgt spid="3502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build="p" autoUpdateAnimBg="0"/>
      <p:bldP spid="350214" grpId="0" animBg="1" autoUpdateAnimBg="0"/>
      <p:bldP spid="350217" grpId="0" build="p" animBg="1" autoUpdateAnimBg="0"/>
      <p:bldP spid="35021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例题</a:t>
            </a:r>
          </a:p>
        </p:txBody>
      </p:sp>
      <p:sp>
        <p:nvSpPr>
          <p:cNvPr id="21507" name="Rectangle 3"/>
          <p:cNvSpPr>
            <a:spLocks noGrp="1" noChangeArrowheads="1"/>
          </p:cNvSpPr>
          <p:nvPr>
            <p:ph type="body" idx="1"/>
          </p:nvPr>
        </p:nvSpPr>
        <p:spPr>
          <a:xfrm>
            <a:off x="539750" y="1125538"/>
            <a:ext cx="7926388" cy="1193800"/>
          </a:xfrm>
        </p:spPr>
        <p:txBody>
          <a:bodyPr/>
          <a:lstStyle/>
          <a:p>
            <a:pPr>
              <a:buFont typeface="Wingdings" panose="05000000000000000000" pitchFamily="2" charset="2"/>
              <a:buNone/>
            </a:pPr>
            <a:r>
              <a:rPr lang="zh-CN" altLang="en-US">
                <a:solidFill>
                  <a:schemeClr val="accent1"/>
                </a:solidFill>
              </a:rPr>
              <a:t>例2.3</a:t>
            </a:r>
            <a:r>
              <a:rPr lang="zh-CN" altLang="en-US"/>
              <a:t> 用等值演算法验证等值式</a:t>
            </a:r>
            <a:br>
              <a:rPr lang="zh-CN" altLang="en-US"/>
            </a:br>
            <a:r>
              <a:rPr lang="zh-CN" altLang="en-US"/>
              <a:t>	</a:t>
            </a:r>
            <a:r>
              <a:rPr lang="en-US" altLang="zh-CN"/>
              <a:t>(p∨q)→r </a:t>
            </a:r>
            <a:r>
              <a:rPr kumimoji="0" lang="en-US" altLang="zh-CN">
                <a:solidFill>
                  <a:schemeClr val="tx1"/>
                </a:solidFill>
                <a:sym typeface="Symbol" panose="05050102010706020507" pitchFamily="18" charset="2"/>
              </a:rPr>
              <a:t> </a:t>
            </a:r>
            <a:r>
              <a:rPr lang="en-US" altLang="zh-CN"/>
              <a:t>(p→r)∧(q→r) </a:t>
            </a:r>
            <a:endParaRPr lang="zh-CN" altLang="en-US"/>
          </a:p>
        </p:txBody>
      </p:sp>
      <p:sp>
        <p:nvSpPr>
          <p:cNvPr id="351236" name="Text Box 4"/>
          <p:cNvSpPr txBox="1">
            <a:spLocks noChangeArrowheads="1"/>
          </p:cNvSpPr>
          <p:nvPr/>
        </p:nvSpPr>
        <p:spPr bwMode="auto">
          <a:xfrm>
            <a:off x="228600" y="2824163"/>
            <a:ext cx="8686800" cy="3195637"/>
          </a:xfrm>
          <a:prstGeom prst="rect">
            <a:avLst/>
          </a:prstGeom>
          <a:noFill/>
          <a:ln>
            <a:noFill/>
          </a:ln>
          <a:effectLst/>
          <a:extLst>
            <a:ext uri="{909E8E84-426E-40DD-AFC4-6F175D3DCCD1}">
              <a14:hiddenFill xmlns:a14="http://schemas.microsoft.com/office/drawing/2010/main">
                <a:solidFill>
                  <a:srgbClr val="89A5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just">
              <a:spcBef>
                <a:spcPct val="50000"/>
              </a:spcBef>
              <a:buFont typeface="Wingdings" panose="05000000000000000000" pitchFamily="2" charset="2"/>
              <a:buNone/>
            </a:pPr>
            <a:r>
              <a:rPr lang="en-US" altLang="zh-CN"/>
              <a:t>(p</a:t>
            </a:r>
            <a:r>
              <a:rPr lang="en-US" altLang="zh-CN">
                <a:solidFill>
                  <a:schemeClr val="accent1"/>
                </a:solidFill>
              </a:rPr>
              <a:t>→</a:t>
            </a:r>
            <a:r>
              <a:rPr lang="en-US" altLang="zh-CN"/>
              <a:t>r)∧(q</a:t>
            </a:r>
            <a:r>
              <a:rPr lang="en-US" altLang="zh-CN">
                <a:solidFill>
                  <a:schemeClr val="accent1"/>
                </a:solidFill>
              </a:rPr>
              <a:t>→</a:t>
            </a:r>
            <a:r>
              <a:rPr lang="en-US" altLang="zh-CN"/>
              <a:t>r) </a:t>
            </a:r>
          </a:p>
          <a:p>
            <a:pPr algn="just">
              <a:spcBef>
                <a:spcPct val="50000"/>
              </a:spcBef>
              <a:buFont typeface="Wingdings" panose="05000000000000000000" pitchFamily="2" charset="2"/>
              <a:buNone/>
            </a:pPr>
            <a:r>
              <a:rPr lang="en-US" altLang="zh-CN"/>
              <a:t>	</a:t>
            </a:r>
            <a:r>
              <a:rPr kumimoji="0" lang="en-US" altLang="zh-CN">
                <a:solidFill>
                  <a:schemeClr val="tx1"/>
                </a:solidFill>
                <a:sym typeface="Symbol" panose="05050102010706020507" pitchFamily="18" charset="2"/>
              </a:rPr>
              <a:t> </a:t>
            </a:r>
            <a:r>
              <a:rPr lang="en-US" altLang="zh-CN"/>
              <a:t>(┐p</a:t>
            </a:r>
            <a:r>
              <a:rPr lang="en-US" altLang="zh-CN">
                <a:solidFill>
                  <a:schemeClr val="accent1"/>
                </a:solidFill>
              </a:rPr>
              <a:t>∨r</a:t>
            </a:r>
            <a:r>
              <a:rPr lang="en-US" altLang="zh-CN"/>
              <a:t>)∧(┐q</a:t>
            </a:r>
            <a:r>
              <a:rPr lang="en-US" altLang="zh-CN">
                <a:solidFill>
                  <a:schemeClr val="accent1"/>
                </a:solidFill>
              </a:rPr>
              <a:t>∨r</a:t>
            </a:r>
            <a:r>
              <a:rPr lang="en-US" altLang="zh-CN"/>
              <a:t>)	(</a:t>
            </a:r>
            <a:r>
              <a:rPr lang="zh-CN" altLang="en-US"/>
              <a:t>蕴含等值式</a:t>
            </a:r>
            <a:r>
              <a:rPr lang="en-US" altLang="zh-CN"/>
              <a:t>) </a:t>
            </a:r>
            <a:endParaRPr kumimoji="0" lang="en-US" altLang="zh-CN">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a:t>
            </a:r>
            <a:r>
              <a:rPr lang="zh-CN" altLang="en-US">
                <a:solidFill>
                  <a:schemeClr val="tx1"/>
                </a:solidFill>
              </a:rPr>
              <a:t> </a:t>
            </a:r>
            <a:r>
              <a:rPr lang="en-US" altLang="zh-CN"/>
              <a:t>(</a:t>
            </a:r>
            <a:r>
              <a:rPr lang="en-US" altLang="zh-CN">
                <a:solidFill>
                  <a:schemeClr val="accent1"/>
                </a:solidFill>
              </a:rPr>
              <a:t>┐p∧┐q</a:t>
            </a:r>
            <a:r>
              <a:rPr lang="en-US" altLang="zh-CN"/>
              <a:t>)∨r		(</a:t>
            </a:r>
            <a:r>
              <a:rPr lang="zh-CN" altLang="en-US"/>
              <a:t>分配律</a:t>
            </a:r>
            <a:r>
              <a:rPr lang="en-US" altLang="zh-CN"/>
              <a:t>) </a:t>
            </a:r>
            <a:endParaRPr lang="zh-CN" altLang="en-US">
              <a:solidFill>
                <a:schemeClr val="tx1"/>
              </a:solidFill>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en-US" altLang="zh-CN">
                <a:solidFill>
                  <a:schemeClr val="accent1"/>
                </a:solidFill>
              </a:rPr>
              <a:t>┐(p∨q)∨r</a:t>
            </a:r>
            <a:r>
              <a:rPr lang="en-US" altLang="zh-CN"/>
              <a:t>		(</a:t>
            </a:r>
            <a:r>
              <a:rPr lang="zh-CN" altLang="en-US"/>
              <a:t>德摩根律</a:t>
            </a:r>
            <a:r>
              <a:rPr lang="en-US" altLang="zh-CN"/>
              <a:t>) </a:t>
            </a:r>
            <a:endParaRPr lang="zh-CN" altLang="en-US">
              <a:solidFill>
                <a:schemeClr val="tx1"/>
              </a:solidFill>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en-US" altLang="zh-CN"/>
              <a:t>(p∨q)→r		(</a:t>
            </a:r>
            <a:r>
              <a:rPr lang="zh-CN" altLang="en-US"/>
              <a:t>蕴含等值式</a:t>
            </a:r>
            <a:r>
              <a:rPr lang="en-US" altLang="zh-CN"/>
              <a:t>) </a:t>
            </a:r>
            <a:endParaRPr lang="zh-CN" altLang="en-US">
              <a:solidFill>
                <a:schemeClr val="tx1"/>
              </a:solidFill>
            </a:endParaRPr>
          </a:p>
          <a:p>
            <a:pPr>
              <a:spcBef>
                <a:spcPct val="50000"/>
              </a:spcBef>
            </a:pPr>
            <a:endParaRPr lang="zh-CN" altLang="en-US">
              <a:solidFill>
                <a:schemeClr val="tx1"/>
              </a:solidFill>
            </a:endParaRPr>
          </a:p>
        </p:txBody>
      </p:sp>
      <p:sp>
        <p:nvSpPr>
          <p:cNvPr id="351237" name="AutoShape 5"/>
          <p:cNvSpPr>
            <a:spLocks noChangeArrowheads="1"/>
          </p:cNvSpPr>
          <p:nvPr/>
        </p:nvSpPr>
        <p:spPr bwMode="auto">
          <a:xfrm>
            <a:off x="228600" y="20574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7"/>
                                        </p:tgtEl>
                                        <p:attrNameLst>
                                          <p:attrName>style.visibility</p:attrName>
                                        </p:attrNameLst>
                                      </p:cBhvr>
                                      <p:to>
                                        <p:strVal val="visible"/>
                                      </p:to>
                                    </p:set>
                                    <p:anim calcmode="lin" valueType="num">
                                      <p:cBhvr additive="base">
                                        <p:cTn id="7" dur="500" fill="hold"/>
                                        <p:tgtEl>
                                          <p:spTgt spid="351237"/>
                                        </p:tgtEl>
                                        <p:attrNameLst>
                                          <p:attrName>ppt_x</p:attrName>
                                        </p:attrNameLst>
                                      </p:cBhvr>
                                      <p:tavLst>
                                        <p:tav tm="0">
                                          <p:val>
                                            <p:strVal val="0-#ppt_w/2"/>
                                          </p:val>
                                        </p:tav>
                                        <p:tav tm="100000">
                                          <p:val>
                                            <p:strVal val="#ppt_x"/>
                                          </p:val>
                                        </p:tav>
                                      </p:tavLst>
                                    </p:anim>
                                    <p:anim calcmode="lin" valueType="num">
                                      <p:cBhvr additive="base">
                                        <p:cTn id="8" dur="500" fill="hold"/>
                                        <p:tgtEl>
                                          <p:spTgt spid="351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1236">
                                            <p:txEl>
                                              <p:pRg st="0" end="0"/>
                                            </p:txEl>
                                          </p:spTgt>
                                        </p:tgtEl>
                                        <p:attrNameLst>
                                          <p:attrName>style.visibility</p:attrName>
                                        </p:attrNameLst>
                                      </p:cBhvr>
                                      <p:to>
                                        <p:strVal val="visible"/>
                                      </p:to>
                                    </p:set>
                                    <p:animEffect transition="in" filter="wipe(left)">
                                      <p:cBhvr>
                                        <p:cTn id="13" dur="500"/>
                                        <p:tgtEl>
                                          <p:spTgt spid="351236">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51236">
                                            <p:txEl>
                                              <p:pRg st="1" end="1"/>
                                            </p:txEl>
                                          </p:spTgt>
                                        </p:tgtEl>
                                        <p:attrNameLst>
                                          <p:attrName>style.visibility</p:attrName>
                                        </p:attrNameLst>
                                      </p:cBhvr>
                                      <p:to>
                                        <p:strVal val="visible"/>
                                      </p:to>
                                    </p:set>
                                    <p:animEffect transition="in" filter="wipe(left)">
                                      <p:cBhvr>
                                        <p:cTn id="18" dur="500"/>
                                        <p:tgtEl>
                                          <p:spTgt spid="35123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51236">
                                            <p:txEl>
                                              <p:pRg st="2" end="2"/>
                                            </p:txEl>
                                          </p:spTgt>
                                        </p:tgtEl>
                                        <p:attrNameLst>
                                          <p:attrName>style.visibility</p:attrName>
                                        </p:attrNameLst>
                                      </p:cBhvr>
                                      <p:to>
                                        <p:strVal val="visible"/>
                                      </p:to>
                                    </p:set>
                                    <p:animEffect transition="in" filter="wipe(left)">
                                      <p:cBhvr>
                                        <p:cTn id="23" dur="500"/>
                                        <p:tgtEl>
                                          <p:spTgt spid="35123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1236">
                                            <p:txEl>
                                              <p:pRg st="3" end="3"/>
                                            </p:txEl>
                                          </p:spTgt>
                                        </p:tgtEl>
                                        <p:attrNameLst>
                                          <p:attrName>style.visibility</p:attrName>
                                        </p:attrNameLst>
                                      </p:cBhvr>
                                      <p:to>
                                        <p:strVal val="visible"/>
                                      </p:to>
                                    </p:set>
                                    <p:animEffect transition="in" filter="wipe(left)">
                                      <p:cBhvr>
                                        <p:cTn id="28" dur="500"/>
                                        <p:tgtEl>
                                          <p:spTgt spid="351236">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51236">
                                            <p:txEl>
                                              <p:pRg st="4" end="4"/>
                                            </p:txEl>
                                          </p:spTgt>
                                        </p:tgtEl>
                                        <p:attrNameLst>
                                          <p:attrName>style.visibility</p:attrName>
                                        </p:attrNameLst>
                                      </p:cBhvr>
                                      <p:to>
                                        <p:strVal val="visible"/>
                                      </p:to>
                                    </p:set>
                                    <p:animEffect transition="in" filter="wipe(left)">
                                      <p:cBhvr>
                                        <p:cTn id="33" dur="500"/>
                                        <p:tgtEl>
                                          <p:spTgt spid="3512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build="p" autoUpdateAnimBg="0"/>
      <p:bldP spid="35123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z="4000"/>
              <a:t>例题</a:t>
            </a:r>
          </a:p>
        </p:txBody>
      </p:sp>
      <p:sp>
        <p:nvSpPr>
          <p:cNvPr id="352259" name="Rectangle 3"/>
          <p:cNvSpPr>
            <a:spLocks noGrp="1" noChangeArrowheads="1"/>
          </p:cNvSpPr>
          <p:nvPr>
            <p:ph type="body" idx="1"/>
          </p:nvPr>
        </p:nvSpPr>
        <p:spPr>
          <a:xfrm>
            <a:off x="179388" y="1052513"/>
            <a:ext cx="7467600" cy="617537"/>
          </a:xfrm>
        </p:spPr>
        <p:txBody>
          <a:bodyPr/>
          <a:lstStyle/>
          <a:p>
            <a:pPr>
              <a:buFont typeface="Wingdings" panose="05000000000000000000" pitchFamily="2" charset="2"/>
              <a:buNone/>
            </a:pPr>
            <a:r>
              <a:rPr lang="zh-CN" altLang="en-US">
                <a:solidFill>
                  <a:schemeClr val="hlink"/>
                </a:solidFill>
              </a:rPr>
              <a:t>例2.4</a:t>
            </a:r>
            <a:r>
              <a:rPr lang="zh-CN" altLang="en-US"/>
              <a:t> 证明：</a:t>
            </a:r>
            <a:r>
              <a:rPr lang="en-US" altLang="zh-CN"/>
              <a:t>(p→q)→r </a:t>
            </a:r>
            <a:r>
              <a:rPr lang="zh-CN" altLang="en-US"/>
              <a:t>与 </a:t>
            </a:r>
            <a:r>
              <a:rPr lang="en-US" altLang="zh-CN"/>
              <a:t>p→(q→r) </a:t>
            </a:r>
            <a:r>
              <a:rPr lang="zh-CN" altLang="en-US"/>
              <a:t>不等值</a:t>
            </a:r>
          </a:p>
        </p:txBody>
      </p:sp>
      <p:sp>
        <p:nvSpPr>
          <p:cNvPr id="352260" name="Rectangle 4"/>
          <p:cNvSpPr>
            <a:spLocks noChangeArrowheads="1"/>
          </p:cNvSpPr>
          <p:nvPr/>
        </p:nvSpPr>
        <p:spPr bwMode="auto">
          <a:xfrm>
            <a:off x="1066800" y="1600200"/>
            <a:ext cx="7756525"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a:t>方法一、</a:t>
            </a:r>
            <a:r>
              <a:rPr lang="zh-CN" altLang="en-US">
                <a:solidFill>
                  <a:schemeClr val="hlink"/>
                </a:solidFill>
              </a:rPr>
              <a:t>真值表法。</a:t>
            </a:r>
            <a:r>
              <a:rPr lang="zh-CN" altLang="en-US"/>
              <a:t> </a:t>
            </a:r>
          </a:p>
        </p:txBody>
      </p:sp>
      <p:sp>
        <p:nvSpPr>
          <p:cNvPr id="352261" name="Rectangle 5"/>
          <p:cNvSpPr>
            <a:spLocks noChangeArrowheads="1"/>
          </p:cNvSpPr>
          <p:nvPr/>
        </p:nvSpPr>
        <p:spPr bwMode="auto">
          <a:xfrm>
            <a:off x="144463" y="2205038"/>
            <a:ext cx="86042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a:t>方法二、</a:t>
            </a:r>
            <a:r>
              <a:rPr lang="zh-CN" altLang="en-US">
                <a:solidFill>
                  <a:schemeClr val="hlink"/>
                </a:solidFill>
              </a:rPr>
              <a:t>观察法。</a:t>
            </a:r>
            <a:r>
              <a:rPr lang="zh-CN" altLang="en-US"/>
              <a:t>易知，</a:t>
            </a:r>
            <a:r>
              <a:rPr lang="en-US" altLang="zh-CN"/>
              <a:t>010</a:t>
            </a:r>
            <a:r>
              <a:rPr lang="zh-CN" altLang="en-US"/>
              <a:t>是</a:t>
            </a:r>
            <a:r>
              <a:rPr lang="en-US" altLang="zh-CN"/>
              <a:t>(p→q)→r</a:t>
            </a:r>
            <a:r>
              <a:rPr lang="zh-CN" altLang="en-US"/>
              <a:t>的成假赋值，而</a:t>
            </a:r>
            <a:r>
              <a:rPr lang="en-US" altLang="zh-CN"/>
              <a:t>010</a:t>
            </a:r>
            <a:r>
              <a:rPr lang="zh-CN" altLang="en-US"/>
              <a:t>是</a:t>
            </a:r>
            <a:r>
              <a:rPr lang="en-US" altLang="zh-CN"/>
              <a:t>p→(q→r)</a:t>
            </a:r>
            <a:r>
              <a:rPr lang="zh-CN" altLang="en-US"/>
              <a:t>的成真赋值，所以两公式不等值。  </a:t>
            </a:r>
          </a:p>
        </p:txBody>
      </p:sp>
      <p:sp>
        <p:nvSpPr>
          <p:cNvPr id="352262" name="Rectangle 6"/>
          <p:cNvSpPr>
            <a:spLocks noChangeArrowheads="1"/>
          </p:cNvSpPr>
          <p:nvPr/>
        </p:nvSpPr>
        <p:spPr bwMode="auto">
          <a:xfrm>
            <a:off x="142875" y="3141663"/>
            <a:ext cx="9001125" cy="371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a:t>方法三、</a:t>
            </a:r>
            <a:r>
              <a:rPr lang="zh-CN" altLang="en-US">
                <a:solidFill>
                  <a:schemeClr val="hlink"/>
                </a:solidFill>
              </a:rPr>
              <a:t>通过等值演算化成容易观察真值的情况，再进行判断。</a:t>
            </a:r>
          </a:p>
          <a:p>
            <a:pPr>
              <a:buFont typeface="Wingdings" panose="05000000000000000000" pitchFamily="2" charset="2"/>
              <a:buNone/>
            </a:pPr>
            <a:r>
              <a:rPr lang="en-US" altLang="zh-CN"/>
              <a:t>	A=(p</a:t>
            </a:r>
            <a:r>
              <a:rPr lang="en-US" altLang="zh-CN">
                <a:solidFill>
                  <a:schemeClr val="accent1"/>
                </a:solidFill>
              </a:rPr>
              <a:t>→</a:t>
            </a:r>
            <a:r>
              <a:rPr lang="en-US" altLang="zh-CN"/>
              <a:t>q)→r </a:t>
            </a:r>
            <a:r>
              <a:rPr kumimoji="0" lang="en-US" altLang="zh-CN">
                <a:solidFill>
                  <a:schemeClr val="tx1"/>
                </a:solidFill>
                <a:sym typeface="Symbol" panose="05050102010706020507" pitchFamily="18" charset="2"/>
              </a:rPr>
              <a:t> </a:t>
            </a:r>
            <a:r>
              <a:rPr lang="en-US" altLang="zh-CN"/>
              <a:t>(┐p∨q)</a:t>
            </a:r>
            <a:r>
              <a:rPr lang="en-US" altLang="zh-CN">
                <a:solidFill>
                  <a:schemeClr val="accent1"/>
                </a:solidFill>
              </a:rPr>
              <a:t>→</a:t>
            </a:r>
            <a:r>
              <a:rPr lang="en-US" altLang="zh-CN"/>
              <a:t>r </a:t>
            </a:r>
            <a:r>
              <a:rPr lang="en-US" altLang="zh-CN">
                <a:latin typeface="Times New Roman" panose="02020603050405020304" pitchFamily="18" charset="0"/>
              </a:rPr>
              <a:t>  </a:t>
            </a:r>
            <a:r>
              <a:rPr lang="en-US" altLang="zh-CN"/>
              <a:t>	</a:t>
            </a:r>
            <a:r>
              <a:rPr lang="zh-CN" altLang="en-US"/>
              <a:t>（蕴涵等值式） </a:t>
            </a:r>
            <a:r>
              <a:rPr lang="en-US" altLang="zh-CN"/>
              <a:t> </a:t>
            </a:r>
            <a:endParaRPr kumimoji="0" lang="en-US" altLang="zh-CN">
              <a:solidFill>
                <a:schemeClr val="tx1"/>
              </a:solidFill>
              <a:sym typeface="Symbol" panose="05050102010706020507" pitchFamily="18" charset="2"/>
            </a:endParaRPr>
          </a:p>
          <a:p>
            <a:pPr>
              <a:buFont typeface="Wingdings" panose="05000000000000000000" pitchFamily="2" charset="2"/>
              <a:buNone/>
            </a:pPr>
            <a:r>
              <a:rPr kumimoji="0" lang="en-US" altLang="zh-CN">
                <a:solidFill>
                  <a:schemeClr val="tx1"/>
                </a:solidFill>
                <a:sym typeface="Symbol" panose="05050102010706020507" pitchFamily="18" charset="2"/>
              </a:rPr>
              <a:t>  		   	  </a:t>
            </a:r>
            <a:r>
              <a:rPr lang="zh-CN" altLang="en-US">
                <a:solidFill>
                  <a:schemeClr val="tx1"/>
                </a:solidFill>
              </a:rPr>
              <a:t> </a:t>
            </a:r>
            <a:r>
              <a:rPr lang="en-US" altLang="zh-CN">
                <a:solidFill>
                  <a:schemeClr val="accent1"/>
                </a:solidFill>
              </a:rPr>
              <a:t>┐(┐p∨q)</a:t>
            </a:r>
            <a:r>
              <a:rPr lang="en-US" altLang="zh-CN"/>
              <a:t>∨r 	</a:t>
            </a:r>
            <a:r>
              <a:rPr lang="zh-CN" altLang="en-US"/>
              <a:t>（蕴涵等值式）</a:t>
            </a:r>
          </a:p>
          <a:p>
            <a:pPr>
              <a:buFont typeface="Wingdings" panose="05000000000000000000" pitchFamily="2" charset="2"/>
              <a:buNone/>
            </a:pPr>
            <a:r>
              <a:rPr lang="zh-CN" altLang="en-US"/>
              <a:t> </a:t>
            </a:r>
            <a:r>
              <a:rPr kumimoji="0" lang="en-US" altLang="zh-CN">
                <a:solidFill>
                  <a:schemeClr val="tx1"/>
                </a:solidFill>
                <a:sym typeface="Symbol" panose="05050102010706020507" pitchFamily="18" charset="2"/>
              </a:rPr>
              <a:t>	   	        </a:t>
            </a:r>
            <a:r>
              <a:rPr lang="zh-CN" altLang="en-US">
                <a:solidFill>
                  <a:schemeClr val="tx1"/>
                </a:solidFill>
              </a:rPr>
              <a:t> </a:t>
            </a:r>
            <a:r>
              <a:rPr lang="en-US" altLang="zh-CN"/>
              <a:t>(p∧┐q)∨r </a:t>
            </a:r>
            <a:r>
              <a:rPr lang="en-US" altLang="zh-CN">
                <a:latin typeface="Times New Roman" panose="02020603050405020304" pitchFamily="18" charset="0"/>
              </a:rPr>
              <a:t> </a:t>
            </a:r>
            <a:r>
              <a:rPr lang="en-US" altLang="zh-CN"/>
              <a:t> 	</a:t>
            </a:r>
            <a:r>
              <a:rPr lang="zh-CN" altLang="en-US"/>
              <a:t>（德摩根律） </a:t>
            </a:r>
          </a:p>
          <a:p>
            <a:pPr>
              <a:buFont typeface="Wingdings" panose="05000000000000000000" pitchFamily="2" charset="2"/>
              <a:buNone/>
            </a:pPr>
            <a:r>
              <a:rPr lang="en-US" altLang="zh-CN"/>
              <a:t>	B=p</a:t>
            </a:r>
            <a:r>
              <a:rPr lang="en-US" altLang="zh-CN">
                <a:solidFill>
                  <a:schemeClr val="accent1"/>
                </a:solidFill>
              </a:rPr>
              <a:t>→</a:t>
            </a:r>
            <a:r>
              <a:rPr lang="en-US" altLang="zh-CN"/>
              <a:t>(q</a:t>
            </a:r>
            <a:r>
              <a:rPr lang="en-US" altLang="zh-CN">
                <a:solidFill>
                  <a:schemeClr val="accent1"/>
                </a:solidFill>
              </a:rPr>
              <a:t>→</a:t>
            </a:r>
            <a:r>
              <a:rPr lang="en-US" altLang="zh-CN"/>
              <a:t>r) </a:t>
            </a:r>
            <a:r>
              <a:rPr kumimoji="0" lang="en-US" altLang="zh-CN">
                <a:solidFill>
                  <a:schemeClr val="tx1"/>
                </a:solidFill>
                <a:sym typeface="Symbol" panose="05050102010706020507" pitchFamily="18" charset="2"/>
              </a:rPr>
              <a:t> </a:t>
            </a:r>
            <a:r>
              <a:rPr lang="en-US" altLang="zh-CN"/>
              <a:t>┐p∨</a:t>
            </a:r>
            <a:r>
              <a:rPr lang="en-US" altLang="zh-CN">
                <a:solidFill>
                  <a:schemeClr val="accent1"/>
                </a:solidFill>
              </a:rPr>
              <a:t>(</a:t>
            </a:r>
            <a:r>
              <a:rPr lang="en-US" altLang="zh-CN"/>
              <a:t>┐q∨r</a:t>
            </a:r>
            <a:r>
              <a:rPr lang="en-US" altLang="zh-CN">
                <a:solidFill>
                  <a:schemeClr val="accent1"/>
                </a:solidFill>
              </a:rPr>
              <a:t>)</a:t>
            </a:r>
            <a:r>
              <a:rPr lang="en-US" altLang="zh-CN"/>
              <a:t> 	</a:t>
            </a:r>
            <a:r>
              <a:rPr lang="zh-CN" altLang="en-US"/>
              <a:t>（蕴涵等值式） </a:t>
            </a:r>
            <a:endParaRPr kumimoji="0" lang="en-US" altLang="zh-CN">
              <a:solidFill>
                <a:schemeClr val="tx1"/>
              </a:solidFill>
              <a:sym typeface="Symbol" panose="05050102010706020507" pitchFamily="18" charset="2"/>
            </a:endParaRPr>
          </a:p>
          <a:p>
            <a:pPr>
              <a:buFont typeface="Wingdings" panose="05000000000000000000" pitchFamily="2" charset="2"/>
              <a:buNone/>
            </a:pPr>
            <a:r>
              <a:rPr kumimoji="0" lang="en-US" altLang="zh-CN">
                <a:solidFill>
                  <a:schemeClr val="tx1"/>
                </a:solidFill>
                <a:sym typeface="Symbol" panose="05050102010706020507" pitchFamily="18" charset="2"/>
              </a:rPr>
              <a:t>     	   	  </a:t>
            </a:r>
            <a:r>
              <a:rPr lang="zh-CN" altLang="en-US">
                <a:solidFill>
                  <a:schemeClr val="tx1"/>
                </a:solidFill>
              </a:rPr>
              <a:t> </a:t>
            </a:r>
            <a:r>
              <a:rPr lang="en-US" altLang="zh-CN"/>
              <a:t>┐p∨┐q∨r </a:t>
            </a:r>
            <a:r>
              <a:rPr lang="en-US" altLang="zh-CN">
                <a:latin typeface="Times New Roman" panose="02020603050405020304" pitchFamily="18" charset="0"/>
              </a:rPr>
              <a:t> </a:t>
            </a:r>
            <a:r>
              <a:rPr lang="en-US" altLang="zh-CN"/>
              <a:t> 	</a:t>
            </a:r>
            <a:r>
              <a:rPr lang="zh-CN" altLang="en-US"/>
              <a:t>（结合律）</a:t>
            </a:r>
          </a:p>
          <a:p>
            <a:pPr>
              <a:buFont typeface="Wingdings" panose="05000000000000000000" pitchFamily="2" charset="2"/>
              <a:buNone/>
            </a:pPr>
            <a:r>
              <a:rPr lang="en-US" altLang="zh-CN"/>
              <a:t>  000</a:t>
            </a:r>
            <a:r>
              <a:rPr lang="zh-CN" altLang="en-US"/>
              <a:t>，</a:t>
            </a:r>
            <a:r>
              <a:rPr lang="en-US" altLang="zh-CN"/>
              <a:t>010</a:t>
            </a:r>
            <a:r>
              <a:rPr lang="zh-CN" altLang="en-US"/>
              <a:t>是</a:t>
            </a:r>
            <a:r>
              <a:rPr lang="en-US" altLang="zh-CN"/>
              <a:t>A</a:t>
            </a:r>
            <a:r>
              <a:rPr lang="zh-CN" altLang="en-US"/>
              <a:t>的成假赋值，而它们是</a:t>
            </a:r>
            <a:r>
              <a:rPr lang="en-US" altLang="zh-CN"/>
              <a:t>B</a:t>
            </a:r>
            <a:r>
              <a:rPr lang="zh-CN" altLang="en-US"/>
              <a:t>的成真赋值。  </a:t>
            </a:r>
          </a:p>
        </p:txBody>
      </p:sp>
      <p:sp>
        <p:nvSpPr>
          <p:cNvPr id="352263" name="AutoShape 7"/>
          <p:cNvSpPr>
            <a:spLocks noChangeArrowheads="1"/>
          </p:cNvSpPr>
          <p:nvPr/>
        </p:nvSpPr>
        <p:spPr bwMode="auto">
          <a:xfrm>
            <a:off x="236538" y="1600200"/>
            <a:ext cx="830262"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left)">
                                      <p:cBhvr>
                                        <p:cTn id="7" dur="500"/>
                                        <p:tgtEl>
                                          <p:spTgt spid="35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2263"/>
                                        </p:tgtEl>
                                        <p:attrNameLst>
                                          <p:attrName>style.visibility</p:attrName>
                                        </p:attrNameLst>
                                      </p:cBhvr>
                                      <p:to>
                                        <p:strVal val="visible"/>
                                      </p:to>
                                    </p:set>
                                    <p:anim calcmode="lin" valueType="num">
                                      <p:cBhvr additive="base">
                                        <p:cTn id="12" dur="500" fill="hold"/>
                                        <p:tgtEl>
                                          <p:spTgt spid="352263"/>
                                        </p:tgtEl>
                                        <p:attrNameLst>
                                          <p:attrName>ppt_x</p:attrName>
                                        </p:attrNameLst>
                                      </p:cBhvr>
                                      <p:tavLst>
                                        <p:tav tm="0">
                                          <p:val>
                                            <p:strVal val="0-#ppt_w/2"/>
                                          </p:val>
                                        </p:tav>
                                        <p:tav tm="100000">
                                          <p:val>
                                            <p:strVal val="#ppt_x"/>
                                          </p:val>
                                        </p:tav>
                                      </p:tavLst>
                                    </p:anim>
                                    <p:anim calcmode="lin" valueType="num">
                                      <p:cBhvr additive="base">
                                        <p:cTn id="13" dur="500" fill="hold"/>
                                        <p:tgtEl>
                                          <p:spTgt spid="35226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52260">
                                            <p:txEl>
                                              <p:pRg st="0" end="0"/>
                                            </p:txEl>
                                          </p:spTgt>
                                        </p:tgtEl>
                                        <p:attrNameLst>
                                          <p:attrName>style.visibility</p:attrName>
                                        </p:attrNameLst>
                                      </p:cBhvr>
                                      <p:to>
                                        <p:strVal val="visible"/>
                                      </p:to>
                                    </p:set>
                                    <p:animEffect transition="in" filter="wipe(left)">
                                      <p:cBhvr>
                                        <p:cTn id="18" dur="500"/>
                                        <p:tgtEl>
                                          <p:spTgt spid="352260">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52261"/>
                                        </p:tgtEl>
                                        <p:attrNameLst>
                                          <p:attrName>style.visibility</p:attrName>
                                        </p:attrNameLst>
                                      </p:cBhvr>
                                      <p:to>
                                        <p:strVal val="visible"/>
                                      </p:to>
                                    </p:set>
                                    <p:animEffect transition="in" filter="wipe(left)">
                                      <p:cBhvr>
                                        <p:cTn id="23" dur="500"/>
                                        <p:tgtEl>
                                          <p:spTgt spid="3522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2262">
                                            <p:txEl>
                                              <p:pRg st="0" end="0"/>
                                            </p:txEl>
                                          </p:spTgt>
                                        </p:tgtEl>
                                        <p:attrNameLst>
                                          <p:attrName>style.visibility</p:attrName>
                                        </p:attrNameLst>
                                      </p:cBhvr>
                                      <p:to>
                                        <p:strVal val="visible"/>
                                      </p:to>
                                    </p:set>
                                    <p:animEffect transition="in" filter="wipe(left)">
                                      <p:cBhvr>
                                        <p:cTn id="28" dur="500"/>
                                        <p:tgtEl>
                                          <p:spTgt spid="352262">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52262">
                                            <p:txEl>
                                              <p:pRg st="1" end="1"/>
                                            </p:txEl>
                                          </p:spTgt>
                                        </p:tgtEl>
                                        <p:attrNameLst>
                                          <p:attrName>style.visibility</p:attrName>
                                        </p:attrNameLst>
                                      </p:cBhvr>
                                      <p:to>
                                        <p:strVal val="visible"/>
                                      </p:to>
                                    </p:set>
                                    <p:animEffect transition="in" filter="wipe(left)">
                                      <p:cBhvr>
                                        <p:cTn id="33" dur="500"/>
                                        <p:tgtEl>
                                          <p:spTgt spid="352262">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52262">
                                            <p:txEl>
                                              <p:pRg st="2" end="2"/>
                                            </p:txEl>
                                          </p:spTgt>
                                        </p:tgtEl>
                                        <p:attrNameLst>
                                          <p:attrName>style.visibility</p:attrName>
                                        </p:attrNameLst>
                                      </p:cBhvr>
                                      <p:to>
                                        <p:strVal val="visible"/>
                                      </p:to>
                                    </p:set>
                                    <p:animEffect transition="in" filter="wipe(left)">
                                      <p:cBhvr>
                                        <p:cTn id="38" dur="500"/>
                                        <p:tgtEl>
                                          <p:spTgt spid="352262">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52262">
                                            <p:txEl>
                                              <p:pRg st="3" end="3"/>
                                            </p:txEl>
                                          </p:spTgt>
                                        </p:tgtEl>
                                        <p:attrNameLst>
                                          <p:attrName>style.visibility</p:attrName>
                                        </p:attrNameLst>
                                      </p:cBhvr>
                                      <p:to>
                                        <p:strVal val="visible"/>
                                      </p:to>
                                    </p:set>
                                    <p:animEffect transition="in" filter="wipe(left)">
                                      <p:cBhvr>
                                        <p:cTn id="43" dur="500"/>
                                        <p:tgtEl>
                                          <p:spTgt spid="352262">
                                            <p:txEl>
                                              <p:pRg st="3" end="3"/>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52262">
                                            <p:txEl>
                                              <p:pRg st="4" end="4"/>
                                            </p:txEl>
                                          </p:spTgt>
                                        </p:tgtEl>
                                        <p:attrNameLst>
                                          <p:attrName>style.visibility</p:attrName>
                                        </p:attrNameLst>
                                      </p:cBhvr>
                                      <p:to>
                                        <p:strVal val="visible"/>
                                      </p:to>
                                    </p:set>
                                    <p:animEffect transition="in" filter="wipe(left)">
                                      <p:cBhvr>
                                        <p:cTn id="48" dur="500"/>
                                        <p:tgtEl>
                                          <p:spTgt spid="352262">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52262">
                                            <p:txEl>
                                              <p:pRg st="5" end="5"/>
                                            </p:txEl>
                                          </p:spTgt>
                                        </p:tgtEl>
                                        <p:attrNameLst>
                                          <p:attrName>style.visibility</p:attrName>
                                        </p:attrNameLst>
                                      </p:cBhvr>
                                      <p:to>
                                        <p:strVal val="visible"/>
                                      </p:to>
                                    </p:set>
                                    <p:animEffect transition="in" filter="wipe(left)">
                                      <p:cBhvr>
                                        <p:cTn id="53" dur="500"/>
                                        <p:tgtEl>
                                          <p:spTgt spid="352262">
                                            <p:txEl>
                                              <p:pRg st="5" end="5"/>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2262">
                                            <p:txEl>
                                              <p:pRg st="6" end="6"/>
                                            </p:txEl>
                                          </p:spTgt>
                                        </p:tgtEl>
                                        <p:attrNameLst>
                                          <p:attrName>style.visibility</p:attrName>
                                        </p:attrNameLst>
                                      </p:cBhvr>
                                      <p:to>
                                        <p:strVal val="visible"/>
                                      </p:to>
                                    </p:set>
                                    <p:animEffect transition="in" filter="wipe(left)">
                                      <p:cBhvr>
                                        <p:cTn id="58" dur="500"/>
                                        <p:tgtEl>
                                          <p:spTgt spid="3522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p:bldP spid="352260" grpId="0" build="p" autoUpdateAnimBg="0"/>
      <p:bldP spid="352261" grpId="0" autoUpdateAnimBg="0"/>
      <p:bldP spid="352262" grpId="0" build="p" autoUpdateAnimBg="0"/>
      <p:bldP spid="35226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4000"/>
              <a:t>例题</a:t>
            </a:r>
            <a:r>
              <a:rPr lang="en-US" altLang="zh-CN"/>
              <a:t> </a:t>
            </a:r>
            <a:endParaRPr lang="zh-CN" altLang="en-US"/>
          </a:p>
        </p:txBody>
      </p:sp>
      <p:sp>
        <p:nvSpPr>
          <p:cNvPr id="23555" name="Rectangle 3"/>
          <p:cNvSpPr>
            <a:spLocks noGrp="1" noChangeArrowheads="1"/>
          </p:cNvSpPr>
          <p:nvPr>
            <p:ph type="body" idx="1"/>
          </p:nvPr>
        </p:nvSpPr>
        <p:spPr>
          <a:xfrm>
            <a:off x="457200" y="1066800"/>
            <a:ext cx="7467600" cy="2057400"/>
          </a:xfrm>
        </p:spPr>
        <p:txBody>
          <a:bodyPr/>
          <a:lstStyle/>
          <a:p>
            <a:pPr>
              <a:buFont typeface="Wingdings" panose="05000000000000000000" pitchFamily="2" charset="2"/>
              <a:buNone/>
            </a:pPr>
            <a:r>
              <a:rPr lang="zh-CN" altLang="en-US">
                <a:solidFill>
                  <a:schemeClr val="hlink"/>
                </a:solidFill>
              </a:rPr>
              <a:t>例题2.5</a:t>
            </a:r>
            <a:r>
              <a:rPr lang="zh-CN" altLang="en-US"/>
              <a:t> 用等值演算判断下列公式的类型：</a:t>
            </a:r>
          </a:p>
          <a:p>
            <a:pPr>
              <a:buFont typeface="Wingdings" panose="05000000000000000000" pitchFamily="2" charset="2"/>
              <a:buNone/>
            </a:pPr>
            <a:r>
              <a:rPr lang="zh-CN" altLang="en-US"/>
              <a:t>（</a:t>
            </a:r>
            <a:r>
              <a:rPr lang="en-US" altLang="zh-CN"/>
              <a:t>1</a:t>
            </a:r>
            <a:r>
              <a:rPr lang="zh-CN" altLang="en-US"/>
              <a:t>）</a:t>
            </a:r>
            <a:r>
              <a:rPr lang="en-US" altLang="zh-CN"/>
              <a:t>(p→q)∧p→q </a:t>
            </a:r>
          </a:p>
          <a:p>
            <a:pPr>
              <a:buFont typeface="Wingdings" panose="05000000000000000000" pitchFamily="2" charset="2"/>
              <a:buNone/>
            </a:pPr>
            <a:r>
              <a:rPr lang="zh-CN" altLang="en-US"/>
              <a:t>（</a:t>
            </a:r>
            <a:r>
              <a:rPr lang="en-US" altLang="zh-CN"/>
              <a:t>2</a:t>
            </a:r>
            <a:r>
              <a:rPr lang="zh-CN" altLang="en-US"/>
              <a:t>）</a:t>
            </a:r>
            <a:r>
              <a:rPr lang="en-US" altLang="zh-CN"/>
              <a:t>(p→(p∨q))∧r </a:t>
            </a:r>
          </a:p>
          <a:p>
            <a:pPr>
              <a:buFont typeface="Wingdings" panose="05000000000000000000" pitchFamily="2" charset="2"/>
              <a:buNone/>
            </a:pPr>
            <a:r>
              <a:rPr lang="zh-CN" altLang="en-US"/>
              <a:t>（</a:t>
            </a:r>
            <a:r>
              <a:rPr lang="en-US" altLang="zh-CN"/>
              <a:t>3</a:t>
            </a:r>
            <a:r>
              <a:rPr lang="zh-CN" altLang="en-US"/>
              <a:t>）</a:t>
            </a:r>
            <a:r>
              <a:rPr lang="en-US" altLang="zh-CN"/>
              <a:t>p∧(((p∨q)∧┐p)→q) </a:t>
            </a:r>
            <a:r>
              <a:rPr lang="zh-CN" altLang="en-US"/>
              <a:t> </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例2.5 解答</a:t>
            </a:r>
            <a:endParaRPr lang="en-US" altLang="zh-CN"/>
          </a:p>
        </p:txBody>
      </p:sp>
      <p:sp>
        <p:nvSpPr>
          <p:cNvPr id="354308" name="Text Box 4"/>
          <p:cNvSpPr txBox="1">
            <a:spLocks noChangeArrowheads="1"/>
          </p:cNvSpPr>
          <p:nvPr/>
        </p:nvSpPr>
        <p:spPr bwMode="auto">
          <a:xfrm>
            <a:off x="152400" y="1219200"/>
            <a:ext cx="8686800" cy="5386388"/>
          </a:xfrm>
          <a:prstGeom prst="rect">
            <a:avLst/>
          </a:prstGeom>
          <a:noFill/>
          <a:ln>
            <a:noFill/>
          </a:ln>
          <a:effectLst/>
          <a:extLst>
            <a:ext uri="{909E8E84-426E-40DD-AFC4-6F175D3DCCD1}">
              <a14:hiddenFill xmlns:a14="http://schemas.microsoft.com/office/drawing/2010/main">
                <a:solidFill>
                  <a:srgbClr val="89A5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just">
              <a:spcBef>
                <a:spcPct val="50000"/>
              </a:spcBef>
              <a:buFont typeface="Wingdings" panose="05000000000000000000" pitchFamily="2" charset="2"/>
              <a:buNone/>
            </a:pPr>
            <a:r>
              <a:rPr lang="en-US" altLang="zh-CN"/>
              <a:t>(1) (p</a:t>
            </a:r>
            <a:r>
              <a:rPr lang="en-US" altLang="zh-CN">
                <a:solidFill>
                  <a:schemeClr val="accent1"/>
                </a:solidFill>
              </a:rPr>
              <a:t>→</a:t>
            </a:r>
            <a:r>
              <a:rPr lang="en-US" altLang="zh-CN"/>
              <a:t>q)∧p→q </a:t>
            </a:r>
          </a:p>
          <a:p>
            <a:pPr algn="just">
              <a:spcBef>
                <a:spcPct val="50000"/>
              </a:spcBef>
              <a:buFont typeface="Wingdings" panose="05000000000000000000" pitchFamily="2" charset="2"/>
              <a:buNone/>
            </a:pPr>
            <a:r>
              <a:rPr lang="en-US" altLang="zh-CN"/>
              <a:t>	</a:t>
            </a:r>
            <a:r>
              <a:rPr kumimoji="0" lang="en-US" altLang="zh-CN">
                <a:solidFill>
                  <a:schemeClr val="tx1"/>
                </a:solidFill>
                <a:sym typeface="Symbol" panose="05050102010706020507" pitchFamily="18" charset="2"/>
              </a:rPr>
              <a:t> </a:t>
            </a:r>
            <a:r>
              <a:rPr lang="en-US" altLang="zh-CN"/>
              <a:t>(┐p∨q)∧p</a:t>
            </a:r>
            <a:r>
              <a:rPr lang="en-US" altLang="zh-CN">
                <a:solidFill>
                  <a:schemeClr val="accent1"/>
                </a:solidFill>
              </a:rPr>
              <a:t>→</a:t>
            </a:r>
            <a:r>
              <a:rPr lang="en-US" altLang="zh-CN"/>
              <a:t>q 		（</a:t>
            </a:r>
            <a:r>
              <a:rPr lang="zh-CN" altLang="en-US"/>
              <a:t>蕴涵等值式） </a:t>
            </a:r>
            <a:endParaRPr kumimoji="0" lang="en-US" altLang="zh-CN">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a:t>
            </a:r>
            <a:r>
              <a:rPr lang="zh-CN" altLang="en-US">
                <a:solidFill>
                  <a:schemeClr val="tx1"/>
                </a:solidFill>
              </a:rPr>
              <a:t> </a:t>
            </a:r>
            <a:r>
              <a:rPr lang="zh-CN" altLang="en-US"/>
              <a:t> </a:t>
            </a:r>
            <a:r>
              <a:rPr lang="zh-CN" altLang="en-US">
                <a:solidFill>
                  <a:schemeClr val="accent1"/>
                </a:solidFill>
              </a:rPr>
              <a:t>┐((┐</a:t>
            </a:r>
            <a:r>
              <a:rPr lang="en-US" altLang="zh-CN">
                <a:solidFill>
                  <a:schemeClr val="accent1"/>
                </a:solidFill>
              </a:rPr>
              <a:t>p∨q)∧p)</a:t>
            </a:r>
            <a:r>
              <a:rPr lang="en-US" altLang="zh-CN"/>
              <a:t>∨q 		（</a:t>
            </a:r>
            <a:r>
              <a:rPr lang="zh-CN" altLang="en-US"/>
              <a:t>蕴涵等值式） </a:t>
            </a:r>
            <a:endParaRPr lang="zh-CN" altLang="en-US">
              <a:solidFill>
                <a:schemeClr val="tx1"/>
              </a:solidFill>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zh-CN" altLang="en-US"/>
              <a:t>(</a:t>
            </a:r>
            <a:r>
              <a:rPr lang="zh-CN" altLang="en-US">
                <a:solidFill>
                  <a:schemeClr val="accent1"/>
                </a:solidFill>
              </a:rPr>
              <a:t>┐(┐</a:t>
            </a:r>
            <a:r>
              <a:rPr lang="en-US" altLang="zh-CN">
                <a:solidFill>
                  <a:schemeClr val="accent1"/>
                </a:solidFill>
              </a:rPr>
              <a:t>p∨q)</a:t>
            </a:r>
            <a:r>
              <a:rPr lang="en-US" altLang="zh-CN"/>
              <a:t>∨┐p)∨q 	（</a:t>
            </a:r>
            <a:r>
              <a:rPr lang="zh-CN" altLang="en-US"/>
              <a:t>德摩根律） </a:t>
            </a:r>
            <a:endParaRPr lang="zh-CN" altLang="en-US">
              <a:solidFill>
                <a:schemeClr val="tx1"/>
              </a:solidFill>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zh-CN" altLang="en-US"/>
              <a:t>((</a:t>
            </a:r>
            <a:r>
              <a:rPr lang="en-US" altLang="zh-CN"/>
              <a:t>p∧┐q)</a:t>
            </a:r>
            <a:r>
              <a:rPr lang="en-US" altLang="zh-CN">
                <a:solidFill>
                  <a:schemeClr val="accent1"/>
                </a:solidFill>
              </a:rPr>
              <a:t>∨┐p</a:t>
            </a:r>
            <a:r>
              <a:rPr lang="en-US" altLang="zh-CN"/>
              <a:t>)∨q		（</a:t>
            </a:r>
            <a:r>
              <a:rPr lang="zh-CN" altLang="en-US"/>
              <a:t>德摩根律）</a:t>
            </a:r>
          </a:p>
          <a:p>
            <a:pPr algn="just">
              <a:spcBef>
                <a:spcPct val="50000"/>
              </a:spcBef>
              <a:buFont typeface="Wingdings" panose="05000000000000000000" pitchFamily="2" charset="2"/>
              <a:buNone/>
            </a:pPr>
            <a:r>
              <a:rPr lang="zh-CN" altLang="en-US"/>
              <a:t> 	</a:t>
            </a:r>
            <a:r>
              <a:rPr kumimoji="0" lang="en-US" altLang="zh-CN">
                <a:solidFill>
                  <a:schemeClr val="tx1"/>
                </a:solidFill>
                <a:sym typeface="Symbol" panose="05050102010706020507" pitchFamily="18" charset="2"/>
              </a:rPr>
              <a:t> </a:t>
            </a:r>
            <a:r>
              <a:rPr kumimoji="0" lang="zh-CN" altLang="en-US">
                <a:solidFill>
                  <a:schemeClr val="tx1"/>
                </a:solidFill>
                <a:sym typeface="Symbol" panose="05050102010706020507" pitchFamily="18" charset="2"/>
              </a:rPr>
              <a:t>((</a:t>
            </a:r>
            <a:r>
              <a:rPr kumimoji="0" lang="en-US" altLang="zh-CN">
                <a:solidFill>
                  <a:schemeClr val="accent1"/>
                </a:solidFill>
                <a:sym typeface="Symbol" panose="05050102010706020507" pitchFamily="18" charset="2"/>
              </a:rPr>
              <a:t>p∨┐p</a:t>
            </a:r>
            <a:r>
              <a:rPr kumimoji="0" lang="en-US" altLang="zh-CN">
                <a:solidFill>
                  <a:schemeClr val="tx1"/>
                </a:solidFill>
                <a:sym typeface="Symbol" panose="05050102010706020507" pitchFamily="18" charset="2"/>
              </a:rPr>
              <a:t>)∧(┐q∨┐p))∨q 	（</a:t>
            </a:r>
            <a:r>
              <a:rPr kumimoji="0" lang="zh-CN" altLang="en-US">
                <a:solidFill>
                  <a:schemeClr val="tx1"/>
                </a:solidFill>
                <a:sym typeface="Symbol" panose="05050102010706020507" pitchFamily="18" charset="2"/>
              </a:rPr>
              <a:t>分配律）</a:t>
            </a:r>
          </a:p>
          <a:p>
            <a:pPr algn="just">
              <a:spcBef>
                <a:spcPct val="50000"/>
              </a:spcBef>
              <a:buFont typeface="Wingdings" panose="05000000000000000000" pitchFamily="2" charset="2"/>
              <a:buNone/>
            </a:pPr>
            <a:r>
              <a:rPr kumimoji="0" lang="zh-CN" altLang="en-US">
                <a:solidFill>
                  <a:schemeClr val="tx1"/>
                </a:solidFill>
                <a:sym typeface="Symbol" panose="05050102010706020507" pitchFamily="18" charset="2"/>
              </a:rPr>
              <a:t> 	</a:t>
            </a:r>
            <a:r>
              <a:rPr kumimoji="0" lang="en-US" altLang="zh-CN">
                <a:solidFill>
                  <a:schemeClr val="tx1"/>
                </a:solidFill>
                <a:sym typeface="Symbol" panose="05050102010706020507" pitchFamily="18" charset="2"/>
              </a:rPr>
              <a:t> </a:t>
            </a:r>
            <a:r>
              <a:rPr kumimoji="0" lang="zh-CN" altLang="en-US">
                <a:solidFill>
                  <a:schemeClr val="tx1"/>
                </a:solidFill>
                <a:sym typeface="Symbol" panose="05050102010706020507" pitchFamily="18" charset="2"/>
              </a:rPr>
              <a:t>(</a:t>
            </a:r>
            <a:r>
              <a:rPr kumimoji="0" lang="zh-CN" altLang="en-US">
                <a:solidFill>
                  <a:schemeClr val="accent1"/>
                </a:solidFill>
                <a:sym typeface="Symbol" panose="05050102010706020507" pitchFamily="18" charset="2"/>
              </a:rPr>
              <a:t>1∧</a:t>
            </a:r>
            <a:r>
              <a:rPr kumimoji="0" lang="zh-CN" altLang="en-US">
                <a:solidFill>
                  <a:schemeClr val="tx1"/>
                </a:solidFill>
                <a:sym typeface="Symbol" panose="05050102010706020507" pitchFamily="18" charset="2"/>
              </a:rPr>
              <a:t>(</a:t>
            </a:r>
            <a:r>
              <a:rPr kumimoji="0" lang="zh-CN" altLang="en-US">
                <a:solidFill>
                  <a:schemeClr val="accent1"/>
                </a:solidFill>
                <a:sym typeface="Symbol" panose="05050102010706020507" pitchFamily="18" charset="2"/>
              </a:rPr>
              <a:t>┐</a:t>
            </a:r>
            <a:r>
              <a:rPr kumimoji="0" lang="en-US" altLang="zh-CN">
                <a:solidFill>
                  <a:schemeClr val="accent1"/>
                </a:solidFill>
                <a:sym typeface="Symbol" panose="05050102010706020507" pitchFamily="18" charset="2"/>
              </a:rPr>
              <a:t>q</a:t>
            </a:r>
            <a:r>
              <a:rPr kumimoji="0" lang="en-US" altLang="zh-CN">
                <a:solidFill>
                  <a:schemeClr val="tx1"/>
                </a:solidFill>
                <a:sym typeface="Symbol" panose="05050102010706020507" pitchFamily="18" charset="2"/>
              </a:rPr>
              <a:t>∨┐p))∨</a:t>
            </a:r>
            <a:r>
              <a:rPr kumimoji="0" lang="en-US" altLang="zh-CN">
                <a:solidFill>
                  <a:schemeClr val="accent1"/>
                </a:solidFill>
                <a:sym typeface="Symbol" panose="05050102010706020507" pitchFamily="18" charset="2"/>
              </a:rPr>
              <a:t>q</a:t>
            </a:r>
            <a:r>
              <a:rPr kumimoji="0" lang="en-US" altLang="zh-CN">
                <a:solidFill>
                  <a:schemeClr val="tx1"/>
                </a:solidFill>
                <a:sym typeface="Symbol" panose="05050102010706020507" pitchFamily="18" charset="2"/>
              </a:rPr>
              <a:t> 		（</a:t>
            </a:r>
            <a:r>
              <a:rPr kumimoji="0" lang="zh-CN" altLang="en-US">
                <a:solidFill>
                  <a:schemeClr val="tx1"/>
                </a:solidFill>
                <a:sym typeface="Symbol" panose="05050102010706020507" pitchFamily="18" charset="2"/>
              </a:rPr>
              <a:t>排中律）</a:t>
            </a:r>
          </a:p>
          <a:p>
            <a:pPr algn="just">
              <a:spcBef>
                <a:spcPct val="50000"/>
              </a:spcBef>
              <a:buFont typeface="Wingdings" panose="05000000000000000000" pitchFamily="2" charset="2"/>
              <a:buNone/>
            </a:pPr>
            <a:r>
              <a:rPr kumimoji="0" lang="zh-CN" altLang="en-US">
                <a:solidFill>
                  <a:schemeClr val="tx1"/>
                </a:solidFill>
                <a:sym typeface="Symbol" panose="05050102010706020507" pitchFamily="18" charset="2"/>
              </a:rPr>
              <a:t>	</a:t>
            </a:r>
            <a:r>
              <a:rPr kumimoji="0" lang="en-US" altLang="zh-CN">
                <a:solidFill>
                  <a:schemeClr val="tx1"/>
                </a:solidFill>
                <a:sym typeface="Symbol" panose="05050102010706020507" pitchFamily="18" charset="2"/>
              </a:rPr>
              <a:t></a:t>
            </a:r>
            <a:r>
              <a:rPr kumimoji="0" lang="zh-CN" altLang="en-US">
                <a:solidFill>
                  <a:schemeClr val="tx1"/>
                </a:solidFill>
                <a:sym typeface="Symbol" panose="05050102010706020507" pitchFamily="18" charset="2"/>
              </a:rPr>
              <a:t> (</a:t>
            </a:r>
            <a:r>
              <a:rPr kumimoji="0" lang="zh-CN" altLang="en-US">
                <a:solidFill>
                  <a:schemeClr val="accent1"/>
                </a:solidFill>
                <a:sym typeface="Symbol" panose="05050102010706020507" pitchFamily="18" charset="2"/>
              </a:rPr>
              <a:t>┐</a:t>
            </a:r>
            <a:r>
              <a:rPr kumimoji="0" lang="en-US" altLang="zh-CN">
                <a:solidFill>
                  <a:schemeClr val="accent1"/>
                </a:solidFill>
                <a:sym typeface="Symbol" panose="05050102010706020507" pitchFamily="18" charset="2"/>
              </a:rPr>
              <a:t>q∨q</a:t>
            </a:r>
            <a:r>
              <a:rPr kumimoji="0" lang="en-US" altLang="zh-CN">
                <a:solidFill>
                  <a:schemeClr val="tx1"/>
                </a:solidFill>
                <a:sym typeface="Symbol" panose="05050102010706020507" pitchFamily="18" charset="2"/>
              </a:rPr>
              <a:t>)∨┐p 			（</a:t>
            </a:r>
            <a:r>
              <a:rPr kumimoji="0" lang="zh-CN" altLang="en-US">
                <a:solidFill>
                  <a:schemeClr val="tx1"/>
                </a:solidFill>
                <a:sym typeface="Symbol" panose="05050102010706020507" pitchFamily="18" charset="2"/>
              </a:rPr>
              <a:t>同一律）</a:t>
            </a:r>
          </a:p>
          <a:p>
            <a:pPr algn="just">
              <a:spcBef>
                <a:spcPct val="50000"/>
              </a:spcBef>
              <a:buFont typeface="Wingdings" panose="05000000000000000000" pitchFamily="2" charset="2"/>
              <a:buNone/>
            </a:pPr>
            <a:r>
              <a:rPr kumimoji="0" lang="zh-CN" altLang="en-US">
                <a:solidFill>
                  <a:schemeClr val="tx1"/>
                </a:solidFill>
                <a:sym typeface="Symbol" panose="05050102010706020507" pitchFamily="18" charset="2"/>
              </a:rPr>
              <a:t> 	</a:t>
            </a:r>
            <a:r>
              <a:rPr kumimoji="0" lang="en-US" altLang="zh-CN">
                <a:solidFill>
                  <a:schemeClr val="tx1"/>
                </a:solidFill>
                <a:sym typeface="Symbol" panose="05050102010706020507" pitchFamily="18" charset="2"/>
              </a:rPr>
              <a:t> </a:t>
            </a:r>
            <a:r>
              <a:rPr kumimoji="0" lang="zh-CN" altLang="en-US">
                <a:solidFill>
                  <a:schemeClr val="accent1"/>
                </a:solidFill>
                <a:sym typeface="Symbol" panose="05050102010706020507" pitchFamily="18" charset="2"/>
              </a:rPr>
              <a:t>1∨</a:t>
            </a: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p				（</a:t>
            </a:r>
            <a:r>
              <a:rPr kumimoji="0" lang="zh-CN" altLang="en-US">
                <a:solidFill>
                  <a:schemeClr val="tx1"/>
                </a:solidFill>
                <a:sym typeface="Symbol" panose="05050102010706020507" pitchFamily="18" charset="2"/>
              </a:rPr>
              <a:t>排中律）</a:t>
            </a: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a:t>
            </a:r>
            <a:r>
              <a:rPr kumimoji="0" lang="zh-CN" altLang="en-US">
                <a:solidFill>
                  <a:schemeClr val="tx1"/>
                </a:solidFill>
                <a:sym typeface="Symbol" panose="05050102010706020507" pitchFamily="18" charset="2"/>
              </a:rPr>
              <a:t> 1	 				（零律）</a:t>
            </a:r>
            <a:endParaRPr lang="zh-CN" altLang="en-US">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8">
                                            <p:txEl>
                                              <p:pRg st="0" end="0"/>
                                            </p:txEl>
                                          </p:spTgt>
                                        </p:tgtEl>
                                        <p:attrNameLst>
                                          <p:attrName>style.visibility</p:attrName>
                                        </p:attrNameLst>
                                      </p:cBhvr>
                                      <p:to>
                                        <p:strVal val="visible"/>
                                      </p:to>
                                    </p:set>
                                    <p:animEffect transition="in" filter="wipe(left)">
                                      <p:cBhvr>
                                        <p:cTn id="7" dur="500"/>
                                        <p:tgtEl>
                                          <p:spTgt spid="3543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4308">
                                            <p:txEl>
                                              <p:pRg st="1" end="1"/>
                                            </p:txEl>
                                          </p:spTgt>
                                        </p:tgtEl>
                                        <p:attrNameLst>
                                          <p:attrName>style.visibility</p:attrName>
                                        </p:attrNameLst>
                                      </p:cBhvr>
                                      <p:to>
                                        <p:strVal val="visible"/>
                                      </p:to>
                                    </p:set>
                                    <p:animEffect transition="in" filter="wipe(left)">
                                      <p:cBhvr>
                                        <p:cTn id="12" dur="500"/>
                                        <p:tgtEl>
                                          <p:spTgt spid="3543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4308">
                                            <p:txEl>
                                              <p:pRg st="2" end="2"/>
                                            </p:txEl>
                                          </p:spTgt>
                                        </p:tgtEl>
                                        <p:attrNameLst>
                                          <p:attrName>style.visibility</p:attrName>
                                        </p:attrNameLst>
                                      </p:cBhvr>
                                      <p:to>
                                        <p:strVal val="visible"/>
                                      </p:to>
                                    </p:set>
                                    <p:animEffect transition="in" filter="wipe(left)">
                                      <p:cBhvr>
                                        <p:cTn id="17" dur="500"/>
                                        <p:tgtEl>
                                          <p:spTgt spid="3543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4308">
                                            <p:txEl>
                                              <p:pRg st="3" end="3"/>
                                            </p:txEl>
                                          </p:spTgt>
                                        </p:tgtEl>
                                        <p:attrNameLst>
                                          <p:attrName>style.visibility</p:attrName>
                                        </p:attrNameLst>
                                      </p:cBhvr>
                                      <p:to>
                                        <p:strVal val="visible"/>
                                      </p:to>
                                    </p:set>
                                    <p:animEffect transition="in" filter="wipe(left)">
                                      <p:cBhvr>
                                        <p:cTn id="22" dur="500"/>
                                        <p:tgtEl>
                                          <p:spTgt spid="3543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4308">
                                            <p:txEl>
                                              <p:pRg st="4" end="4"/>
                                            </p:txEl>
                                          </p:spTgt>
                                        </p:tgtEl>
                                        <p:attrNameLst>
                                          <p:attrName>style.visibility</p:attrName>
                                        </p:attrNameLst>
                                      </p:cBhvr>
                                      <p:to>
                                        <p:strVal val="visible"/>
                                      </p:to>
                                    </p:set>
                                    <p:animEffect transition="in" filter="wipe(left)">
                                      <p:cBhvr>
                                        <p:cTn id="27" dur="500"/>
                                        <p:tgtEl>
                                          <p:spTgt spid="3543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4308">
                                            <p:txEl>
                                              <p:pRg st="5" end="5"/>
                                            </p:txEl>
                                          </p:spTgt>
                                        </p:tgtEl>
                                        <p:attrNameLst>
                                          <p:attrName>style.visibility</p:attrName>
                                        </p:attrNameLst>
                                      </p:cBhvr>
                                      <p:to>
                                        <p:strVal val="visible"/>
                                      </p:to>
                                    </p:set>
                                    <p:animEffect transition="in" filter="wipe(left)">
                                      <p:cBhvr>
                                        <p:cTn id="32" dur="500"/>
                                        <p:tgtEl>
                                          <p:spTgt spid="35430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4308">
                                            <p:txEl>
                                              <p:pRg st="6" end="6"/>
                                            </p:txEl>
                                          </p:spTgt>
                                        </p:tgtEl>
                                        <p:attrNameLst>
                                          <p:attrName>style.visibility</p:attrName>
                                        </p:attrNameLst>
                                      </p:cBhvr>
                                      <p:to>
                                        <p:strVal val="visible"/>
                                      </p:to>
                                    </p:set>
                                    <p:animEffect transition="in" filter="wipe(left)">
                                      <p:cBhvr>
                                        <p:cTn id="37" dur="500"/>
                                        <p:tgtEl>
                                          <p:spTgt spid="35430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4308">
                                            <p:txEl>
                                              <p:pRg st="7" end="7"/>
                                            </p:txEl>
                                          </p:spTgt>
                                        </p:tgtEl>
                                        <p:attrNameLst>
                                          <p:attrName>style.visibility</p:attrName>
                                        </p:attrNameLst>
                                      </p:cBhvr>
                                      <p:to>
                                        <p:strVal val="visible"/>
                                      </p:to>
                                    </p:set>
                                    <p:animEffect transition="in" filter="wipe(left)">
                                      <p:cBhvr>
                                        <p:cTn id="42" dur="500"/>
                                        <p:tgtEl>
                                          <p:spTgt spid="35430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4308">
                                            <p:txEl>
                                              <p:pRg st="8" end="8"/>
                                            </p:txEl>
                                          </p:spTgt>
                                        </p:tgtEl>
                                        <p:attrNameLst>
                                          <p:attrName>style.visibility</p:attrName>
                                        </p:attrNameLst>
                                      </p:cBhvr>
                                      <p:to>
                                        <p:strVal val="visible"/>
                                      </p:to>
                                    </p:set>
                                    <p:animEffect transition="in" filter="wipe(left)">
                                      <p:cBhvr>
                                        <p:cTn id="47" dur="500"/>
                                        <p:tgtEl>
                                          <p:spTgt spid="35430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4308">
                                            <p:txEl>
                                              <p:pRg st="9" end="9"/>
                                            </p:txEl>
                                          </p:spTgt>
                                        </p:tgtEl>
                                        <p:attrNameLst>
                                          <p:attrName>style.visibility</p:attrName>
                                        </p:attrNameLst>
                                      </p:cBhvr>
                                      <p:to>
                                        <p:strVal val="visible"/>
                                      </p:to>
                                    </p:set>
                                    <p:animEffect transition="in" filter="wipe(left)">
                                      <p:cBhvr>
                                        <p:cTn id="52" dur="500"/>
                                        <p:tgtEl>
                                          <p:spTgt spid="3543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noFill/>
        </p:spPr>
        <p:txBody>
          <a:bodyPr/>
          <a:lstStyle/>
          <a:p>
            <a:r>
              <a:rPr lang="zh-CN" altLang="en-US"/>
              <a:t>例2.5 解答</a:t>
            </a:r>
            <a:endParaRPr lang="en-US" altLang="zh-CN"/>
          </a:p>
        </p:txBody>
      </p:sp>
      <p:sp>
        <p:nvSpPr>
          <p:cNvPr id="355333" name="Text Box 5"/>
          <p:cNvSpPr txBox="1">
            <a:spLocks noChangeArrowheads="1"/>
          </p:cNvSpPr>
          <p:nvPr/>
        </p:nvSpPr>
        <p:spPr bwMode="auto">
          <a:xfrm>
            <a:off x="152400" y="914400"/>
            <a:ext cx="8686800" cy="5934075"/>
          </a:xfrm>
          <a:prstGeom prst="rect">
            <a:avLst/>
          </a:prstGeom>
          <a:noFill/>
          <a:ln>
            <a:noFill/>
          </a:ln>
          <a:effectLst/>
          <a:extLst>
            <a:ext uri="{909E8E84-426E-40DD-AFC4-6F175D3DCCD1}">
              <a14:hiddenFill xmlns:a14="http://schemas.microsoft.com/office/drawing/2010/main">
                <a:solidFill>
                  <a:srgbClr val="89A5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just">
              <a:spcBef>
                <a:spcPct val="50000"/>
              </a:spcBef>
              <a:buFont typeface="Wingdings" panose="05000000000000000000" pitchFamily="2" charset="2"/>
              <a:buNone/>
            </a:pPr>
            <a:r>
              <a:rPr lang="en-US" altLang="zh-CN"/>
              <a:t>(2) ┐(p</a:t>
            </a:r>
            <a:r>
              <a:rPr lang="en-US" altLang="zh-CN">
                <a:solidFill>
                  <a:schemeClr val="accent1"/>
                </a:solidFill>
              </a:rPr>
              <a:t>→</a:t>
            </a:r>
            <a:r>
              <a:rPr lang="en-US" altLang="zh-CN"/>
              <a:t>(p∨q))∧r </a:t>
            </a:r>
          </a:p>
          <a:p>
            <a:pPr algn="just">
              <a:spcBef>
                <a:spcPct val="50000"/>
              </a:spcBef>
              <a:buFont typeface="Wingdings" panose="05000000000000000000" pitchFamily="2" charset="2"/>
              <a:buNone/>
            </a:pPr>
            <a:r>
              <a:rPr lang="en-US" altLang="zh-CN"/>
              <a:t>	</a:t>
            </a:r>
            <a:r>
              <a:rPr kumimoji="0" lang="en-US" altLang="zh-CN">
                <a:solidFill>
                  <a:schemeClr val="tx1"/>
                </a:solidFill>
                <a:sym typeface="Symbol" panose="05050102010706020507" pitchFamily="18" charset="2"/>
              </a:rPr>
              <a:t> </a:t>
            </a:r>
            <a:r>
              <a:rPr lang="en-US" altLang="zh-CN">
                <a:solidFill>
                  <a:schemeClr val="accent1"/>
                </a:solidFill>
              </a:rPr>
              <a:t>┐</a:t>
            </a:r>
            <a:r>
              <a:rPr lang="en-US" altLang="zh-CN"/>
              <a:t>(┐p∨p∨q)∧r</a:t>
            </a:r>
            <a:endParaRPr kumimoji="0" lang="en-US" altLang="zh-CN">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a:t>
            </a:r>
            <a:r>
              <a:rPr lang="zh-CN" altLang="en-US">
                <a:solidFill>
                  <a:schemeClr val="tx1"/>
                </a:solidFill>
              </a:rPr>
              <a:t> </a:t>
            </a:r>
            <a:r>
              <a:rPr lang="zh-CN" altLang="en-US"/>
              <a:t>(</a:t>
            </a:r>
            <a:r>
              <a:rPr lang="en-US" altLang="zh-CN">
                <a:solidFill>
                  <a:schemeClr val="accent1"/>
                </a:solidFill>
              </a:rPr>
              <a:t>p∧┐p</a:t>
            </a:r>
            <a:r>
              <a:rPr lang="en-US" altLang="zh-CN"/>
              <a:t>∧┐q)∧r</a:t>
            </a:r>
            <a:endParaRPr lang="zh-CN" altLang="en-US">
              <a:solidFill>
                <a:schemeClr val="tx1"/>
              </a:solidFill>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zh-CN" altLang="en-US"/>
              <a:t>0∧</a:t>
            </a:r>
            <a:r>
              <a:rPr lang="en-US" altLang="zh-CN"/>
              <a:t>r</a:t>
            </a:r>
            <a:endParaRPr lang="zh-CN" altLang="en-US">
              <a:solidFill>
                <a:schemeClr val="tx1"/>
              </a:solidFill>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zh-CN" altLang="en-US"/>
              <a:t>0</a:t>
            </a:r>
          </a:p>
          <a:p>
            <a:pPr algn="just">
              <a:spcBef>
                <a:spcPct val="50000"/>
              </a:spcBef>
              <a:buFont typeface="Wingdings" panose="05000000000000000000" pitchFamily="2" charset="2"/>
              <a:buNone/>
            </a:pPr>
            <a:r>
              <a:rPr lang="zh-CN" altLang="en-US"/>
              <a:t>(3) </a:t>
            </a:r>
            <a:r>
              <a:rPr lang="en-US" altLang="zh-CN"/>
              <a:t>p∧(((p∨q)∧┐p)</a:t>
            </a:r>
            <a:r>
              <a:rPr lang="en-US" altLang="zh-CN">
                <a:solidFill>
                  <a:schemeClr val="accent1"/>
                </a:solidFill>
              </a:rPr>
              <a:t>→</a:t>
            </a:r>
            <a:r>
              <a:rPr lang="en-US" altLang="zh-CN"/>
              <a:t>q) </a:t>
            </a:r>
            <a:endParaRPr lang="zh-CN" altLang="en-US"/>
          </a:p>
          <a:p>
            <a:pPr algn="just">
              <a:spcBef>
                <a:spcPct val="50000"/>
              </a:spcBef>
              <a:buFont typeface="Wingdings" panose="05000000000000000000" pitchFamily="2" charset="2"/>
              <a:buNone/>
            </a:pPr>
            <a:r>
              <a:rPr lang="zh-CN" altLang="en-US"/>
              <a:t> 	</a:t>
            </a:r>
            <a:r>
              <a:rPr kumimoji="0" lang="en-US" altLang="zh-CN">
                <a:solidFill>
                  <a:schemeClr val="tx1"/>
                </a:solidFill>
                <a:sym typeface="Symbol" panose="05050102010706020507" pitchFamily="18" charset="2"/>
              </a:rPr>
              <a:t> p∧(┐((p∨q)</a:t>
            </a:r>
            <a:r>
              <a:rPr kumimoji="0" lang="en-US" altLang="zh-CN">
                <a:solidFill>
                  <a:schemeClr val="accent1"/>
                </a:solidFill>
                <a:sym typeface="Symbol" panose="05050102010706020507" pitchFamily="18" charset="2"/>
              </a:rPr>
              <a:t>∧┐p</a:t>
            </a:r>
            <a:r>
              <a:rPr kumimoji="0" lang="en-US" altLang="zh-CN">
                <a:solidFill>
                  <a:schemeClr val="tx1"/>
                </a:solidFill>
                <a:sym typeface="Symbol" panose="05050102010706020507" pitchFamily="18" charset="2"/>
              </a:rPr>
              <a:t>)∨q) </a:t>
            </a:r>
            <a:endParaRPr kumimoji="0" lang="zh-CN" altLang="en-US">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zh-CN" altLang="en-US">
                <a:solidFill>
                  <a:schemeClr val="tx1"/>
                </a:solidFill>
                <a:sym typeface="Symbol" panose="05050102010706020507" pitchFamily="18" charset="2"/>
              </a:rPr>
              <a:t> 	</a:t>
            </a:r>
            <a:r>
              <a:rPr kumimoji="0" lang="en-US" altLang="zh-CN">
                <a:solidFill>
                  <a:schemeClr val="tx1"/>
                </a:solidFill>
                <a:sym typeface="Symbol" panose="05050102010706020507" pitchFamily="18" charset="2"/>
              </a:rPr>
              <a:t> p∧(┐(</a:t>
            </a:r>
            <a:r>
              <a:rPr kumimoji="0" lang="en-US" altLang="zh-CN">
                <a:solidFill>
                  <a:schemeClr val="accent1"/>
                </a:solidFill>
                <a:sym typeface="Symbol" panose="05050102010706020507" pitchFamily="18" charset="2"/>
              </a:rPr>
              <a:t>(p∧┐p)</a:t>
            </a:r>
            <a:r>
              <a:rPr kumimoji="0" lang="en-US" altLang="zh-CN">
                <a:solidFill>
                  <a:schemeClr val="tx1"/>
                </a:solidFill>
                <a:sym typeface="Symbol" panose="05050102010706020507" pitchFamily="18" charset="2"/>
              </a:rPr>
              <a:t>∨(q∧┐p))∨q) </a:t>
            </a:r>
            <a:endParaRPr kumimoji="0" lang="zh-CN" altLang="en-US">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zh-CN" altLang="en-US">
                <a:solidFill>
                  <a:schemeClr val="tx1"/>
                </a:solidFill>
                <a:sym typeface="Symbol" panose="05050102010706020507" pitchFamily="18" charset="2"/>
              </a:rPr>
              <a:t>	</a:t>
            </a:r>
            <a:r>
              <a:rPr kumimoji="0" lang="en-US" altLang="zh-CN">
                <a:solidFill>
                  <a:schemeClr val="tx1"/>
                </a:solidFill>
                <a:sym typeface="Symbol" panose="05050102010706020507" pitchFamily="18" charset="2"/>
              </a:rPr>
              <a:t></a:t>
            </a:r>
            <a:r>
              <a:rPr kumimoji="0" lang="zh-CN" altLang="en-US">
                <a:solidFill>
                  <a:schemeClr val="tx1"/>
                </a:solidFill>
                <a:sym typeface="Symbol" panose="05050102010706020507" pitchFamily="18" charset="2"/>
              </a:rPr>
              <a:t> </a:t>
            </a:r>
            <a:r>
              <a:rPr kumimoji="0" lang="en-US" altLang="zh-CN">
                <a:solidFill>
                  <a:schemeClr val="tx1"/>
                </a:solidFill>
                <a:sym typeface="Symbol" panose="05050102010706020507" pitchFamily="18" charset="2"/>
              </a:rPr>
              <a:t>p∧(</a:t>
            </a:r>
            <a:r>
              <a:rPr kumimoji="0" lang="en-US" altLang="zh-CN">
                <a:solidFill>
                  <a:schemeClr val="accent1"/>
                </a:solidFill>
                <a:sym typeface="Symbol" panose="05050102010706020507" pitchFamily="18" charset="2"/>
              </a:rPr>
              <a:t>┐</a:t>
            </a:r>
            <a:r>
              <a:rPr kumimoji="0" lang="en-US" altLang="zh-CN">
                <a:solidFill>
                  <a:schemeClr val="tx1"/>
                </a:solidFill>
                <a:sym typeface="Symbol" panose="05050102010706020507" pitchFamily="18" charset="2"/>
              </a:rPr>
              <a:t>(</a:t>
            </a:r>
            <a:r>
              <a:rPr kumimoji="0" lang="en-US" altLang="zh-CN">
                <a:solidFill>
                  <a:schemeClr val="accent1"/>
                </a:solidFill>
                <a:sym typeface="Symbol" panose="05050102010706020507" pitchFamily="18" charset="2"/>
              </a:rPr>
              <a:t>0∨</a:t>
            </a:r>
            <a:r>
              <a:rPr kumimoji="0" lang="en-US" altLang="zh-CN">
                <a:solidFill>
                  <a:schemeClr val="tx1"/>
                </a:solidFill>
                <a:sym typeface="Symbol" panose="05050102010706020507" pitchFamily="18" charset="2"/>
              </a:rPr>
              <a:t>(q∧┐p))∨q) </a:t>
            </a:r>
            <a:endParaRPr kumimoji="0" lang="zh-CN" altLang="en-US">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p∧(</a:t>
            </a:r>
            <a:r>
              <a:rPr kumimoji="0" lang="en-US" altLang="zh-CN">
                <a:solidFill>
                  <a:schemeClr val="accent1"/>
                </a:solidFill>
                <a:sym typeface="Symbol" panose="05050102010706020507" pitchFamily="18" charset="2"/>
              </a:rPr>
              <a:t>┐q∨</a:t>
            </a:r>
            <a:r>
              <a:rPr kumimoji="0" lang="en-US" altLang="zh-CN">
                <a:solidFill>
                  <a:schemeClr val="tx1"/>
                </a:solidFill>
                <a:sym typeface="Symbol" panose="05050102010706020507" pitchFamily="18" charset="2"/>
              </a:rPr>
              <a:t>p∨</a:t>
            </a:r>
            <a:r>
              <a:rPr kumimoji="0" lang="en-US" altLang="zh-CN">
                <a:solidFill>
                  <a:schemeClr val="accent1"/>
                </a:solidFill>
                <a:sym typeface="Symbol" panose="05050102010706020507" pitchFamily="18" charset="2"/>
              </a:rPr>
              <a:t>q</a:t>
            </a:r>
            <a:r>
              <a:rPr kumimoji="0" lang="en-US" altLang="zh-CN">
                <a:solidFill>
                  <a:schemeClr val="tx1"/>
                </a:solidFill>
                <a:sym typeface="Symbol" panose="05050102010706020507" pitchFamily="18" charset="2"/>
              </a:rPr>
              <a:t>) </a:t>
            </a:r>
            <a:endParaRPr kumimoji="0" lang="zh-CN" altLang="en-US">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a:t>
            </a:r>
            <a:r>
              <a:rPr kumimoji="0" lang="zh-CN" altLang="en-US">
                <a:solidFill>
                  <a:schemeClr val="tx1"/>
                </a:solidFill>
                <a:sym typeface="Symbol" panose="05050102010706020507" pitchFamily="18" charset="2"/>
              </a:rPr>
              <a:t> </a:t>
            </a:r>
            <a:r>
              <a:rPr kumimoji="0" lang="en-US" altLang="zh-CN">
                <a:solidFill>
                  <a:schemeClr val="tx1"/>
                </a:solidFill>
                <a:sym typeface="Symbol" panose="05050102010706020507" pitchFamily="18" charset="2"/>
              </a:rPr>
              <a:t>p∧1  p</a:t>
            </a:r>
            <a:endParaRPr kumimoji="0" lang="zh-CN" altLang="en-US">
              <a:solidFill>
                <a:schemeClr val="tx1"/>
              </a:solidFill>
              <a:sym typeface="Symbol" panose="05050102010706020507" pitchFamily="18" charset="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5333">
                                            <p:txEl>
                                              <p:pRg st="0" end="0"/>
                                            </p:txEl>
                                          </p:spTgt>
                                        </p:tgtEl>
                                        <p:attrNameLst>
                                          <p:attrName>style.visibility</p:attrName>
                                        </p:attrNameLst>
                                      </p:cBhvr>
                                      <p:to>
                                        <p:strVal val="visible"/>
                                      </p:to>
                                    </p:set>
                                    <p:animEffect transition="in" filter="wipe(left)">
                                      <p:cBhvr>
                                        <p:cTn id="7" dur="500"/>
                                        <p:tgtEl>
                                          <p:spTgt spid="3553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5333">
                                            <p:txEl>
                                              <p:pRg st="1" end="1"/>
                                            </p:txEl>
                                          </p:spTgt>
                                        </p:tgtEl>
                                        <p:attrNameLst>
                                          <p:attrName>style.visibility</p:attrName>
                                        </p:attrNameLst>
                                      </p:cBhvr>
                                      <p:to>
                                        <p:strVal val="visible"/>
                                      </p:to>
                                    </p:set>
                                    <p:animEffect transition="in" filter="wipe(left)">
                                      <p:cBhvr>
                                        <p:cTn id="12" dur="500"/>
                                        <p:tgtEl>
                                          <p:spTgt spid="3553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5333">
                                            <p:txEl>
                                              <p:pRg st="2" end="2"/>
                                            </p:txEl>
                                          </p:spTgt>
                                        </p:tgtEl>
                                        <p:attrNameLst>
                                          <p:attrName>style.visibility</p:attrName>
                                        </p:attrNameLst>
                                      </p:cBhvr>
                                      <p:to>
                                        <p:strVal val="visible"/>
                                      </p:to>
                                    </p:set>
                                    <p:animEffect transition="in" filter="wipe(left)">
                                      <p:cBhvr>
                                        <p:cTn id="17" dur="500"/>
                                        <p:tgtEl>
                                          <p:spTgt spid="3553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5333">
                                            <p:txEl>
                                              <p:pRg st="3" end="3"/>
                                            </p:txEl>
                                          </p:spTgt>
                                        </p:tgtEl>
                                        <p:attrNameLst>
                                          <p:attrName>style.visibility</p:attrName>
                                        </p:attrNameLst>
                                      </p:cBhvr>
                                      <p:to>
                                        <p:strVal val="visible"/>
                                      </p:to>
                                    </p:set>
                                    <p:animEffect transition="in" filter="wipe(left)">
                                      <p:cBhvr>
                                        <p:cTn id="22" dur="500"/>
                                        <p:tgtEl>
                                          <p:spTgt spid="3553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5333">
                                            <p:txEl>
                                              <p:pRg st="4" end="4"/>
                                            </p:txEl>
                                          </p:spTgt>
                                        </p:tgtEl>
                                        <p:attrNameLst>
                                          <p:attrName>style.visibility</p:attrName>
                                        </p:attrNameLst>
                                      </p:cBhvr>
                                      <p:to>
                                        <p:strVal val="visible"/>
                                      </p:to>
                                    </p:set>
                                    <p:animEffect transition="in" filter="wipe(left)">
                                      <p:cBhvr>
                                        <p:cTn id="27" dur="500"/>
                                        <p:tgtEl>
                                          <p:spTgt spid="35533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5333">
                                            <p:txEl>
                                              <p:pRg st="5" end="5"/>
                                            </p:txEl>
                                          </p:spTgt>
                                        </p:tgtEl>
                                        <p:attrNameLst>
                                          <p:attrName>style.visibility</p:attrName>
                                        </p:attrNameLst>
                                      </p:cBhvr>
                                      <p:to>
                                        <p:strVal val="visible"/>
                                      </p:to>
                                    </p:set>
                                    <p:animEffect transition="in" filter="wipe(left)">
                                      <p:cBhvr>
                                        <p:cTn id="32" dur="500"/>
                                        <p:tgtEl>
                                          <p:spTgt spid="35533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5333">
                                            <p:txEl>
                                              <p:pRg st="6" end="6"/>
                                            </p:txEl>
                                          </p:spTgt>
                                        </p:tgtEl>
                                        <p:attrNameLst>
                                          <p:attrName>style.visibility</p:attrName>
                                        </p:attrNameLst>
                                      </p:cBhvr>
                                      <p:to>
                                        <p:strVal val="visible"/>
                                      </p:to>
                                    </p:set>
                                    <p:animEffect transition="in" filter="wipe(left)">
                                      <p:cBhvr>
                                        <p:cTn id="37" dur="500"/>
                                        <p:tgtEl>
                                          <p:spTgt spid="35533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5333">
                                            <p:txEl>
                                              <p:pRg st="7" end="7"/>
                                            </p:txEl>
                                          </p:spTgt>
                                        </p:tgtEl>
                                        <p:attrNameLst>
                                          <p:attrName>style.visibility</p:attrName>
                                        </p:attrNameLst>
                                      </p:cBhvr>
                                      <p:to>
                                        <p:strVal val="visible"/>
                                      </p:to>
                                    </p:set>
                                    <p:animEffect transition="in" filter="wipe(left)">
                                      <p:cBhvr>
                                        <p:cTn id="42" dur="500"/>
                                        <p:tgtEl>
                                          <p:spTgt spid="35533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5333">
                                            <p:txEl>
                                              <p:pRg st="8" end="8"/>
                                            </p:txEl>
                                          </p:spTgt>
                                        </p:tgtEl>
                                        <p:attrNameLst>
                                          <p:attrName>style.visibility</p:attrName>
                                        </p:attrNameLst>
                                      </p:cBhvr>
                                      <p:to>
                                        <p:strVal val="visible"/>
                                      </p:to>
                                    </p:set>
                                    <p:animEffect transition="in" filter="wipe(left)">
                                      <p:cBhvr>
                                        <p:cTn id="47" dur="500"/>
                                        <p:tgtEl>
                                          <p:spTgt spid="35533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5333">
                                            <p:txEl>
                                              <p:pRg st="9" end="9"/>
                                            </p:txEl>
                                          </p:spTgt>
                                        </p:tgtEl>
                                        <p:attrNameLst>
                                          <p:attrName>style.visibility</p:attrName>
                                        </p:attrNameLst>
                                      </p:cBhvr>
                                      <p:to>
                                        <p:strVal val="visible"/>
                                      </p:to>
                                    </p:set>
                                    <p:animEffect transition="in" filter="wipe(left)">
                                      <p:cBhvr>
                                        <p:cTn id="52" dur="500"/>
                                        <p:tgtEl>
                                          <p:spTgt spid="35533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55333">
                                            <p:txEl>
                                              <p:pRg st="10" end="10"/>
                                            </p:txEl>
                                          </p:spTgt>
                                        </p:tgtEl>
                                        <p:attrNameLst>
                                          <p:attrName>style.visibility</p:attrName>
                                        </p:attrNameLst>
                                      </p:cBhvr>
                                      <p:to>
                                        <p:strVal val="visible"/>
                                      </p:to>
                                    </p:set>
                                    <p:animEffect transition="in" filter="wipe(left)">
                                      <p:cBhvr>
                                        <p:cTn id="57" dur="500"/>
                                        <p:tgtEl>
                                          <p:spTgt spid="35533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t>例2.6 应用题</a:t>
            </a:r>
            <a:endParaRPr lang="en-US" altLang="zh-CN"/>
          </a:p>
        </p:txBody>
      </p:sp>
      <p:sp>
        <p:nvSpPr>
          <p:cNvPr id="26627" name="Rectangle 3"/>
          <p:cNvSpPr>
            <a:spLocks noGrp="1" noChangeArrowheads="1"/>
          </p:cNvSpPr>
          <p:nvPr>
            <p:ph type="body" idx="1"/>
          </p:nvPr>
        </p:nvSpPr>
        <p:spPr>
          <a:xfrm>
            <a:off x="381000" y="1066800"/>
            <a:ext cx="8077200" cy="4114800"/>
          </a:xfrm>
        </p:spPr>
        <p:txBody>
          <a:bodyPr/>
          <a:lstStyle/>
          <a:p>
            <a:pPr algn="just">
              <a:buFont typeface="Wingdings" panose="05000000000000000000" pitchFamily="2" charset="2"/>
              <a:buNone/>
            </a:pPr>
            <a:r>
              <a:rPr lang="zh-CN" altLang="en-US">
                <a:solidFill>
                  <a:schemeClr val="tx1"/>
                </a:solidFill>
              </a:rPr>
              <a:t>在某次研讨会的中间休息时间，3名与会者根据王教授的口音对他是哪个省市的人进行了判断：</a:t>
            </a:r>
          </a:p>
          <a:p>
            <a:pPr algn="just">
              <a:buFont typeface="Wingdings" panose="05000000000000000000" pitchFamily="2" charset="2"/>
              <a:buNone/>
            </a:pPr>
            <a:r>
              <a:rPr lang="zh-CN" altLang="en-US">
                <a:solidFill>
                  <a:schemeClr val="tx1"/>
                </a:solidFill>
              </a:rPr>
              <a:t>		甲说王教授不是苏州人，是上海人。</a:t>
            </a:r>
          </a:p>
          <a:p>
            <a:pPr algn="just">
              <a:buFont typeface="Wingdings" panose="05000000000000000000" pitchFamily="2" charset="2"/>
              <a:buNone/>
            </a:pPr>
            <a:r>
              <a:rPr lang="zh-CN" altLang="en-US">
                <a:solidFill>
                  <a:schemeClr val="tx1"/>
                </a:solidFill>
              </a:rPr>
              <a:t>		乙说王教授不是上海人，是苏州人。</a:t>
            </a:r>
          </a:p>
          <a:p>
            <a:pPr algn="just">
              <a:buFont typeface="Wingdings" panose="05000000000000000000" pitchFamily="2" charset="2"/>
              <a:buNone/>
            </a:pPr>
            <a:r>
              <a:rPr lang="zh-CN" altLang="en-US">
                <a:solidFill>
                  <a:schemeClr val="tx1"/>
                </a:solidFill>
              </a:rPr>
              <a:t>		丙说王教授既不是上海人，也不是杭州人。</a:t>
            </a:r>
          </a:p>
          <a:p>
            <a:pPr algn="just">
              <a:buFont typeface="Wingdings" panose="05000000000000000000" pitchFamily="2" charset="2"/>
              <a:buNone/>
            </a:pPr>
            <a:r>
              <a:rPr lang="zh-CN" altLang="en-US"/>
              <a:t>听完以上3人的判断后，王教授笑着说，他们3人中有一人说的全对，有一人说对了一半，另一人说的全不对。试用逻辑演算法分析王教授到底是哪里人？ </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例2.6 解答</a:t>
            </a:r>
          </a:p>
        </p:txBody>
      </p:sp>
      <p:sp>
        <p:nvSpPr>
          <p:cNvPr id="27651" name="Rectangle 3"/>
          <p:cNvSpPr>
            <a:spLocks noGrp="1" noChangeArrowheads="1"/>
          </p:cNvSpPr>
          <p:nvPr>
            <p:ph type="body" idx="1"/>
          </p:nvPr>
        </p:nvSpPr>
        <p:spPr>
          <a:xfrm>
            <a:off x="228600" y="1143000"/>
            <a:ext cx="8305800" cy="5105400"/>
          </a:xfrm>
        </p:spPr>
        <p:txBody>
          <a:bodyPr/>
          <a:lstStyle/>
          <a:p>
            <a:pPr>
              <a:buFont typeface="Wingdings" panose="05000000000000000000" pitchFamily="2" charset="2"/>
              <a:buNone/>
            </a:pPr>
            <a:r>
              <a:rPr lang="zh-CN" altLang="en-US" dirty="0"/>
              <a:t>设命题 </a:t>
            </a:r>
            <a:r>
              <a:rPr lang="en-US" altLang="zh-CN" dirty="0"/>
              <a:t>p：</a:t>
            </a:r>
            <a:r>
              <a:rPr lang="zh-CN" altLang="en-US" dirty="0"/>
              <a:t>王教授是苏州人。</a:t>
            </a:r>
          </a:p>
          <a:p>
            <a:pPr>
              <a:buFont typeface="Wingdings" panose="05000000000000000000" pitchFamily="2" charset="2"/>
              <a:buNone/>
            </a:pPr>
            <a:r>
              <a:rPr lang="zh-CN" altLang="en-US" dirty="0"/>
              <a:t>		 </a:t>
            </a:r>
            <a:r>
              <a:rPr lang="en-US" altLang="zh-CN" dirty="0"/>
              <a:t>q：</a:t>
            </a:r>
            <a:r>
              <a:rPr lang="zh-CN" altLang="en-US" dirty="0"/>
              <a:t>王教授是上海人。 </a:t>
            </a:r>
          </a:p>
          <a:p>
            <a:pPr>
              <a:buFont typeface="Wingdings" panose="05000000000000000000" pitchFamily="2" charset="2"/>
              <a:buNone/>
            </a:pPr>
            <a:r>
              <a:rPr lang="zh-CN" altLang="en-US" dirty="0"/>
              <a:t>		 </a:t>
            </a:r>
            <a:r>
              <a:rPr lang="en-US" altLang="zh-CN" dirty="0"/>
              <a:t>r：</a:t>
            </a:r>
            <a:r>
              <a:rPr lang="zh-CN" altLang="en-US" dirty="0"/>
              <a:t>王教授是杭州人。</a:t>
            </a:r>
          </a:p>
          <a:p>
            <a:pPr>
              <a:buFont typeface="Wingdings" panose="05000000000000000000" pitchFamily="2" charset="2"/>
              <a:buNone/>
            </a:pPr>
            <a:r>
              <a:rPr lang="zh-CN" altLang="en-US" dirty="0"/>
              <a:t>要通过命题演算判断</a:t>
            </a:r>
            <a:r>
              <a:rPr lang="en-US" altLang="zh-CN" dirty="0" err="1"/>
              <a:t>p,q,r</a:t>
            </a:r>
            <a:r>
              <a:rPr lang="zh-CN" altLang="en-US" dirty="0"/>
              <a:t>是否为真命题。</a:t>
            </a:r>
          </a:p>
          <a:p>
            <a:pPr>
              <a:buFont typeface="Wingdings" panose="05000000000000000000" pitchFamily="2" charset="2"/>
              <a:buNone/>
            </a:pPr>
            <a:r>
              <a:rPr lang="zh-CN" altLang="en-US" dirty="0"/>
              <a:t>设		甲的判断为</a:t>
            </a:r>
            <a:r>
              <a:rPr lang="en-US" altLang="zh-CN" dirty="0"/>
              <a:t>A</a:t>
            </a:r>
            <a:r>
              <a:rPr lang="en-US" altLang="zh-CN" baseline="-30000" dirty="0"/>
              <a:t>1</a:t>
            </a:r>
            <a:r>
              <a:rPr lang="en-US" altLang="zh-CN" dirty="0"/>
              <a:t>=┐</a:t>
            </a:r>
            <a:r>
              <a:rPr lang="en-US" altLang="zh-CN" dirty="0" err="1"/>
              <a:t>p∧q</a:t>
            </a:r>
            <a:endParaRPr lang="en-US" altLang="zh-CN" dirty="0"/>
          </a:p>
          <a:p>
            <a:pPr>
              <a:buFont typeface="Wingdings" panose="05000000000000000000" pitchFamily="2" charset="2"/>
              <a:buNone/>
            </a:pPr>
            <a:r>
              <a:rPr lang="en-US" altLang="zh-CN" dirty="0"/>
              <a:t>		</a:t>
            </a:r>
            <a:r>
              <a:rPr lang="zh-CN" altLang="en-US" dirty="0"/>
              <a:t>乙的判断为</a:t>
            </a:r>
            <a:r>
              <a:rPr lang="en-US" altLang="zh-CN" dirty="0"/>
              <a:t>A</a:t>
            </a:r>
            <a:r>
              <a:rPr lang="en-US" altLang="zh-CN" baseline="-30000" dirty="0"/>
              <a:t>2</a:t>
            </a:r>
            <a:r>
              <a:rPr lang="en-US" altLang="zh-CN" dirty="0"/>
              <a:t>=p∧┐q </a:t>
            </a:r>
          </a:p>
          <a:p>
            <a:pPr>
              <a:buFont typeface="Wingdings" panose="05000000000000000000" pitchFamily="2" charset="2"/>
              <a:buNone/>
            </a:pPr>
            <a:r>
              <a:rPr lang="en-US" altLang="zh-CN" dirty="0"/>
              <a:t>		</a:t>
            </a:r>
            <a:r>
              <a:rPr lang="zh-CN" altLang="en-US" dirty="0"/>
              <a:t>丙的判断为</a:t>
            </a:r>
            <a:r>
              <a:rPr lang="en-US" altLang="zh-CN" dirty="0"/>
              <a:t>A</a:t>
            </a:r>
            <a:r>
              <a:rPr lang="en-US" altLang="zh-CN" baseline="-30000" dirty="0"/>
              <a:t>3</a:t>
            </a:r>
            <a:r>
              <a:rPr lang="en-US" altLang="zh-CN" dirty="0"/>
              <a:t>=┐q∧┐r  </a:t>
            </a:r>
            <a:r>
              <a:rPr lang="zh-CN" altLang="en-US" dirty="0"/>
              <a:t> </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838200" y="228600"/>
            <a:ext cx="7924800" cy="609600"/>
          </a:xfrm>
          <a:noFill/>
        </p:spPr>
        <p:txBody>
          <a:bodyPr anchor="b"/>
          <a:lstStyle/>
          <a:p>
            <a:r>
              <a:rPr lang="zh-CN" altLang="en-US" sz="4800"/>
              <a:t>本章说明</a:t>
            </a:r>
          </a:p>
        </p:txBody>
      </p:sp>
      <p:sp>
        <p:nvSpPr>
          <p:cNvPr id="224284" name="Rectangle 28"/>
          <p:cNvSpPr>
            <a:spLocks noChangeArrowheads="1"/>
          </p:cNvSpPr>
          <p:nvPr/>
        </p:nvSpPr>
        <p:spPr bwMode="auto">
          <a:xfrm>
            <a:off x="152400" y="1524000"/>
            <a:ext cx="8763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nSpc>
                <a:spcPct val="90000"/>
              </a:lnSpc>
            </a:pPr>
            <a:r>
              <a:rPr lang="zh-CN" altLang="en-US" sz="3200">
                <a:solidFill>
                  <a:schemeClr val="accent1"/>
                </a:solidFill>
                <a:latin typeface="Arial" panose="020B0604020202020204" pitchFamily="34" charset="0"/>
              </a:rPr>
              <a:t>本章的主要内容</a:t>
            </a:r>
            <a:endParaRPr lang="en-GB" altLang="zh-CN" sz="2000">
              <a:solidFill>
                <a:schemeClr val="accent1"/>
              </a:solidFill>
              <a:latin typeface="宋体" panose="02010600030101010101" pitchFamily="2" charset="-122"/>
              <a:ea typeface="宋体" panose="02010600030101010101" pitchFamily="2" charset="-122"/>
            </a:endParaRPr>
          </a:p>
          <a:p>
            <a:pPr lvl="1">
              <a:lnSpc>
                <a:spcPct val="90000"/>
              </a:lnSpc>
            </a:pPr>
            <a:r>
              <a:rPr lang="zh-CN" altLang="en-GB" sz="2800">
                <a:solidFill>
                  <a:schemeClr val="tx1"/>
                </a:solidFill>
                <a:latin typeface="Arial" panose="020B0604020202020204" pitchFamily="34" charset="0"/>
              </a:rPr>
              <a:t>等值式与基本的等值式</a:t>
            </a:r>
          </a:p>
          <a:p>
            <a:pPr lvl="1">
              <a:lnSpc>
                <a:spcPct val="90000"/>
              </a:lnSpc>
            </a:pPr>
            <a:r>
              <a:rPr lang="zh-CN" altLang="en-US" sz="2800">
                <a:latin typeface="Arial" panose="020B0604020202020204" pitchFamily="34" charset="0"/>
              </a:rPr>
              <a:t>等值演算与置换规则</a:t>
            </a:r>
          </a:p>
          <a:p>
            <a:pPr lvl="1">
              <a:lnSpc>
                <a:spcPct val="90000"/>
              </a:lnSpc>
            </a:pPr>
            <a:r>
              <a:rPr lang="zh-CN" altLang="en-US" sz="2800">
                <a:latin typeface="Arial" panose="020B0604020202020204" pitchFamily="34" charset="0"/>
              </a:rPr>
              <a:t>析取范式与合取范式、主析取范式与主合取范式</a:t>
            </a:r>
          </a:p>
          <a:p>
            <a:pPr lvl="1">
              <a:lnSpc>
                <a:spcPct val="90000"/>
              </a:lnSpc>
            </a:pPr>
            <a:r>
              <a:rPr lang="zh-CN" altLang="en-US" sz="2800">
                <a:latin typeface="Arial" panose="020B0604020202020204" pitchFamily="34" charset="0"/>
              </a:rPr>
              <a:t>联结词完备集(见下一个</a:t>
            </a:r>
            <a:r>
              <a:rPr lang="en-US" altLang="zh-CN" sz="2800">
                <a:latin typeface="Arial" panose="020B0604020202020204" pitchFamily="34" charset="0"/>
              </a:rPr>
              <a:t>ppt)</a:t>
            </a:r>
            <a:endParaRPr lang="en-GB" altLang="zh-CN" sz="2800">
              <a:solidFill>
                <a:schemeClr val="tx1"/>
              </a:solidFill>
              <a:latin typeface="Arial" panose="020B0604020202020204" pitchFamily="34" charset="0"/>
              <a:ea typeface="宋体" panose="02010600030101010101" pitchFamily="2" charset="-122"/>
            </a:endParaRPr>
          </a:p>
          <a:p>
            <a:pPr>
              <a:lnSpc>
                <a:spcPct val="90000"/>
              </a:lnSpc>
            </a:pPr>
            <a:r>
              <a:rPr lang="zh-CN" altLang="en-US" sz="3200">
                <a:solidFill>
                  <a:schemeClr val="accent1"/>
                </a:solidFill>
                <a:latin typeface="Arial" panose="020B0604020202020204" pitchFamily="34" charset="0"/>
              </a:rPr>
              <a:t>本章与后续各章的关系</a:t>
            </a:r>
            <a:endParaRPr lang="zh-CN" altLang="en-US" sz="2000">
              <a:solidFill>
                <a:schemeClr val="accent1"/>
              </a:solidFill>
              <a:latin typeface="宋体" panose="02010600030101010101" pitchFamily="2" charset="-122"/>
              <a:ea typeface="宋体" panose="02010600030101010101" pitchFamily="2" charset="-122"/>
            </a:endParaRPr>
          </a:p>
          <a:p>
            <a:pPr lvl="1">
              <a:lnSpc>
                <a:spcPct val="90000"/>
              </a:lnSpc>
            </a:pPr>
            <a:r>
              <a:rPr lang="zh-CN" altLang="en-US" sz="2800">
                <a:latin typeface="Arial" panose="020B0604020202020204" pitchFamily="34" charset="0"/>
              </a:rPr>
              <a:t>是第一章的抽象与延伸</a:t>
            </a:r>
          </a:p>
          <a:p>
            <a:pPr lvl="1">
              <a:lnSpc>
                <a:spcPct val="90000"/>
              </a:lnSpc>
            </a:pPr>
            <a:r>
              <a:rPr lang="zh-CN" altLang="en-US" sz="2800">
                <a:latin typeface="Arial" panose="020B0604020202020204" pitchFamily="34" charset="0"/>
              </a:rPr>
              <a:t>是后续各章的先行准备</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4284">
                                            <p:txEl>
                                              <p:pRg st="0" end="0"/>
                                            </p:txEl>
                                          </p:spTgt>
                                        </p:tgtEl>
                                        <p:attrNameLst>
                                          <p:attrName>style.visibility</p:attrName>
                                        </p:attrNameLst>
                                      </p:cBhvr>
                                      <p:to>
                                        <p:strVal val="visible"/>
                                      </p:to>
                                    </p:set>
                                    <p:animEffect transition="in" filter="wipe(up)">
                                      <p:cBhvr>
                                        <p:cTn id="7" dur="500"/>
                                        <p:tgtEl>
                                          <p:spTgt spid="22428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4284">
                                            <p:txEl>
                                              <p:pRg st="1" end="1"/>
                                            </p:txEl>
                                          </p:spTgt>
                                        </p:tgtEl>
                                        <p:attrNameLst>
                                          <p:attrName>style.visibility</p:attrName>
                                        </p:attrNameLst>
                                      </p:cBhvr>
                                      <p:to>
                                        <p:strVal val="visible"/>
                                      </p:to>
                                    </p:set>
                                    <p:animEffect transition="in" filter="wipe(up)">
                                      <p:cBhvr>
                                        <p:cTn id="10" dur="500"/>
                                        <p:tgtEl>
                                          <p:spTgt spid="22428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4284">
                                            <p:txEl>
                                              <p:pRg st="2" end="2"/>
                                            </p:txEl>
                                          </p:spTgt>
                                        </p:tgtEl>
                                        <p:attrNameLst>
                                          <p:attrName>style.visibility</p:attrName>
                                        </p:attrNameLst>
                                      </p:cBhvr>
                                      <p:to>
                                        <p:strVal val="visible"/>
                                      </p:to>
                                    </p:set>
                                    <p:animEffect transition="in" filter="wipe(up)">
                                      <p:cBhvr>
                                        <p:cTn id="13" dur="500"/>
                                        <p:tgtEl>
                                          <p:spTgt spid="224284">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24284">
                                            <p:txEl>
                                              <p:pRg st="3" end="3"/>
                                            </p:txEl>
                                          </p:spTgt>
                                        </p:tgtEl>
                                        <p:attrNameLst>
                                          <p:attrName>style.visibility</p:attrName>
                                        </p:attrNameLst>
                                      </p:cBhvr>
                                      <p:to>
                                        <p:strVal val="visible"/>
                                      </p:to>
                                    </p:set>
                                    <p:animEffect transition="in" filter="wipe(up)">
                                      <p:cBhvr>
                                        <p:cTn id="16" dur="500"/>
                                        <p:tgtEl>
                                          <p:spTgt spid="224284">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24284">
                                            <p:txEl>
                                              <p:pRg st="4" end="4"/>
                                            </p:txEl>
                                          </p:spTgt>
                                        </p:tgtEl>
                                        <p:attrNameLst>
                                          <p:attrName>style.visibility</p:attrName>
                                        </p:attrNameLst>
                                      </p:cBhvr>
                                      <p:to>
                                        <p:strVal val="visible"/>
                                      </p:to>
                                    </p:set>
                                    <p:animEffect transition="in" filter="wipe(up)">
                                      <p:cBhvr>
                                        <p:cTn id="19" dur="500"/>
                                        <p:tgtEl>
                                          <p:spTgt spid="224284">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24284">
                                            <p:txEl>
                                              <p:pRg st="5" end="5"/>
                                            </p:txEl>
                                          </p:spTgt>
                                        </p:tgtEl>
                                        <p:attrNameLst>
                                          <p:attrName>style.visibility</p:attrName>
                                        </p:attrNameLst>
                                      </p:cBhvr>
                                      <p:to>
                                        <p:strVal val="visible"/>
                                      </p:to>
                                    </p:set>
                                    <p:animEffect transition="in" filter="wipe(up)">
                                      <p:cBhvr>
                                        <p:cTn id="24" dur="500"/>
                                        <p:tgtEl>
                                          <p:spTgt spid="224284">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24284">
                                            <p:txEl>
                                              <p:pRg st="6" end="6"/>
                                            </p:txEl>
                                          </p:spTgt>
                                        </p:tgtEl>
                                        <p:attrNameLst>
                                          <p:attrName>style.visibility</p:attrName>
                                        </p:attrNameLst>
                                      </p:cBhvr>
                                      <p:to>
                                        <p:strVal val="visible"/>
                                      </p:to>
                                    </p:set>
                                    <p:animEffect transition="in" filter="wipe(up)">
                                      <p:cBhvr>
                                        <p:cTn id="27" dur="500"/>
                                        <p:tgtEl>
                                          <p:spTgt spid="224284">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24284">
                                            <p:txEl>
                                              <p:pRg st="7" end="7"/>
                                            </p:txEl>
                                          </p:spTgt>
                                        </p:tgtEl>
                                        <p:attrNameLst>
                                          <p:attrName>style.visibility</p:attrName>
                                        </p:attrNameLst>
                                      </p:cBhvr>
                                      <p:to>
                                        <p:strVal val="visible"/>
                                      </p:to>
                                    </p:set>
                                    <p:animEffect transition="in" filter="wipe(up)">
                                      <p:cBhvr>
                                        <p:cTn id="30" dur="500"/>
                                        <p:tgtEl>
                                          <p:spTgt spid="2242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8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例2.6 解答</a:t>
            </a:r>
          </a:p>
        </p:txBody>
      </p:sp>
      <p:sp>
        <p:nvSpPr>
          <p:cNvPr id="28675" name="Rectangle 3"/>
          <p:cNvSpPr>
            <a:spLocks noGrp="1" noChangeArrowheads="1"/>
          </p:cNvSpPr>
          <p:nvPr>
            <p:ph type="body" idx="1"/>
          </p:nvPr>
        </p:nvSpPr>
        <p:spPr>
          <a:xfrm>
            <a:off x="457200" y="1143000"/>
            <a:ext cx="8077200" cy="4876800"/>
          </a:xfrm>
        </p:spPr>
        <p:txBody>
          <a:bodyPr/>
          <a:lstStyle/>
          <a:p>
            <a:pPr algn="just">
              <a:buFont typeface="Wingdings" panose="05000000000000000000" pitchFamily="2" charset="2"/>
              <a:buNone/>
            </a:pPr>
            <a:r>
              <a:rPr lang="zh-CN" altLang="en-US">
                <a:solidFill>
                  <a:schemeClr val="tx1"/>
                </a:solidFill>
              </a:rPr>
              <a:t>甲的判断全对</a:t>
            </a:r>
            <a:r>
              <a:rPr lang="zh-CN" altLang="en-US">
                <a:solidFill>
                  <a:schemeClr val="tx1"/>
                </a:solidFill>
                <a:latin typeface="Times New Roman" panose="02020603050405020304" pitchFamily="18" charset="0"/>
              </a:rPr>
              <a:t>  </a:t>
            </a:r>
            <a:r>
              <a:rPr lang="zh-CN" altLang="en-US">
                <a:solidFill>
                  <a:schemeClr val="tx1"/>
                </a:solidFill>
              </a:rPr>
              <a:t>	</a:t>
            </a:r>
            <a:r>
              <a:rPr lang="en-US" altLang="zh-CN">
                <a:solidFill>
                  <a:schemeClr val="tx1"/>
                </a:solidFill>
              </a:rPr>
              <a:t>B</a:t>
            </a:r>
            <a:r>
              <a:rPr lang="en-US" altLang="zh-CN" baseline="-30000">
                <a:solidFill>
                  <a:schemeClr val="tx1"/>
                </a:solidFill>
              </a:rPr>
              <a:t>1</a:t>
            </a:r>
            <a:r>
              <a:rPr lang="en-US" altLang="zh-CN">
                <a:solidFill>
                  <a:schemeClr val="tx1"/>
                </a:solidFill>
              </a:rPr>
              <a:t>=A</a:t>
            </a:r>
            <a:r>
              <a:rPr lang="en-US" altLang="zh-CN" baseline="-30000">
                <a:solidFill>
                  <a:schemeClr val="tx1"/>
                </a:solidFill>
              </a:rPr>
              <a:t>1</a:t>
            </a:r>
            <a:r>
              <a:rPr lang="en-US" altLang="zh-CN">
                <a:solidFill>
                  <a:schemeClr val="tx1"/>
                </a:solidFill>
              </a:rPr>
              <a:t>=┐p∧q</a:t>
            </a:r>
          </a:p>
          <a:p>
            <a:pPr algn="just">
              <a:buFont typeface="Wingdings" panose="05000000000000000000" pitchFamily="2" charset="2"/>
              <a:buNone/>
            </a:pPr>
            <a:r>
              <a:rPr lang="zh-CN" altLang="en-US">
                <a:solidFill>
                  <a:schemeClr val="tx1"/>
                </a:solidFill>
              </a:rPr>
              <a:t>甲的判断对一半 	</a:t>
            </a:r>
            <a:r>
              <a:rPr lang="en-US" altLang="zh-CN">
                <a:solidFill>
                  <a:schemeClr val="tx1"/>
                </a:solidFill>
              </a:rPr>
              <a:t>B</a:t>
            </a:r>
            <a:r>
              <a:rPr lang="en-US" altLang="zh-CN" baseline="-30000">
                <a:solidFill>
                  <a:schemeClr val="tx1"/>
                </a:solidFill>
              </a:rPr>
              <a:t>2</a:t>
            </a:r>
            <a:r>
              <a:rPr lang="en-US" altLang="zh-CN">
                <a:solidFill>
                  <a:schemeClr val="tx1"/>
                </a:solidFill>
              </a:rPr>
              <a:t>=(┐p∧┐q)∨(p∧q)</a:t>
            </a:r>
          </a:p>
          <a:p>
            <a:pPr algn="just">
              <a:buFont typeface="Wingdings" panose="05000000000000000000" pitchFamily="2" charset="2"/>
              <a:buNone/>
            </a:pPr>
            <a:r>
              <a:rPr lang="zh-CN" altLang="en-US">
                <a:solidFill>
                  <a:schemeClr val="tx1"/>
                </a:solidFill>
              </a:rPr>
              <a:t>甲的判断全错</a:t>
            </a:r>
            <a:r>
              <a:rPr lang="zh-CN" altLang="en-US">
                <a:solidFill>
                  <a:schemeClr val="tx1"/>
                </a:solidFill>
                <a:latin typeface="Times New Roman" panose="02020603050405020304" pitchFamily="18" charset="0"/>
              </a:rPr>
              <a:t>  </a:t>
            </a:r>
            <a:r>
              <a:rPr lang="zh-CN" altLang="en-US">
                <a:solidFill>
                  <a:schemeClr val="tx1"/>
                </a:solidFill>
              </a:rPr>
              <a:t> 	</a:t>
            </a:r>
            <a:r>
              <a:rPr lang="en-US" altLang="zh-CN">
                <a:solidFill>
                  <a:schemeClr val="tx1"/>
                </a:solidFill>
              </a:rPr>
              <a:t>B</a:t>
            </a:r>
            <a:r>
              <a:rPr lang="en-US" altLang="zh-CN" baseline="-30000">
                <a:solidFill>
                  <a:schemeClr val="tx1"/>
                </a:solidFill>
              </a:rPr>
              <a:t>3</a:t>
            </a:r>
            <a:r>
              <a:rPr lang="en-US" altLang="zh-CN">
                <a:solidFill>
                  <a:schemeClr val="tx1"/>
                </a:solidFill>
              </a:rPr>
              <a:t>=p∧┐q</a:t>
            </a:r>
          </a:p>
          <a:p>
            <a:pPr algn="just">
              <a:buFont typeface="Wingdings" panose="05000000000000000000" pitchFamily="2" charset="2"/>
              <a:buNone/>
            </a:pPr>
            <a:r>
              <a:rPr lang="zh-CN" altLang="en-US">
                <a:solidFill>
                  <a:schemeClr val="tx1"/>
                </a:solidFill>
              </a:rPr>
              <a:t>乙的判断全对</a:t>
            </a:r>
            <a:r>
              <a:rPr lang="zh-CN" altLang="en-US">
                <a:solidFill>
                  <a:schemeClr val="tx1"/>
                </a:solidFill>
                <a:latin typeface="Times New Roman" panose="02020603050405020304" pitchFamily="18" charset="0"/>
              </a:rPr>
              <a:t>  </a:t>
            </a:r>
            <a:r>
              <a:rPr lang="zh-CN" altLang="en-US">
                <a:solidFill>
                  <a:schemeClr val="tx1"/>
                </a:solidFill>
              </a:rPr>
              <a:t> 	</a:t>
            </a:r>
            <a:r>
              <a:rPr lang="en-US" altLang="zh-CN">
                <a:solidFill>
                  <a:schemeClr val="tx1"/>
                </a:solidFill>
              </a:rPr>
              <a:t>C</a:t>
            </a:r>
            <a:r>
              <a:rPr lang="en-US" altLang="zh-CN" baseline="-30000">
                <a:solidFill>
                  <a:schemeClr val="tx1"/>
                </a:solidFill>
              </a:rPr>
              <a:t>1</a:t>
            </a:r>
            <a:r>
              <a:rPr lang="en-US" altLang="zh-CN">
                <a:solidFill>
                  <a:schemeClr val="tx1"/>
                </a:solidFill>
              </a:rPr>
              <a:t>=A</a:t>
            </a:r>
            <a:r>
              <a:rPr lang="en-US" altLang="zh-CN" baseline="-30000">
                <a:solidFill>
                  <a:schemeClr val="tx1"/>
                </a:solidFill>
              </a:rPr>
              <a:t>2</a:t>
            </a:r>
            <a:r>
              <a:rPr lang="en-US" altLang="zh-CN">
                <a:solidFill>
                  <a:schemeClr val="tx1"/>
                </a:solidFill>
              </a:rPr>
              <a:t>=p∧┐q</a:t>
            </a:r>
          </a:p>
          <a:p>
            <a:pPr algn="just">
              <a:buFont typeface="Wingdings" panose="05000000000000000000" pitchFamily="2" charset="2"/>
              <a:buNone/>
            </a:pPr>
            <a:r>
              <a:rPr lang="zh-CN" altLang="en-US">
                <a:solidFill>
                  <a:schemeClr val="tx1"/>
                </a:solidFill>
              </a:rPr>
              <a:t>乙的判断对一半 	</a:t>
            </a:r>
            <a:r>
              <a:rPr lang="en-US" altLang="zh-CN">
                <a:solidFill>
                  <a:schemeClr val="tx1"/>
                </a:solidFill>
              </a:rPr>
              <a:t>C</a:t>
            </a:r>
            <a:r>
              <a:rPr lang="en-US" altLang="zh-CN" baseline="-30000">
                <a:solidFill>
                  <a:schemeClr val="tx1"/>
                </a:solidFill>
              </a:rPr>
              <a:t>2</a:t>
            </a:r>
            <a:r>
              <a:rPr lang="en-US" altLang="zh-CN">
                <a:solidFill>
                  <a:schemeClr val="tx1"/>
                </a:solidFill>
              </a:rPr>
              <a:t>=(p∧q)∨(┐p∧┐q)</a:t>
            </a:r>
          </a:p>
          <a:p>
            <a:pPr algn="just">
              <a:buFont typeface="Wingdings" panose="05000000000000000000" pitchFamily="2" charset="2"/>
              <a:buNone/>
            </a:pPr>
            <a:r>
              <a:rPr lang="zh-CN" altLang="en-US">
                <a:solidFill>
                  <a:schemeClr val="tx1"/>
                </a:solidFill>
              </a:rPr>
              <a:t>乙的判断全错</a:t>
            </a:r>
            <a:r>
              <a:rPr lang="zh-CN" altLang="en-US">
                <a:solidFill>
                  <a:schemeClr val="tx1"/>
                </a:solidFill>
                <a:latin typeface="Times New Roman" panose="02020603050405020304" pitchFamily="18" charset="0"/>
              </a:rPr>
              <a:t>  </a:t>
            </a:r>
            <a:r>
              <a:rPr lang="zh-CN" altLang="en-US">
                <a:solidFill>
                  <a:schemeClr val="tx1"/>
                </a:solidFill>
              </a:rPr>
              <a:t> 	</a:t>
            </a:r>
            <a:r>
              <a:rPr lang="en-US" altLang="zh-CN">
                <a:solidFill>
                  <a:schemeClr val="tx1"/>
                </a:solidFill>
              </a:rPr>
              <a:t>C</a:t>
            </a:r>
            <a:r>
              <a:rPr lang="en-US" altLang="zh-CN" baseline="-30000">
                <a:solidFill>
                  <a:schemeClr val="tx1"/>
                </a:solidFill>
              </a:rPr>
              <a:t>3</a:t>
            </a:r>
            <a:r>
              <a:rPr lang="en-US" altLang="zh-CN">
                <a:solidFill>
                  <a:schemeClr val="tx1"/>
                </a:solidFill>
              </a:rPr>
              <a:t>=┐p∧q</a:t>
            </a:r>
          </a:p>
          <a:p>
            <a:pPr algn="just">
              <a:buFont typeface="Wingdings" panose="05000000000000000000" pitchFamily="2" charset="2"/>
              <a:buNone/>
            </a:pPr>
            <a:r>
              <a:rPr lang="zh-CN" altLang="en-US">
                <a:solidFill>
                  <a:schemeClr val="tx1"/>
                </a:solidFill>
              </a:rPr>
              <a:t>丙的判断全对</a:t>
            </a:r>
            <a:r>
              <a:rPr lang="zh-CN" altLang="en-US">
                <a:solidFill>
                  <a:schemeClr val="tx1"/>
                </a:solidFill>
                <a:latin typeface="Times New Roman" panose="02020603050405020304" pitchFamily="18" charset="0"/>
              </a:rPr>
              <a:t>  </a:t>
            </a:r>
            <a:r>
              <a:rPr lang="zh-CN" altLang="en-US">
                <a:solidFill>
                  <a:schemeClr val="tx1"/>
                </a:solidFill>
              </a:rPr>
              <a:t> 	</a:t>
            </a:r>
            <a:r>
              <a:rPr lang="en-US" altLang="zh-CN">
                <a:solidFill>
                  <a:schemeClr val="tx1"/>
                </a:solidFill>
              </a:rPr>
              <a:t>D</a:t>
            </a:r>
            <a:r>
              <a:rPr lang="en-US" altLang="zh-CN" baseline="-30000">
                <a:solidFill>
                  <a:schemeClr val="tx1"/>
                </a:solidFill>
              </a:rPr>
              <a:t>1</a:t>
            </a:r>
            <a:r>
              <a:rPr lang="en-US" altLang="zh-CN">
                <a:solidFill>
                  <a:schemeClr val="tx1"/>
                </a:solidFill>
              </a:rPr>
              <a:t>=A</a:t>
            </a:r>
            <a:r>
              <a:rPr lang="en-US" altLang="zh-CN" baseline="-30000">
                <a:solidFill>
                  <a:schemeClr val="tx1"/>
                </a:solidFill>
              </a:rPr>
              <a:t>3</a:t>
            </a:r>
            <a:r>
              <a:rPr lang="en-US" altLang="zh-CN">
                <a:solidFill>
                  <a:schemeClr val="tx1"/>
                </a:solidFill>
              </a:rPr>
              <a:t>=┐q∧┐r</a:t>
            </a:r>
          </a:p>
          <a:p>
            <a:pPr algn="just">
              <a:buFont typeface="Wingdings" panose="05000000000000000000" pitchFamily="2" charset="2"/>
              <a:buNone/>
            </a:pPr>
            <a:r>
              <a:rPr lang="zh-CN" altLang="en-US">
                <a:solidFill>
                  <a:schemeClr val="tx1"/>
                </a:solidFill>
              </a:rPr>
              <a:t>丙的判断对一半 	</a:t>
            </a:r>
            <a:r>
              <a:rPr lang="en-US" altLang="zh-CN">
                <a:solidFill>
                  <a:schemeClr val="tx1"/>
                </a:solidFill>
              </a:rPr>
              <a:t>D</a:t>
            </a:r>
            <a:r>
              <a:rPr lang="en-US" altLang="zh-CN" baseline="-30000">
                <a:solidFill>
                  <a:schemeClr val="tx1"/>
                </a:solidFill>
              </a:rPr>
              <a:t>2</a:t>
            </a:r>
            <a:r>
              <a:rPr lang="en-US" altLang="zh-CN">
                <a:solidFill>
                  <a:schemeClr val="tx1"/>
                </a:solidFill>
              </a:rPr>
              <a:t>=(q∧┐r)∨(┐q∧r)</a:t>
            </a:r>
          </a:p>
          <a:p>
            <a:pPr algn="just">
              <a:buFont typeface="Wingdings" panose="05000000000000000000" pitchFamily="2" charset="2"/>
              <a:buNone/>
            </a:pPr>
            <a:r>
              <a:rPr lang="zh-CN" altLang="en-US">
                <a:solidFill>
                  <a:schemeClr val="tx1"/>
                </a:solidFill>
              </a:rPr>
              <a:t>丙的判断全错 	</a:t>
            </a:r>
            <a:r>
              <a:rPr lang="en-US" altLang="zh-CN">
                <a:solidFill>
                  <a:schemeClr val="tx1"/>
                </a:solidFill>
              </a:rPr>
              <a:t>D</a:t>
            </a:r>
            <a:r>
              <a:rPr lang="en-US" altLang="zh-CN" baseline="-30000">
                <a:solidFill>
                  <a:schemeClr val="tx1"/>
                </a:solidFill>
              </a:rPr>
              <a:t>3</a:t>
            </a:r>
            <a:r>
              <a:rPr lang="en-US" altLang="zh-CN">
                <a:solidFill>
                  <a:schemeClr val="tx1"/>
                </a:solidFill>
              </a:rPr>
              <a:t>=q∧r</a:t>
            </a:r>
            <a:endParaRPr lang="zh-CN" altLang="en-US">
              <a:solidFill>
                <a:schemeClr val="tx1"/>
              </a:solidFill>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例2.6 解答</a:t>
            </a:r>
          </a:p>
        </p:txBody>
      </p:sp>
      <p:sp>
        <p:nvSpPr>
          <p:cNvPr id="29699" name="Rectangle 3"/>
          <p:cNvSpPr>
            <a:spLocks noGrp="1" noChangeArrowheads="1"/>
          </p:cNvSpPr>
          <p:nvPr>
            <p:ph type="body" idx="1"/>
          </p:nvPr>
        </p:nvSpPr>
        <p:spPr>
          <a:xfrm>
            <a:off x="381000" y="1219200"/>
            <a:ext cx="8458200" cy="5181600"/>
          </a:xfrm>
        </p:spPr>
        <p:txBody>
          <a:bodyPr/>
          <a:lstStyle/>
          <a:p>
            <a:pPr>
              <a:lnSpc>
                <a:spcPct val="90000"/>
              </a:lnSpc>
              <a:buFont typeface="Wingdings" panose="05000000000000000000" pitchFamily="2" charset="2"/>
              <a:buNone/>
            </a:pPr>
            <a:r>
              <a:rPr lang="zh-CN" altLang="en-US" dirty="0"/>
              <a:t>由王教授所说</a:t>
            </a:r>
          </a:p>
          <a:p>
            <a:pPr>
              <a:lnSpc>
                <a:spcPct val="90000"/>
              </a:lnSpc>
              <a:buFont typeface="Wingdings" panose="05000000000000000000" pitchFamily="2" charset="2"/>
              <a:buNone/>
            </a:pPr>
            <a:r>
              <a:rPr lang="en-US" altLang="zh-CN" dirty="0"/>
              <a:t>	E = (B</a:t>
            </a:r>
            <a:r>
              <a:rPr lang="en-US" altLang="zh-CN" baseline="-30000" dirty="0"/>
              <a:t>1</a:t>
            </a:r>
            <a:r>
              <a:rPr lang="en-US" altLang="zh-CN" dirty="0"/>
              <a:t>∧C</a:t>
            </a:r>
            <a:r>
              <a:rPr lang="en-US" altLang="zh-CN" baseline="-30000" dirty="0"/>
              <a:t>2</a:t>
            </a:r>
            <a:r>
              <a:rPr lang="en-US" altLang="zh-CN" dirty="0"/>
              <a:t>∧D</a:t>
            </a:r>
            <a:r>
              <a:rPr lang="en-US" altLang="zh-CN" baseline="-30000" dirty="0"/>
              <a:t>3</a:t>
            </a:r>
            <a:r>
              <a:rPr lang="en-US" altLang="zh-CN" dirty="0"/>
              <a:t>)∨(B</a:t>
            </a:r>
            <a:r>
              <a:rPr lang="en-US" altLang="zh-CN" baseline="-30000" dirty="0"/>
              <a:t>1</a:t>
            </a:r>
            <a:r>
              <a:rPr lang="en-US" altLang="zh-CN" dirty="0"/>
              <a:t>∧C</a:t>
            </a:r>
            <a:r>
              <a:rPr lang="en-US" altLang="zh-CN" baseline="-30000" dirty="0"/>
              <a:t>3</a:t>
            </a:r>
            <a:r>
              <a:rPr lang="en-US" altLang="zh-CN" dirty="0"/>
              <a:t>∧D</a:t>
            </a:r>
            <a:r>
              <a:rPr lang="en-US" altLang="zh-CN" baseline="-30000" dirty="0"/>
              <a:t>2</a:t>
            </a:r>
            <a:r>
              <a:rPr lang="en-US" altLang="zh-CN" dirty="0"/>
              <a:t>)∨(B</a:t>
            </a:r>
            <a:r>
              <a:rPr lang="en-US" altLang="zh-CN" baseline="-30000" dirty="0"/>
              <a:t>2</a:t>
            </a:r>
            <a:r>
              <a:rPr lang="en-US" altLang="zh-CN" dirty="0"/>
              <a:t>∧C</a:t>
            </a:r>
            <a:r>
              <a:rPr lang="en-US" altLang="zh-CN" baseline="-30000" dirty="0"/>
              <a:t>1</a:t>
            </a:r>
            <a:r>
              <a:rPr lang="en-US" altLang="zh-CN" dirty="0"/>
              <a:t>∧D</a:t>
            </a:r>
            <a:r>
              <a:rPr lang="en-US" altLang="zh-CN" baseline="-30000" dirty="0"/>
              <a:t>3</a:t>
            </a:r>
            <a:r>
              <a:rPr lang="en-US" altLang="zh-CN" dirty="0"/>
              <a:t>)</a:t>
            </a:r>
          </a:p>
          <a:p>
            <a:pPr>
              <a:lnSpc>
                <a:spcPct val="90000"/>
              </a:lnSpc>
              <a:buFont typeface="Wingdings" panose="05000000000000000000" pitchFamily="2" charset="2"/>
              <a:buNone/>
            </a:pPr>
            <a:r>
              <a:rPr lang="en-US" altLang="zh-CN" dirty="0"/>
              <a:t>	  ∨(B</a:t>
            </a:r>
            <a:r>
              <a:rPr lang="en-US" altLang="zh-CN" baseline="-30000" dirty="0"/>
              <a:t>2</a:t>
            </a:r>
            <a:r>
              <a:rPr lang="en-US" altLang="zh-CN" dirty="0"/>
              <a:t>∧C</a:t>
            </a:r>
            <a:r>
              <a:rPr lang="en-US" altLang="zh-CN" baseline="-30000" dirty="0"/>
              <a:t>3</a:t>
            </a:r>
            <a:r>
              <a:rPr lang="en-US" altLang="zh-CN" dirty="0"/>
              <a:t>∧D</a:t>
            </a:r>
            <a:r>
              <a:rPr lang="en-US" altLang="zh-CN" baseline="-30000" dirty="0"/>
              <a:t>1</a:t>
            </a:r>
            <a:r>
              <a:rPr lang="en-US" altLang="zh-CN" dirty="0"/>
              <a:t>)∨(B</a:t>
            </a:r>
            <a:r>
              <a:rPr lang="en-US" altLang="zh-CN" baseline="-30000" dirty="0"/>
              <a:t>3</a:t>
            </a:r>
            <a:r>
              <a:rPr lang="en-US" altLang="zh-CN" dirty="0"/>
              <a:t>∨C</a:t>
            </a:r>
            <a:r>
              <a:rPr lang="en-US" altLang="zh-CN" baseline="-30000" dirty="0"/>
              <a:t>1</a:t>
            </a:r>
            <a:r>
              <a:rPr lang="en-US" altLang="zh-CN" dirty="0"/>
              <a:t>∧D</a:t>
            </a:r>
            <a:r>
              <a:rPr lang="en-US" altLang="zh-CN" baseline="-30000" dirty="0"/>
              <a:t>2</a:t>
            </a:r>
            <a:r>
              <a:rPr lang="en-US" altLang="zh-CN" dirty="0"/>
              <a:t>)∨(B</a:t>
            </a:r>
            <a:r>
              <a:rPr lang="en-US" altLang="zh-CN" baseline="-30000" dirty="0"/>
              <a:t>3</a:t>
            </a:r>
            <a:r>
              <a:rPr lang="en-US" altLang="zh-CN" dirty="0"/>
              <a:t>∧C</a:t>
            </a:r>
            <a:r>
              <a:rPr lang="en-US" altLang="zh-CN" baseline="-30000" dirty="0"/>
              <a:t>2</a:t>
            </a:r>
            <a:r>
              <a:rPr lang="en-US" altLang="zh-CN" dirty="0"/>
              <a:t>∧D</a:t>
            </a:r>
            <a:r>
              <a:rPr lang="en-US" altLang="zh-CN" baseline="-30000" dirty="0"/>
              <a:t>1</a:t>
            </a:r>
            <a:r>
              <a:rPr lang="en-US" altLang="zh-CN" dirty="0"/>
              <a:t>)</a:t>
            </a:r>
          </a:p>
          <a:p>
            <a:pPr>
              <a:lnSpc>
                <a:spcPct val="90000"/>
              </a:lnSpc>
              <a:buFont typeface="Wingdings" panose="05000000000000000000" pitchFamily="2" charset="2"/>
              <a:buNone/>
            </a:pPr>
            <a:r>
              <a:rPr lang="zh-CN" altLang="en-US" dirty="0"/>
              <a:t>为真命题。 </a:t>
            </a:r>
          </a:p>
          <a:p>
            <a:pPr>
              <a:lnSpc>
                <a:spcPct val="90000"/>
              </a:lnSpc>
              <a:buFont typeface="Wingdings" panose="05000000000000000000" pitchFamily="2" charset="2"/>
              <a:buNone/>
            </a:pPr>
            <a:r>
              <a:rPr lang="zh-CN" altLang="en-US" dirty="0"/>
              <a:t>经过等值演算后,可得</a:t>
            </a:r>
          </a:p>
          <a:p>
            <a:pPr>
              <a:lnSpc>
                <a:spcPct val="90000"/>
              </a:lnSpc>
              <a:buFont typeface="Wingdings" panose="05000000000000000000" pitchFamily="2" charset="2"/>
              <a:buNone/>
            </a:pPr>
            <a:r>
              <a:rPr lang="en-US" altLang="zh-CN" dirty="0"/>
              <a:t>	E </a:t>
            </a:r>
            <a:r>
              <a:rPr kumimoji="0" lang="en-US" altLang="zh-CN" dirty="0">
                <a:solidFill>
                  <a:schemeClr val="tx1"/>
                </a:solidFill>
                <a:sym typeface="Symbol" panose="05050102010706020507" pitchFamily="18" charset="2"/>
              </a:rPr>
              <a:t></a:t>
            </a:r>
            <a:r>
              <a:rPr lang="en-US" altLang="zh-CN" dirty="0"/>
              <a:t> (┐</a:t>
            </a:r>
            <a:r>
              <a:rPr lang="en-US" altLang="zh-CN" dirty="0" err="1"/>
              <a:t>p∧q</a:t>
            </a:r>
            <a:r>
              <a:rPr lang="en-US" altLang="zh-CN" dirty="0"/>
              <a:t>∧┐r)∨(p∧┐</a:t>
            </a:r>
            <a:r>
              <a:rPr lang="en-US" altLang="zh-CN" dirty="0" err="1"/>
              <a:t>q∧r</a:t>
            </a:r>
            <a:r>
              <a:rPr lang="en-US" altLang="zh-CN" dirty="0"/>
              <a:t>) </a:t>
            </a:r>
          </a:p>
          <a:p>
            <a:pPr>
              <a:lnSpc>
                <a:spcPct val="90000"/>
              </a:lnSpc>
              <a:buFont typeface="Wingdings" panose="05000000000000000000" pitchFamily="2" charset="2"/>
              <a:buNone/>
            </a:pPr>
            <a:r>
              <a:rPr lang="zh-CN" altLang="en-US" dirty="0"/>
              <a:t>由题设，王教授不能既是上海人，又是杭州人，因而</a:t>
            </a:r>
            <a:r>
              <a:rPr lang="en-US" altLang="zh-CN" dirty="0" err="1"/>
              <a:t>p,r</a:t>
            </a:r>
            <a:r>
              <a:rPr lang="zh-CN" altLang="en-US" dirty="0"/>
              <a:t>中必有一个假命题，即</a:t>
            </a:r>
            <a:r>
              <a:rPr lang="en-US" altLang="zh-CN" dirty="0"/>
              <a:t>p∧┐q∧r</a:t>
            </a:r>
            <a:r>
              <a:rPr kumimoji="0" lang="en-US" altLang="zh-CN" dirty="0">
                <a:solidFill>
                  <a:schemeClr val="tx1"/>
                </a:solidFill>
                <a:sym typeface="Symbol" panose="05050102010706020507" pitchFamily="18" charset="2"/>
              </a:rPr>
              <a:t>0</a:t>
            </a:r>
            <a:r>
              <a:rPr lang="zh-CN" altLang="en-US" dirty="0"/>
              <a:t>，于是</a:t>
            </a:r>
          </a:p>
          <a:p>
            <a:pPr>
              <a:lnSpc>
                <a:spcPct val="90000"/>
              </a:lnSpc>
              <a:buFont typeface="Wingdings" panose="05000000000000000000" pitchFamily="2" charset="2"/>
              <a:buNone/>
            </a:pPr>
            <a:r>
              <a:rPr lang="en-US" altLang="zh-CN" dirty="0"/>
              <a:t>		E </a:t>
            </a:r>
            <a:r>
              <a:rPr kumimoji="0" lang="en-US" altLang="zh-CN" dirty="0">
                <a:solidFill>
                  <a:schemeClr val="tx1"/>
                </a:solidFill>
                <a:sym typeface="Symbol" panose="05050102010706020507" pitchFamily="18" charset="2"/>
              </a:rPr>
              <a:t></a:t>
            </a:r>
            <a:r>
              <a:rPr lang="en-US" altLang="zh-CN" dirty="0"/>
              <a:t> ┐</a:t>
            </a:r>
            <a:r>
              <a:rPr lang="en-US" altLang="zh-CN" dirty="0" err="1"/>
              <a:t>p∧q</a:t>
            </a:r>
            <a:r>
              <a:rPr lang="en-US" altLang="zh-CN" dirty="0"/>
              <a:t>∧┐r</a:t>
            </a:r>
          </a:p>
          <a:p>
            <a:pPr>
              <a:lnSpc>
                <a:spcPct val="90000"/>
              </a:lnSpc>
              <a:buFont typeface="Wingdings" panose="05000000000000000000" pitchFamily="2" charset="2"/>
              <a:buNone/>
            </a:pPr>
            <a:r>
              <a:rPr lang="zh-CN" altLang="en-US" dirty="0"/>
              <a:t>为真命题，因而必有</a:t>
            </a:r>
            <a:r>
              <a:rPr lang="en-US" altLang="zh-CN" dirty="0" err="1"/>
              <a:t>p,r</a:t>
            </a:r>
            <a:r>
              <a:rPr lang="zh-CN" altLang="en-US" dirty="0"/>
              <a:t>为假命题，</a:t>
            </a:r>
            <a:r>
              <a:rPr lang="en-US" altLang="zh-CN" dirty="0"/>
              <a:t>q</a:t>
            </a:r>
            <a:r>
              <a:rPr lang="zh-CN" altLang="en-US" dirty="0"/>
              <a:t>为真命题，即王教授是上海人。甲说的全对，丙说对了一半，而乙全说错了。</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例2.6的进一步思考</a:t>
            </a:r>
          </a:p>
        </p:txBody>
      </p:sp>
      <p:sp>
        <p:nvSpPr>
          <p:cNvPr id="31747" name="Rectangle 3"/>
          <p:cNvSpPr>
            <a:spLocks noGrp="1" noChangeArrowheads="1"/>
          </p:cNvSpPr>
          <p:nvPr>
            <p:ph type="body" idx="1"/>
          </p:nvPr>
        </p:nvSpPr>
        <p:spPr>
          <a:xfrm>
            <a:off x="533400" y="1371600"/>
            <a:ext cx="7924800" cy="4114800"/>
          </a:xfrm>
        </p:spPr>
        <p:txBody>
          <a:bodyPr/>
          <a:lstStyle/>
          <a:p>
            <a:pPr>
              <a:lnSpc>
                <a:spcPct val="90000"/>
              </a:lnSpc>
              <a:buFont typeface="Wingdings" panose="05000000000000000000" pitchFamily="2" charset="2"/>
              <a:buNone/>
            </a:pPr>
            <a:r>
              <a:rPr lang="zh-CN" altLang="en-US" dirty="0"/>
              <a:t>王教授只可能是其中一个城市的人或者三个城市都不是。</a:t>
            </a:r>
          </a:p>
          <a:p>
            <a:pPr>
              <a:lnSpc>
                <a:spcPct val="90000"/>
              </a:lnSpc>
              <a:buFont typeface="Wingdings" panose="05000000000000000000" pitchFamily="2" charset="2"/>
              <a:buNone/>
            </a:pPr>
            <a:r>
              <a:rPr lang="zh-CN" altLang="en-US" dirty="0"/>
              <a:t>所以，丙至少说对了一半。</a:t>
            </a:r>
          </a:p>
          <a:p>
            <a:pPr>
              <a:lnSpc>
                <a:spcPct val="90000"/>
              </a:lnSpc>
              <a:buFont typeface="Wingdings" panose="05000000000000000000" pitchFamily="2" charset="2"/>
              <a:buNone/>
            </a:pPr>
            <a:r>
              <a:rPr lang="zh-CN" altLang="en-US" dirty="0"/>
              <a:t>因此，可得甲或乙必有一人全错了。</a:t>
            </a:r>
          </a:p>
          <a:p>
            <a:pPr>
              <a:lnSpc>
                <a:spcPct val="90000"/>
              </a:lnSpc>
              <a:buFont typeface="Wingdings" panose="05000000000000000000" pitchFamily="2" charset="2"/>
              <a:buNone/>
            </a:pPr>
            <a:r>
              <a:rPr lang="zh-CN" altLang="en-US" dirty="0"/>
              <a:t>又因为，若甲全错了，则有</a:t>
            </a:r>
            <a:r>
              <a:rPr lang="en-US" altLang="zh-CN" dirty="0">
                <a:solidFill>
                  <a:schemeClr val="tx1"/>
                </a:solidFill>
              </a:rPr>
              <a:t>p∧┐q，</a:t>
            </a:r>
            <a:r>
              <a:rPr lang="zh-CN" altLang="en-US" dirty="0">
                <a:solidFill>
                  <a:schemeClr val="tx1"/>
                </a:solidFill>
              </a:rPr>
              <a:t>因此乙全对。</a:t>
            </a:r>
          </a:p>
          <a:p>
            <a:pPr>
              <a:lnSpc>
                <a:spcPct val="90000"/>
              </a:lnSpc>
              <a:buFont typeface="Wingdings" panose="05000000000000000000" pitchFamily="2" charset="2"/>
              <a:buNone/>
            </a:pPr>
            <a:r>
              <a:rPr lang="zh-CN" altLang="en-US" dirty="0">
                <a:solidFill>
                  <a:schemeClr val="tx1"/>
                </a:solidFill>
              </a:rPr>
              <a:t>同理，乙全错则甲全对。</a:t>
            </a:r>
          </a:p>
          <a:p>
            <a:pPr>
              <a:lnSpc>
                <a:spcPct val="90000"/>
              </a:lnSpc>
              <a:buFont typeface="Wingdings" panose="05000000000000000000" pitchFamily="2" charset="2"/>
              <a:buNone/>
            </a:pPr>
            <a:r>
              <a:rPr lang="zh-CN" altLang="en-US" dirty="0">
                <a:solidFill>
                  <a:schemeClr val="tx1"/>
                </a:solidFill>
              </a:rPr>
              <a:t>所以丙必是一对一错。</a:t>
            </a:r>
          </a:p>
          <a:p>
            <a:pPr>
              <a:lnSpc>
                <a:spcPct val="90000"/>
              </a:lnSpc>
              <a:buFont typeface="Wingdings" panose="05000000000000000000" pitchFamily="2" charset="2"/>
              <a:buNone/>
            </a:pPr>
            <a:r>
              <a:rPr lang="zh-CN" altLang="en-US" dirty="0">
                <a:solidFill>
                  <a:schemeClr val="tx1"/>
                </a:solidFill>
              </a:rPr>
              <a:t>根据上述推理，可对公式</a:t>
            </a:r>
            <a:r>
              <a:rPr lang="en-US" altLang="zh-CN" dirty="0">
                <a:solidFill>
                  <a:schemeClr val="tx1"/>
                </a:solidFill>
              </a:rPr>
              <a:t>E</a:t>
            </a:r>
            <a:r>
              <a:rPr lang="zh-CN" altLang="en-US" dirty="0">
                <a:solidFill>
                  <a:schemeClr val="tx1"/>
                </a:solidFill>
              </a:rPr>
              <a:t>进行简化，方便等值演算。</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4000"/>
              <a:t>2.2 析取范式和合取范式</a:t>
            </a:r>
            <a:r>
              <a:rPr lang="zh-CN" altLang="en-US"/>
              <a:t> </a:t>
            </a:r>
          </a:p>
        </p:txBody>
      </p:sp>
      <p:sp>
        <p:nvSpPr>
          <p:cNvPr id="32771" name="Rectangle 3"/>
          <p:cNvSpPr>
            <a:spLocks noGrp="1" noChangeArrowheads="1"/>
          </p:cNvSpPr>
          <p:nvPr>
            <p:ph type="body" idx="1"/>
          </p:nvPr>
        </p:nvSpPr>
        <p:spPr>
          <a:xfrm>
            <a:off x="304800" y="1219200"/>
            <a:ext cx="8610600" cy="3505200"/>
          </a:xfrm>
        </p:spPr>
        <p:txBody>
          <a:bodyPr/>
          <a:lstStyle/>
          <a:p>
            <a:pPr>
              <a:buFont typeface="Wingdings" panose="05000000000000000000" pitchFamily="2" charset="2"/>
              <a:buNone/>
            </a:pPr>
            <a:r>
              <a:rPr lang="zh-CN" altLang="en-US">
                <a:solidFill>
                  <a:schemeClr val="hlink"/>
                </a:solidFill>
              </a:rPr>
              <a:t>定义2.2</a:t>
            </a:r>
            <a:r>
              <a:rPr lang="zh-CN" altLang="en-US"/>
              <a:t> </a:t>
            </a:r>
            <a:br>
              <a:rPr lang="zh-CN" altLang="en-US"/>
            </a:br>
            <a:r>
              <a:rPr lang="zh-CN" altLang="en-US"/>
              <a:t>命题变项及其否定统称作</a:t>
            </a:r>
            <a:r>
              <a:rPr lang="zh-CN" altLang="en-US">
                <a:solidFill>
                  <a:schemeClr val="hlink"/>
                </a:solidFill>
              </a:rPr>
              <a:t>文字（</a:t>
            </a:r>
            <a:r>
              <a:rPr lang="en-US" altLang="zh-CN" i="1">
                <a:solidFill>
                  <a:schemeClr val="hlink"/>
                </a:solidFill>
                <a:latin typeface="Times New Roman" panose="02020603050405020304" pitchFamily="18" charset="0"/>
                <a:ea typeface="宋体" panose="02010600030101010101" pitchFamily="2" charset="-122"/>
              </a:rPr>
              <a:t>letters</a:t>
            </a:r>
            <a:r>
              <a:rPr lang="zh-CN" altLang="en-US">
                <a:solidFill>
                  <a:schemeClr val="hlink"/>
                </a:solidFill>
              </a:rPr>
              <a:t>）</a:t>
            </a:r>
            <a:r>
              <a:rPr lang="zh-CN" altLang="en-US"/>
              <a:t>。</a:t>
            </a:r>
            <a:br>
              <a:rPr lang="zh-CN" altLang="en-US"/>
            </a:br>
            <a:r>
              <a:rPr lang="zh-CN" altLang="en-US"/>
              <a:t>仅由有限个文字构成的析取式称作</a:t>
            </a:r>
            <a:r>
              <a:rPr lang="zh-CN" altLang="en-US">
                <a:solidFill>
                  <a:schemeClr val="hlink"/>
                </a:solidFill>
              </a:rPr>
              <a:t>简单析取式</a:t>
            </a:r>
            <a:r>
              <a:rPr lang="zh-CN" altLang="en-US"/>
              <a:t>。</a:t>
            </a:r>
            <a:br>
              <a:rPr lang="zh-CN" altLang="en-US"/>
            </a:br>
            <a:r>
              <a:rPr lang="zh-CN" altLang="en-US"/>
              <a:t>仅由有限个文字构成的合取式称作</a:t>
            </a:r>
            <a:r>
              <a:rPr lang="zh-CN" altLang="en-US">
                <a:solidFill>
                  <a:schemeClr val="hlink"/>
                </a:solidFill>
              </a:rPr>
              <a:t>简单合取式</a:t>
            </a:r>
            <a:r>
              <a:rPr lang="zh-CN" altLang="en-US"/>
              <a:t>。</a:t>
            </a:r>
          </a:p>
          <a:p>
            <a:r>
              <a:rPr lang="zh-CN" altLang="en-US"/>
              <a:t>简单析取式举例：</a:t>
            </a:r>
            <a:br>
              <a:rPr lang="zh-CN" altLang="en-US"/>
            </a:br>
            <a:r>
              <a:rPr lang="en-US" altLang="zh-CN"/>
              <a:t>p,┐q	p∨┐p，┐p∨q 	</a:t>
            </a:r>
            <a:r>
              <a:rPr lang="zh-CN" altLang="en-US"/>
              <a:t>┐</a:t>
            </a:r>
            <a:r>
              <a:rPr lang="en-US" altLang="zh-CN"/>
              <a:t>p∨┐q∨r,p∨┐q∨r</a:t>
            </a:r>
          </a:p>
          <a:p>
            <a:r>
              <a:rPr lang="zh-CN" altLang="en-US"/>
              <a:t>简单合取式举例：</a:t>
            </a:r>
            <a:br>
              <a:rPr lang="zh-CN" altLang="en-US"/>
            </a:br>
            <a:r>
              <a:rPr lang="zh-CN" altLang="en-US"/>
              <a:t>┐</a:t>
            </a:r>
            <a:r>
              <a:rPr lang="en-US" altLang="zh-CN"/>
              <a:t>p,q</a:t>
            </a:r>
            <a:r>
              <a:rPr lang="zh-CN" altLang="en-US"/>
              <a:t>	┐</a:t>
            </a:r>
            <a:r>
              <a:rPr lang="en-US" altLang="zh-CN"/>
              <a:t>p∧p，p∧┐q	p∧q∧┐r,┐p∧p∧q</a:t>
            </a:r>
          </a:p>
        </p:txBody>
      </p:sp>
      <p:sp>
        <p:nvSpPr>
          <p:cNvPr id="359428" name="AutoShape 4"/>
          <p:cNvSpPr>
            <a:spLocks noChangeArrowheads="1"/>
          </p:cNvSpPr>
          <p:nvPr/>
        </p:nvSpPr>
        <p:spPr bwMode="auto">
          <a:xfrm>
            <a:off x="0" y="5181600"/>
            <a:ext cx="914400" cy="701675"/>
          </a:xfrm>
          <a:custGeom>
            <a:avLst/>
            <a:gdLst>
              <a:gd name="T0" fmla="*/ 1229029800 w 21600"/>
              <a:gd name="T1" fmla="*/ 0 h 21600"/>
              <a:gd name="T2" fmla="*/ 0 w 21600"/>
              <a:gd name="T3" fmla="*/ 370229588 h 21600"/>
              <a:gd name="T4" fmla="*/ 1229029800 w 21600"/>
              <a:gd name="T5" fmla="*/ 740458137 h 21600"/>
              <a:gd name="T6" fmla="*/ 1638706400 w 21600"/>
              <a:gd name="T7" fmla="*/ 3702295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a:noFill/>
          </a:ln>
          <a:effectLst/>
          <a:extLs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1"/>
                </a:solidFill>
                <a:latin typeface="Arial" panose="020B0604020202020204" pitchFamily="34" charset="0"/>
                <a:ea typeface="宋体" panose="02010600030101010101" pitchFamily="2" charset="-122"/>
              </a:rPr>
              <a:t>说明</a:t>
            </a:r>
          </a:p>
        </p:txBody>
      </p:sp>
      <p:sp>
        <p:nvSpPr>
          <p:cNvPr id="359429" name="Rectangle 5"/>
          <p:cNvSpPr>
            <a:spLocks noChangeArrowheads="1"/>
          </p:cNvSpPr>
          <p:nvPr/>
        </p:nvSpPr>
        <p:spPr bwMode="auto">
          <a:xfrm>
            <a:off x="1066800" y="5273675"/>
            <a:ext cx="7848600" cy="593725"/>
          </a:xfrm>
          <a:prstGeom prst="rect">
            <a:avLst/>
          </a:prstGeom>
          <a:solidFill>
            <a:srgbClr val="FCCE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Clr>
                <a:schemeClr val="bg2"/>
              </a:buClr>
            </a:pPr>
            <a:r>
              <a:rPr lang="zh-CN" altLang="en-US">
                <a:solidFill>
                  <a:schemeClr val="bg2"/>
                </a:solidFill>
              </a:rPr>
              <a:t>一个文字既是简单析取式，又是简单合取式。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59429"/>
                                        </p:tgtEl>
                                        <p:attrNameLst>
                                          <p:attrName>style.visibility</p:attrName>
                                        </p:attrNameLst>
                                      </p:cBhvr>
                                      <p:to>
                                        <p:strVal val="visible"/>
                                      </p:to>
                                    </p:set>
                                    <p:animEffect transition="in" filter="wipe(up)">
                                      <p:cBhvr>
                                        <p:cTn id="13" dur="500"/>
                                        <p:tgtEl>
                                          <p:spTgt spid="359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autoUpdateAnimBg="0"/>
      <p:bldP spid="35942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z="4000"/>
              <a:t>2.2 析取范式和合取范式</a:t>
            </a:r>
          </a:p>
        </p:txBody>
      </p:sp>
      <p:sp>
        <p:nvSpPr>
          <p:cNvPr id="33795" name="Rectangle 3"/>
          <p:cNvSpPr>
            <a:spLocks noGrp="1" noChangeArrowheads="1"/>
          </p:cNvSpPr>
          <p:nvPr>
            <p:ph type="body" idx="1"/>
          </p:nvPr>
        </p:nvSpPr>
        <p:spPr>
          <a:xfrm>
            <a:off x="304800" y="1295400"/>
            <a:ext cx="8458200" cy="4800600"/>
          </a:xfrm>
        </p:spPr>
        <p:txBody>
          <a:bodyPr/>
          <a:lstStyle/>
          <a:p>
            <a:r>
              <a:rPr lang="zh-CN" altLang="en-US"/>
              <a:t>为讨论方便，有时用</a:t>
            </a:r>
            <a:r>
              <a:rPr lang="en-US" altLang="zh-CN"/>
              <a:t>A</a:t>
            </a:r>
            <a:r>
              <a:rPr lang="en-US" altLang="zh-CN" baseline="-30000"/>
              <a:t>1</a:t>
            </a:r>
            <a:r>
              <a:rPr lang="en-US" altLang="zh-CN"/>
              <a:t>,A</a:t>
            </a:r>
            <a:r>
              <a:rPr lang="en-US" altLang="zh-CN" baseline="-30000"/>
              <a:t>2</a:t>
            </a:r>
            <a:r>
              <a:rPr lang="en-US" altLang="zh-CN"/>
              <a:t>,</a:t>
            </a:r>
            <a:r>
              <a:rPr lang="en-US" altLang="zh-CN">
                <a:latin typeface="Times New Roman" panose="02020603050405020304" pitchFamily="18" charset="0"/>
              </a:rPr>
              <a:t>…</a:t>
            </a:r>
            <a:r>
              <a:rPr lang="en-US" altLang="zh-CN"/>
              <a:t>,A</a:t>
            </a:r>
            <a:r>
              <a:rPr lang="en-US" altLang="zh-CN" baseline="-30000"/>
              <a:t>s</a:t>
            </a:r>
            <a:r>
              <a:rPr lang="zh-CN" altLang="en-US"/>
              <a:t>表示</a:t>
            </a:r>
            <a:r>
              <a:rPr lang="en-US" altLang="zh-CN"/>
              <a:t>s</a:t>
            </a:r>
            <a:r>
              <a:rPr lang="zh-CN" altLang="en-US"/>
              <a:t>个简单析取式或</a:t>
            </a:r>
            <a:r>
              <a:rPr lang="en-US" altLang="zh-CN"/>
              <a:t>s</a:t>
            </a:r>
            <a:r>
              <a:rPr lang="zh-CN" altLang="en-US"/>
              <a:t>个简单合取式。</a:t>
            </a:r>
          </a:p>
          <a:p>
            <a:r>
              <a:rPr lang="zh-CN" altLang="en-US"/>
              <a:t>设</a:t>
            </a:r>
            <a:r>
              <a:rPr lang="en-US" altLang="zh-CN"/>
              <a:t>A</a:t>
            </a:r>
            <a:r>
              <a:rPr lang="en-US" altLang="zh-CN" baseline="-30000"/>
              <a:t>i</a:t>
            </a:r>
            <a:r>
              <a:rPr lang="zh-CN" altLang="en-US"/>
              <a:t>是含</a:t>
            </a:r>
            <a:r>
              <a:rPr lang="en-US" altLang="zh-CN"/>
              <a:t>n</a:t>
            </a:r>
            <a:r>
              <a:rPr lang="zh-CN" altLang="en-US"/>
              <a:t>个文字的简单析取式，若</a:t>
            </a:r>
            <a:r>
              <a:rPr lang="en-US" altLang="zh-CN"/>
              <a:t>A</a:t>
            </a:r>
            <a:r>
              <a:rPr lang="en-US" altLang="zh-CN" baseline="-30000"/>
              <a:t>i</a:t>
            </a:r>
            <a:r>
              <a:rPr lang="zh-CN" altLang="en-US"/>
              <a:t>中既含某个命题变项</a:t>
            </a:r>
            <a:r>
              <a:rPr lang="en-US" altLang="zh-CN"/>
              <a:t>p</a:t>
            </a:r>
            <a:r>
              <a:rPr lang="en-US" altLang="zh-CN" baseline="-30000"/>
              <a:t>j</a:t>
            </a:r>
            <a:r>
              <a:rPr lang="en-US" altLang="zh-CN"/>
              <a:t>，</a:t>
            </a:r>
            <a:r>
              <a:rPr lang="zh-CN" altLang="en-US"/>
              <a:t>又含它的否定式┐</a:t>
            </a:r>
            <a:r>
              <a:rPr lang="en-US" altLang="zh-CN"/>
              <a:t>p</a:t>
            </a:r>
            <a:r>
              <a:rPr lang="en-US" altLang="zh-CN" baseline="-30000"/>
              <a:t>j</a:t>
            </a:r>
            <a:r>
              <a:rPr lang="en-US" altLang="zh-CN"/>
              <a:t>， </a:t>
            </a:r>
            <a:r>
              <a:rPr lang="zh-CN" altLang="en-US"/>
              <a:t>即含</a:t>
            </a:r>
            <a:r>
              <a:rPr lang="en-US" altLang="zh-CN"/>
              <a:t>p</a:t>
            </a:r>
            <a:r>
              <a:rPr lang="en-US" altLang="zh-CN" baseline="-30000"/>
              <a:t>j</a:t>
            </a:r>
            <a:r>
              <a:rPr lang="en-US" altLang="zh-CN"/>
              <a:t>∨</a:t>
            </a:r>
            <a:r>
              <a:rPr lang="zh-CN" altLang="en-US"/>
              <a:t>┐</a:t>
            </a:r>
            <a:r>
              <a:rPr lang="en-US" altLang="zh-CN"/>
              <a:t>p</a:t>
            </a:r>
            <a:r>
              <a:rPr lang="en-US" altLang="zh-CN" baseline="-30000"/>
              <a:t>j</a:t>
            </a:r>
            <a:r>
              <a:rPr lang="zh-CN" altLang="en-US"/>
              <a:t>，则</a:t>
            </a:r>
            <a:r>
              <a:rPr lang="en-US" altLang="zh-CN"/>
              <a:t>A</a:t>
            </a:r>
            <a:r>
              <a:rPr lang="en-US" altLang="zh-CN" baseline="-30000"/>
              <a:t>i</a:t>
            </a:r>
            <a:r>
              <a:rPr lang="zh-CN" altLang="en-US"/>
              <a:t>为重言式。</a:t>
            </a:r>
          </a:p>
          <a:p>
            <a:r>
              <a:rPr lang="zh-CN" altLang="en-US"/>
              <a:t>反之，若</a:t>
            </a:r>
            <a:r>
              <a:rPr lang="en-US" altLang="zh-CN"/>
              <a:t>A</a:t>
            </a:r>
            <a:r>
              <a:rPr lang="en-US" altLang="zh-CN" baseline="-30000"/>
              <a:t>i</a:t>
            </a:r>
            <a:r>
              <a:rPr lang="zh-CN" altLang="en-US"/>
              <a:t>为重言式，则它必同时含某个命题变项和它的否定式，否则，若将</a:t>
            </a:r>
            <a:r>
              <a:rPr lang="en-US" altLang="zh-CN"/>
              <a:t>A</a:t>
            </a:r>
            <a:r>
              <a:rPr lang="en-US" altLang="zh-CN" baseline="-30000"/>
              <a:t>i</a:t>
            </a:r>
            <a:r>
              <a:rPr lang="zh-CN" altLang="en-US"/>
              <a:t>中的不带否定符号的命题变项都取0值，带否定号的命题变项都取1值，此赋值为</a:t>
            </a:r>
            <a:r>
              <a:rPr lang="en-US" altLang="zh-CN"/>
              <a:t>A</a:t>
            </a:r>
            <a:r>
              <a:rPr lang="en-US" altLang="zh-CN" baseline="-30000"/>
              <a:t>i</a:t>
            </a:r>
            <a:r>
              <a:rPr lang="zh-CN" altLang="en-US"/>
              <a:t>的成假赋值，这与</a:t>
            </a:r>
            <a:r>
              <a:rPr lang="en-US" altLang="zh-CN"/>
              <a:t>A</a:t>
            </a:r>
            <a:r>
              <a:rPr lang="en-US" altLang="zh-CN" baseline="-30000"/>
              <a:t>i</a:t>
            </a:r>
            <a:r>
              <a:rPr lang="zh-CN" altLang="en-US"/>
              <a:t>是重言式相矛盾。</a:t>
            </a:r>
          </a:p>
          <a:p>
            <a:r>
              <a:rPr lang="zh-CN" altLang="en-US"/>
              <a:t>类似的讨论可知，若</a:t>
            </a:r>
            <a:r>
              <a:rPr lang="en-US" altLang="zh-CN"/>
              <a:t>A</a:t>
            </a:r>
            <a:r>
              <a:rPr lang="en-US" altLang="zh-CN" baseline="-30000"/>
              <a:t>i</a:t>
            </a:r>
            <a:r>
              <a:rPr lang="zh-CN" altLang="en-US"/>
              <a:t>是含</a:t>
            </a:r>
            <a:r>
              <a:rPr lang="en-US" altLang="zh-CN"/>
              <a:t>n</a:t>
            </a:r>
            <a:r>
              <a:rPr lang="zh-CN" altLang="en-US"/>
              <a:t>个命题变项的简单合取式，且</a:t>
            </a:r>
            <a:r>
              <a:rPr lang="en-US" altLang="zh-CN"/>
              <a:t>A</a:t>
            </a:r>
            <a:r>
              <a:rPr lang="en-US" altLang="zh-CN" baseline="-30000"/>
              <a:t>i</a:t>
            </a:r>
            <a:r>
              <a:rPr lang="zh-CN" altLang="en-US"/>
              <a:t>为矛盾式，则</a:t>
            </a:r>
            <a:r>
              <a:rPr lang="en-US" altLang="zh-CN"/>
              <a:t>A</a:t>
            </a:r>
            <a:r>
              <a:rPr lang="en-US" altLang="zh-CN" baseline="-30000"/>
              <a:t>i</a:t>
            </a:r>
            <a:r>
              <a:rPr lang="zh-CN" altLang="en-US"/>
              <a:t>中必同时含某个命题变项及它的否定式，反之亦然。  </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z="4000"/>
              <a:t>2.2 析取范式和合取范式</a:t>
            </a:r>
          </a:p>
        </p:txBody>
      </p:sp>
      <p:sp>
        <p:nvSpPr>
          <p:cNvPr id="34819" name="Rectangle 3"/>
          <p:cNvSpPr>
            <a:spLocks noGrp="1" noChangeArrowheads="1"/>
          </p:cNvSpPr>
          <p:nvPr>
            <p:ph type="body" idx="1"/>
          </p:nvPr>
        </p:nvSpPr>
        <p:spPr>
          <a:xfrm>
            <a:off x="457200" y="1066800"/>
            <a:ext cx="8229600" cy="5562600"/>
          </a:xfrm>
        </p:spPr>
        <p:txBody>
          <a:bodyPr/>
          <a:lstStyle/>
          <a:p>
            <a:pPr>
              <a:buFont typeface="Wingdings" panose="05000000000000000000" pitchFamily="2" charset="2"/>
              <a:buNone/>
            </a:pPr>
            <a:r>
              <a:rPr lang="zh-CN" altLang="en-US">
                <a:solidFill>
                  <a:schemeClr val="hlink"/>
                </a:solidFill>
              </a:rPr>
              <a:t>定理2.1</a:t>
            </a:r>
          </a:p>
          <a:p>
            <a:pPr>
              <a:buFont typeface="Wingdings" panose="05000000000000000000" pitchFamily="2" charset="2"/>
              <a:buNone/>
            </a:pPr>
            <a:r>
              <a:rPr lang="zh-CN" altLang="en-US"/>
              <a:t>(1)一个简单析取式是重言式当且仅当它同时含有某个命题变项及它的否定式。</a:t>
            </a:r>
          </a:p>
          <a:p>
            <a:pPr>
              <a:buFont typeface="Wingdings" panose="05000000000000000000" pitchFamily="2" charset="2"/>
              <a:buNone/>
            </a:pPr>
            <a:r>
              <a:rPr lang="zh-CN" altLang="en-US"/>
              <a:t>(2)一个简单合取式是矛盾式当且仅当它同时含有某个命题变项及它的否定式。 </a:t>
            </a:r>
          </a:p>
          <a:p>
            <a:pPr>
              <a:buFont typeface="Wingdings" panose="05000000000000000000" pitchFamily="2" charset="2"/>
              <a:buNone/>
            </a:pPr>
            <a:r>
              <a:rPr lang="zh-CN" altLang="en-US">
                <a:solidFill>
                  <a:schemeClr val="hlink"/>
                </a:solidFill>
              </a:rPr>
              <a:t>定义2.3</a:t>
            </a:r>
            <a:r>
              <a:rPr lang="zh-CN" altLang="en-US"/>
              <a:t> </a:t>
            </a:r>
          </a:p>
          <a:p>
            <a:pPr>
              <a:buFont typeface="Wingdings" panose="05000000000000000000" pitchFamily="2" charset="2"/>
              <a:buNone/>
            </a:pPr>
            <a:r>
              <a:rPr lang="zh-CN" altLang="en-US"/>
              <a:t>(1)由有限个简单合取式构成的析取式称为</a:t>
            </a:r>
            <a:r>
              <a:rPr lang="zh-CN" altLang="en-US">
                <a:solidFill>
                  <a:schemeClr val="hlink"/>
                </a:solidFill>
              </a:rPr>
              <a:t>析取范式</a:t>
            </a:r>
            <a:br>
              <a:rPr lang="zh-CN" altLang="en-US">
                <a:solidFill>
                  <a:schemeClr val="hlink"/>
                </a:solidFill>
              </a:rPr>
            </a:br>
            <a:r>
              <a:rPr lang="zh-CN" altLang="en-US">
                <a:solidFill>
                  <a:schemeClr val="hlink"/>
                </a:solidFill>
              </a:rPr>
              <a:t>（</a:t>
            </a:r>
            <a:r>
              <a:rPr lang="en-US" altLang="zh-CN" i="1">
                <a:solidFill>
                  <a:schemeClr val="hlink"/>
                </a:solidFill>
                <a:latin typeface="Times New Roman" panose="02020603050405020304" pitchFamily="18" charset="0"/>
                <a:ea typeface="宋体" panose="02010600030101010101" pitchFamily="2" charset="-122"/>
              </a:rPr>
              <a:t>disjunctive normal form</a:t>
            </a:r>
            <a:r>
              <a:rPr lang="zh-CN" altLang="en-US">
                <a:solidFill>
                  <a:schemeClr val="hlink"/>
                </a:solidFill>
              </a:rPr>
              <a:t>）</a:t>
            </a:r>
            <a:r>
              <a:rPr lang="zh-CN" altLang="en-US"/>
              <a:t>。</a:t>
            </a:r>
          </a:p>
          <a:p>
            <a:pPr>
              <a:buFont typeface="Wingdings" panose="05000000000000000000" pitchFamily="2" charset="2"/>
              <a:buNone/>
            </a:pPr>
            <a:r>
              <a:rPr lang="zh-CN" altLang="en-US"/>
              <a:t>(2)由有限个简单析取式构成的合取式称为</a:t>
            </a:r>
            <a:r>
              <a:rPr lang="zh-CN" altLang="en-US">
                <a:solidFill>
                  <a:schemeClr val="hlink"/>
                </a:solidFill>
              </a:rPr>
              <a:t>合取范式</a:t>
            </a:r>
            <a:br>
              <a:rPr lang="zh-CN" altLang="en-US">
                <a:solidFill>
                  <a:schemeClr val="hlink"/>
                </a:solidFill>
              </a:rPr>
            </a:br>
            <a:r>
              <a:rPr lang="zh-CN" altLang="en-US">
                <a:solidFill>
                  <a:schemeClr val="hlink"/>
                </a:solidFill>
              </a:rPr>
              <a:t>（</a:t>
            </a:r>
            <a:r>
              <a:rPr lang="en-US" altLang="zh-CN" i="1">
                <a:solidFill>
                  <a:schemeClr val="hlink"/>
                </a:solidFill>
                <a:latin typeface="Times New Roman" panose="02020603050405020304" pitchFamily="18" charset="0"/>
                <a:cs typeface="Times New Roman" panose="02020603050405020304" pitchFamily="18" charset="0"/>
              </a:rPr>
              <a:t>conjunctive normal form</a:t>
            </a:r>
            <a:r>
              <a:rPr lang="zh-CN" altLang="en-US">
                <a:solidFill>
                  <a:schemeClr val="hlink"/>
                </a:solidFill>
              </a:rPr>
              <a:t>）</a:t>
            </a:r>
            <a:r>
              <a:rPr lang="zh-CN" altLang="en-US"/>
              <a:t>。</a:t>
            </a:r>
          </a:p>
          <a:p>
            <a:pPr>
              <a:buFont typeface="Wingdings" panose="05000000000000000000" pitchFamily="2" charset="2"/>
              <a:buNone/>
            </a:pPr>
            <a:r>
              <a:rPr lang="zh-CN" altLang="en-US"/>
              <a:t>(3)析取范式与合取范式统称为</a:t>
            </a:r>
            <a:r>
              <a:rPr lang="zh-CN" altLang="en-US">
                <a:solidFill>
                  <a:schemeClr val="hlink"/>
                </a:solidFill>
              </a:rPr>
              <a:t>范式</a:t>
            </a:r>
            <a:r>
              <a:rPr lang="zh-CN" altLang="en-US"/>
              <a:t>。   </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z="4000"/>
              <a:t>2.2 析取范式和合取范式</a:t>
            </a:r>
          </a:p>
        </p:txBody>
      </p:sp>
      <p:sp>
        <p:nvSpPr>
          <p:cNvPr id="35843" name="Rectangle 3"/>
          <p:cNvSpPr>
            <a:spLocks noGrp="1" noChangeArrowheads="1"/>
          </p:cNvSpPr>
          <p:nvPr>
            <p:ph type="body" idx="1"/>
          </p:nvPr>
        </p:nvSpPr>
        <p:spPr>
          <a:xfrm>
            <a:off x="228600" y="990600"/>
            <a:ext cx="8534400" cy="3429000"/>
          </a:xfrm>
        </p:spPr>
        <p:txBody>
          <a:bodyPr/>
          <a:lstStyle/>
          <a:p>
            <a:r>
              <a:rPr lang="zh-CN" altLang="en-US"/>
              <a:t>设</a:t>
            </a:r>
            <a:r>
              <a:rPr lang="en-US" altLang="zh-CN"/>
              <a:t>A</a:t>
            </a:r>
            <a:r>
              <a:rPr lang="en-US" altLang="zh-CN" baseline="-30000"/>
              <a:t>i</a:t>
            </a:r>
            <a:r>
              <a:rPr lang="en-US" altLang="zh-CN"/>
              <a:t>(i=1,2,</a:t>
            </a:r>
            <a:r>
              <a:rPr lang="en-US" altLang="zh-CN">
                <a:latin typeface="Times New Roman" panose="02020603050405020304" pitchFamily="18" charset="0"/>
              </a:rPr>
              <a:t>…</a:t>
            </a:r>
            <a:r>
              <a:rPr lang="en-US" altLang="zh-CN"/>
              <a:t>,s)</a:t>
            </a:r>
            <a:r>
              <a:rPr lang="zh-CN" altLang="en-US"/>
              <a:t>为简单合取式，则</a:t>
            </a:r>
            <a:r>
              <a:rPr lang="en-US" altLang="zh-CN"/>
              <a:t>A=A</a:t>
            </a:r>
            <a:r>
              <a:rPr lang="en-US" altLang="zh-CN" baseline="-30000"/>
              <a:t>1</a:t>
            </a:r>
            <a:r>
              <a:rPr lang="en-US" altLang="zh-CN"/>
              <a:t>∨A</a:t>
            </a:r>
            <a:r>
              <a:rPr lang="en-US" altLang="zh-CN" baseline="-30000"/>
              <a:t>2</a:t>
            </a:r>
            <a:r>
              <a:rPr lang="en-US" altLang="zh-CN"/>
              <a:t>∨</a:t>
            </a:r>
            <a:r>
              <a:rPr lang="en-US" altLang="zh-CN">
                <a:latin typeface="Times New Roman" panose="02020603050405020304" pitchFamily="18" charset="0"/>
              </a:rPr>
              <a:t>…</a:t>
            </a:r>
            <a:r>
              <a:rPr lang="en-US" altLang="zh-CN"/>
              <a:t>∨A</a:t>
            </a:r>
            <a:r>
              <a:rPr lang="en-US" altLang="zh-CN" baseline="-30000"/>
              <a:t>s</a:t>
            </a:r>
            <a:r>
              <a:rPr lang="zh-CN" altLang="en-US"/>
              <a:t>为析取范式。例如，</a:t>
            </a:r>
            <a:r>
              <a:rPr lang="en-US" altLang="zh-CN"/>
              <a:t>A</a:t>
            </a:r>
            <a:r>
              <a:rPr lang="en-US" altLang="zh-CN" baseline="-30000"/>
              <a:t>1</a:t>
            </a:r>
            <a:r>
              <a:rPr lang="en-US" altLang="zh-CN"/>
              <a:t>=p∧┐q，A</a:t>
            </a:r>
            <a:r>
              <a:rPr lang="en-US" altLang="zh-CN" baseline="-30000"/>
              <a:t>2</a:t>
            </a:r>
            <a:r>
              <a:rPr lang="en-US" altLang="zh-CN"/>
              <a:t>=┐q∧┐r，A</a:t>
            </a:r>
            <a:r>
              <a:rPr lang="en-US" altLang="zh-CN" baseline="-30000"/>
              <a:t>3</a:t>
            </a:r>
            <a:r>
              <a:rPr lang="en-US" altLang="zh-CN"/>
              <a:t>=p，</a:t>
            </a:r>
            <a:r>
              <a:rPr lang="zh-CN" altLang="en-US"/>
              <a:t>则由</a:t>
            </a:r>
            <a:r>
              <a:rPr lang="en-US" altLang="zh-CN"/>
              <a:t>A</a:t>
            </a:r>
            <a:r>
              <a:rPr lang="en-US" altLang="zh-CN" baseline="-30000"/>
              <a:t>1</a:t>
            </a:r>
            <a:r>
              <a:rPr lang="en-US" altLang="zh-CN"/>
              <a:t>,A</a:t>
            </a:r>
            <a:r>
              <a:rPr lang="en-US" altLang="zh-CN" baseline="-30000"/>
              <a:t>2</a:t>
            </a:r>
            <a:r>
              <a:rPr lang="en-US" altLang="zh-CN"/>
              <a:t>,A</a:t>
            </a:r>
            <a:r>
              <a:rPr lang="en-US" altLang="zh-CN" baseline="-30000"/>
              <a:t>3</a:t>
            </a:r>
            <a:r>
              <a:rPr lang="zh-CN" altLang="en-US"/>
              <a:t>构造的析取范式为</a:t>
            </a:r>
            <a:br>
              <a:rPr lang="zh-CN" altLang="en-US"/>
            </a:br>
            <a:r>
              <a:rPr lang="en-US" altLang="zh-CN"/>
              <a:t>A=A</a:t>
            </a:r>
            <a:r>
              <a:rPr lang="en-US" altLang="zh-CN" baseline="-30000"/>
              <a:t>1</a:t>
            </a:r>
            <a:r>
              <a:rPr lang="en-US" altLang="zh-CN"/>
              <a:t>∨A</a:t>
            </a:r>
            <a:r>
              <a:rPr lang="en-US" altLang="zh-CN" baseline="-30000"/>
              <a:t>2</a:t>
            </a:r>
            <a:r>
              <a:rPr lang="en-US" altLang="zh-CN"/>
              <a:t>∨A</a:t>
            </a:r>
            <a:r>
              <a:rPr lang="en-US" altLang="zh-CN" baseline="-30000"/>
              <a:t>3</a:t>
            </a:r>
            <a:r>
              <a:rPr lang="en-US" altLang="zh-CN"/>
              <a:t>=(p∧┐q)∨(┐q∧┐r)∨p </a:t>
            </a:r>
          </a:p>
          <a:p>
            <a:r>
              <a:rPr lang="zh-CN" altLang="en-US"/>
              <a:t>设</a:t>
            </a:r>
            <a:r>
              <a:rPr lang="en-US" altLang="zh-CN"/>
              <a:t>A</a:t>
            </a:r>
            <a:r>
              <a:rPr lang="en-US" altLang="zh-CN" baseline="-30000"/>
              <a:t>i</a:t>
            </a:r>
            <a:r>
              <a:rPr lang="en-US" altLang="zh-CN"/>
              <a:t>(i=1,2,</a:t>
            </a:r>
            <a:r>
              <a:rPr lang="en-US" altLang="zh-CN">
                <a:latin typeface="Times New Roman" panose="02020603050405020304" pitchFamily="18" charset="0"/>
              </a:rPr>
              <a:t>…</a:t>
            </a:r>
            <a:r>
              <a:rPr lang="en-US" altLang="zh-CN"/>
              <a:t>,s)</a:t>
            </a:r>
            <a:r>
              <a:rPr lang="zh-CN" altLang="en-US"/>
              <a:t>为简单析取式，则</a:t>
            </a:r>
            <a:r>
              <a:rPr lang="en-US" altLang="zh-CN"/>
              <a:t>A=A</a:t>
            </a:r>
            <a:r>
              <a:rPr lang="en-US" altLang="zh-CN" baseline="-30000"/>
              <a:t>1</a:t>
            </a:r>
            <a:r>
              <a:rPr lang="en-US" altLang="zh-CN"/>
              <a:t>∧A</a:t>
            </a:r>
            <a:r>
              <a:rPr lang="en-US" altLang="zh-CN" baseline="-30000"/>
              <a:t>2</a:t>
            </a:r>
            <a:r>
              <a:rPr lang="en-US" altLang="zh-CN"/>
              <a:t>∧</a:t>
            </a:r>
            <a:r>
              <a:rPr lang="en-US" altLang="zh-CN">
                <a:latin typeface="Times New Roman" panose="02020603050405020304" pitchFamily="18" charset="0"/>
              </a:rPr>
              <a:t>…</a:t>
            </a:r>
            <a:r>
              <a:rPr lang="en-US" altLang="zh-CN"/>
              <a:t>∧A</a:t>
            </a:r>
            <a:r>
              <a:rPr lang="en-US" altLang="zh-CN" baseline="-30000"/>
              <a:t>s</a:t>
            </a:r>
            <a:r>
              <a:rPr lang="zh-CN" altLang="en-US"/>
              <a:t>为合取范式。例如，取</a:t>
            </a:r>
            <a:r>
              <a:rPr lang="en-US" altLang="zh-CN"/>
              <a:t>A</a:t>
            </a:r>
            <a:r>
              <a:rPr lang="en-US" altLang="zh-CN" baseline="-30000"/>
              <a:t>1</a:t>
            </a:r>
            <a:r>
              <a:rPr lang="en-US" altLang="zh-CN"/>
              <a:t>=p∨q∨r，A</a:t>
            </a:r>
            <a:r>
              <a:rPr lang="en-US" altLang="zh-CN" baseline="-30000"/>
              <a:t>2</a:t>
            </a:r>
            <a:r>
              <a:rPr lang="en-US" altLang="zh-CN"/>
              <a:t>=┐p∨┐q，A</a:t>
            </a:r>
            <a:r>
              <a:rPr lang="en-US" altLang="zh-CN" baseline="-30000"/>
              <a:t>3</a:t>
            </a:r>
            <a:r>
              <a:rPr lang="en-US" altLang="zh-CN"/>
              <a:t>=r，</a:t>
            </a:r>
            <a:r>
              <a:rPr lang="zh-CN" altLang="en-US"/>
              <a:t>则由</a:t>
            </a:r>
            <a:r>
              <a:rPr lang="en-US" altLang="zh-CN"/>
              <a:t>A</a:t>
            </a:r>
            <a:r>
              <a:rPr lang="en-US" altLang="zh-CN" baseline="-30000"/>
              <a:t>1</a:t>
            </a:r>
            <a:r>
              <a:rPr lang="en-US" altLang="zh-CN"/>
              <a:t>,A</a:t>
            </a:r>
            <a:r>
              <a:rPr lang="en-US" altLang="zh-CN" baseline="-30000"/>
              <a:t>2</a:t>
            </a:r>
            <a:r>
              <a:rPr lang="en-US" altLang="zh-CN"/>
              <a:t>,A</a:t>
            </a:r>
            <a:r>
              <a:rPr lang="en-US" altLang="zh-CN" baseline="-30000"/>
              <a:t>3</a:t>
            </a:r>
            <a:r>
              <a:rPr lang="zh-CN" altLang="en-US"/>
              <a:t>组成的合取范式为</a:t>
            </a:r>
            <a:br>
              <a:rPr lang="zh-CN" altLang="en-US"/>
            </a:br>
            <a:r>
              <a:rPr lang="en-US" altLang="zh-CN"/>
              <a:t>A=A</a:t>
            </a:r>
            <a:r>
              <a:rPr lang="en-US" altLang="zh-CN" baseline="-30000"/>
              <a:t>1</a:t>
            </a:r>
            <a:r>
              <a:rPr lang="en-US" altLang="zh-CN"/>
              <a:t>∧A</a:t>
            </a:r>
            <a:r>
              <a:rPr lang="en-US" altLang="zh-CN" baseline="-30000"/>
              <a:t>2</a:t>
            </a:r>
            <a:r>
              <a:rPr lang="en-US" altLang="zh-CN"/>
              <a:t>∧A</a:t>
            </a:r>
            <a:r>
              <a:rPr lang="en-US" altLang="zh-CN" baseline="-30000"/>
              <a:t>3</a:t>
            </a:r>
            <a:r>
              <a:rPr lang="en-US" altLang="zh-CN"/>
              <a:t>=(p∨q∨r)∧(┐p∨┐q)∧r</a:t>
            </a:r>
          </a:p>
        </p:txBody>
      </p:sp>
      <p:sp>
        <p:nvSpPr>
          <p:cNvPr id="362500" name="AutoShape 4"/>
          <p:cNvSpPr>
            <a:spLocks noChangeArrowheads="1"/>
          </p:cNvSpPr>
          <p:nvPr/>
        </p:nvSpPr>
        <p:spPr bwMode="auto">
          <a:xfrm>
            <a:off x="0" y="4953000"/>
            <a:ext cx="914400" cy="701675"/>
          </a:xfrm>
          <a:custGeom>
            <a:avLst/>
            <a:gdLst>
              <a:gd name="T0" fmla="*/ 1229029800 w 21600"/>
              <a:gd name="T1" fmla="*/ 0 h 21600"/>
              <a:gd name="T2" fmla="*/ 0 w 21600"/>
              <a:gd name="T3" fmla="*/ 370229588 h 21600"/>
              <a:gd name="T4" fmla="*/ 1229029800 w 21600"/>
              <a:gd name="T5" fmla="*/ 740458137 h 21600"/>
              <a:gd name="T6" fmla="*/ 1638706400 w 21600"/>
              <a:gd name="T7" fmla="*/ 3702295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a:noFill/>
          </a:ln>
          <a:effectLst/>
          <a:extLs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1"/>
                </a:solidFill>
                <a:latin typeface="Arial" panose="020B0604020202020204" pitchFamily="34" charset="0"/>
                <a:ea typeface="宋体" panose="02010600030101010101" pitchFamily="2" charset="-122"/>
              </a:rPr>
              <a:t>说明</a:t>
            </a:r>
          </a:p>
        </p:txBody>
      </p:sp>
      <p:sp>
        <p:nvSpPr>
          <p:cNvPr id="362501" name="Rectangle 5"/>
          <p:cNvSpPr>
            <a:spLocks noChangeArrowheads="1"/>
          </p:cNvSpPr>
          <p:nvPr/>
        </p:nvSpPr>
        <p:spPr bwMode="auto">
          <a:xfrm>
            <a:off x="1066800" y="4876800"/>
            <a:ext cx="7848600" cy="1828800"/>
          </a:xfrm>
          <a:prstGeom prst="rect">
            <a:avLst/>
          </a:prstGeom>
          <a:solidFill>
            <a:srgbClr val="FCCE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Clr>
                <a:schemeClr val="bg2"/>
              </a:buClr>
            </a:pPr>
            <a:r>
              <a:rPr lang="zh-CN" altLang="en-US">
                <a:solidFill>
                  <a:schemeClr val="bg2"/>
                </a:solidFill>
              </a:rPr>
              <a:t>形如┐</a:t>
            </a:r>
            <a:r>
              <a:rPr lang="en-US" altLang="zh-CN">
                <a:solidFill>
                  <a:schemeClr val="bg2"/>
                </a:solidFill>
              </a:rPr>
              <a:t>p∧q∧r</a:t>
            </a:r>
            <a:r>
              <a:rPr lang="zh-CN" altLang="en-US">
                <a:solidFill>
                  <a:schemeClr val="bg2"/>
                </a:solidFill>
              </a:rPr>
              <a:t>的公式既是由一个简单合取式构成的析取范式，又是由三个简单析取式构成的合取范式。</a:t>
            </a:r>
          </a:p>
          <a:p>
            <a:pPr>
              <a:buClr>
                <a:schemeClr val="bg2"/>
              </a:buClr>
            </a:pPr>
            <a:r>
              <a:rPr lang="zh-CN" altLang="en-US">
                <a:solidFill>
                  <a:schemeClr val="bg2"/>
                </a:solidFill>
              </a:rPr>
              <a:t>形如</a:t>
            </a:r>
            <a:r>
              <a:rPr lang="en-US" altLang="zh-CN">
                <a:solidFill>
                  <a:schemeClr val="bg2"/>
                </a:solidFill>
              </a:rPr>
              <a:t>p∨┐q∨r</a:t>
            </a:r>
            <a:r>
              <a:rPr lang="zh-CN" altLang="en-US">
                <a:solidFill>
                  <a:schemeClr val="bg2"/>
                </a:solidFill>
              </a:rPr>
              <a:t>的公式既是含三个简单合取式的析取范式，又是含一个简单析取式的合取范式。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500"/>
                                        </p:tgtEl>
                                        <p:attrNameLst>
                                          <p:attrName>style.visibility</p:attrName>
                                        </p:attrNameLst>
                                      </p:cBhvr>
                                      <p:to>
                                        <p:strVal val="visible"/>
                                      </p:to>
                                    </p:set>
                                    <p:anim calcmode="lin" valueType="num">
                                      <p:cBhvr additive="base">
                                        <p:cTn id="7" dur="500" fill="hold"/>
                                        <p:tgtEl>
                                          <p:spTgt spid="362500"/>
                                        </p:tgtEl>
                                        <p:attrNameLst>
                                          <p:attrName>ppt_x</p:attrName>
                                        </p:attrNameLst>
                                      </p:cBhvr>
                                      <p:tavLst>
                                        <p:tav tm="0">
                                          <p:val>
                                            <p:strVal val="0-#ppt_w/2"/>
                                          </p:val>
                                        </p:tav>
                                        <p:tav tm="100000">
                                          <p:val>
                                            <p:strVal val="#ppt_x"/>
                                          </p:val>
                                        </p:tav>
                                      </p:tavLst>
                                    </p:anim>
                                    <p:anim calcmode="lin" valueType="num">
                                      <p:cBhvr additive="base">
                                        <p:cTn id="8" dur="500" fill="hold"/>
                                        <p:tgtEl>
                                          <p:spTgt spid="3625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62501">
                                            <p:bg/>
                                          </p:spTgt>
                                        </p:tgtEl>
                                        <p:attrNameLst>
                                          <p:attrName>style.visibility</p:attrName>
                                        </p:attrNameLst>
                                      </p:cBhvr>
                                      <p:to>
                                        <p:strVal val="visible"/>
                                      </p:to>
                                    </p:set>
                                    <p:animEffect transition="in" filter="wipe(up)">
                                      <p:cBhvr>
                                        <p:cTn id="13" dur="500"/>
                                        <p:tgtEl>
                                          <p:spTgt spid="36250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62501">
                                            <p:txEl>
                                              <p:pRg st="0" end="0"/>
                                            </p:txEl>
                                          </p:spTgt>
                                        </p:tgtEl>
                                        <p:attrNameLst>
                                          <p:attrName>style.visibility</p:attrName>
                                        </p:attrNameLst>
                                      </p:cBhvr>
                                      <p:to>
                                        <p:strVal val="visible"/>
                                      </p:to>
                                    </p:set>
                                    <p:animEffect transition="in" filter="wipe(up)">
                                      <p:cBhvr>
                                        <p:cTn id="18" dur="500"/>
                                        <p:tgtEl>
                                          <p:spTgt spid="36250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62501">
                                            <p:txEl>
                                              <p:pRg st="1" end="1"/>
                                            </p:txEl>
                                          </p:spTgt>
                                        </p:tgtEl>
                                        <p:attrNameLst>
                                          <p:attrName>style.visibility</p:attrName>
                                        </p:attrNameLst>
                                      </p:cBhvr>
                                      <p:to>
                                        <p:strVal val="visible"/>
                                      </p:to>
                                    </p:set>
                                    <p:animEffect transition="in" filter="wipe(up)">
                                      <p:cBhvr>
                                        <p:cTn id="23" dur="500"/>
                                        <p:tgtEl>
                                          <p:spTgt spid="3625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animBg="1" autoUpdateAnimBg="0"/>
      <p:bldP spid="362501" grpId="0" build="p"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z="4000">
                <a:solidFill>
                  <a:schemeClr val="tx1"/>
                </a:solidFill>
              </a:rPr>
              <a:t>析取范式和合取范式的性质</a:t>
            </a:r>
          </a:p>
        </p:txBody>
      </p:sp>
      <p:sp>
        <p:nvSpPr>
          <p:cNvPr id="36867" name="Rectangle 3"/>
          <p:cNvSpPr>
            <a:spLocks noGrp="1" noChangeArrowheads="1"/>
          </p:cNvSpPr>
          <p:nvPr>
            <p:ph type="body" idx="1"/>
          </p:nvPr>
        </p:nvSpPr>
        <p:spPr>
          <a:xfrm>
            <a:off x="533400" y="1371600"/>
            <a:ext cx="8305800" cy="2667000"/>
          </a:xfrm>
        </p:spPr>
        <p:txBody>
          <a:bodyPr/>
          <a:lstStyle/>
          <a:p>
            <a:pPr>
              <a:buFont typeface="Wingdings" panose="05000000000000000000" pitchFamily="2" charset="2"/>
              <a:buNone/>
            </a:pPr>
            <a:r>
              <a:rPr lang="zh-CN" altLang="en-US">
                <a:solidFill>
                  <a:schemeClr val="hlink"/>
                </a:solidFill>
              </a:rPr>
              <a:t>定理2.2</a:t>
            </a:r>
          </a:p>
          <a:p>
            <a:pPr>
              <a:buFont typeface="Wingdings" panose="05000000000000000000" pitchFamily="2" charset="2"/>
              <a:buNone/>
            </a:pPr>
            <a:r>
              <a:rPr lang="zh-CN" altLang="en-US"/>
              <a:t>(1)一个析取范式是矛盾式当且仅当它的每个简单合取式都是矛盾式。</a:t>
            </a:r>
          </a:p>
          <a:p>
            <a:pPr>
              <a:buFont typeface="Wingdings" panose="05000000000000000000" pitchFamily="2" charset="2"/>
              <a:buNone/>
            </a:pPr>
            <a:r>
              <a:rPr lang="zh-CN" altLang="en-US"/>
              <a:t>(2)一个合取范式是重言式当且仅当它的每个简单析取式都是重言式。</a:t>
            </a:r>
            <a:r>
              <a:rPr lang="zh-CN" altLang="en-US">
                <a:latin typeface="宋体" panose="02010600030101010101" pitchFamily="2" charset="-122"/>
                <a:ea typeface="宋体" panose="02010600030101010101" pitchFamily="2" charset="-122"/>
              </a:rPr>
              <a:t> </a:t>
            </a:r>
            <a:r>
              <a:rPr lang="zh-CN" altLang="en-US"/>
              <a:t> </a:t>
            </a:r>
          </a:p>
        </p:txBody>
      </p:sp>
      <p:sp>
        <p:nvSpPr>
          <p:cNvPr id="363524" name="AutoShape 4"/>
          <p:cNvSpPr>
            <a:spLocks noChangeArrowheads="1"/>
          </p:cNvSpPr>
          <p:nvPr/>
        </p:nvSpPr>
        <p:spPr bwMode="auto">
          <a:xfrm>
            <a:off x="0" y="4495800"/>
            <a:ext cx="914400" cy="701675"/>
          </a:xfrm>
          <a:custGeom>
            <a:avLst/>
            <a:gdLst>
              <a:gd name="T0" fmla="*/ 1229029800 w 21600"/>
              <a:gd name="T1" fmla="*/ 0 h 21600"/>
              <a:gd name="T2" fmla="*/ 0 w 21600"/>
              <a:gd name="T3" fmla="*/ 370229588 h 21600"/>
              <a:gd name="T4" fmla="*/ 1229029800 w 21600"/>
              <a:gd name="T5" fmla="*/ 740458137 h 21600"/>
              <a:gd name="T6" fmla="*/ 1638706400 w 21600"/>
              <a:gd name="T7" fmla="*/ 3702295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a:noFill/>
          </a:ln>
          <a:effectLst/>
          <a:extLs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1"/>
                </a:solidFill>
                <a:latin typeface="Arial" panose="020B0604020202020204" pitchFamily="34" charset="0"/>
                <a:ea typeface="宋体" panose="02010600030101010101" pitchFamily="2" charset="-122"/>
              </a:rPr>
              <a:t>说明</a:t>
            </a:r>
          </a:p>
        </p:txBody>
      </p:sp>
      <p:sp>
        <p:nvSpPr>
          <p:cNvPr id="363525" name="Rectangle 5"/>
          <p:cNvSpPr>
            <a:spLocks noChangeArrowheads="1"/>
          </p:cNvSpPr>
          <p:nvPr/>
        </p:nvSpPr>
        <p:spPr bwMode="auto">
          <a:xfrm>
            <a:off x="1066800" y="4419600"/>
            <a:ext cx="7848600" cy="1371600"/>
          </a:xfrm>
          <a:prstGeom prst="rect">
            <a:avLst/>
          </a:prstGeom>
          <a:solidFill>
            <a:srgbClr val="FCCE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Clr>
                <a:schemeClr val="bg2"/>
              </a:buClr>
            </a:pPr>
            <a:r>
              <a:rPr lang="zh-CN" altLang="en-US" dirty="0">
                <a:solidFill>
                  <a:schemeClr val="bg2"/>
                </a:solidFill>
              </a:rPr>
              <a:t>研究范式的目的在于，可将给定公式化成与之等值的析取范式或合取范式，进而将公式化成与之等值的主析取范式或主合取范式。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63525">
                                            <p:bg/>
                                          </p:spTgt>
                                        </p:tgtEl>
                                        <p:attrNameLst>
                                          <p:attrName>style.visibility</p:attrName>
                                        </p:attrNameLst>
                                      </p:cBhvr>
                                      <p:to>
                                        <p:strVal val="visible"/>
                                      </p:to>
                                    </p:set>
                                    <p:animEffect transition="in" filter="wipe(up)">
                                      <p:cBhvr>
                                        <p:cTn id="13" dur="500"/>
                                        <p:tgtEl>
                                          <p:spTgt spid="36352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63525">
                                            <p:txEl>
                                              <p:pRg st="0" end="0"/>
                                            </p:txEl>
                                          </p:spTgt>
                                        </p:tgtEl>
                                        <p:attrNameLst>
                                          <p:attrName>style.visibility</p:attrName>
                                        </p:attrNameLst>
                                      </p:cBhvr>
                                      <p:to>
                                        <p:strVal val="visible"/>
                                      </p:to>
                                    </p:set>
                                    <p:animEffect transition="in" filter="wipe(up)">
                                      <p:cBhvr>
                                        <p:cTn id="18" dur="500"/>
                                        <p:tgtEl>
                                          <p:spTgt spid="3635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autoUpdateAnimBg="0"/>
      <p:bldP spid="363525" grpId="0" build="p"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范式存在的讨论</a:t>
            </a:r>
          </a:p>
        </p:txBody>
      </p:sp>
      <p:sp>
        <p:nvSpPr>
          <p:cNvPr id="37891" name="Rectangle 3"/>
          <p:cNvSpPr>
            <a:spLocks noGrp="1" noChangeArrowheads="1"/>
          </p:cNvSpPr>
          <p:nvPr>
            <p:ph type="body" idx="1"/>
          </p:nvPr>
        </p:nvSpPr>
        <p:spPr>
          <a:xfrm>
            <a:off x="304800" y="1066800"/>
            <a:ext cx="8610600" cy="5410200"/>
          </a:xfrm>
        </p:spPr>
        <p:txBody>
          <a:bodyPr/>
          <a:lstStyle/>
          <a:p>
            <a:r>
              <a:rPr lang="zh-CN" altLang="en-US" dirty="0">
                <a:solidFill>
                  <a:schemeClr val="tx1"/>
                </a:solidFill>
              </a:rPr>
              <a:t>在范式中不会出现联结词→与</a:t>
            </a:r>
            <a:r>
              <a:rPr kumimoji="0" lang="en-US" altLang="zh-CN" sz="2800" dirty="0">
                <a:solidFill>
                  <a:schemeClr val="tx1"/>
                </a:solidFill>
                <a:sym typeface="Symbol" panose="05050102010706020507" pitchFamily="18" charset="2"/>
              </a:rPr>
              <a:t></a:t>
            </a:r>
            <a:r>
              <a:rPr kumimoji="0" lang="zh-CN" altLang="en-US" dirty="0">
                <a:solidFill>
                  <a:schemeClr val="tx1"/>
                </a:solidFill>
                <a:sym typeface="Symbol" panose="05050102010706020507" pitchFamily="18" charset="2"/>
              </a:rPr>
              <a:t>：</a:t>
            </a:r>
            <a:br>
              <a:rPr kumimoji="0" lang="zh-CN" altLang="en-US" dirty="0">
                <a:solidFill>
                  <a:schemeClr val="tx1"/>
                </a:solidFill>
                <a:sym typeface="Symbol" panose="05050102010706020507" pitchFamily="18" charset="2"/>
              </a:rPr>
            </a:br>
            <a:r>
              <a:rPr kumimoji="0" lang="en-US" altLang="zh-CN" dirty="0">
                <a:solidFill>
                  <a:schemeClr val="tx1"/>
                </a:solidFill>
                <a:sym typeface="Symbol" panose="05050102010706020507" pitchFamily="18" charset="2"/>
              </a:rPr>
              <a:t>A→B  ┐A∨B</a:t>
            </a:r>
            <a:br>
              <a:rPr kumimoji="0" lang="en-US" altLang="zh-CN" dirty="0">
                <a:solidFill>
                  <a:schemeClr val="tx1"/>
                </a:solidFill>
                <a:sym typeface="Symbol" panose="05050102010706020507" pitchFamily="18" charset="2"/>
              </a:rPr>
            </a:br>
            <a:r>
              <a:rPr kumimoji="0" lang="en-US" altLang="zh-CN" dirty="0">
                <a:solidFill>
                  <a:schemeClr val="tx1"/>
                </a:solidFill>
                <a:sym typeface="Symbol" panose="05050102010706020507" pitchFamily="18" charset="2"/>
              </a:rPr>
              <a:t>A</a:t>
            </a:r>
            <a:r>
              <a:rPr kumimoji="0" lang="en-US" altLang="zh-CN" sz="2800" dirty="0">
                <a:solidFill>
                  <a:schemeClr val="tx1"/>
                </a:solidFill>
                <a:sym typeface="Symbol" panose="05050102010706020507" pitchFamily="18" charset="2"/>
              </a:rPr>
              <a:t></a:t>
            </a:r>
            <a:r>
              <a:rPr kumimoji="0" lang="en-US" altLang="zh-CN" dirty="0">
                <a:solidFill>
                  <a:schemeClr val="tx1"/>
                </a:solidFill>
                <a:sym typeface="Symbol" panose="05050102010706020507" pitchFamily="18" charset="2"/>
              </a:rPr>
              <a:t>B  (┐A∨B)∧(A∨┐B)</a:t>
            </a:r>
          </a:p>
          <a:p>
            <a:r>
              <a:rPr kumimoji="0" lang="zh-CN" altLang="en-US" dirty="0">
                <a:solidFill>
                  <a:schemeClr val="tx1"/>
                </a:solidFill>
                <a:sym typeface="Symbol" panose="05050102010706020507" pitchFamily="18" charset="2"/>
              </a:rPr>
              <a:t>在范式中不会出现形如┐┐</a:t>
            </a:r>
            <a:r>
              <a:rPr kumimoji="0" lang="en-US" altLang="zh-CN" dirty="0">
                <a:solidFill>
                  <a:schemeClr val="tx1"/>
                </a:solidFill>
                <a:sym typeface="Symbol" panose="05050102010706020507" pitchFamily="18" charset="2"/>
              </a:rPr>
              <a:t>A,┐(A∧B),┐(A∨B)</a:t>
            </a:r>
            <a:r>
              <a:rPr kumimoji="0" lang="zh-CN" altLang="en-US" dirty="0">
                <a:solidFill>
                  <a:schemeClr val="tx1"/>
                </a:solidFill>
                <a:sym typeface="Symbol" panose="05050102010706020507" pitchFamily="18" charset="2"/>
              </a:rPr>
              <a:t>的公式：</a:t>
            </a:r>
            <a:br>
              <a:rPr kumimoji="0" lang="zh-CN" altLang="en-US" dirty="0">
                <a:solidFill>
                  <a:schemeClr val="tx1"/>
                </a:solidFill>
                <a:sym typeface="Symbol" panose="05050102010706020507" pitchFamily="18" charset="2"/>
              </a:rPr>
            </a:br>
            <a:r>
              <a:rPr kumimoji="0" lang="zh-CN" altLang="en-US" dirty="0">
                <a:solidFill>
                  <a:schemeClr val="tx1"/>
                </a:solidFill>
                <a:sym typeface="Symbol" panose="05050102010706020507" pitchFamily="18" charset="2"/>
              </a:rPr>
              <a:t>┐┐</a:t>
            </a:r>
            <a:r>
              <a:rPr kumimoji="0" lang="en-US" altLang="zh-CN" dirty="0">
                <a:solidFill>
                  <a:schemeClr val="tx1"/>
                </a:solidFill>
                <a:sym typeface="Symbol" panose="05050102010706020507" pitchFamily="18" charset="2"/>
              </a:rPr>
              <a:t>A  A</a:t>
            </a:r>
            <a:br>
              <a:rPr kumimoji="0" lang="en-US" altLang="zh-CN" dirty="0">
                <a:solidFill>
                  <a:schemeClr val="tx1"/>
                </a:solidFill>
                <a:sym typeface="Symbol" panose="05050102010706020507" pitchFamily="18" charset="2"/>
              </a:rPr>
            </a:br>
            <a:r>
              <a:rPr kumimoji="0" lang="zh-CN" altLang="en-US" dirty="0">
                <a:solidFill>
                  <a:schemeClr val="tx1"/>
                </a:solidFill>
                <a:sym typeface="Symbol" panose="05050102010706020507" pitchFamily="18" charset="2"/>
              </a:rPr>
              <a:t>┐(</a:t>
            </a:r>
            <a:r>
              <a:rPr kumimoji="0" lang="en-US" altLang="zh-CN" dirty="0">
                <a:solidFill>
                  <a:schemeClr val="tx1"/>
                </a:solidFill>
                <a:sym typeface="Symbol" panose="05050102010706020507" pitchFamily="18" charset="2"/>
              </a:rPr>
              <a:t>A∧B)  ┐A∨┐B 		</a:t>
            </a:r>
            <a:r>
              <a:rPr kumimoji="0" lang="zh-CN" altLang="en-US" dirty="0">
                <a:solidFill>
                  <a:schemeClr val="tx1"/>
                </a:solidFill>
                <a:sym typeface="Symbol" panose="05050102010706020507" pitchFamily="18" charset="2"/>
              </a:rPr>
              <a:t>┐(</a:t>
            </a:r>
            <a:r>
              <a:rPr kumimoji="0" lang="en-US" altLang="zh-CN" dirty="0">
                <a:solidFill>
                  <a:schemeClr val="tx1"/>
                </a:solidFill>
                <a:sym typeface="Symbol" panose="05050102010706020507" pitchFamily="18" charset="2"/>
              </a:rPr>
              <a:t>A∨B)┐A∧┐B</a:t>
            </a:r>
          </a:p>
          <a:p>
            <a:r>
              <a:rPr kumimoji="0" lang="zh-CN" altLang="en-US" dirty="0">
                <a:solidFill>
                  <a:schemeClr val="tx1"/>
                </a:solidFill>
                <a:sym typeface="Symbol" panose="05050102010706020507" pitchFamily="18" charset="2"/>
              </a:rPr>
              <a:t>在析取范式中不会出现形如</a:t>
            </a:r>
            <a:r>
              <a:rPr kumimoji="0" lang="en-US" altLang="zh-CN" dirty="0">
                <a:solidFill>
                  <a:schemeClr val="tx1"/>
                </a:solidFill>
                <a:sym typeface="Symbol" panose="05050102010706020507" pitchFamily="18" charset="2"/>
              </a:rPr>
              <a:t>A∧(B∨C)</a:t>
            </a:r>
            <a:r>
              <a:rPr kumimoji="0" lang="zh-CN" altLang="en-US" dirty="0">
                <a:solidFill>
                  <a:schemeClr val="tx1"/>
                </a:solidFill>
                <a:sym typeface="Symbol" panose="05050102010706020507" pitchFamily="18" charset="2"/>
              </a:rPr>
              <a:t>的公式：</a:t>
            </a:r>
            <a:br>
              <a:rPr kumimoji="0" lang="zh-CN" altLang="en-US" dirty="0">
                <a:solidFill>
                  <a:schemeClr val="tx1"/>
                </a:solidFill>
                <a:sym typeface="Symbol" panose="05050102010706020507" pitchFamily="18" charset="2"/>
              </a:rPr>
            </a:br>
            <a:r>
              <a:rPr kumimoji="0" lang="en-US" altLang="zh-CN" dirty="0">
                <a:solidFill>
                  <a:schemeClr val="tx1"/>
                </a:solidFill>
                <a:sym typeface="Symbol" panose="05050102010706020507" pitchFamily="18" charset="2"/>
              </a:rPr>
              <a:t>A∧(B∨C)  (A∧B)∨(A∧C)</a:t>
            </a:r>
          </a:p>
          <a:p>
            <a:r>
              <a:rPr kumimoji="0" lang="zh-CN" altLang="en-US" dirty="0">
                <a:solidFill>
                  <a:schemeClr val="tx1"/>
                </a:solidFill>
                <a:sym typeface="Symbol" panose="05050102010706020507" pitchFamily="18" charset="2"/>
              </a:rPr>
              <a:t>在合取范式中不会出现形如</a:t>
            </a:r>
            <a:r>
              <a:rPr kumimoji="0" lang="en-US" altLang="zh-CN" dirty="0">
                <a:solidFill>
                  <a:schemeClr val="tx1"/>
                </a:solidFill>
                <a:sym typeface="Symbol" panose="05050102010706020507" pitchFamily="18" charset="2"/>
              </a:rPr>
              <a:t>A∨(B∧C)</a:t>
            </a:r>
            <a:r>
              <a:rPr kumimoji="0" lang="zh-CN" altLang="en-US" dirty="0">
                <a:solidFill>
                  <a:schemeClr val="tx1"/>
                </a:solidFill>
                <a:sym typeface="Symbol" panose="05050102010706020507" pitchFamily="18" charset="2"/>
              </a:rPr>
              <a:t>的公式：</a:t>
            </a:r>
            <a:br>
              <a:rPr kumimoji="0" lang="zh-CN" altLang="en-US" dirty="0">
                <a:solidFill>
                  <a:schemeClr val="tx1"/>
                </a:solidFill>
                <a:sym typeface="Symbol" panose="05050102010706020507" pitchFamily="18" charset="2"/>
              </a:rPr>
            </a:br>
            <a:r>
              <a:rPr kumimoji="0" lang="en-US" altLang="zh-CN" dirty="0">
                <a:solidFill>
                  <a:schemeClr val="tx1"/>
                </a:solidFill>
                <a:sym typeface="Symbol" panose="05050102010706020507" pitchFamily="18" charset="2"/>
              </a:rPr>
              <a:t>A∨(B∧C)  (A∨B)∧(A∨C) </a:t>
            </a:r>
            <a:endParaRPr lang="zh-CN" altLang="en-US" dirty="0">
              <a:solidFill>
                <a:schemeClr val="tx1"/>
              </a:solidFill>
            </a:endParaRPr>
          </a:p>
          <a:p>
            <a:r>
              <a:rPr lang="zh-CN" altLang="en-US" dirty="0">
                <a:solidFill>
                  <a:schemeClr val="hlink"/>
                </a:solidFill>
              </a:rPr>
              <a:t>定理2.3</a:t>
            </a:r>
            <a:r>
              <a:rPr lang="zh-CN" altLang="en-US" dirty="0"/>
              <a:t> </a:t>
            </a:r>
            <a:br>
              <a:rPr lang="zh-CN" altLang="en-US" dirty="0"/>
            </a:br>
            <a:r>
              <a:rPr lang="zh-CN" altLang="en-US" dirty="0"/>
              <a:t>任一命题公式都存在着与之等值的析取范式与合取范式。 </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求给定公式范式的步骤 </a:t>
            </a:r>
          </a:p>
        </p:txBody>
      </p:sp>
      <p:sp>
        <p:nvSpPr>
          <p:cNvPr id="38915" name="Rectangle 3"/>
          <p:cNvSpPr>
            <a:spLocks noGrp="1" noChangeArrowheads="1"/>
          </p:cNvSpPr>
          <p:nvPr>
            <p:ph type="body" idx="1"/>
          </p:nvPr>
        </p:nvSpPr>
        <p:spPr>
          <a:xfrm>
            <a:off x="457200" y="1219200"/>
            <a:ext cx="8382000" cy="4953000"/>
          </a:xfrm>
        </p:spPr>
        <p:txBody>
          <a:bodyPr/>
          <a:lstStyle/>
          <a:p>
            <a:pPr>
              <a:buFont typeface="Wingdings" panose="05000000000000000000" pitchFamily="2" charset="2"/>
              <a:buNone/>
            </a:pPr>
            <a:r>
              <a:rPr lang="zh-CN" altLang="en-US"/>
              <a:t>(1</a:t>
            </a:r>
            <a:r>
              <a:rPr lang="en-US" altLang="zh-CN"/>
              <a:t>)</a:t>
            </a:r>
            <a:r>
              <a:rPr lang="zh-CN" altLang="en-US"/>
              <a:t>消去联结词→、</a:t>
            </a:r>
            <a:r>
              <a:rPr kumimoji="0" lang="en-US" altLang="zh-CN" sz="2800">
                <a:solidFill>
                  <a:schemeClr val="tx1"/>
                </a:solidFill>
                <a:sym typeface="Symbol" panose="05050102010706020507" pitchFamily="18" charset="2"/>
              </a:rPr>
              <a:t>(</a:t>
            </a:r>
            <a:r>
              <a:rPr lang="zh-CN" altLang="en-US">
                <a:sym typeface="Symbol" panose="05050102010706020507" pitchFamily="18" charset="2"/>
              </a:rPr>
              <a:t>若存在)</a:t>
            </a:r>
            <a:r>
              <a:rPr lang="zh-CN" altLang="en-US"/>
              <a:t>。</a:t>
            </a:r>
            <a:br>
              <a:rPr lang="zh-CN" altLang="en-US"/>
            </a:br>
            <a:r>
              <a:rPr kumimoji="0" lang="en-US" altLang="zh-CN">
                <a:solidFill>
                  <a:schemeClr val="tx1"/>
                </a:solidFill>
                <a:sym typeface="Symbol" panose="05050102010706020507" pitchFamily="18" charset="2"/>
              </a:rPr>
              <a:t>A→B  ┐A∨B</a:t>
            </a:r>
            <a:br>
              <a:rPr kumimoji="0" lang="en-US" altLang="zh-CN">
                <a:solidFill>
                  <a:schemeClr val="tx1"/>
                </a:solidFill>
                <a:sym typeface="Symbol" panose="05050102010706020507" pitchFamily="18" charset="2"/>
              </a:rPr>
            </a:br>
            <a:r>
              <a:rPr kumimoji="0" lang="en-US" altLang="zh-CN">
                <a:solidFill>
                  <a:schemeClr val="tx1"/>
                </a:solidFill>
                <a:sym typeface="Symbol" panose="05050102010706020507" pitchFamily="18" charset="2"/>
              </a:rPr>
              <a:t>A</a:t>
            </a:r>
            <a:r>
              <a:rPr kumimoji="0" lang="en-US" altLang="zh-CN" sz="2800">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B  (┐A∨B)∧(A∨┐B)</a:t>
            </a:r>
            <a:endParaRPr lang="zh-CN" altLang="en-US"/>
          </a:p>
          <a:p>
            <a:pPr>
              <a:buFont typeface="Wingdings" panose="05000000000000000000" pitchFamily="2" charset="2"/>
              <a:buNone/>
            </a:pPr>
            <a:r>
              <a:rPr lang="zh-CN" altLang="en-US"/>
              <a:t>(2)否定号的消去(利用双重否定律)或内移(利用德摩根律)。</a:t>
            </a:r>
            <a:br>
              <a:rPr lang="zh-CN" altLang="en-US"/>
            </a:b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A  A</a:t>
            </a:r>
            <a:br>
              <a:rPr kumimoji="0" lang="en-US" altLang="zh-CN">
                <a:solidFill>
                  <a:schemeClr val="tx1"/>
                </a:solidFill>
                <a:sym typeface="Symbol" panose="05050102010706020507" pitchFamily="18" charset="2"/>
              </a:rPr>
            </a:b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A∧B)  ┐A∨┐B</a:t>
            </a:r>
            <a:br>
              <a:rPr kumimoji="0" lang="en-US" altLang="zh-CN">
                <a:solidFill>
                  <a:schemeClr val="tx1"/>
                </a:solidFill>
                <a:sym typeface="Symbol" panose="05050102010706020507" pitchFamily="18" charset="2"/>
              </a:rPr>
            </a:b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A∨B)┐A∧┐B</a:t>
            </a:r>
            <a:endParaRPr lang="zh-CN" altLang="en-US"/>
          </a:p>
          <a:p>
            <a:pPr>
              <a:buFont typeface="Wingdings" panose="05000000000000000000" pitchFamily="2" charset="2"/>
              <a:buNone/>
            </a:pPr>
            <a:r>
              <a:rPr lang="zh-CN" altLang="en-US"/>
              <a:t>(3)利用分配律：利用∧对∨的分配律求析取范式，</a:t>
            </a:r>
            <a:br>
              <a:rPr lang="zh-CN" altLang="en-US"/>
            </a:br>
            <a:r>
              <a:rPr lang="zh-CN" altLang="en-US"/>
              <a:t>		 	 ∨对∧的分配律求合取范式。</a:t>
            </a:r>
            <a:br>
              <a:rPr lang="zh-CN" altLang="en-US"/>
            </a:br>
            <a:r>
              <a:rPr kumimoji="0" lang="en-US" altLang="zh-CN">
                <a:solidFill>
                  <a:schemeClr val="tx1"/>
                </a:solidFill>
                <a:sym typeface="Symbol" panose="05050102010706020507" pitchFamily="18" charset="2"/>
              </a:rPr>
              <a:t>A∧(B∨C)  (A∧B)∨(A∧C)</a:t>
            </a:r>
            <a:br>
              <a:rPr kumimoji="0" lang="en-US" altLang="zh-CN">
                <a:solidFill>
                  <a:schemeClr val="tx1"/>
                </a:solidFill>
                <a:sym typeface="Symbol" panose="05050102010706020507" pitchFamily="18" charset="2"/>
              </a:rPr>
            </a:br>
            <a:r>
              <a:rPr kumimoji="0" lang="en-US" altLang="zh-CN">
                <a:solidFill>
                  <a:schemeClr val="tx1"/>
                </a:solidFill>
                <a:sym typeface="Symbol" panose="05050102010706020507" pitchFamily="18" charset="2"/>
              </a:rPr>
              <a:t>A∨(B∧C)  (A∨B)∧(A∨C)</a:t>
            </a:r>
            <a:endParaRPr lang="zh-CN" altLang="en-US"/>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400"/>
              <a:t>2.1 等值式</a:t>
            </a:r>
          </a:p>
        </p:txBody>
      </p:sp>
      <p:sp>
        <p:nvSpPr>
          <p:cNvPr id="305155" name="Rectangle 3"/>
          <p:cNvSpPr>
            <a:spLocks noGrp="1" noChangeArrowheads="1"/>
          </p:cNvSpPr>
          <p:nvPr>
            <p:ph type="body" idx="1"/>
          </p:nvPr>
        </p:nvSpPr>
        <p:spPr>
          <a:xfrm>
            <a:off x="304800" y="1524000"/>
            <a:ext cx="8534400" cy="4114800"/>
          </a:xfrm>
        </p:spPr>
        <p:txBody>
          <a:bodyPr/>
          <a:lstStyle/>
          <a:p>
            <a:r>
              <a:rPr lang="zh-CN" altLang="en-US" sz="3200" dirty="0"/>
              <a:t>两公式什么时候代表了同一个命题呢？</a:t>
            </a:r>
          </a:p>
          <a:p>
            <a:r>
              <a:rPr lang="zh-CN" altLang="en-US" sz="3200" dirty="0"/>
              <a:t>抽象地看，它们的真假取值完全相同时即代表了相同的命题。</a:t>
            </a:r>
          </a:p>
          <a:p>
            <a:r>
              <a:rPr lang="zh-CN" altLang="en-US" sz="3200" dirty="0"/>
              <a:t>设公式</a:t>
            </a:r>
            <a:r>
              <a:rPr lang="en-US" altLang="zh-CN" sz="3200" dirty="0"/>
              <a:t>A,B</a:t>
            </a:r>
            <a:r>
              <a:rPr lang="zh-CN" altLang="en-US" sz="3200" dirty="0"/>
              <a:t>共同含有</a:t>
            </a:r>
            <a:r>
              <a:rPr lang="en-US" altLang="zh-CN" sz="3200" dirty="0"/>
              <a:t>n</a:t>
            </a:r>
            <a:r>
              <a:rPr lang="zh-CN" altLang="en-US" sz="3200" dirty="0"/>
              <a:t>个命题变项，可能对</a:t>
            </a:r>
            <a:r>
              <a:rPr lang="en-US" altLang="zh-CN" sz="3200" dirty="0"/>
              <a:t>A</a:t>
            </a:r>
            <a:r>
              <a:rPr lang="zh-CN" altLang="en-US" sz="3200" dirty="0"/>
              <a:t>或</a:t>
            </a:r>
            <a:r>
              <a:rPr lang="en-US" altLang="zh-CN" sz="3200" dirty="0"/>
              <a:t>B</a:t>
            </a:r>
            <a:r>
              <a:rPr lang="zh-CN" altLang="en-US" sz="3200" dirty="0"/>
              <a:t>有哑元，若</a:t>
            </a:r>
            <a:r>
              <a:rPr lang="en-US" altLang="zh-CN" sz="3200" dirty="0"/>
              <a:t>A</a:t>
            </a:r>
            <a:r>
              <a:rPr lang="zh-CN" altLang="en-US" sz="3200" dirty="0"/>
              <a:t>与</a:t>
            </a:r>
            <a:r>
              <a:rPr lang="en-US" altLang="zh-CN" sz="3200" dirty="0"/>
              <a:t>B</a:t>
            </a:r>
            <a:r>
              <a:rPr lang="zh-CN" altLang="en-US" sz="3200" dirty="0"/>
              <a:t>有相同的真值表，则说明在2</a:t>
            </a:r>
            <a:r>
              <a:rPr lang="en-US" altLang="zh-CN" sz="3200" baseline="30000" dirty="0"/>
              <a:t>n</a:t>
            </a:r>
            <a:r>
              <a:rPr lang="zh-CN" altLang="en-US" sz="3200" dirty="0"/>
              <a:t>个赋值的每个赋值下，</a:t>
            </a:r>
            <a:r>
              <a:rPr lang="en-US" altLang="zh-CN" sz="3200" dirty="0"/>
              <a:t>A</a:t>
            </a:r>
            <a:r>
              <a:rPr lang="zh-CN" altLang="en-US" sz="3200" dirty="0"/>
              <a:t>与</a:t>
            </a:r>
            <a:r>
              <a:rPr lang="en-US" altLang="zh-CN" sz="3200" dirty="0"/>
              <a:t>B</a:t>
            </a:r>
            <a:r>
              <a:rPr lang="zh-CN" altLang="en-US" sz="3200" dirty="0"/>
              <a:t>的真值都相同。于是等价式</a:t>
            </a:r>
            <a:r>
              <a:rPr lang="en-US" altLang="zh-CN" sz="3200" dirty="0"/>
              <a:t>A</a:t>
            </a:r>
            <a:r>
              <a:rPr lang="en-US" altLang="zh-CN" sz="3200" dirty="0">
                <a:sym typeface="Symbol" panose="05050102010706020507" pitchFamily="18" charset="2"/>
              </a:rPr>
              <a:t></a:t>
            </a:r>
            <a:r>
              <a:rPr lang="en-US" altLang="zh-CN" sz="3200" dirty="0"/>
              <a:t>B</a:t>
            </a:r>
            <a:r>
              <a:rPr lang="zh-CN" altLang="en-US" sz="3200" dirty="0"/>
              <a:t>应为重言式。</a:t>
            </a:r>
            <a:r>
              <a:rPr lang="zh-CN" altLang="en-US" sz="3200" b="0" dirty="0"/>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wipe(up)">
                                      <p:cBhvr>
                                        <p:cTn id="7" dur="500"/>
                                        <p:tgtEl>
                                          <p:spTgt spid="30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wipe(up)">
                                      <p:cBhvr>
                                        <p:cTn id="12" dur="500"/>
                                        <p:tgtEl>
                                          <p:spTgt spid="305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wipe(up)">
                                      <p:cBhvr>
                                        <p:cTn id="17" dur="500"/>
                                        <p:tgtEl>
                                          <p:spTgt spid="305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z="4000"/>
              <a:t>例题</a:t>
            </a:r>
          </a:p>
        </p:txBody>
      </p:sp>
      <p:sp>
        <p:nvSpPr>
          <p:cNvPr id="39939" name="Rectangle 3"/>
          <p:cNvSpPr>
            <a:spLocks noGrp="1" noChangeArrowheads="1"/>
          </p:cNvSpPr>
          <p:nvPr>
            <p:ph type="body" idx="1"/>
          </p:nvPr>
        </p:nvSpPr>
        <p:spPr>
          <a:xfrm>
            <a:off x="381000" y="1066800"/>
            <a:ext cx="8229600" cy="1066800"/>
          </a:xfrm>
        </p:spPr>
        <p:txBody>
          <a:bodyPr/>
          <a:lstStyle/>
          <a:p>
            <a:pPr>
              <a:lnSpc>
                <a:spcPct val="90000"/>
              </a:lnSpc>
              <a:buFont typeface="Wingdings" panose="05000000000000000000" pitchFamily="2" charset="2"/>
              <a:buNone/>
            </a:pPr>
            <a:r>
              <a:rPr lang="zh-CN" altLang="en-US">
                <a:solidFill>
                  <a:schemeClr val="hlink"/>
                </a:solidFill>
              </a:rPr>
              <a:t>例题2.7</a:t>
            </a:r>
            <a:r>
              <a:rPr lang="zh-CN" altLang="en-US"/>
              <a:t> 求下面公式的析取范式与合取范式：</a:t>
            </a:r>
          </a:p>
          <a:p>
            <a:pPr>
              <a:lnSpc>
                <a:spcPct val="90000"/>
              </a:lnSpc>
              <a:buFont typeface="Wingdings" panose="05000000000000000000" pitchFamily="2" charset="2"/>
              <a:buNone/>
            </a:pPr>
            <a:r>
              <a:rPr lang="zh-CN" altLang="en-US"/>
              <a:t>			(</a:t>
            </a:r>
            <a:r>
              <a:rPr lang="en-US" altLang="zh-CN"/>
              <a:t>p→q)</a:t>
            </a:r>
            <a:r>
              <a:rPr kumimoji="0" lang="en-US" altLang="zh-CN" sz="2800">
                <a:solidFill>
                  <a:schemeClr val="tx1"/>
                </a:solidFill>
                <a:sym typeface="Symbol" panose="05050102010706020507" pitchFamily="18" charset="2"/>
              </a:rPr>
              <a:t></a:t>
            </a:r>
            <a:r>
              <a:rPr lang="en-US" altLang="zh-CN"/>
              <a:t> r</a:t>
            </a:r>
            <a:r>
              <a:rPr lang="en-US" altLang="zh-CN">
                <a:latin typeface="宋体" panose="02010600030101010101" pitchFamily="2" charset="-122"/>
                <a:ea typeface="宋体" panose="02010600030101010101" pitchFamily="2" charset="-122"/>
              </a:rPr>
              <a:t> </a:t>
            </a:r>
            <a:r>
              <a:rPr lang="zh-CN" altLang="en-US"/>
              <a:t> </a:t>
            </a:r>
          </a:p>
        </p:txBody>
      </p:sp>
      <p:sp>
        <p:nvSpPr>
          <p:cNvPr id="366596" name="Text Box 4"/>
          <p:cNvSpPr txBox="1">
            <a:spLocks noChangeArrowheads="1"/>
          </p:cNvSpPr>
          <p:nvPr/>
        </p:nvSpPr>
        <p:spPr bwMode="auto">
          <a:xfrm>
            <a:off x="152400" y="2681288"/>
            <a:ext cx="8991600" cy="4024312"/>
          </a:xfrm>
          <a:prstGeom prst="rect">
            <a:avLst/>
          </a:prstGeom>
          <a:noFill/>
          <a:ln>
            <a:noFill/>
          </a:ln>
          <a:effectLst/>
          <a:extLst>
            <a:ext uri="{909E8E84-426E-40DD-AFC4-6F175D3DCCD1}">
              <a14:hiddenFill xmlns:a14="http://schemas.microsoft.com/office/drawing/2010/main">
                <a:solidFill>
                  <a:srgbClr val="89A5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just">
              <a:spcBef>
                <a:spcPct val="50000"/>
              </a:spcBef>
              <a:buFont typeface="Wingdings" panose="05000000000000000000" pitchFamily="2" charset="2"/>
              <a:buNone/>
            </a:pPr>
            <a:r>
              <a:rPr lang="en-US" altLang="zh-CN"/>
              <a:t>(1) </a:t>
            </a:r>
            <a:r>
              <a:rPr lang="zh-CN" altLang="en-US"/>
              <a:t>求合取范式</a:t>
            </a:r>
          </a:p>
          <a:p>
            <a:pPr algn="just">
              <a:spcBef>
                <a:spcPct val="50000"/>
              </a:spcBef>
              <a:buFont typeface="Wingdings" panose="05000000000000000000" pitchFamily="2" charset="2"/>
              <a:buNone/>
            </a:pPr>
            <a:r>
              <a:rPr lang="zh-CN" altLang="en-US"/>
              <a:t>  (</a:t>
            </a:r>
            <a:r>
              <a:rPr lang="en-US" altLang="zh-CN"/>
              <a:t>p</a:t>
            </a:r>
            <a:r>
              <a:rPr lang="en-US" altLang="zh-CN">
                <a:solidFill>
                  <a:schemeClr val="accent1"/>
                </a:solidFill>
              </a:rPr>
              <a:t>→</a:t>
            </a:r>
            <a:r>
              <a:rPr lang="en-US" altLang="zh-CN"/>
              <a:t>q)</a:t>
            </a:r>
            <a:r>
              <a:rPr kumimoji="0" lang="en-US" altLang="zh-CN" sz="2800">
                <a:solidFill>
                  <a:schemeClr val="tx1"/>
                </a:solidFill>
                <a:sym typeface="Symbol" panose="05050102010706020507" pitchFamily="18" charset="2"/>
              </a:rPr>
              <a:t></a:t>
            </a:r>
            <a:r>
              <a:rPr lang="en-US" altLang="zh-CN"/>
              <a:t> r</a:t>
            </a:r>
          </a:p>
          <a:p>
            <a:pPr algn="just">
              <a:spcBef>
                <a:spcPct val="50000"/>
              </a:spcBef>
              <a:buFont typeface="Wingdings" panose="05000000000000000000" pitchFamily="2" charset="2"/>
              <a:buNone/>
            </a:pPr>
            <a:r>
              <a:rPr lang="en-US" altLang="zh-CN"/>
              <a:t>	</a:t>
            </a:r>
            <a:r>
              <a:rPr kumimoji="0" lang="en-US" altLang="zh-CN">
                <a:solidFill>
                  <a:schemeClr val="tx1"/>
                </a:solidFill>
                <a:sym typeface="Symbol" panose="05050102010706020507" pitchFamily="18" charset="2"/>
              </a:rPr>
              <a:t> </a:t>
            </a:r>
            <a:r>
              <a:rPr lang="en-US" altLang="zh-CN"/>
              <a:t>(┐p∨q) </a:t>
            </a:r>
            <a:r>
              <a:rPr kumimoji="0" lang="en-US" altLang="zh-CN" sz="2800">
                <a:solidFill>
                  <a:schemeClr val="accent1"/>
                </a:solidFill>
                <a:sym typeface="Symbol" panose="05050102010706020507" pitchFamily="18" charset="2"/>
              </a:rPr>
              <a:t></a:t>
            </a:r>
            <a:r>
              <a:rPr lang="en-US" altLang="zh-CN"/>
              <a:t> r </a:t>
            </a:r>
            <a:r>
              <a:rPr lang="en-US" altLang="zh-CN">
                <a:latin typeface="Times New Roman" panose="02020603050405020304" pitchFamily="18" charset="0"/>
              </a:rPr>
              <a:t>                  </a:t>
            </a:r>
            <a:r>
              <a:rPr lang="en-US" altLang="zh-CN"/>
              <a:t> 	    （</a:t>
            </a:r>
            <a:r>
              <a:rPr lang="zh-CN" altLang="en-US"/>
              <a:t>消去→） </a:t>
            </a:r>
            <a:endParaRPr kumimoji="0" lang="en-US" altLang="zh-CN">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a:t>
            </a:r>
            <a:r>
              <a:rPr lang="zh-CN" altLang="en-US">
                <a:solidFill>
                  <a:schemeClr val="tx1"/>
                </a:solidFill>
              </a:rPr>
              <a:t> </a:t>
            </a:r>
            <a:r>
              <a:rPr lang="zh-CN" altLang="en-US"/>
              <a:t>((┐</a:t>
            </a:r>
            <a:r>
              <a:rPr lang="en-US" altLang="zh-CN"/>
              <a:t>p∨q)</a:t>
            </a:r>
            <a:r>
              <a:rPr lang="en-US" altLang="zh-CN">
                <a:solidFill>
                  <a:schemeClr val="accent1"/>
                </a:solidFill>
              </a:rPr>
              <a:t>→</a:t>
            </a:r>
            <a:r>
              <a:rPr lang="en-US" altLang="zh-CN"/>
              <a:t>r)∧(r</a:t>
            </a:r>
            <a:r>
              <a:rPr lang="en-US" altLang="zh-CN">
                <a:solidFill>
                  <a:schemeClr val="accent1"/>
                </a:solidFill>
              </a:rPr>
              <a:t>→</a:t>
            </a:r>
            <a:r>
              <a:rPr lang="en-US" altLang="zh-CN"/>
              <a:t>(┐p∨q)) </a:t>
            </a:r>
            <a:r>
              <a:rPr lang="en-US" altLang="zh-CN">
                <a:latin typeface="Times New Roman" panose="02020603050405020304" pitchFamily="18" charset="0"/>
              </a:rPr>
              <a:t>   </a:t>
            </a:r>
            <a:r>
              <a:rPr lang="en-US" altLang="zh-CN"/>
              <a:t>（</a:t>
            </a:r>
            <a:r>
              <a:rPr lang="zh-CN" altLang="en-US"/>
              <a:t>消去</a:t>
            </a:r>
            <a:r>
              <a:rPr kumimoji="0" lang="en-US" altLang="zh-CN" sz="2800">
                <a:solidFill>
                  <a:schemeClr val="tx1"/>
                </a:solidFill>
                <a:sym typeface="Symbol" panose="05050102010706020507" pitchFamily="18" charset="2"/>
              </a:rPr>
              <a:t></a:t>
            </a:r>
            <a:r>
              <a:rPr lang="zh-CN" altLang="en-US"/>
              <a:t>） </a:t>
            </a:r>
            <a:endParaRPr lang="zh-CN" altLang="en-US">
              <a:solidFill>
                <a:schemeClr val="tx1"/>
              </a:solidFill>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zh-CN" altLang="en-US"/>
              <a:t>(</a:t>
            </a:r>
            <a:r>
              <a:rPr lang="zh-CN" altLang="en-US">
                <a:solidFill>
                  <a:schemeClr val="accent1"/>
                </a:solidFill>
              </a:rPr>
              <a:t>┐</a:t>
            </a:r>
            <a:r>
              <a:rPr lang="zh-CN" altLang="en-US"/>
              <a:t>(┐</a:t>
            </a:r>
            <a:r>
              <a:rPr lang="en-US" altLang="zh-CN"/>
              <a:t>p∨q)∨r)∧(┐r∨┐p∨q)</a:t>
            </a:r>
            <a:r>
              <a:rPr lang="en-US" altLang="zh-CN">
                <a:latin typeface="Times New Roman" panose="02020603050405020304" pitchFamily="18" charset="0"/>
              </a:rPr>
              <a:t> </a:t>
            </a:r>
            <a:r>
              <a:rPr lang="en-US" altLang="zh-CN"/>
              <a:t>（</a:t>
            </a:r>
            <a:r>
              <a:rPr lang="zh-CN" altLang="en-US"/>
              <a:t>消去→） </a:t>
            </a:r>
            <a:endParaRPr lang="zh-CN" altLang="en-US">
              <a:solidFill>
                <a:schemeClr val="tx1"/>
              </a:solidFill>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zh-CN" altLang="en-US"/>
              <a:t>((</a:t>
            </a:r>
            <a:r>
              <a:rPr lang="en-US" altLang="zh-CN"/>
              <a:t>p∧┐q)</a:t>
            </a:r>
            <a:r>
              <a:rPr lang="en-US" altLang="zh-CN">
                <a:solidFill>
                  <a:schemeClr val="accent1"/>
                </a:solidFill>
              </a:rPr>
              <a:t>∨r</a:t>
            </a:r>
            <a:r>
              <a:rPr lang="en-US" altLang="zh-CN"/>
              <a:t>)∧(┐p∨q∨┐r)</a:t>
            </a:r>
            <a:r>
              <a:rPr lang="en-US" altLang="zh-CN">
                <a:latin typeface="Times New Roman" panose="02020603050405020304" pitchFamily="18" charset="0"/>
              </a:rPr>
              <a:t>   </a:t>
            </a:r>
            <a:r>
              <a:rPr lang="en-US" altLang="zh-CN"/>
              <a:t> （</a:t>
            </a:r>
            <a:r>
              <a:rPr lang="zh-CN" altLang="en-US"/>
              <a:t>否定号内移） </a:t>
            </a:r>
          </a:p>
          <a:p>
            <a:pPr algn="just">
              <a:spcBef>
                <a:spcPct val="50000"/>
              </a:spcBef>
              <a:buFont typeface="Wingdings" panose="05000000000000000000" pitchFamily="2" charset="2"/>
              <a:buNone/>
            </a:pPr>
            <a:r>
              <a:rPr lang="zh-CN" altLang="en-US"/>
              <a:t> 	</a:t>
            </a:r>
            <a:r>
              <a:rPr kumimoji="0" lang="en-US" altLang="zh-CN">
                <a:solidFill>
                  <a:schemeClr val="tx1"/>
                </a:solidFill>
                <a:sym typeface="Symbol" panose="05050102010706020507" pitchFamily="18" charset="2"/>
              </a:rPr>
              <a:t> </a:t>
            </a: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p∨r)∧(┐q∨r)∧(┐p∨q∨┐r)（∨</a:t>
            </a:r>
            <a:r>
              <a:rPr kumimoji="0" lang="zh-CN" altLang="en-US">
                <a:solidFill>
                  <a:schemeClr val="tx1"/>
                </a:solidFill>
                <a:sym typeface="Symbol" panose="05050102010706020507" pitchFamily="18" charset="2"/>
              </a:rPr>
              <a:t>对∧分配律）</a:t>
            </a:r>
          </a:p>
        </p:txBody>
      </p:sp>
      <p:sp>
        <p:nvSpPr>
          <p:cNvPr id="366597" name="AutoShape 5"/>
          <p:cNvSpPr>
            <a:spLocks noChangeArrowheads="1"/>
          </p:cNvSpPr>
          <p:nvPr/>
        </p:nvSpPr>
        <p:spPr bwMode="auto">
          <a:xfrm>
            <a:off x="236538" y="2082800"/>
            <a:ext cx="830262"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6597"/>
                                        </p:tgtEl>
                                        <p:attrNameLst>
                                          <p:attrName>style.visibility</p:attrName>
                                        </p:attrNameLst>
                                      </p:cBhvr>
                                      <p:to>
                                        <p:strVal val="visible"/>
                                      </p:to>
                                    </p:set>
                                    <p:anim calcmode="lin" valueType="num">
                                      <p:cBhvr additive="base">
                                        <p:cTn id="7" dur="500" fill="hold"/>
                                        <p:tgtEl>
                                          <p:spTgt spid="366597"/>
                                        </p:tgtEl>
                                        <p:attrNameLst>
                                          <p:attrName>ppt_x</p:attrName>
                                        </p:attrNameLst>
                                      </p:cBhvr>
                                      <p:tavLst>
                                        <p:tav tm="0">
                                          <p:val>
                                            <p:strVal val="0-#ppt_w/2"/>
                                          </p:val>
                                        </p:tav>
                                        <p:tav tm="100000">
                                          <p:val>
                                            <p:strVal val="#ppt_x"/>
                                          </p:val>
                                        </p:tav>
                                      </p:tavLst>
                                    </p:anim>
                                    <p:anim calcmode="lin" valueType="num">
                                      <p:cBhvr additive="base">
                                        <p:cTn id="8" dur="500" fill="hold"/>
                                        <p:tgtEl>
                                          <p:spTgt spid="3665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66596">
                                            <p:txEl>
                                              <p:pRg st="0" end="0"/>
                                            </p:txEl>
                                          </p:spTgt>
                                        </p:tgtEl>
                                        <p:attrNameLst>
                                          <p:attrName>style.visibility</p:attrName>
                                        </p:attrNameLst>
                                      </p:cBhvr>
                                      <p:to>
                                        <p:strVal val="visible"/>
                                      </p:to>
                                    </p:set>
                                    <p:animEffect transition="in" filter="wipe(left)">
                                      <p:cBhvr>
                                        <p:cTn id="13" dur="500"/>
                                        <p:tgtEl>
                                          <p:spTgt spid="366596">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6596">
                                            <p:txEl>
                                              <p:pRg st="1" end="1"/>
                                            </p:txEl>
                                          </p:spTgt>
                                        </p:tgtEl>
                                        <p:attrNameLst>
                                          <p:attrName>style.visibility</p:attrName>
                                        </p:attrNameLst>
                                      </p:cBhvr>
                                      <p:to>
                                        <p:strVal val="visible"/>
                                      </p:to>
                                    </p:set>
                                    <p:animEffect transition="in" filter="wipe(left)">
                                      <p:cBhvr>
                                        <p:cTn id="18" dur="500"/>
                                        <p:tgtEl>
                                          <p:spTgt spid="36659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66596">
                                            <p:txEl>
                                              <p:pRg st="2" end="2"/>
                                            </p:txEl>
                                          </p:spTgt>
                                        </p:tgtEl>
                                        <p:attrNameLst>
                                          <p:attrName>style.visibility</p:attrName>
                                        </p:attrNameLst>
                                      </p:cBhvr>
                                      <p:to>
                                        <p:strVal val="visible"/>
                                      </p:to>
                                    </p:set>
                                    <p:animEffect transition="in" filter="wipe(left)">
                                      <p:cBhvr>
                                        <p:cTn id="23" dur="500"/>
                                        <p:tgtEl>
                                          <p:spTgt spid="36659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6596">
                                            <p:txEl>
                                              <p:pRg st="3" end="3"/>
                                            </p:txEl>
                                          </p:spTgt>
                                        </p:tgtEl>
                                        <p:attrNameLst>
                                          <p:attrName>style.visibility</p:attrName>
                                        </p:attrNameLst>
                                      </p:cBhvr>
                                      <p:to>
                                        <p:strVal val="visible"/>
                                      </p:to>
                                    </p:set>
                                    <p:animEffect transition="in" filter="wipe(left)">
                                      <p:cBhvr>
                                        <p:cTn id="28" dur="500"/>
                                        <p:tgtEl>
                                          <p:spTgt spid="366596">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66596">
                                            <p:txEl>
                                              <p:pRg st="4" end="4"/>
                                            </p:txEl>
                                          </p:spTgt>
                                        </p:tgtEl>
                                        <p:attrNameLst>
                                          <p:attrName>style.visibility</p:attrName>
                                        </p:attrNameLst>
                                      </p:cBhvr>
                                      <p:to>
                                        <p:strVal val="visible"/>
                                      </p:to>
                                    </p:set>
                                    <p:animEffect transition="in" filter="wipe(left)">
                                      <p:cBhvr>
                                        <p:cTn id="33" dur="500"/>
                                        <p:tgtEl>
                                          <p:spTgt spid="366596">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66596">
                                            <p:txEl>
                                              <p:pRg st="5" end="5"/>
                                            </p:txEl>
                                          </p:spTgt>
                                        </p:tgtEl>
                                        <p:attrNameLst>
                                          <p:attrName>style.visibility</p:attrName>
                                        </p:attrNameLst>
                                      </p:cBhvr>
                                      <p:to>
                                        <p:strVal val="visible"/>
                                      </p:to>
                                    </p:set>
                                    <p:animEffect transition="in" filter="wipe(left)">
                                      <p:cBhvr>
                                        <p:cTn id="38" dur="500"/>
                                        <p:tgtEl>
                                          <p:spTgt spid="366596">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66596">
                                            <p:txEl>
                                              <p:pRg st="6" end="6"/>
                                            </p:txEl>
                                          </p:spTgt>
                                        </p:tgtEl>
                                        <p:attrNameLst>
                                          <p:attrName>style.visibility</p:attrName>
                                        </p:attrNameLst>
                                      </p:cBhvr>
                                      <p:to>
                                        <p:strVal val="visible"/>
                                      </p:to>
                                    </p:set>
                                    <p:animEffect transition="in" filter="wipe(left)">
                                      <p:cBhvr>
                                        <p:cTn id="43" dur="500"/>
                                        <p:tgtEl>
                                          <p:spTgt spid="3665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build="p" autoUpdateAnimBg="0"/>
      <p:bldP spid="36659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noFill/>
        </p:spPr>
        <p:txBody>
          <a:bodyPr/>
          <a:lstStyle/>
          <a:p>
            <a:r>
              <a:rPr lang="zh-CN" altLang="en-US" sz="4000"/>
              <a:t>例题</a:t>
            </a:r>
          </a:p>
        </p:txBody>
      </p:sp>
      <p:sp>
        <p:nvSpPr>
          <p:cNvPr id="367622" name="Text Box 6"/>
          <p:cNvSpPr txBox="1">
            <a:spLocks noChangeArrowheads="1"/>
          </p:cNvSpPr>
          <p:nvPr/>
        </p:nvSpPr>
        <p:spPr bwMode="auto">
          <a:xfrm>
            <a:off x="152400" y="1371600"/>
            <a:ext cx="8610600" cy="3106738"/>
          </a:xfrm>
          <a:prstGeom prst="rect">
            <a:avLst/>
          </a:prstGeom>
          <a:noFill/>
          <a:ln>
            <a:noFill/>
          </a:ln>
          <a:effectLst/>
          <a:extLst>
            <a:ext uri="{909E8E84-426E-40DD-AFC4-6F175D3DCCD1}">
              <a14:hiddenFill xmlns:a14="http://schemas.microsoft.com/office/drawing/2010/main">
                <a:solidFill>
                  <a:srgbClr val="89A5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just">
              <a:spcBef>
                <a:spcPct val="50000"/>
              </a:spcBef>
              <a:buFont typeface="Wingdings" panose="05000000000000000000" pitchFamily="2" charset="2"/>
              <a:buNone/>
            </a:pPr>
            <a:r>
              <a:rPr lang="en-US" altLang="zh-CN"/>
              <a:t>(2) </a:t>
            </a:r>
            <a:r>
              <a:rPr lang="zh-CN" altLang="en-US"/>
              <a:t>求析取范式</a:t>
            </a:r>
          </a:p>
          <a:p>
            <a:pPr algn="just">
              <a:spcBef>
                <a:spcPct val="50000"/>
              </a:spcBef>
              <a:buFont typeface="Wingdings" panose="05000000000000000000" pitchFamily="2" charset="2"/>
              <a:buNone/>
            </a:pPr>
            <a:r>
              <a:rPr lang="zh-CN" altLang="en-US"/>
              <a:t>  (</a:t>
            </a:r>
            <a:r>
              <a:rPr lang="en-US" altLang="zh-CN"/>
              <a:t>p→q)</a:t>
            </a:r>
            <a:r>
              <a:rPr kumimoji="0" lang="en-US" altLang="zh-CN" sz="2800">
                <a:solidFill>
                  <a:schemeClr val="tx1"/>
                </a:solidFill>
                <a:sym typeface="Symbol" panose="05050102010706020507" pitchFamily="18" charset="2"/>
              </a:rPr>
              <a:t></a:t>
            </a:r>
            <a:r>
              <a:rPr lang="en-US" altLang="zh-CN"/>
              <a:t> r</a:t>
            </a:r>
          </a:p>
          <a:p>
            <a:pPr algn="just">
              <a:spcBef>
                <a:spcPct val="50000"/>
              </a:spcBef>
              <a:buFont typeface="Wingdings" panose="05000000000000000000" pitchFamily="2" charset="2"/>
              <a:buNone/>
            </a:pPr>
            <a:r>
              <a:rPr lang="en-US" altLang="zh-CN"/>
              <a:t>	</a:t>
            </a:r>
            <a:r>
              <a:rPr kumimoji="0" lang="en-US" altLang="zh-CN">
                <a:solidFill>
                  <a:schemeClr val="tx1"/>
                </a:solidFill>
                <a:sym typeface="Symbol" panose="05050102010706020507" pitchFamily="18" charset="2"/>
              </a:rPr>
              <a:t> </a:t>
            </a:r>
            <a:r>
              <a:rPr lang="zh-CN" altLang="en-US"/>
              <a:t>(</a:t>
            </a:r>
            <a:r>
              <a:rPr lang="zh-CN" altLang="en-US">
                <a:solidFill>
                  <a:schemeClr val="tx1"/>
                </a:solidFill>
              </a:rPr>
              <a:t>(</a:t>
            </a:r>
            <a:r>
              <a:rPr lang="en-US" altLang="zh-CN">
                <a:solidFill>
                  <a:schemeClr val="tx1"/>
                </a:solidFill>
              </a:rPr>
              <a:t>p∧┐q)</a:t>
            </a:r>
            <a:r>
              <a:rPr lang="en-US" altLang="zh-CN">
                <a:solidFill>
                  <a:schemeClr val="accent1"/>
                </a:solidFill>
              </a:rPr>
              <a:t>∨</a:t>
            </a:r>
            <a:r>
              <a:rPr lang="en-US" altLang="zh-CN">
                <a:solidFill>
                  <a:schemeClr val="tx1"/>
                </a:solidFill>
              </a:rPr>
              <a:t>r)</a:t>
            </a:r>
            <a:r>
              <a:rPr lang="en-US" altLang="zh-CN">
                <a:solidFill>
                  <a:schemeClr val="hlink"/>
                </a:solidFill>
              </a:rPr>
              <a:t>∧</a:t>
            </a:r>
            <a:r>
              <a:rPr lang="en-US" altLang="zh-CN"/>
              <a:t>(┐p</a:t>
            </a:r>
            <a:r>
              <a:rPr lang="en-US" altLang="zh-CN">
                <a:solidFill>
                  <a:schemeClr val="accent1"/>
                </a:solidFill>
              </a:rPr>
              <a:t>∨</a:t>
            </a:r>
            <a:r>
              <a:rPr lang="en-US" altLang="zh-CN"/>
              <a:t>q</a:t>
            </a:r>
            <a:r>
              <a:rPr lang="en-US" altLang="zh-CN">
                <a:solidFill>
                  <a:schemeClr val="accent1"/>
                </a:solidFill>
              </a:rPr>
              <a:t>∨</a:t>
            </a:r>
            <a:r>
              <a:rPr lang="en-US" altLang="zh-CN"/>
              <a:t>┐r)</a:t>
            </a:r>
            <a:endParaRPr kumimoji="0" lang="en-US" altLang="zh-CN">
              <a:solidFill>
                <a:schemeClr val="tx1"/>
              </a:solidFill>
              <a:sym typeface="Symbol" panose="05050102010706020507" pitchFamily="18" charset="2"/>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a:t>
            </a:r>
            <a:r>
              <a:rPr lang="zh-CN" altLang="en-US">
                <a:solidFill>
                  <a:schemeClr val="tx1"/>
                </a:solidFill>
              </a:rPr>
              <a:t> (</a:t>
            </a:r>
            <a:r>
              <a:rPr lang="en-US" altLang="zh-CN">
                <a:solidFill>
                  <a:schemeClr val="tx1"/>
                </a:solidFill>
              </a:rPr>
              <a:t>p∧┐q∧┐p)∨(p∧┐q∧q)∨(p∧┐q∧┐r)	 	   ∨(r∧┐p)∨(r∧q)∨(r∧┐r) </a:t>
            </a:r>
            <a:endParaRPr lang="zh-CN" altLang="en-US">
              <a:solidFill>
                <a:schemeClr val="tx1"/>
              </a:solidFill>
            </a:endParaRPr>
          </a:p>
          <a:p>
            <a:pPr algn="just">
              <a:spcBef>
                <a:spcPct val="50000"/>
              </a:spcBef>
              <a:buFont typeface="Wingdings" panose="05000000000000000000" pitchFamily="2" charset="2"/>
              <a:buNone/>
            </a:pPr>
            <a:r>
              <a:rPr kumimoji="0" lang="en-US" altLang="zh-CN">
                <a:solidFill>
                  <a:schemeClr val="tx1"/>
                </a:solidFill>
                <a:sym typeface="Symbol" panose="05050102010706020507" pitchFamily="18" charset="2"/>
              </a:rPr>
              <a:t>	 </a:t>
            </a:r>
            <a:r>
              <a:rPr lang="zh-CN" altLang="en-US"/>
              <a:t>(</a:t>
            </a:r>
            <a:r>
              <a:rPr lang="en-US" altLang="zh-CN"/>
              <a:t>p∧┐q∧┐r)∨(┐p∧r)∨(q∧r) </a:t>
            </a:r>
            <a:endParaRPr lang="zh-CN" altLang="en-US">
              <a:solidFill>
                <a:schemeClr val="tx1"/>
              </a:solidFill>
            </a:endParaRPr>
          </a:p>
        </p:txBody>
      </p:sp>
      <p:sp>
        <p:nvSpPr>
          <p:cNvPr id="367624" name="AutoShape 8"/>
          <p:cNvSpPr>
            <a:spLocks noChangeArrowheads="1"/>
          </p:cNvSpPr>
          <p:nvPr/>
        </p:nvSpPr>
        <p:spPr bwMode="auto">
          <a:xfrm>
            <a:off x="0" y="5181600"/>
            <a:ext cx="914400" cy="701675"/>
          </a:xfrm>
          <a:custGeom>
            <a:avLst/>
            <a:gdLst>
              <a:gd name="T0" fmla="*/ 1229029800 w 21600"/>
              <a:gd name="T1" fmla="*/ 0 h 21600"/>
              <a:gd name="T2" fmla="*/ 0 w 21600"/>
              <a:gd name="T3" fmla="*/ 370229588 h 21600"/>
              <a:gd name="T4" fmla="*/ 1229029800 w 21600"/>
              <a:gd name="T5" fmla="*/ 740458137 h 21600"/>
              <a:gd name="T6" fmla="*/ 1638706400 w 21600"/>
              <a:gd name="T7" fmla="*/ 3702295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a:noFill/>
          </a:ln>
          <a:effectLst/>
          <a:extLs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1"/>
                </a:solidFill>
                <a:latin typeface="Arial" panose="020B0604020202020204" pitchFamily="34" charset="0"/>
                <a:ea typeface="宋体" panose="02010600030101010101" pitchFamily="2" charset="-122"/>
              </a:rPr>
              <a:t>说明</a:t>
            </a:r>
          </a:p>
        </p:txBody>
      </p:sp>
      <p:sp>
        <p:nvSpPr>
          <p:cNvPr id="367625" name="Rectangle 9"/>
          <p:cNvSpPr>
            <a:spLocks noChangeArrowheads="1"/>
          </p:cNvSpPr>
          <p:nvPr/>
        </p:nvSpPr>
        <p:spPr bwMode="auto">
          <a:xfrm>
            <a:off x="1143000" y="5181600"/>
            <a:ext cx="7848600" cy="1143000"/>
          </a:xfrm>
          <a:prstGeom prst="rect">
            <a:avLst/>
          </a:prstGeom>
          <a:solidFill>
            <a:srgbClr val="FCCE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Clr>
                <a:schemeClr val="bg2"/>
              </a:buClr>
            </a:pPr>
            <a:r>
              <a:rPr lang="zh-CN" altLang="en-US">
                <a:solidFill>
                  <a:schemeClr val="bg2"/>
                </a:solidFill>
              </a:rPr>
              <a:t>由此例可知</a:t>
            </a:r>
            <a:r>
              <a:rPr lang="zh-CN" altLang="en-US">
                <a:solidFill>
                  <a:schemeClr val="bg1"/>
                </a:solidFill>
              </a:rPr>
              <a:t>，</a:t>
            </a:r>
            <a:r>
              <a:rPr lang="zh-CN" altLang="en-US">
                <a:solidFill>
                  <a:schemeClr val="bg2"/>
                </a:solidFill>
              </a:rPr>
              <a:t>命题公式的析取范式不唯一。</a:t>
            </a:r>
          </a:p>
          <a:p>
            <a:pPr>
              <a:buClr>
                <a:schemeClr val="bg2"/>
              </a:buClr>
            </a:pPr>
            <a:r>
              <a:rPr lang="zh-CN" altLang="en-US">
                <a:solidFill>
                  <a:schemeClr val="bg2"/>
                </a:solidFill>
              </a:rPr>
              <a:t>同样</a:t>
            </a:r>
            <a:r>
              <a:rPr lang="zh-CN" altLang="en-US">
                <a:solidFill>
                  <a:schemeClr val="bg1"/>
                </a:solidFill>
              </a:rPr>
              <a:t>，</a:t>
            </a:r>
            <a:r>
              <a:rPr lang="zh-CN" altLang="en-US">
                <a:solidFill>
                  <a:schemeClr val="bg2"/>
                </a:solidFill>
              </a:rPr>
              <a:t>合取范式也是不唯一的。</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7622">
                                            <p:txEl>
                                              <p:pRg st="0" end="0"/>
                                            </p:txEl>
                                          </p:spTgt>
                                        </p:tgtEl>
                                        <p:attrNameLst>
                                          <p:attrName>style.visibility</p:attrName>
                                        </p:attrNameLst>
                                      </p:cBhvr>
                                      <p:to>
                                        <p:strVal val="visible"/>
                                      </p:to>
                                    </p:set>
                                    <p:animEffect transition="in" filter="wipe(left)">
                                      <p:cBhvr>
                                        <p:cTn id="7" dur="500"/>
                                        <p:tgtEl>
                                          <p:spTgt spid="3676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7622">
                                            <p:txEl>
                                              <p:pRg st="1" end="1"/>
                                            </p:txEl>
                                          </p:spTgt>
                                        </p:tgtEl>
                                        <p:attrNameLst>
                                          <p:attrName>style.visibility</p:attrName>
                                        </p:attrNameLst>
                                      </p:cBhvr>
                                      <p:to>
                                        <p:strVal val="visible"/>
                                      </p:to>
                                    </p:set>
                                    <p:animEffect transition="in" filter="wipe(left)">
                                      <p:cBhvr>
                                        <p:cTn id="12" dur="500"/>
                                        <p:tgtEl>
                                          <p:spTgt spid="3676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7622">
                                            <p:txEl>
                                              <p:pRg st="2" end="2"/>
                                            </p:txEl>
                                          </p:spTgt>
                                        </p:tgtEl>
                                        <p:attrNameLst>
                                          <p:attrName>style.visibility</p:attrName>
                                        </p:attrNameLst>
                                      </p:cBhvr>
                                      <p:to>
                                        <p:strVal val="visible"/>
                                      </p:to>
                                    </p:set>
                                    <p:animEffect transition="in" filter="wipe(left)">
                                      <p:cBhvr>
                                        <p:cTn id="17" dur="500"/>
                                        <p:tgtEl>
                                          <p:spTgt spid="3676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7622">
                                            <p:txEl>
                                              <p:pRg st="3" end="3"/>
                                            </p:txEl>
                                          </p:spTgt>
                                        </p:tgtEl>
                                        <p:attrNameLst>
                                          <p:attrName>style.visibility</p:attrName>
                                        </p:attrNameLst>
                                      </p:cBhvr>
                                      <p:to>
                                        <p:strVal val="visible"/>
                                      </p:to>
                                    </p:set>
                                    <p:animEffect transition="in" filter="wipe(left)">
                                      <p:cBhvr>
                                        <p:cTn id="22" dur="500"/>
                                        <p:tgtEl>
                                          <p:spTgt spid="3676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7622">
                                            <p:txEl>
                                              <p:pRg st="4" end="4"/>
                                            </p:txEl>
                                          </p:spTgt>
                                        </p:tgtEl>
                                        <p:attrNameLst>
                                          <p:attrName>style.visibility</p:attrName>
                                        </p:attrNameLst>
                                      </p:cBhvr>
                                      <p:to>
                                        <p:strVal val="visible"/>
                                      </p:to>
                                    </p:set>
                                    <p:animEffect transition="in" filter="wipe(left)">
                                      <p:cBhvr>
                                        <p:cTn id="27" dur="500"/>
                                        <p:tgtEl>
                                          <p:spTgt spid="3676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67624"/>
                                        </p:tgtEl>
                                        <p:attrNameLst>
                                          <p:attrName>style.visibility</p:attrName>
                                        </p:attrNameLst>
                                      </p:cBhvr>
                                      <p:to>
                                        <p:strVal val="visible"/>
                                      </p:to>
                                    </p:set>
                                    <p:anim calcmode="lin" valueType="num">
                                      <p:cBhvr additive="base">
                                        <p:cTn id="32" dur="500" fill="hold"/>
                                        <p:tgtEl>
                                          <p:spTgt spid="367624"/>
                                        </p:tgtEl>
                                        <p:attrNameLst>
                                          <p:attrName>ppt_x</p:attrName>
                                        </p:attrNameLst>
                                      </p:cBhvr>
                                      <p:tavLst>
                                        <p:tav tm="0">
                                          <p:val>
                                            <p:strVal val="0-#ppt_w/2"/>
                                          </p:val>
                                        </p:tav>
                                        <p:tav tm="100000">
                                          <p:val>
                                            <p:strVal val="#ppt_x"/>
                                          </p:val>
                                        </p:tav>
                                      </p:tavLst>
                                    </p:anim>
                                    <p:anim calcmode="lin" valueType="num">
                                      <p:cBhvr additive="base">
                                        <p:cTn id="33" dur="500" fill="hold"/>
                                        <p:tgtEl>
                                          <p:spTgt spid="36762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67625">
                                            <p:bg/>
                                          </p:spTgt>
                                        </p:tgtEl>
                                        <p:attrNameLst>
                                          <p:attrName>style.visibility</p:attrName>
                                        </p:attrNameLst>
                                      </p:cBhvr>
                                      <p:to>
                                        <p:strVal val="visible"/>
                                      </p:to>
                                    </p:set>
                                    <p:animEffect transition="in" filter="wipe(up)">
                                      <p:cBhvr>
                                        <p:cTn id="38" dur="500"/>
                                        <p:tgtEl>
                                          <p:spTgt spid="367625">
                                            <p:bg/>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67625">
                                            <p:txEl>
                                              <p:pRg st="0" end="0"/>
                                            </p:txEl>
                                          </p:spTgt>
                                        </p:tgtEl>
                                        <p:attrNameLst>
                                          <p:attrName>style.visibility</p:attrName>
                                        </p:attrNameLst>
                                      </p:cBhvr>
                                      <p:to>
                                        <p:strVal val="visible"/>
                                      </p:to>
                                    </p:set>
                                    <p:animEffect transition="in" filter="wipe(up)">
                                      <p:cBhvr>
                                        <p:cTn id="43" dur="500"/>
                                        <p:tgtEl>
                                          <p:spTgt spid="367625">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67625">
                                            <p:txEl>
                                              <p:pRg st="1" end="1"/>
                                            </p:txEl>
                                          </p:spTgt>
                                        </p:tgtEl>
                                        <p:attrNameLst>
                                          <p:attrName>style.visibility</p:attrName>
                                        </p:attrNameLst>
                                      </p:cBhvr>
                                      <p:to>
                                        <p:strVal val="visible"/>
                                      </p:to>
                                    </p:set>
                                    <p:animEffect transition="in" filter="wipe(up)">
                                      <p:cBhvr>
                                        <p:cTn id="48" dur="500"/>
                                        <p:tgtEl>
                                          <p:spTgt spid="3676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2" grpId="0" build="p" autoUpdateAnimBg="0"/>
      <p:bldP spid="367624" grpId="0" animBg="1" autoUpdateAnimBg="0"/>
      <p:bldP spid="367625" grpId="0" build="p"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范式的规范化形式</a:t>
            </a:r>
            <a:endParaRPr lang="en-US" altLang="zh-CN"/>
          </a:p>
        </p:txBody>
      </p:sp>
      <p:sp>
        <p:nvSpPr>
          <p:cNvPr id="41987" name="Rectangle 3"/>
          <p:cNvSpPr>
            <a:spLocks noGrp="1" noChangeArrowheads="1"/>
          </p:cNvSpPr>
          <p:nvPr>
            <p:ph type="body" idx="1"/>
          </p:nvPr>
        </p:nvSpPr>
        <p:spPr>
          <a:xfrm>
            <a:off x="304800" y="1295400"/>
            <a:ext cx="8382000" cy="5105400"/>
          </a:xfrm>
        </p:spPr>
        <p:txBody>
          <a:bodyPr/>
          <a:lstStyle/>
          <a:p>
            <a:r>
              <a:rPr lang="zh-CN" altLang="en-US">
                <a:solidFill>
                  <a:schemeClr val="hlink"/>
                </a:solidFill>
              </a:rPr>
              <a:t>定义2.4</a:t>
            </a:r>
            <a:r>
              <a:rPr lang="zh-CN" altLang="en-US"/>
              <a:t> 在含有</a:t>
            </a:r>
            <a:r>
              <a:rPr lang="en-US" altLang="zh-CN"/>
              <a:t>n</a:t>
            </a:r>
            <a:r>
              <a:rPr lang="zh-CN" altLang="en-US"/>
              <a:t>个命题变项的简单合取式（简单析取式）中，若每个命题变项和它的否定式不同时出现，而二者之一必出现且仅出现一次，且第</a:t>
            </a:r>
            <a:r>
              <a:rPr lang="en-US" altLang="zh-CN"/>
              <a:t>i</a:t>
            </a:r>
            <a:r>
              <a:rPr lang="zh-CN" altLang="en-US"/>
              <a:t>个命题变项或它的否定式出现在从左算起的第</a:t>
            </a:r>
            <a:r>
              <a:rPr lang="en-US" altLang="zh-CN"/>
              <a:t>i</a:t>
            </a:r>
            <a:r>
              <a:rPr lang="zh-CN" altLang="en-US"/>
              <a:t>位上（若命题变项无角标，就按字典顺序排列），称这样的简单合取式（简单析取式）为</a:t>
            </a:r>
            <a:r>
              <a:rPr lang="zh-CN" altLang="en-US">
                <a:solidFill>
                  <a:schemeClr val="hlink"/>
                </a:solidFill>
              </a:rPr>
              <a:t>极小项</a:t>
            </a:r>
            <a:r>
              <a:rPr lang="zh-CN" altLang="en-US">
                <a:solidFill>
                  <a:schemeClr val="tx1"/>
                </a:solidFill>
              </a:rPr>
              <a:t>（</a:t>
            </a:r>
            <a:r>
              <a:rPr lang="zh-CN" altLang="en-US">
                <a:solidFill>
                  <a:schemeClr val="hlink"/>
                </a:solidFill>
              </a:rPr>
              <a:t>极大项</a:t>
            </a:r>
            <a:r>
              <a:rPr lang="zh-CN" altLang="en-US">
                <a:solidFill>
                  <a:schemeClr val="tx1"/>
                </a:solidFill>
              </a:rPr>
              <a:t>）</a:t>
            </a:r>
            <a:r>
              <a:rPr lang="zh-CN" altLang="en-US"/>
              <a:t>。</a:t>
            </a:r>
          </a:p>
          <a:p>
            <a:r>
              <a:rPr lang="en-US" altLang="zh-CN"/>
              <a:t>n</a:t>
            </a:r>
            <a:r>
              <a:rPr lang="zh-CN" altLang="en-US"/>
              <a:t>个命题变项共可产生2</a:t>
            </a:r>
            <a:r>
              <a:rPr lang="en-US" altLang="zh-CN" baseline="30000"/>
              <a:t>n</a:t>
            </a:r>
            <a:r>
              <a:rPr lang="zh-CN" altLang="en-US"/>
              <a:t>个不同的极小项。其中每个极小项都有且仅有一个成真赋值。若成真赋值所对应的二进制数转换为十进制数</a:t>
            </a:r>
            <a:r>
              <a:rPr lang="en-US" altLang="zh-CN"/>
              <a:t>i，</a:t>
            </a:r>
            <a:r>
              <a:rPr lang="zh-CN" altLang="en-US"/>
              <a:t>就将所对应极小项记作</a:t>
            </a:r>
            <a:r>
              <a:rPr lang="en-US" altLang="zh-CN"/>
              <a:t>m</a:t>
            </a:r>
            <a:r>
              <a:rPr lang="en-US" altLang="zh-CN" baseline="-30000"/>
              <a:t>i </a:t>
            </a:r>
            <a:r>
              <a:rPr lang="en-US" altLang="zh-CN"/>
              <a:t>。</a:t>
            </a:r>
          </a:p>
          <a:p>
            <a:r>
              <a:rPr lang="zh-CN" altLang="en-US"/>
              <a:t>类似地，</a:t>
            </a:r>
            <a:r>
              <a:rPr lang="en-US" altLang="zh-CN"/>
              <a:t>n</a:t>
            </a:r>
            <a:r>
              <a:rPr lang="zh-CN" altLang="en-US"/>
              <a:t>个命题变项共可产生2</a:t>
            </a:r>
            <a:r>
              <a:rPr lang="en-US" altLang="zh-CN" baseline="30000"/>
              <a:t>n</a:t>
            </a:r>
            <a:r>
              <a:rPr lang="zh-CN" altLang="en-US"/>
              <a:t>个极大项，每个极大项只有一个成假赋值，将其对应的十进制数</a:t>
            </a:r>
            <a:r>
              <a:rPr lang="en-US" altLang="zh-CN"/>
              <a:t>i</a:t>
            </a:r>
            <a:r>
              <a:rPr lang="zh-CN" altLang="en-US"/>
              <a:t>记作极大项的角标，记作</a:t>
            </a:r>
            <a:r>
              <a:rPr lang="en-US" altLang="zh-CN"/>
              <a:t>M</a:t>
            </a:r>
            <a:r>
              <a:rPr lang="en-US" altLang="zh-CN" baseline="-30000"/>
              <a:t>i</a:t>
            </a:r>
            <a:r>
              <a:rPr lang="en-US" altLang="zh-CN"/>
              <a:t>。</a:t>
            </a:r>
            <a:endParaRPr lang="zh-CN" altLang="en-US"/>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a:t>表2.3 </a:t>
            </a:r>
            <a:r>
              <a:rPr lang="en-US" altLang="zh-CN" sz="3200"/>
              <a:t>p,q</a:t>
            </a:r>
            <a:r>
              <a:rPr lang="zh-CN" altLang="en-US" sz="3200"/>
              <a:t>形成的极小项与极大项</a:t>
            </a:r>
            <a:r>
              <a:rPr lang="zh-CN" altLang="en-US"/>
              <a:t> </a:t>
            </a:r>
          </a:p>
        </p:txBody>
      </p:sp>
      <p:pic>
        <p:nvPicPr>
          <p:cNvPr id="43011" name="Picture 4" descr="http://necweb.neu.edu.cn/ncourse/lssx/part1/images/table2.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6200" y="2133600"/>
            <a:ext cx="89154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3200"/>
              <a:t>表2.4 </a:t>
            </a:r>
            <a:r>
              <a:rPr lang="en-US" altLang="zh-CN" sz="3200"/>
              <a:t>p,q,r</a:t>
            </a:r>
            <a:r>
              <a:rPr lang="zh-CN" altLang="en-US" sz="3200"/>
              <a:t>形成的极小项与极大项</a:t>
            </a:r>
            <a:r>
              <a:rPr lang="zh-CN" altLang="en-US"/>
              <a:t> </a:t>
            </a:r>
          </a:p>
        </p:txBody>
      </p:sp>
      <p:pic>
        <p:nvPicPr>
          <p:cNvPr id="44035" name="Picture 4" descr="http://necweb.neu.edu.cn/ncourse/lssx/part1/images/table2.4.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2452688"/>
            <a:ext cx="91440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范式的规范化形式</a:t>
            </a:r>
          </a:p>
        </p:txBody>
      </p:sp>
      <p:sp>
        <p:nvSpPr>
          <p:cNvPr id="371715" name="Rectangle 3"/>
          <p:cNvSpPr>
            <a:spLocks noGrp="1" noChangeArrowheads="1"/>
          </p:cNvSpPr>
          <p:nvPr>
            <p:ph type="body" idx="1"/>
          </p:nvPr>
        </p:nvSpPr>
        <p:spPr>
          <a:xfrm>
            <a:off x="533400" y="1371600"/>
            <a:ext cx="7772400" cy="1524000"/>
          </a:xfrm>
        </p:spPr>
        <p:txBody>
          <a:bodyPr/>
          <a:lstStyle/>
          <a:p>
            <a:pPr>
              <a:lnSpc>
                <a:spcPct val="90000"/>
              </a:lnSpc>
              <a:buFont typeface="Wingdings" panose="05000000000000000000" pitchFamily="2" charset="2"/>
              <a:buNone/>
            </a:pPr>
            <a:r>
              <a:rPr lang="zh-CN" altLang="en-US" sz="2800">
                <a:solidFill>
                  <a:schemeClr val="hlink"/>
                </a:solidFill>
              </a:rPr>
              <a:t>定理2.4</a:t>
            </a:r>
            <a:r>
              <a:rPr lang="zh-CN" altLang="en-US" sz="2800">
                <a:solidFill>
                  <a:schemeClr val="tx1"/>
                </a:solidFill>
              </a:rPr>
              <a:t> 设</a:t>
            </a:r>
            <a:r>
              <a:rPr lang="en-US" altLang="zh-CN" sz="2800">
                <a:solidFill>
                  <a:schemeClr val="tx1"/>
                </a:solidFill>
              </a:rPr>
              <a:t>m</a:t>
            </a:r>
            <a:r>
              <a:rPr lang="en-US" altLang="zh-CN" sz="2800" baseline="-30000">
                <a:solidFill>
                  <a:schemeClr val="tx1"/>
                </a:solidFill>
              </a:rPr>
              <a:t>i</a:t>
            </a:r>
            <a:r>
              <a:rPr lang="zh-CN" altLang="en-US" sz="2800">
                <a:solidFill>
                  <a:schemeClr val="tx1"/>
                </a:solidFill>
              </a:rPr>
              <a:t>与</a:t>
            </a:r>
            <a:r>
              <a:rPr lang="en-US" altLang="zh-CN" sz="2800">
                <a:solidFill>
                  <a:schemeClr val="tx1"/>
                </a:solidFill>
              </a:rPr>
              <a:t>M</a:t>
            </a:r>
            <a:r>
              <a:rPr lang="en-US" altLang="zh-CN" sz="2800" baseline="-30000">
                <a:solidFill>
                  <a:schemeClr val="tx1"/>
                </a:solidFill>
              </a:rPr>
              <a:t>i</a:t>
            </a:r>
            <a:r>
              <a:rPr lang="zh-CN" altLang="en-US" sz="2800">
                <a:solidFill>
                  <a:schemeClr val="tx1"/>
                </a:solidFill>
              </a:rPr>
              <a:t>是命题变项</a:t>
            </a:r>
            <a:r>
              <a:rPr lang="en-US" altLang="zh-CN" sz="2800">
                <a:solidFill>
                  <a:schemeClr val="tx1"/>
                </a:solidFill>
              </a:rPr>
              <a:t>p</a:t>
            </a:r>
            <a:r>
              <a:rPr lang="en-US" altLang="zh-CN" sz="2800" baseline="-30000">
                <a:solidFill>
                  <a:schemeClr val="tx1"/>
                </a:solidFill>
              </a:rPr>
              <a:t>1</a:t>
            </a:r>
            <a:r>
              <a:rPr lang="en-US" altLang="zh-CN" sz="2800">
                <a:solidFill>
                  <a:schemeClr val="tx1"/>
                </a:solidFill>
              </a:rPr>
              <a:t>,p</a:t>
            </a:r>
            <a:r>
              <a:rPr lang="en-US" altLang="zh-CN" sz="2800" baseline="-30000">
                <a:solidFill>
                  <a:schemeClr val="tx1"/>
                </a:solidFill>
              </a:rPr>
              <a:t>2</a:t>
            </a:r>
            <a:r>
              <a:rPr lang="en-US" altLang="zh-CN" sz="2800">
                <a:solidFill>
                  <a:schemeClr val="tx1"/>
                </a:solidFill>
              </a:rPr>
              <a:t>,</a:t>
            </a:r>
            <a:r>
              <a:rPr lang="en-US" altLang="zh-CN" sz="2800">
                <a:solidFill>
                  <a:schemeClr val="tx1"/>
                </a:solidFill>
                <a:latin typeface="Times New Roman" panose="02020603050405020304" pitchFamily="18" charset="0"/>
              </a:rPr>
              <a:t>…</a:t>
            </a:r>
            <a:r>
              <a:rPr lang="en-US" altLang="zh-CN" sz="2800">
                <a:solidFill>
                  <a:schemeClr val="tx1"/>
                </a:solidFill>
              </a:rPr>
              <a:t>,p</a:t>
            </a:r>
            <a:r>
              <a:rPr lang="en-US" altLang="zh-CN" sz="2800" baseline="-30000">
                <a:solidFill>
                  <a:schemeClr val="tx1"/>
                </a:solidFill>
              </a:rPr>
              <a:t>n</a:t>
            </a:r>
            <a:r>
              <a:rPr lang="zh-CN" altLang="en-US" sz="2800">
                <a:solidFill>
                  <a:schemeClr val="tx1"/>
                </a:solidFill>
              </a:rPr>
              <a:t>形成的极小项和极大项，则</a:t>
            </a:r>
            <a:r>
              <a:rPr lang="zh-CN" altLang="en-US" sz="2800"/>
              <a:t> </a:t>
            </a:r>
          </a:p>
          <a:p>
            <a:pPr algn="ctr">
              <a:lnSpc>
                <a:spcPct val="90000"/>
              </a:lnSpc>
              <a:buFont typeface="Wingdings" panose="05000000000000000000" pitchFamily="2" charset="2"/>
              <a:buNone/>
            </a:pPr>
            <a:r>
              <a:rPr lang="zh-CN" altLang="en-US" sz="2800"/>
              <a:t>┐</a:t>
            </a:r>
            <a:r>
              <a:rPr lang="en-US" altLang="zh-CN" sz="2800"/>
              <a:t>m</a:t>
            </a:r>
            <a:r>
              <a:rPr lang="en-US" altLang="zh-CN" sz="2800" baseline="-30000"/>
              <a:t>i </a:t>
            </a:r>
            <a:r>
              <a:rPr kumimoji="0" lang="en-US" altLang="zh-CN" sz="2800">
                <a:solidFill>
                  <a:schemeClr val="tx1"/>
                </a:solidFill>
                <a:sym typeface="Symbol" panose="05050102010706020507" pitchFamily="18" charset="2"/>
              </a:rPr>
              <a:t></a:t>
            </a:r>
            <a:r>
              <a:rPr lang="en-US" altLang="zh-CN" sz="2800" baseline="-30000"/>
              <a:t>  </a:t>
            </a:r>
            <a:r>
              <a:rPr lang="en-US" altLang="zh-CN" sz="2800"/>
              <a:t>M</a:t>
            </a:r>
            <a:r>
              <a:rPr lang="en-US" altLang="zh-CN" sz="2800" baseline="-30000"/>
              <a:t>i</a:t>
            </a:r>
            <a:r>
              <a:rPr lang="en-US" altLang="zh-CN" sz="2800"/>
              <a:t>， ┐M</a:t>
            </a:r>
            <a:r>
              <a:rPr lang="en-US" altLang="zh-CN" sz="2800" baseline="-30000"/>
              <a:t>i </a:t>
            </a:r>
            <a:r>
              <a:rPr kumimoji="0" lang="en-US" altLang="zh-CN" sz="2800">
                <a:solidFill>
                  <a:schemeClr val="tx1"/>
                </a:solidFill>
                <a:sym typeface="Symbol" panose="05050102010706020507" pitchFamily="18" charset="2"/>
              </a:rPr>
              <a:t></a:t>
            </a:r>
            <a:r>
              <a:rPr lang="en-US" altLang="zh-CN" sz="2800" baseline="-30000"/>
              <a:t> </a:t>
            </a:r>
            <a:r>
              <a:rPr lang="en-US" altLang="zh-CN" sz="2800"/>
              <a:t>m</a:t>
            </a:r>
            <a:r>
              <a:rPr lang="en-US" altLang="zh-CN" sz="2800" baseline="-30000"/>
              <a:t>i</a:t>
            </a:r>
            <a:r>
              <a:rPr lang="en-US" altLang="zh-CN" sz="2800"/>
              <a:t> </a:t>
            </a:r>
            <a:endParaRPr lang="zh-CN" altLang="en-US" sz="2800"/>
          </a:p>
        </p:txBody>
      </p:sp>
      <p:sp>
        <p:nvSpPr>
          <p:cNvPr id="371716" name="Rectangle 4"/>
          <p:cNvSpPr>
            <a:spLocks noChangeArrowheads="1"/>
          </p:cNvSpPr>
          <p:nvPr/>
        </p:nvSpPr>
        <p:spPr bwMode="auto">
          <a:xfrm>
            <a:off x="457200" y="2895600"/>
            <a:ext cx="8305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sz="2800">
                <a:solidFill>
                  <a:schemeClr val="hlink"/>
                </a:solidFill>
              </a:rPr>
              <a:t>定义2.5</a:t>
            </a:r>
            <a:r>
              <a:rPr lang="zh-CN" altLang="en-US" sz="2800"/>
              <a:t> 设由</a:t>
            </a:r>
            <a:r>
              <a:rPr lang="en-US" altLang="zh-CN" sz="2800"/>
              <a:t>n</a:t>
            </a:r>
            <a:r>
              <a:rPr lang="zh-CN" altLang="en-US" sz="2800"/>
              <a:t>个命题变项构成的析取范式（合取范式）中所有的简单合取式（简单析取式）都是极小项（极大项），则称该析取范式（合取范式）</a:t>
            </a:r>
            <a:r>
              <a:rPr lang="zh-CN" altLang="en-US" sz="2800">
                <a:solidFill>
                  <a:schemeClr val="hlink"/>
                </a:solidFill>
              </a:rPr>
              <a:t>为主析取范式</a:t>
            </a:r>
            <a:r>
              <a:rPr lang="zh-CN" altLang="en-US" sz="2800">
                <a:solidFill>
                  <a:schemeClr val="tx1"/>
                </a:solidFill>
              </a:rPr>
              <a:t>（</a:t>
            </a:r>
            <a:r>
              <a:rPr lang="zh-CN" altLang="en-US" sz="2800">
                <a:solidFill>
                  <a:schemeClr val="hlink"/>
                </a:solidFill>
              </a:rPr>
              <a:t>主合取范式</a:t>
            </a:r>
            <a:r>
              <a:rPr lang="zh-CN" altLang="en-US" sz="2800">
                <a:solidFill>
                  <a:schemeClr val="tx1"/>
                </a:solidFill>
              </a:rPr>
              <a:t>）</a:t>
            </a:r>
            <a:r>
              <a:rPr lang="zh-CN" altLang="en-US" sz="2800"/>
              <a:t>。</a:t>
            </a:r>
            <a:r>
              <a:rPr lang="zh-CN" altLang="en-US"/>
              <a:t> </a:t>
            </a:r>
          </a:p>
        </p:txBody>
      </p:sp>
      <p:sp>
        <p:nvSpPr>
          <p:cNvPr id="371717" name="Rectangle 5"/>
          <p:cNvSpPr>
            <a:spLocks noChangeArrowheads="1"/>
          </p:cNvSpPr>
          <p:nvPr/>
        </p:nvSpPr>
        <p:spPr bwMode="auto">
          <a:xfrm>
            <a:off x="457200" y="52578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sz="2800">
                <a:solidFill>
                  <a:schemeClr val="hlink"/>
                </a:solidFill>
              </a:rPr>
              <a:t>定理2.5</a:t>
            </a:r>
            <a:r>
              <a:rPr lang="zh-CN" altLang="en-US" sz="2800"/>
              <a:t> 任何命题公式都存在着与之等值的主析取范式和主合取范式，并且是唯一的。</a:t>
            </a:r>
            <a:r>
              <a:rPr lang="zh-CN" altLang="en-US"/>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1715"/>
                                        </p:tgtEl>
                                        <p:attrNameLst>
                                          <p:attrName>style.visibility</p:attrName>
                                        </p:attrNameLst>
                                      </p:cBhvr>
                                      <p:to>
                                        <p:strVal val="visible"/>
                                      </p:to>
                                    </p:set>
                                    <p:animEffect transition="in" filter="wipe(up)">
                                      <p:cBhvr>
                                        <p:cTn id="7" dur="500"/>
                                        <p:tgtEl>
                                          <p:spTgt spid="371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1716"/>
                                        </p:tgtEl>
                                        <p:attrNameLst>
                                          <p:attrName>style.visibility</p:attrName>
                                        </p:attrNameLst>
                                      </p:cBhvr>
                                      <p:to>
                                        <p:strVal val="visible"/>
                                      </p:to>
                                    </p:set>
                                    <p:animEffect transition="in" filter="wipe(up)">
                                      <p:cBhvr>
                                        <p:cTn id="12" dur="500"/>
                                        <p:tgtEl>
                                          <p:spTgt spid="371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1717"/>
                                        </p:tgtEl>
                                        <p:attrNameLst>
                                          <p:attrName>style.visibility</p:attrName>
                                        </p:attrNameLst>
                                      </p:cBhvr>
                                      <p:to>
                                        <p:strVal val="visible"/>
                                      </p:to>
                                    </p:set>
                                    <p:animEffect transition="in" filter="wipe(up)">
                                      <p:cBhvr>
                                        <p:cTn id="17" dur="500"/>
                                        <p:tgtEl>
                                          <p:spTgt spid="3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autoUpdateAnimBg="0"/>
      <p:bldP spid="371716" grpId="0" autoUpdateAnimBg="0"/>
      <p:bldP spid="37171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t>定理2.5的证明</a:t>
            </a:r>
          </a:p>
        </p:txBody>
      </p:sp>
      <p:sp>
        <p:nvSpPr>
          <p:cNvPr id="46083" name="Rectangle 4"/>
          <p:cNvSpPr>
            <a:spLocks noGrp="1" noChangeArrowheads="1"/>
          </p:cNvSpPr>
          <p:nvPr>
            <p:ph type="body" idx="1"/>
          </p:nvPr>
        </p:nvSpPr>
        <p:spPr>
          <a:xfrm>
            <a:off x="228600" y="1066800"/>
            <a:ext cx="8915400" cy="5791200"/>
          </a:xfrm>
          <a:noFill/>
        </p:spPr>
        <p:txBody>
          <a:bodyPr/>
          <a:lstStyle/>
          <a:p>
            <a:pPr>
              <a:buFont typeface="Wingdings" panose="05000000000000000000" pitchFamily="2" charset="2"/>
              <a:buNone/>
            </a:pPr>
            <a:r>
              <a:rPr lang="zh-CN" altLang="en-US" dirty="0"/>
              <a:t>(只证主析取范式的存在和唯一性)</a:t>
            </a:r>
          </a:p>
          <a:p>
            <a:pPr>
              <a:buFont typeface="Wingdings" panose="05000000000000000000" pitchFamily="2" charset="2"/>
              <a:buNone/>
            </a:pPr>
            <a:r>
              <a:rPr lang="zh-CN" altLang="en-US" dirty="0"/>
              <a:t>(1)证明存在性。</a:t>
            </a:r>
          </a:p>
          <a:p>
            <a:pPr>
              <a:buFont typeface="Wingdings" panose="05000000000000000000" pitchFamily="2" charset="2"/>
              <a:buNone/>
            </a:pPr>
            <a:r>
              <a:rPr lang="zh-CN" altLang="en-US" dirty="0"/>
              <a:t>设</a:t>
            </a:r>
            <a:r>
              <a:rPr lang="en-US" altLang="zh-CN" dirty="0"/>
              <a:t>A</a:t>
            </a:r>
            <a:r>
              <a:rPr lang="zh-CN" altLang="en-US" dirty="0"/>
              <a:t>是任一含</a:t>
            </a:r>
            <a:r>
              <a:rPr lang="en-US" altLang="zh-CN" dirty="0"/>
              <a:t>n</a:t>
            </a:r>
            <a:r>
              <a:rPr lang="zh-CN" altLang="en-US" dirty="0"/>
              <a:t>个命题变项的公式。</a:t>
            </a:r>
          </a:p>
          <a:p>
            <a:pPr>
              <a:buFont typeface="Wingdings" panose="05000000000000000000" pitchFamily="2" charset="2"/>
              <a:buNone/>
            </a:pPr>
            <a:r>
              <a:rPr lang="zh-CN" altLang="en-US" dirty="0"/>
              <a:t>由定理2.3可知，存在与</a:t>
            </a:r>
            <a:r>
              <a:rPr lang="en-US" altLang="zh-CN" dirty="0"/>
              <a:t>A</a:t>
            </a:r>
            <a:r>
              <a:rPr lang="zh-CN" altLang="en-US" dirty="0"/>
              <a:t>等值的析取范式</a:t>
            </a:r>
            <a:r>
              <a:rPr lang="en-US" altLang="zh-CN" dirty="0"/>
              <a:t>A</a:t>
            </a:r>
            <a:r>
              <a:rPr lang="zh-CN" altLang="en-US" dirty="0">
                <a:latin typeface="宋体" panose="02010600030101010101" pitchFamily="2" charset="-122"/>
                <a:ea typeface="宋体" panose="02010600030101010101" pitchFamily="2" charset="-122"/>
              </a:rPr>
              <a:t>′</a:t>
            </a:r>
            <a:r>
              <a:rPr lang="en-US" altLang="zh-CN" dirty="0"/>
              <a:t>，</a:t>
            </a:r>
            <a:r>
              <a:rPr lang="zh-CN" altLang="en-US" dirty="0"/>
              <a:t>即</a:t>
            </a:r>
            <a:r>
              <a:rPr lang="en-US" altLang="zh-CN" dirty="0"/>
              <a:t>A</a:t>
            </a:r>
            <a:r>
              <a:rPr kumimoji="0" lang="en-US" altLang="zh-CN" dirty="0">
                <a:solidFill>
                  <a:schemeClr val="tx1"/>
                </a:solidFill>
                <a:sym typeface="Symbol" panose="05050102010706020507" pitchFamily="18" charset="2"/>
              </a:rPr>
              <a:t></a:t>
            </a:r>
            <a:r>
              <a:rPr lang="en-US" altLang="zh-CN" dirty="0"/>
              <a:t>A</a:t>
            </a:r>
            <a:r>
              <a:rPr lang="zh-CN" altLang="en-US" dirty="0">
                <a:latin typeface="宋体" panose="02010600030101010101" pitchFamily="2" charset="-122"/>
                <a:ea typeface="宋体" panose="02010600030101010101" pitchFamily="2" charset="-122"/>
              </a:rPr>
              <a:t>′</a:t>
            </a:r>
            <a:r>
              <a:rPr lang="en-US" altLang="zh-CN" dirty="0"/>
              <a:t>，</a:t>
            </a:r>
            <a:r>
              <a:rPr lang="zh-CN" altLang="en-US" dirty="0"/>
              <a:t>若</a:t>
            </a:r>
            <a:r>
              <a:rPr lang="en-US" altLang="zh-CN" dirty="0"/>
              <a:t>A</a:t>
            </a:r>
            <a:r>
              <a:rPr lang="zh-CN" altLang="en-US" dirty="0">
                <a:latin typeface="宋体" panose="02010600030101010101" pitchFamily="2" charset="-122"/>
                <a:ea typeface="宋体" panose="02010600030101010101" pitchFamily="2" charset="-122"/>
              </a:rPr>
              <a:t>′</a:t>
            </a:r>
            <a:r>
              <a:rPr lang="zh-CN" altLang="en-US" dirty="0"/>
              <a:t>的某个简单合取式</a:t>
            </a:r>
            <a:r>
              <a:rPr lang="en-US" altLang="zh-CN" dirty="0"/>
              <a:t>A</a:t>
            </a:r>
            <a:r>
              <a:rPr lang="en-US" altLang="zh-CN" baseline="-30000" dirty="0"/>
              <a:t>i</a:t>
            </a:r>
            <a:r>
              <a:rPr lang="zh-CN" altLang="en-US" dirty="0"/>
              <a:t>中既不含命题变项</a:t>
            </a:r>
            <a:r>
              <a:rPr lang="en-US" altLang="zh-CN" dirty="0" err="1"/>
              <a:t>p</a:t>
            </a:r>
            <a:r>
              <a:rPr lang="en-US" altLang="zh-CN" baseline="-30000" dirty="0" err="1"/>
              <a:t>j</a:t>
            </a:r>
            <a:r>
              <a:rPr lang="en-US" altLang="zh-CN" dirty="0"/>
              <a:t>，</a:t>
            </a:r>
            <a:r>
              <a:rPr lang="zh-CN" altLang="en-US" dirty="0"/>
              <a:t>也不含它的否定式┐</a:t>
            </a:r>
            <a:r>
              <a:rPr lang="en-US" altLang="zh-CN" dirty="0" err="1"/>
              <a:t>p</a:t>
            </a:r>
            <a:r>
              <a:rPr lang="en-US" altLang="zh-CN" baseline="-30000" dirty="0" err="1"/>
              <a:t>j</a:t>
            </a:r>
            <a:r>
              <a:rPr lang="en-US" altLang="zh-CN" dirty="0"/>
              <a:t>，</a:t>
            </a:r>
            <a:r>
              <a:rPr lang="zh-CN" altLang="en-US" dirty="0"/>
              <a:t>则将</a:t>
            </a:r>
            <a:r>
              <a:rPr lang="en-US" altLang="zh-CN" dirty="0"/>
              <a:t>A</a:t>
            </a:r>
            <a:r>
              <a:rPr lang="en-US" altLang="zh-CN" baseline="-30000" dirty="0"/>
              <a:t>i</a:t>
            </a:r>
            <a:r>
              <a:rPr lang="zh-CN" altLang="en-US" dirty="0"/>
              <a:t>展成如下形式：</a:t>
            </a:r>
          </a:p>
          <a:p>
            <a:pPr>
              <a:buFont typeface="Wingdings" panose="05000000000000000000" pitchFamily="2" charset="2"/>
              <a:buNone/>
            </a:pPr>
            <a:r>
              <a:rPr lang="en-US" altLang="zh-CN" dirty="0"/>
              <a:t>	A</a:t>
            </a:r>
            <a:r>
              <a:rPr lang="en-US" altLang="zh-CN" baseline="-30000" dirty="0"/>
              <a:t>i </a:t>
            </a:r>
            <a:r>
              <a:rPr kumimoji="0" lang="en-US" altLang="zh-CN" dirty="0">
                <a:solidFill>
                  <a:schemeClr val="tx1"/>
                </a:solidFill>
                <a:sym typeface="Symbol" panose="05050102010706020507" pitchFamily="18" charset="2"/>
              </a:rPr>
              <a:t></a:t>
            </a:r>
            <a:r>
              <a:rPr lang="en-US" altLang="zh-CN" baseline="-30000" dirty="0"/>
              <a:t> </a:t>
            </a:r>
            <a:r>
              <a:rPr lang="en-US" altLang="zh-CN" dirty="0"/>
              <a:t>A</a:t>
            </a:r>
            <a:r>
              <a:rPr lang="en-US" altLang="zh-CN" baseline="-30000" dirty="0"/>
              <a:t>i</a:t>
            </a:r>
            <a:r>
              <a:rPr lang="en-US" altLang="zh-CN" dirty="0"/>
              <a:t>∧1 </a:t>
            </a:r>
            <a:r>
              <a:rPr kumimoji="0" lang="en-US" altLang="zh-CN" dirty="0">
                <a:solidFill>
                  <a:schemeClr val="tx1"/>
                </a:solidFill>
                <a:sym typeface="Symbol" panose="05050102010706020507" pitchFamily="18" charset="2"/>
              </a:rPr>
              <a:t></a:t>
            </a:r>
            <a:r>
              <a:rPr lang="en-US" altLang="zh-CN" dirty="0"/>
              <a:t> A</a:t>
            </a:r>
            <a:r>
              <a:rPr lang="en-US" altLang="zh-CN" baseline="-30000" dirty="0"/>
              <a:t>i</a:t>
            </a:r>
            <a:r>
              <a:rPr lang="en-US" altLang="zh-CN" dirty="0"/>
              <a:t>∧(</a:t>
            </a:r>
            <a:r>
              <a:rPr lang="en-US" altLang="zh-CN" dirty="0" err="1"/>
              <a:t>p</a:t>
            </a:r>
            <a:r>
              <a:rPr lang="en-US" altLang="zh-CN" baseline="-30000" dirty="0" err="1"/>
              <a:t>j</a:t>
            </a:r>
            <a:r>
              <a:rPr lang="en-US" altLang="zh-CN" dirty="0"/>
              <a:t>∨┐</a:t>
            </a:r>
            <a:r>
              <a:rPr lang="en-US" altLang="zh-CN" dirty="0" err="1"/>
              <a:t>p</a:t>
            </a:r>
            <a:r>
              <a:rPr lang="en-US" altLang="zh-CN" baseline="-30000" dirty="0" err="1"/>
              <a:t>j</a:t>
            </a:r>
            <a:r>
              <a:rPr lang="en-US" altLang="zh-CN" dirty="0"/>
              <a:t>) </a:t>
            </a:r>
            <a:r>
              <a:rPr kumimoji="0" lang="en-US" altLang="zh-CN" dirty="0">
                <a:solidFill>
                  <a:schemeClr val="tx1"/>
                </a:solidFill>
                <a:sym typeface="Symbol" panose="05050102010706020507" pitchFamily="18" charset="2"/>
              </a:rPr>
              <a:t> </a:t>
            </a:r>
            <a:r>
              <a:rPr lang="en-US" altLang="zh-CN" dirty="0"/>
              <a:t>(</a:t>
            </a:r>
            <a:r>
              <a:rPr lang="en-US" altLang="zh-CN" dirty="0" err="1"/>
              <a:t>A</a:t>
            </a:r>
            <a:r>
              <a:rPr lang="en-US" altLang="zh-CN" baseline="-30000" dirty="0" err="1"/>
              <a:t>i</a:t>
            </a:r>
            <a:r>
              <a:rPr lang="en-US" altLang="zh-CN" dirty="0" err="1"/>
              <a:t>∧p</a:t>
            </a:r>
            <a:r>
              <a:rPr lang="en-US" altLang="zh-CN" baseline="-30000" dirty="0" err="1"/>
              <a:t>j</a:t>
            </a:r>
            <a:r>
              <a:rPr lang="en-US" altLang="zh-CN" dirty="0"/>
              <a:t>)∨(</a:t>
            </a:r>
            <a:r>
              <a:rPr lang="en-US" altLang="zh-CN" dirty="0" err="1"/>
              <a:t>A</a:t>
            </a:r>
            <a:r>
              <a:rPr lang="en-US" altLang="zh-CN" baseline="-30000" dirty="0" err="1"/>
              <a:t>j</a:t>
            </a:r>
            <a:r>
              <a:rPr lang="en-US" altLang="zh-CN" dirty="0"/>
              <a:t>∧┐</a:t>
            </a:r>
            <a:r>
              <a:rPr lang="en-US" altLang="zh-CN" dirty="0" err="1"/>
              <a:t>p</a:t>
            </a:r>
            <a:r>
              <a:rPr lang="en-US" altLang="zh-CN" baseline="-30000" dirty="0" err="1"/>
              <a:t>j</a:t>
            </a:r>
            <a:r>
              <a:rPr lang="en-US" altLang="zh-CN" dirty="0"/>
              <a:t>) </a:t>
            </a:r>
          </a:p>
          <a:p>
            <a:pPr>
              <a:buFont typeface="Wingdings" panose="05000000000000000000" pitchFamily="2" charset="2"/>
              <a:buNone/>
            </a:pPr>
            <a:r>
              <a:rPr lang="zh-CN" altLang="en-US" dirty="0"/>
              <a:t>继续这个过程，直到所有的简单合取式都含任意命题变项或它的否定式。 </a:t>
            </a:r>
          </a:p>
          <a:p>
            <a:pPr>
              <a:buFont typeface="Wingdings" panose="05000000000000000000" pitchFamily="2" charset="2"/>
              <a:buNone/>
            </a:pPr>
            <a:r>
              <a:rPr lang="zh-CN" altLang="en-US" dirty="0"/>
              <a:t>若在演算过程中出现重复的命题变项或极小项以及极小项是矛盾式时，都应</a:t>
            </a:r>
            <a:r>
              <a:rPr lang="zh-CN" altLang="en-US" dirty="0">
                <a:latin typeface="Times New Roman" panose="02020603050405020304" pitchFamily="18" charset="0"/>
              </a:rPr>
              <a:t>“</a:t>
            </a:r>
            <a:r>
              <a:rPr lang="zh-CN" altLang="en-US" dirty="0"/>
              <a:t>消去</a:t>
            </a:r>
            <a:r>
              <a:rPr lang="zh-CN" altLang="en-US" dirty="0">
                <a:latin typeface="Times New Roman" panose="02020603050405020304" pitchFamily="18" charset="0"/>
              </a:rPr>
              <a:t>”</a:t>
            </a:r>
            <a:r>
              <a:rPr lang="zh-CN" altLang="en-US" dirty="0"/>
              <a:t>：如用</a:t>
            </a:r>
            <a:r>
              <a:rPr lang="en-US" altLang="zh-CN" dirty="0"/>
              <a:t>p</a:t>
            </a:r>
            <a:r>
              <a:rPr lang="zh-CN" altLang="en-US" dirty="0"/>
              <a:t>代替</a:t>
            </a:r>
            <a:r>
              <a:rPr lang="en-US" altLang="zh-CN" dirty="0" err="1"/>
              <a:t>p∧p，m</a:t>
            </a:r>
            <a:r>
              <a:rPr lang="en-US" altLang="zh-CN" baseline="-30000" dirty="0" err="1"/>
              <a:t>i</a:t>
            </a:r>
            <a:r>
              <a:rPr lang="zh-CN" altLang="en-US" dirty="0"/>
              <a:t>代替</a:t>
            </a:r>
            <a:r>
              <a:rPr lang="en-US" altLang="zh-CN" dirty="0"/>
              <a:t>m</a:t>
            </a:r>
            <a:r>
              <a:rPr lang="en-US" altLang="zh-CN" baseline="-30000" dirty="0"/>
              <a:t>i</a:t>
            </a:r>
            <a:r>
              <a:rPr lang="en-US" altLang="zh-CN" dirty="0"/>
              <a:t>∨m</a:t>
            </a:r>
            <a:r>
              <a:rPr lang="en-US" altLang="zh-CN" baseline="-30000" dirty="0"/>
              <a:t>i</a:t>
            </a:r>
            <a:r>
              <a:rPr lang="en-US" altLang="zh-CN" dirty="0"/>
              <a:t>，0</a:t>
            </a:r>
            <a:r>
              <a:rPr lang="zh-CN" altLang="en-US" dirty="0"/>
              <a:t>代替矛盾式等。最后就将</a:t>
            </a:r>
            <a:r>
              <a:rPr lang="en-US" altLang="zh-CN" dirty="0"/>
              <a:t>A</a:t>
            </a:r>
            <a:r>
              <a:rPr lang="zh-CN" altLang="en-US" dirty="0"/>
              <a:t>化成与之等值的主析取范式</a:t>
            </a:r>
            <a:r>
              <a:rPr lang="en-US" altLang="zh-CN" dirty="0"/>
              <a:t>A'。 </a:t>
            </a:r>
            <a:r>
              <a:rPr lang="zh-CN" altLang="en-US" dirty="0"/>
              <a:t>  </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定理2.5</a:t>
            </a:r>
          </a:p>
        </p:txBody>
      </p:sp>
      <p:sp>
        <p:nvSpPr>
          <p:cNvPr id="47107" name="Rectangle 3"/>
          <p:cNvSpPr>
            <a:spLocks noGrp="1" noChangeArrowheads="1"/>
          </p:cNvSpPr>
          <p:nvPr>
            <p:ph type="body" idx="1"/>
          </p:nvPr>
        </p:nvSpPr>
        <p:spPr>
          <a:xfrm>
            <a:off x="533400" y="1371600"/>
            <a:ext cx="8153400" cy="4114800"/>
          </a:xfrm>
        </p:spPr>
        <p:txBody>
          <a:bodyPr/>
          <a:lstStyle/>
          <a:p>
            <a:pPr>
              <a:buFont typeface="Wingdings" panose="05000000000000000000" pitchFamily="2" charset="2"/>
              <a:buNone/>
            </a:pPr>
            <a:r>
              <a:rPr lang="zh-CN" altLang="en-US"/>
              <a:t>(2)证明唯一性。</a:t>
            </a:r>
          </a:p>
          <a:p>
            <a:pPr>
              <a:buFont typeface="Wingdings" panose="05000000000000000000" pitchFamily="2" charset="2"/>
              <a:buNone/>
            </a:pPr>
            <a:r>
              <a:rPr lang="zh-CN" altLang="en-US"/>
              <a:t>假设某一命题公式</a:t>
            </a:r>
            <a:r>
              <a:rPr lang="en-US" altLang="zh-CN"/>
              <a:t>A</a:t>
            </a:r>
            <a:r>
              <a:rPr lang="zh-CN" altLang="en-US"/>
              <a:t>存在两个与之等值的主析取范式</a:t>
            </a:r>
            <a:r>
              <a:rPr lang="en-US" altLang="zh-CN"/>
              <a:t>B</a:t>
            </a:r>
            <a:r>
              <a:rPr lang="zh-CN" altLang="en-US"/>
              <a:t>和</a:t>
            </a:r>
            <a:r>
              <a:rPr lang="en-US" altLang="zh-CN"/>
              <a:t>C，</a:t>
            </a:r>
          </a:p>
          <a:p>
            <a:pPr>
              <a:buFont typeface="Wingdings" panose="05000000000000000000" pitchFamily="2" charset="2"/>
              <a:buNone/>
            </a:pPr>
            <a:r>
              <a:rPr lang="zh-CN" altLang="en-US"/>
              <a:t>即</a:t>
            </a:r>
            <a:r>
              <a:rPr lang="en-US" altLang="zh-CN"/>
              <a:t>A</a:t>
            </a:r>
            <a:r>
              <a:rPr kumimoji="0" lang="en-US" altLang="zh-CN">
                <a:solidFill>
                  <a:schemeClr val="tx1"/>
                </a:solidFill>
                <a:sym typeface="Symbol" panose="05050102010706020507" pitchFamily="18" charset="2"/>
              </a:rPr>
              <a:t></a:t>
            </a:r>
            <a:r>
              <a:rPr lang="en-US" altLang="zh-CN"/>
              <a:t>B</a:t>
            </a:r>
            <a:r>
              <a:rPr lang="zh-CN" altLang="en-US"/>
              <a:t>且</a:t>
            </a:r>
            <a:r>
              <a:rPr lang="en-US" altLang="zh-CN"/>
              <a:t>A</a:t>
            </a:r>
            <a:r>
              <a:rPr kumimoji="0" lang="en-US" altLang="zh-CN">
                <a:solidFill>
                  <a:schemeClr val="tx1"/>
                </a:solidFill>
                <a:sym typeface="Symbol" panose="05050102010706020507" pitchFamily="18" charset="2"/>
              </a:rPr>
              <a:t></a:t>
            </a:r>
            <a:r>
              <a:rPr lang="en-US" altLang="zh-CN"/>
              <a:t>C，</a:t>
            </a:r>
            <a:r>
              <a:rPr lang="zh-CN" altLang="en-US"/>
              <a:t>则</a:t>
            </a:r>
            <a:r>
              <a:rPr lang="en-US" altLang="zh-CN"/>
              <a:t>B</a:t>
            </a:r>
            <a:r>
              <a:rPr kumimoji="0" lang="en-US" altLang="zh-CN">
                <a:solidFill>
                  <a:schemeClr val="tx1"/>
                </a:solidFill>
                <a:sym typeface="Symbol" panose="05050102010706020507" pitchFamily="18" charset="2"/>
              </a:rPr>
              <a:t></a:t>
            </a:r>
            <a:r>
              <a:rPr lang="en-US" altLang="zh-CN"/>
              <a:t>C。</a:t>
            </a:r>
          </a:p>
          <a:p>
            <a:pPr>
              <a:buFont typeface="Wingdings" panose="05000000000000000000" pitchFamily="2" charset="2"/>
              <a:buNone/>
            </a:pPr>
            <a:r>
              <a:rPr lang="zh-CN" altLang="en-US"/>
              <a:t>由于</a:t>
            </a:r>
            <a:r>
              <a:rPr lang="en-US" altLang="zh-CN"/>
              <a:t>B</a:t>
            </a:r>
            <a:r>
              <a:rPr lang="zh-CN" altLang="en-US"/>
              <a:t>和</a:t>
            </a:r>
            <a:r>
              <a:rPr lang="en-US" altLang="zh-CN"/>
              <a:t>C</a:t>
            </a:r>
            <a:r>
              <a:rPr lang="zh-CN" altLang="en-US"/>
              <a:t>是不同的主析取范式，不妨设极小项</a:t>
            </a:r>
            <a:r>
              <a:rPr lang="en-US" altLang="zh-CN"/>
              <a:t>m</a:t>
            </a:r>
            <a:r>
              <a:rPr lang="en-US" altLang="zh-CN" baseline="-30000"/>
              <a:t>i</a:t>
            </a:r>
            <a:r>
              <a:rPr lang="zh-CN" altLang="en-US"/>
              <a:t>只出现在</a:t>
            </a:r>
            <a:r>
              <a:rPr lang="en-US" altLang="zh-CN"/>
              <a:t>B</a:t>
            </a:r>
            <a:r>
              <a:rPr lang="zh-CN" altLang="en-US"/>
              <a:t>中而不出现在</a:t>
            </a:r>
            <a:r>
              <a:rPr lang="en-US" altLang="zh-CN"/>
              <a:t>C</a:t>
            </a:r>
            <a:r>
              <a:rPr lang="zh-CN" altLang="en-US"/>
              <a:t>中。</a:t>
            </a:r>
          </a:p>
          <a:p>
            <a:pPr>
              <a:buFont typeface="Wingdings" panose="05000000000000000000" pitchFamily="2" charset="2"/>
              <a:buNone/>
            </a:pPr>
            <a:r>
              <a:rPr lang="zh-CN" altLang="en-US"/>
              <a:t>于是，角标</a:t>
            </a:r>
            <a:r>
              <a:rPr lang="en-US" altLang="zh-CN"/>
              <a:t>i</a:t>
            </a:r>
            <a:r>
              <a:rPr lang="zh-CN" altLang="en-US"/>
              <a:t>的二进制表示为</a:t>
            </a:r>
            <a:r>
              <a:rPr lang="en-US" altLang="zh-CN"/>
              <a:t>B</a:t>
            </a:r>
            <a:r>
              <a:rPr lang="zh-CN" altLang="en-US"/>
              <a:t>的成真赋值，而为</a:t>
            </a:r>
            <a:r>
              <a:rPr lang="en-US" altLang="zh-CN"/>
              <a:t>C</a:t>
            </a:r>
            <a:r>
              <a:rPr lang="zh-CN" altLang="en-US"/>
              <a:t>的成假赋值。这与</a:t>
            </a:r>
            <a:r>
              <a:rPr lang="en-US" altLang="zh-CN"/>
              <a:t>B</a:t>
            </a:r>
            <a:r>
              <a:rPr kumimoji="0" lang="en-US" altLang="zh-CN">
                <a:solidFill>
                  <a:schemeClr val="tx1"/>
                </a:solidFill>
                <a:sym typeface="Symbol" panose="05050102010706020507" pitchFamily="18" charset="2"/>
              </a:rPr>
              <a:t></a:t>
            </a:r>
            <a:r>
              <a:rPr lang="en-US" altLang="zh-CN"/>
              <a:t>C</a:t>
            </a:r>
            <a:r>
              <a:rPr lang="zh-CN" altLang="en-US"/>
              <a:t>矛盾，因而</a:t>
            </a:r>
            <a:r>
              <a:rPr lang="en-US" altLang="zh-CN"/>
              <a:t>B</a:t>
            </a:r>
            <a:r>
              <a:rPr lang="zh-CN" altLang="en-US"/>
              <a:t>与</a:t>
            </a:r>
            <a:r>
              <a:rPr lang="en-US" altLang="zh-CN"/>
              <a:t>C</a:t>
            </a:r>
            <a:r>
              <a:rPr lang="zh-CN" altLang="en-US"/>
              <a:t>必相同。 </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a:t>求公式</a:t>
            </a:r>
            <a:r>
              <a:rPr lang="en-US" altLang="zh-CN"/>
              <a:t>A</a:t>
            </a:r>
            <a:r>
              <a:rPr lang="zh-CN" altLang="en-US"/>
              <a:t>的主析取范式的方法与步骤</a:t>
            </a:r>
          </a:p>
        </p:txBody>
      </p:sp>
      <p:sp>
        <p:nvSpPr>
          <p:cNvPr id="48131" name="Rectangle 3"/>
          <p:cNvSpPr>
            <a:spLocks noGrp="1" noChangeArrowheads="1"/>
          </p:cNvSpPr>
          <p:nvPr>
            <p:ph type="body" idx="1"/>
          </p:nvPr>
        </p:nvSpPr>
        <p:spPr>
          <a:xfrm>
            <a:off x="381000" y="1219200"/>
            <a:ext cx="8458200" cy="5334000"/>
          </a:xfrm>
        </p:spPr>
        <p:txBody>
          <a:bodyPr/>
          <a:lstStyle/>
          <a:p>
            <a:pPr>
              <a:lnSpc>
                <a:spcPct val="90000"/>
              </a:lnSpc>
              <a:buFont typeface="Wingdings" panose="05000000000000000000" pitchFamily="2" charset="2"/>
              <a:buNone/>
            </a:pPr>
            <a:r>
              <a:rPr lang="zh-CN" altLang="en-US" dirty="0">
                <a:solidFill>
                  <a:schemeClr val="hlink"/>
                </a:solidFill>
              </a:rPr>
              <a:t>方法一、等值演算法</a:t>
            </a:r>
          </a:p>
          <a:p>
            <a:pPr>
              <a:lnSpc>
                <a:spcPct val="90000"/>
              </a:lnSpc>
              <a:buFont typeface="Wingdings" panose="05000000000000000000" pitchFamily="2" charset="2"/>
              <a:buNone/>
            </a:pPr>
            <a:r>
              <a:rPr lang="zh-CN" altLang="en-US" dirty="0"/>
              <a:t>(1)化归为析取范式。 </a:t>
            </a:r>
          </a:p>
          <a:p>
            <a:pPr>
              <a:lnSpc>
                <a:spcPct val="90000"/>
              </a:lnSpc>
              <a:buFont typeface="Wingdings" panose="05000000000000000000" pitchFamily="2" charset="2"/>
              <a:buNone/>
            </a:pPr>
            <a:r>
              <a:rPr lang="zh-CN" altLang="en-US" dirty="0"/>
              <a:t>(2)除去析取范式中所有永假的析取项。</a:t>
            </a:r>
          </a:p>
          <a:p>
            <a:pPr>
              <a:lnSpc>
                <a:spcPct val="90000"/>
              </a:lnSpc>
              <a:buFont typeface="Wingdings" panose="05000000000000000000" pitchFamily="2" charset="2"/>
              <a:buNone/>
            </a:pPr>
            <a:r>
              <a:rPr lang="zh-CN" altLang="en-US" dirty="0"/>
              <a:t>(3)将析取式中重复出现的合取项和相同的变元合并。</a:t>
            </a:r>
          </a:p>
          <a:p>
            <a:pPr>
              <a:lnSpc>
                <a:spcPct val="90000"/>
              </a:lnSpc>
              <a:buFont typeface="Wingdings" panose="05000000000000000000" pitchFamily="2" charset="2"/>
              <a:buNone/>
            </a:pPr>
            <a:r>
              <a:rPr lang="zh-CN" altLang="en-US" dirty="0"/>
              <a:t>(4)对合取项补入没有出现的命题变元，即添加</a:t>
            </a:r>
            <a:r>
              <a:rPr lang="en-US" altLang="zh-CN" dirty="0"/>
              <a:t>(</a:t>
            </a:r>
            <a:r>
              <a:rPr lang="zh-CN" altLang="en-US" dirty="0"/>
              <a:t>合取</a:t>
            </a:r>
            <a:r>
              <a:rPr lang="en-US" altLang="zh-CN" dirty="0"/>
              <a:t>)</a:t>
            </a:r>
            <a:r>
              <a:rPr lang="zh-CN" altLang="en-US" dirty="0"/>
              <a:t>如(</a:t>
            </a:r>
            <a:r>
              <a:rPr lang="en-US" altLang="zh-CN" dirty="0"/>
              <a:t>p∨┐p)</a:t>
            </a:r>
            <a:r>
              <a:rPr lang="zh-CN" altLang="en-US" dirty="0"/>
              <a:t>式，然后应用分配律展开公式。</a:t>
            </a:r>
            <a:endParaRPr lang="en-US" altLang="zh-CN" dirty="0"/>
          </a:p>
          <a:p>
            <a:pPr>
              <a:lnSpc>
                <a:spcPct val="90000"/>
              </a:lnSpc>
              <a:buFont typeface="Wingdings" panose="05000000000000000000" pitchFamily="2" charset="2"/>
              <a:buNone/>
            </a:pPr>
            <a:r>
              <a:rPr lang="en-US" altLang="zh-CN" dirty="0"/>
              <a:t>(5)</a:t>
            </a:r>
            <a:r>
              <a:rPr lang="zh-CN" altLang="en-US" dirty="0"/>
              <a:t>删除重复的极小项</a:t>
            </a:r>
          </a:p>
          <a:p>
            <a:pPr>
              <a:lnSpc>
                <a:spcPct val="90000"/>
              </a:lnSpc>
              <a:buFont typeface="Wingdings" panose="05000000000000000000" pitchFamily="2" charset="2"/>
              <a:buNone/>
            </a:pPr>
            <a:r>
              <a:rPr lang="zh-CN" altLang="en-US" dirty="0">
                <a:solidFill>
                  <a:schemeClr val="hlink"/>
                </a:solidFill>
              </a:rPr>
              <a:t>方法二、真值表法</a:t>
            </a:r>
          </a:p>
          <a:p>
            <a:pPr>
              <a:lnSpc>
                <a:spcPct val="90000"/>
              </a:lnSpc>
              <a:buFont typeface="Wingdings" panose="05000000000000000000" pitchFamily="2" charset="2"/>
              <a:buNone/>
            </a:pPr>
            <a:r>
              <a:rPr lang="zh-CN" altLang="en-US" dirty="0"/>
              <a:t>(1)写出</a:t>
            </a:r>
            <a:r>
              <a:rPr lang="en-US" altLang="zh-CN" dirty="0"/>
              <a:t>A</a:t>
            </a:r>
            <a:r>
              <a:rPr lang="zh-CN" altLang="en-US" dirty="0"/>
              <a:t>的真值表。</a:t>
            </a:r>
          </a:p>
          <a:p>
            <a:pPr>
              <a:lnSpc>
                <a:spcPct val="90000"/>
              </a:lnSpc>
              <a:buFont typeface="Wingdings" panose="05000000000000000000" pitchFamily="2" charset="2"/>
              <a:buNone/>
            </a:pPr>
            <a:r>
              <a:rPr lang="zh-CN" altLang="en-US" dirty="0"/>
              <a:t>(2)找出</a:t>
            </a:r>
            <a:r>
              <a:rPr lang="en-US" altLang="zh-CN" dirty="0"/>
              <a:t>A</a:t>
            </a:r>
            <a:r>
              <a:rPr lang="zh-CN" altLang="en-US" dirty="0"/>
              <a:t>的成真赋值。</a:t>
            </a:r>
          </a:p>
          <a:p>
            <a:pPr>
              <a:lnSpc>
                <a:spcPct val="90000"/>
              </a:lnSpc>
              <a:buFont typeface="Wingdings" panose="05000000000000000000" pitchFamily="2" charset="2"/>
              <a:buNone/>
            </a:pPr>
            <a:r>
              <a:rPr lang="zh-CN" altLang="en-US" dirty="0"/>
              <a:t>(3)求出每个成真赋值对应的极小项（用名称表示），按角标从小到大顺序析取。</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a:noFill/>
        </p:spPr>
        <p:txBody>
          <a:bodyPr/>
          <a:lstStyle/>
          <a:p>
            <a:r>
              <a:rPr lang="zh-CN" altLang="en-US"/>
              <a:t>求公式</a:t>
            </a:r>
            <a:r>
              <a:rPr lang="en-US" altLang="zh-CN"/>
              <a:t>A</a:t>
            </a:r>
            <a:r>
              <a:rPr lang="zh-CN" altLang="en-US"/>
              <a:t>的主合取范式的方法与步骤</a:t>
            </a:r>
          </a:p>
        </p:txBody>
      </p:sp>
      <p:sp>
        <p:nvSpPr>
          <p:cNvPr id="49155" name="Rectangle 5"/>
          <p:cNvSpPr>
            <a:spLocks noGrp="1" noChangeArrowheads="1"/>
          </p:cNvSpPr>
          <p:nvPr>
            <p:ph type="body" idx="1"/>
          </p:nvPr>
        </p:nvSpPr>
        <p:spPr>
          <a:xfrm>
            <a:off x="381000" y="1219200"/>
            <a:ext cx="8305800" cy="5334000"/>
          </a:xfrm>
          <a:noFill/>
        </p:spPr>
        <p:txBody>
          <a:bodyPr/>
          <a:lstStyle/>
          <a:p>
            <a:pPr>
              <a:lnSpc>
                <a:spcPct val="90000"/>
              </a:lnSpc>
              <a:buFont typeface="Wingdings" panose="05000000000000000000" pitchFamily="2" charset="2"/>
              <a:buNone/>
            </a:pPr>
            <a:r>
              <a:rPr lang="zh-CN" altLang="en-US" dirty="0">
                <a:solidFill>
                  <a:schemeClr val="hlink"/>
                </a:solidFill>
              </a:rPr>
              <a:t>方法一、等值演算法</a:t>
            </a:r>
          </a:p>
          <a:p>
            <a:pPr>
              <a:lnSpc>
                <a:spcPct val="90000"/>
              </a:lnSpc>
              <a:buFont typeface="Wingdings" panose="05000000000000000000" pitchFamily="2" charset="2"/>
              <a:buNone/>
            </a:pPr>
            <a:r>
              <a:rPr lang="zh-CN" altLang="en-US" dirty="0"/>
              <a:t>(1)化归为合取范式。 </a:t>
            </a:r>
          </a:p>
          <a:p>
            <a:pPr>
              <a:lnSpc>
                <a:spcPct val="90000"/>
              </a:lnSpc>
              <a:buFont typeface="Wingdings" panose="05000000000000000000" pitchFamily="2" charset="2"/>
              <a:buNone/>
            </a:pPr>
            <a:r>
              <a:rPr lang="zh-CN" altLang="en-US" dirty="0"/>
              <a:t>(2)除去合取范式中所有永真的合取项。</a:t>
            </a:r>
          </a:p>
          <a:p>
            <a:pPr>
              <a:lnSpc>
                <a:spcPct val="90000"/>
              </a:lnSpc>
              <a:buFont typeface="Wingdings" panose="05000000000000000000" pitchFamily="2" charset="2"/>
              <a:buNone/>
            </a:pPr>
            <a:r>
              <a:rPr lang="zh-CN" altLang="en-US" dirty="0"/>
              <a:t>(3)将合取式中重复出现的析取项和相同的变元合并。</a:t>
            </a:r>
          </a:p>
          <a:p>
            <a:pPr>
              <a:lnSpc>
                <a:spcPct val="90000"/>
              </a:lnSpc>
              <a:buFont typeface="Wingdings" panose="05000000000000000000" pitchFamily="2" charset="2"/>
              <a:buNone/>
            </a:pPr>
            <a:r>
              <a:rPr lang="zh-CN" altLang="en-US" dirty="0"/>
              <a:t>(4)对析取项补入没有出现的命题变元，即添加</a:t>
            </a:r>
            <a:r>
              <a:rPr lang="en-US" altLang="zh-CN" dirty="0"/>
              <a:t>(</a:t>
            </a:r>
            <a:r>
              <a:rPr lang="zh-CN" altLang="en-US" dirty="0"/>
              <a:t>析取</a:t>
            </a:r>
            <a:r>
              <a:rPr lang="en-US" altLang="zh-CN" dirty="0"/>
              <a:t>)</a:t>
            </a:r>
            <a:r>
              <a:rPr lang="zh-CN" altLang="en-US" dirty="0"/>
              <a:t>如(</a:t>
            </a:r>
            <a:r>
              <a:rPr lang="en-US" altLang="zh-CN" dirty="0"/>
              <a:t>p∧┐p)</a:t>
            </a:r>
            <a:r>
              <a:rPr lang="zh-CN" altLang="en-US" dirty="0"/>
              <a:t>式，然后应用分配律展开公式。</a:t>
            </a:r>
            <a:endParaRPr lang="en-US" altLang="zh-CN" dirty="0"/>
          </a:p>
          <a:p>
            <a:pPr>
              <a:lnSpc>
                <a:spcPct val="90000"/>
              </a:lnSpc>
              <a:buNone/>
            </a:pPr>
            <a:r>
              <a:rPr lang="en-US" altLang="zh-CN" dirty="0"/>
              <a:t>(5)</a:t>
            </a:r>
            <a:r>
              <a:rPr lang="zh-CN" altLang="en-US" dirty="0"/>
              <a:t>删除重复的极大项</a:t>
            </a:r>
          </a:p>
          <a:p>
            <a:pPr>
              <a:lnSpc>
                <a:spcPct val="90000"/>
              </a:lnSpc>
              <a:buFont typeface="Wingdings" panose="05000000000000000000" pitchFamily="2" charset="2"/>
              <a:buNone/>
            </a:pPr>
            <a:r>
              <a:rPr lang="zh-CN" altLang="en-US" dirty="0">
                <a:solidFill>
                  <a:schemeClr val="hlink"/>
                </a:solidFill>
              </a:rPr>
              <a:t>方法二、真值表法</a:t>
            </a:r>
          </a:p>
          <a:p>
            <a:pPr>
              <a:lnSpc>
                <a:spcPct val="90000"/>
              </a:lnSpc>
              <a:buFont typeface="Wingdings" panose="05000000000000000000" pitchFamily="2" charset="2"/>
              <a:buNone/>
            </a:pPr>
            <a:r>
              <a:rPr lang="zh-CN" altLang="en-US" dirty="0"/>
              <a:t>(1)写出</a:t>
            </a:r>
            <a:r>
              <a:rPr lang="en-US" altLang="zh-CN" dirty="0"/>
              <a:t>A</a:t>
            </a:r>
            <a:r>
              <a:rPr lang="zh-CN" altLang="en-US" dirty="0"/>
              <a:t>的真值表。</a:t>
            </a:r>
          </a:p>
          <a:p>
            <a:pPr>
              <a:lnSpc>
                <a:spcPct val="90000"/>
              </a:lnSpc>
              <a:buFont typeface="Wingdings" panose="05000000000000000000" pitchFamily="2" charset="2"/>
              <a:buNone/>
            </a:pPr>
            <a:r>
              <a:rPr lang="zh-CN" altLang="en-US" dirty="0"/>
              <a:t>(2)找出</a:t>
            </a:r>
            <a:r>
              <a:rPr lang="en-US" altLang="zh-CN" dirty="0"/>
              <a:t>A</a:t>
            </a:r>
            <a:r>
              <a:rPr lang="zh-CN" altLang="en-US" dirty="0"/>
              <a:t>的成假赋值。</a:t>
            </a:r>
          </a:p>
          <a:p>
            <a:pPr>
              <a:lnSpc>
                <a:spcPct val="90000"/>
              </a:lnSpc>
              <a:buFont typeface="Wingdings" panose="05000000000000000000" pitchFamily="2" charset="2"/>
              <a:buNone/>
            </a:pPr>
            <a:r>
              <a:rPr lang="zh-CN" altLang="en-US" dirty="0"/>
              <a:t>(3)求出每个成假赋值对应的极大项（用名称表示），按角标从小到大顺序合取。</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等值的定义及说明</a:t>
            </a:r>
            <a:endParaRPr lang="en-US" altLang="zh-CN"/>
          </a:p>
        </p:txBody>
      </p:sp>
      <p:sp>
        <p:nvSpPr>
          <p:cNvPr id="343046" name="Rectangle 6"/>
          <p:cNvSpPr>
            <a:spLocks noChangeArrowheads="1"/>
          </p:cNvSpPr>
          <p:nvPr/>
        </p:nvSpPr>
        <p:spPr bwMode="auto">
          <a:xfrm>
            <a:off x="533400" y="1371600"/>
            <a:ext cx="7848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sz="2800">
                <a:solidFill>
                  <a:schemeClr val="hlink"/>
                </a:solidFill>
              </a:rPr>
              <a:t>定义2.1</a:t>
            </a:r>
            <a:r>
              <a:rPr lang="zh-CN" altLang="en-US" sz="2800"/>
              <a:t> 设</a:t>
            </a:r>
            <a:r>
              <a:rPr lang="en-US" altLang="zh-CN" sz="2800"/>
              <a:t>A,B</a:t>
            </a:r>
            <a:r>
              <a:rPr lang="zh-CN" altLang="en-US" sz="2800"/>
              <a:t>是两个命题公式，若</a:t>
            </a:r>
            <a:r>
              <a:rPr lang="en-US" altLang="zh-CN" sz="2800"/>
              <a:t>A,B</a:t>
            </a:r>
            <a:r>
              <a:rPr lang="zh-CN" altLang="en-US" sz="2800"/>
              <a:t>构成的等价式</a:t>
            </a:r>
            <a:r>
              <a:rPr lang="en-US" altLang="zh-CN" sz="2800">
                <a:solidFill>
                  <a:schemeClr val="accent1"/>
                </a:solidFill>
              </a:rPr>
              <a:t>A</a:t>
            </a:r>
            <a:r>
              <a:rPr kumimoji="0" lang="en-US" altLang="zh-CN" sz="2800">
                <a:solidFill>
                  <a:schemeClr val="accent1"/>
                </a:solidFill>
                <a:sym typeface="Symbol" panose="05050102010706020507" pitchFamily="18" charset="2"/>
              </a:rPr>
              <a:t></a:t>
            </a:r>
            <a:r>
              <a:rPr lang="en-US" altLang="zh-CN" sz="2800">
                <a:solidFill>
                  <a:schemeClr val="accent1"/>
                </a:solidFill>
              </a:rPr>
              <a:t>B</a:t>
            </a:r>
            <a:r>
              <a:rPr lang="zh-CN" altLang="en-US" sz="2800">
                <a:solidFill>
                  <a:schemeClr val="accent1"/>
                </a:solidFill>
              </a:rPr>
              <a:t>为重言式</a:t>
            </a:r>
            <a:r>
              <a:rPr lang="zh-CN" altLang="en-US" sz="2800"/>
              <a:t>，则称</a:t>
            </a:r>
            <a:r>
              <a:rPr lang="en-US" altLang="zh-CN" sz="2800"/>
              <a:t>A</a:t>
            </a:r>
            <a:r>
              <a:rPr lang="zh-CN" altLang="en-US" sz="2800"/>
              <a:t>与</a:t>
            </a:r>
            <a:r>
              <a:rPr lang="en-US" altLang="zh-CN" sz="2800"/>
              <a:t>B</a:t>
            </a:r>
            <a:r>
              <a:rPr lang="zh-CN" altLang="en-US" sz="2800"/>
              <a:t>是</a:t>
            </a:r>
            <a:r>
              <a:rPr lang="zh-CN" altLang="en-US" sz="2800">
                <a:solidFill>
                  <a:schemeClr val="hlink"/>
                </a:solidFill>
              </a:rPr>
              <a:t>等值</a:t>
            </a:r>
            <a:r>
              <a:rPr lang="zh-CN" altLang="en-US" sz="2800">
                <a:solidFill>
                  <a:schemeClr val="tx2"/>
                </a:solidFill>
              </a:rPr>
              <a:t>的</a:t>
            </a:r>
            <a:r>
              <a:rPr lang="zh-CN" altLang="en-US" sz="2800"/>
              <a:t>，记作</a:t>
            </a:r>
            <a:r>
              <a:rPr lang="en-US" altLang="zh-CN" sz="2800"/>
              <a:t>A</a:t>
            </a:r>
            <a:r>
              <a:rPr kumimoji="0" lang="en-US" altLang="zh-CN" sz="2800">
                <a:solidFill>
                  <a:schemeClr val="tx1"/>
                </a:solidFill>
                <a:sym typeface="Symbol" panose="05050102010706020507" pitchFamily="18" charset="2"/>
              </a:rPr>
              <a:t></a:t>
            </a:r>
            <a:r>
              <a:rPr lang="en-US" altLang="zh-CN" sz="2800"/>
              <a:t>B。</a:t>
            </a:r>
            <a:r>
              <a:rPr lang="en-US" altLang="zh-CN"/>
              <a:t> </a:t>
            </a:r>
            <a:endParaRPr lang="zh-CN" altLang="en-US"/>
          </a:p>
        </p:txBody>
      </p:sp>
      <p:sp>
        <p:nvSpPr>
          <p:cNvPr id="343053" name="AutoShape 13"/>
          <p:cNvSpPr>
            <a:spLocks noChangeArrowheads="1"/>
          </p:cNvSpPr>
          <p:nvPr/>
        </p:nvSpPr>
        <p:spPr bwMode="auto">
          <a:xfrm>
            <a:off x="0" y="3962400"/>
            <a:ext cx="914400" cy="701675"/>
          </a:xfrm>
          <a:custGeom>
            <a:avLst/>
            <a:gdLst>
              <a:gd name="T0" fmla="*/ 1229029800 w 21600"/>
              <a:gd name="T1" fmla="*/ 0 h 21600"/>
              <a:gd name="T2" fmla="*/ 0 w 21600"/>
              <a:gd name="T3" fmla="*/ 370229588 h 21600"/>
              <a:gd name="T4" fmla="*/ 1229029800 w 21600"/>
              <a:gd name="T5" fmla="*/ 740458137 h 21600"/>
              <a:gd name="T6" fmla="*/ 1638706400 w 21600"/>
              <a:gd name="T7" fmla="*/ 3702295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a:noFill/>
          </a:ln>
          <a:effectLst/>
          <a:extLs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1"/>
                </a:solidFill>
                <a:latin typeface="Arial" panose="020B0604020202020204" pitchFamily="34" charset="0"/>
                <a:ea typeface="宋体" panose="02010600030101010101" pitchFamily="2" charset="-122"/>
              </a:rPr>
              <a:t>说明</a:t>
            </a:r>
          </a:p>
        </p:txBody>
      </p:sp>
      <p:sp>
        <p:nvSpPr>
          <p:cNvPr id="343054" name="Rectangle 14"/>
          <p:cNvSpPr>
            <a:spLocks noChangeArrowheads="1"/>
          </p:cNvSpPr>
          <p:nvPr/>
        </p:nvSpPr>
        <p:spPr bwMode="auto">
          <a:xfrm>
            <a:off x="1066800" y="3886200"/>
            <a:ext cx="7924800" cy="2743200"/>
          </a:xfrm>
          <a:prstGeom prst="rect">
            <a:avLst/>
          </a:prstGeom>
          <a:solidFill>
            <a:srgbClr val="FCCE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Clr>
                <a:schemeClr val="bg2"/>
              </a:buClr>
            </a:pPr>
            <a:r>
              <a:rPr lang="zh-CN" altLang="en-US" sz="2800">
                <a:solidFill>
                  <a:schemeClr val="bg1"/>
                </a:solidFill>
                <a:latin typeface="宋体" panose="02010600030101010101" pitchFamily="2" charset="-122"/>
                <a:ea typeface="隶书" panose="02010509060101010101" pitchFamily="49" charset="-122"/>
              </a:rPr>
              <a:t>定义中,</a:t>
            </a:r>
            <a:r>
              <a:rPr lang="en-US" altLang="zh-CN" sz="2800">
                <a:solidFill>
                  <a:schemeClr val="bg1"/>
                </a:solidFill>
                <a:latin typeface="宋体" panose="02010600030101010101" pitchFamily="2" charset="-122"/>
                <a:ea typeface="隶书" panose="02010509060101010101" pitchFamily="49" charset="-122"/>
              </a:rPr>
              <a:t>A,B,</a:t>
            </a:r>
            <a:r>
              <a:rPr kumimoji="0" lang="en-US" altLang="zh-CN" sz="2800">
                <a:solidFill>
                  <a:schemeClr val="bg1"/>
                </a:solidFill>
                <a:latin typeface="宋体" panose="02010600030101010101" pitchFamily="2" charset="-122"/>
                <a:ea typeface="宋体" panose="02010600030101010101" pitchFamily="2" charset="-122"/>
                <a:sym typeface="Symbol" panose="05050102010706020507" pitchFamily="18" charset="2"/>
              </a:rPr>
              <a:t></a:t>
            </a:r>
            <a:r>
              <a:rPr lang="zh-CN" altLang="en-US" sz="2800">
                <a:solidFill>
                  <a:schemeClr val="bg1"/>
                </a:solidFill>
                <a:latin typeface="宋体" panose="02010600030101010101" pitchFamily="2" charset="-122"/>
                <a:ea typeface="隶书" panose="02010509060101010101" pitchFamily="49" charset="-122"/>
                <a:sym typeface="Symbol" panose="05050102010706020507" pitchFamily="18" charset="2"/>
              </a:rPr>
              <a:t>都是</a:t>
            </a:r>
            <a:r>
              <a:rPr lang="zh-CN" altLang="en-US" sz="2800">
                <a:solidFill>
                  <a:schemeClr val="bg1"/>
                </a:solidFill>
                <a:latin typeface="宋体" panose="02010600030101010101" pitchFamily="2" charset="-122"/>
                <a:ea typeface="隶书" panose="02010509060101010101" pitchFamily="49" charset="-122"/>
              </a:rPr>
              <a:t>元语言符号</a:t>
            </a:r>
            <a:r>
              <a:rPr lang="zh-CN" altLang="en-US">
                <a:solidFill>
                  <a:schemeClr val="bg2"/>
                </a:solidFill>
              </a:rPr>
              <a:t>。</a:t>
            </a:r>
          </a:p>
          <a:p>
            <a:pPr>
              <a:buClr>
                <a:schemeClr val="bg2"/>
              </a:buClr>
            </a:pPr>
            <a:r>
              <a:rPr lang="en-US" altLang="zh-CN" sz="2800">
                <a:solidFill>
                  <a:schemeClr val="bg1"/>
                </a:solidFill>
                <a:latin typeface="宋体" panose="02010600030101010101" pitchFamily="2" charset="-122"/>
                <a:ea typeface="隶书" panose="02010509060101010101" pitchFamily="49" charset="-122"/>
              </a:rPr>
              <a:t>A</a:t>
            </a:r>
            <a:r>
              <a:rPr lang="zh-CN" altLang="en-US" sz="2800">
                <a:solidFill>
                  <a:schemeClr val="bg1"/>
                </a:solidFill>
                <a:latin typeface="宋体" panose="02010600030101010101" pitchFamily="2" charset="-122"/>
                <a:ea typeface="隶书" panose="02010509060101010101" pitchFamily="49" charset="-122"/>
              </a:rPr>
              <a:t>或</a:t>
            </a:r>
            <a:r>
              <a:rPr lang="en-US" altLang="zh-CN" sz="2800">
                <a:solidFill>
                  <a:schemeClr val="bg1"/>
                </a:solidFill>
                <a:latin typeface="宋体" panose="02010600030101010101" pitchFamily="2" charset="-122"/>
                <a:ea typeface="隶书" panose="02010509060101010101" pitchFamily="49" charset="-122"/>
              </a:rPr>
              <a:t>B</a:t>
            </a:r>
            <a:r>
              <a:rPr lang="zh-CN" altLang="en-US" sz="2800">
                <a:solidFill>
                  <a:schemeClr val="bg1"/>
                </a:solidFill>
                <a:latin typeface="宋体" panose="02010600030101010101" pitchFamily="2" charset="-122"/>
                <a:ea typeface="隶书" panose="02010509060101010101" pitchFamily="49" charset="-122"/>
              </a:rPr>
              <a:t>中可能有哑元出现。</a:t>
            </a:r>
            <a:br>
              <a:rPr lang="zh-CN" altLang="en-US" sz="2800">
                <a:solidFill>
                  <a:schemeClr val="bg1"/>
                </a:solidFill>
                <a:latin typeface="宋体" panose="02010600030101010101" pitchFamily="2" charset="-122"/>
                <a:ea typeface="隶书" panose="02010509060101010101" pitchFamily="49" charset="-122"/>
              </a:rPr>
            </a:br>
            <a:r>
              <a:rPr lang="en-US" altLang="zh-CN" sz="2800">
                <a:solidFill>
                  <a:schemeClr val="accent2"/>
                </a:solidFill>
                <a:latin typeface="隶书" panose="02010509060101010101" pitchFamily="49" charset="-122"/>
                <a:ea typeface="隶书" panose="02010509060101010101" pitchFamily="49" charset="-122"/>
              </a:rPr>
              <a:t>p→q </a:t>
            </a:r>
            <a:r>
              <a:rPr kumimoji="0" lang="en-US" altLang="zh-CN" sz="2800">
                <a:solidFill>
                  <a:schemeClr val="accent2"/>
                </a:solidFill>
                <a:latin typeface="隶书" panose="02010509060101010101" pitchFamily="49" charset="-122"/>
                <a:ea typeface="隶书" panose="02010509060101010101" pitchFamily="49" charset="-122"/>
                <a:sym typeface="Symbol" panose="05050102010706020507" pitchFamily="18" charset="2"/>
              </a:rPr>
              <a:t> (</a:t>
            </a:r>
            <a:r>
              <a:rPr lang="zh-CN" altLang="en-US" sz="2800">
                <a:solidFill>
                  <a:schemeClr val="accent2"/>
                </a:solidFill>
                <a:latin typeface="隶书" panose="02010509060101010101" pitchFamily="49" charset="-122"/>
                <a:ea typeface="隶书" panose="02010509060101010101" pitchFamily="49" charset="-122"/>
              </a:rPr>
              <a:t>┐</a:t>
            </a:r>
            <a:r>
              <a:rPr lang="en-US" altLang="zh-CN" sz="2800">
                <a:solidFill>
                  <a:schemeClr val="accent2"/>
                </a:solidFill>
                <a:latin typeface="隶书" panose="02010509060101010101" pitchFamily="49" charset="-122"/>
                <a:ea typeface="隶书" panose="02010509060101010101" pitchFamily="49" charset="-122"/>
              </a:rPr>
              <a:t>p∨q)∨(</a:t>
            </a:r>
            <a:r>
              <a:rPr lang="zh-CN" altLang="en-US" sz="2800">
                <a:solidFill>
                  <a:schemeClr val="accent2"/>
                </a:solidFill>
                <a:latin typeface="隶书" panose="02010509060101010101" pitchFamily="49" charset="-122"/>
                <a:ea typeface="隶书" panose="02010509060101010101" pitchFamily="49" charset="-122"/>
              </a:rPr>
              <a:t>┐</a:t>
            </a:r>
            <a:r>
              <a:rPr lang="en-US" altLang="zh-CN" sz="2800">
                <a:solidFill>
                  <a:schemeClr val="accent2"/>
                </a:solidFill>
                <a:latin typeface="隶书" panose="02010509060101010101" pitchFamily="49" charset="-122"/>
                <a:ea typeface="隶书" panose="02010509060101010101" pitchFamily="49" charset="-122"/>
              </a:rPr>
              <a:t>r∧r)</a:t>
            </a:r>
            <a:br>
              <a:rPr lang="en-US" altLang="zh-CN" sz="2800">
                <a:solidFill>
                  <a:schemeClr val="accent2"/>
                </a:solidFill>
                <a:latin typeface="隶书" panose="02010509060101010101" pitchFamily="49" charset="-122"/>
                <a:ea typeface="隶书" panose="02010509060101010101" pitchFamily="49" charset="-122"/>
              </a:rPr>
            </a:br>
            <a:r>
              <a:rPr lang="en-US" altLang="zh-CN" sz="2800">
                <a:solidFill>
                  <a:schemeClr val="accent2"/>
                </a:solidFill>
                <a:latin typeface="隶书" panose="02010509060101010101" pitchFamily="49" charset="-122"/>
                <a:ea typeface="隶书" panose="02010509060101010101" pitchFamily="49" charset="-122"/>
              </a:rPr>
              <a:t>r</a:t>
            </a:r>
            <a:r>
              <a:rPr lang="zh-CN" altLang="en-US" sz="2800">
                <a:solidFill>
                  <a:schemeClr val="accent2"/>
                </a:solidFill>
                <a:latin typeface="隶书" panose="02010509060101010101" pitchFamily="49" charset="-122"/>
                <a:ea typeface="隶书" panose="02010509060101010101" pitchFamily="49" charset="-122"/>
              </a:rPr>
              <a:t>为左边公式中的哑元。</a:t>
            </a:r>
            <a:endParaRPr lang="zh-CN" altLang="en-US" sz="2800">
              <a:solidFill>
                <a:schemeClr val="bg1"/>
              </a:solidFill>
              <a:latin typeface="宋体" panose="02010600030101010101" pitchFamily="2" charset="-122"/>
              <a:ea typeface="隶书" panose="02010509060101010101" pitchFamily="49" charset="-122"/>
            </a:endParaRPr>
          </a:p>
          <a:p>
            <a:pPr>
              <a:buClr>
                <a:schemeClr val="bg2"/>
              </a:buClr>
            </a:pPr>
            <a:r>
              <a:rPr lang="zh-CN" altLang="en-US" sz="2800">
                <a:solidFill>
                  <a:schemeClr val="bg1"/>
                </a:solidFill>
                <a:latin typeface="宋体" panose="02010600030101010101" pitchFamily="2" charset="-122"/>
                <a:ea typeface="隶书" panose="02010509060101010101" pitchFamily="49" charset="-122"/>
              </a:rPr>
              <a:t>用真值表可以验证两个公式是否等值。</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3046">
                                            <p:txEl>
                                              <p:pRg st="0" end="0"/>
                                            </p:txEl>
                                          </p:spTgt>
                                        </p:tgtEl>
                                        <p:attrNameLst>
                                          <p:attrName>style.visibility</p:attrName>
                                        </p:attrNameLst>
                                      </p:cBhvr>
                                      <p:to>
                                        <p:strVal val="visible"/>
                                      </p:to>
                                    </p:set>
                                    <p:animEffect transition="in" filter="wipe(up)">
                                      <p:cBhvr>
                                        <p:cTn id="7" dur="500"/>
                                        <p:tgtEl>
                                          <p:spTgt spid="3430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43053"/>
                                        </p:tgtEl>
                                        <p:attrNameLst>
                                          <p:attrName>style.visibility</p:attrName>
                                        </p:attrNameLst>
                                      </p:cBhvr>
                                      <p:to>
                                        <p:strVal val="visible"/>
                                      </p:to>
                                    </p:set>
                                    <p:anim calcmode="lin" valueType="num">
                                      <p:cBhvr additive="base">
                                        <p:cTn id="12" dur="500" fill="hold"/>
                                        <p:tgtEl>
                                          <p:spTgt spid="343053"/>
                                        </p:tgtEl>
                                        <p:attrNameLst>
                                          <p:attrName>ppt_x</p:attrName>
                                        </p:attrNameLst>
                                      </p:cBhvr>
                                      <p:tavLst>
                                        <p:tav tm="0">
                                          <p:val>
                                            <p:strVal val="0-#ppt_w/2"/>
                                          </p:val>
                                        </p:tav>
                                        <p:tav tm="100000">
                                          <p:val>
                                            <p:strVal val="#ppt_x"/>
                                          </p:val>
                                        </p:tav>
                                      </p:tavLst>
                                    </p:anim>
                                    <p:anim calcmode="lin" valueType="num">
                                      <p:cBhvr additive="base">
                                        <p:cTn id="13" dur="500" fill="hold"/>
                                        <p:tgtEl>
                                          <p:spTgt spid="34305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43054">
                                            <p:bg/>
                                          </p:spTgt>
                                        </p:tgtEl>
                                        <p:attrNameLst>
                                          <p:attrName>style.visibility</p:attrName>
                                        </p:attrNameLst>
                                      </p:cBhvr>
                                      <p:to>
                                        <p:strVal val="visible"/>
                                      </p:to>
                                    </p:set>
                                    <p:animEffect transition="in" filter="wipe(up)">
                                      <p:cBhvr>
                                        <p:cTn id="18" dur="500"/>
                                        <p:tgtEl>
                                          <p:spTgt spid="343054">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43054">
                                            <p:txEl>
                                              <p:pRg st="0" end="0"/>
                                            </p:txEl>
                                          </p:spTgt>
                                        </p:tgtEl>
                                        <p:attrNameLst>
                                          <p:attrName>style.visibility</p:attrName>
                                        </p:attrNameLst>
                                      </p:cBhvr>
                                      <p:to>
                                        <p:strVal val="visible"/>
                                      </p:to>
                                    </p:set>
                                    <p:animEffect transition="in" filter="wipe(up)">
                                      <p:cBhvr>
                                        <p:cTn id="23" dur="500"/>
                                        <p:tgtEl>
                                          <p:spTgt spid="34305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43054">
                                            <p:txEl>
                                              <p:pRg st="1" end="1"/>
                                            </p:txEl>
                                          </p:spTgt>
                                        </p:tgtEl>
                                        <p:attrNameLst>
                                          <p:attrName>style.visibility</p:attrName>
                                        </p:attrNameLst>
                                      </p:cBhvr>
                                      <p:to>
                                        <p:strVal val="visible"/>
                                      </p:to>
                                    </p:set>
                                    <p:animEffect transition="in" filter="wipe(up)">
                                      <p:cBhvr>
                                        <p:cTn id="28" dur="500"/>
                                        <p:tgtEl>
                                          <p:spTgt spid="343054">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43054">
                                            <p:txEl>
                                              <p:pRg st="2" end="2"/>
                                            </p:txEl>
                                          </p:spTgt>
                                        </p:tgtEl>
                                        <p:attrNameLst>
                                          <p:attrName>style.visibility</p:attrName>
                                        </p:attrNameLst>
                                      </p:cBhvr>
                                      <p:to>
                                        <p:strVal val="visible"/>
                                      </p:to>
                                    </p:set>
                                    <p:animEffect transition="in" filter="wipe(up)">
                                      <p:cBhvr>
                                        <p:cTn id="33" dur="500"/>
                                        <p:tgtEl>
                                          <p:spTgt spid="3430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6" grpId="0" build="p" autoUpdateAnimBg="0"/>
      <p:bldP spid="343053" grpId="0" animBg="1" autoUpdateAnimBg="0"/>
      <p:bldP spid="343054" grpId="0" build="p"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noFill/>
        </p:spPr>
        <p:txBody>
          <a:bodyPr/>
          <a:lstStyle/>
          <a:p>
            <a:r>
              <a:rPr lang="zh-CN" altLang="en-US" sz="4000">
                <a:solidFill>
                  <a:schemeClr val="tx1"/>
                </a:solidFill>
              </a:rPr>
              <a:t>例题</a:t>
            </a:r>
          </a:p>
        </p:txBody>
      </p:sp>
      <p:sp>
        <p:nvSpPr>
          <p:cNvPr id="50179" name="Rectangle 5"/>
          <p:cNvSpPr>
            <a:spLocks noGrp="1" noChangeArrowheads="1"/>
          </p:cNvSpPr>
          <p:nvPr>
            <p:ph type="body" idx="1"/>
          </p:nvPr>
        </p:nvSpPr>
        <p:spPr>
          <a:xfrm>
            <a:off x="381000" y="1143000"/>
            <a:ext cx="8153400" cy="533400"/>
          </a:xfrm>
          <a:noFill/>
        </p:spPr>
        <p:txBody>
          <a:bodyPr/>
          <a:lstStyle/>
          <a:p>
            <a:pPr>
              <a:buFont typeface="Wingdings" panose="05000000000000000000" pitchFamily="2" charset="2"/>
              <a:buNone/>
            </a:pPr>
            <a:r>
              <a:rPr lang="zh-CN" altLang="en-US">
                <a:solidFill>
                  <a:schemeClr val="hlink"/>
                </a:solidFill>
              </a:rPr>
              <a:t>例2.9</a:t>
            </a:r>
            <a:r>
              <a:rPr lang="zh-CN" altLang="en-US">
                <a:solidFill>
                  <a:schemeClr val="tx1"/>
                </a:solidFill>
              </a:rPr>
              <a:t> 求命题公式 </a:t>
            </a:r>
            <a:r>
              <a:rPr lang="en-US" altLang="zh-CN"/>
              <a:t>p→q </a:t>
            </a:r>
            <a:r>
              <a:rPr lang="zh-CN" altLang="en-US">
                <a:solidFill>
                  <a:schemeClr val="tx1"/>
                </a:solidFill>
              </a:rPr>
              <a:t>的主析取范式和主合取范式。</a:t>
            </a:r>
            <a:endParaRPr lang="zh-CN" altLang="en-US"/>
          </a:p>
        </p:txBody>
      </p:sp>
      <p:sp>
        <p:nvSpPr>
          <p:cNvPr id="376838" name="Rectangle 6"/>
          <p:cNvSpPr>
            <a:spLocks noChangeArrowheads="1"/>
          </p:cNvSpPr>
          <p:nvPr/>
        </p:nvSpPr>
        <p:spPr bwMode="auto">
          <a:xfrm>
            <a:off x="381000" y="22098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a:t>(1)求主合取范式</a:t>
            </a:r>
            <a:endParaRPr lang="en-US" altLang="zh-CN"/>
          </a:p>
          <a:p>
            <a:pPr>
              <a:buFont typeface="Wingdings" panose="05000000000000000000" pitchFamily="2" charset="2"/>
              <a:buNone/>
            </a:pPr>
            <a:r>
              <a:rPr lang="en-US" altLang="zh-CN"/>
              <a:t>p→q 	</a:t>
            </a:r>
            <a:r>
              <a:rPr kumimoji="0" lang="en-US" altLang="zh-CN">
                <a:solidFill>
                  <a:schemeClr val="tx1"/>
                </a:solidFill>
                <a:sym typeface="Symbol" panose="05050102010706020507" pitchFamily="18" charset="2"/>
              </a:rPr>
              <a:t> </a:t>
            </a:r>
            <a:r>
              <a:rPr lang="en-US" altLang="zh-CN"/>
              <a:t>┐p∨q </a:t>
            </a:r>
            <a:r>
              <a:rPr kumimoji="0" lang="en-US" altLang="zh-CN">
                <a:solidFill>
                  <a:schemeClr val="tx1"/>
                </a:solidFill>
                <a:sym typeface="Symbol" panose="05050102010706020507" pitchFamily="18" charset="2"/>
              </a:rPr>
              <a:t> M</a:t>
            </a:r>
            <a:r>
              <a:rPr kumimoji="0" lang="en-US" altLang="zh-CN" baseline="-25000">
                <a:solidFill>
                  <a:schemeClr val="tx1"/>
                </a:solidFill>
                <a:sym typeface="Symbol" panose="05050102010706020507" pitchFamily="18" charset="2"/>
              </a:rPr>
              <a:t>2</a:t>
            </a:r>
            <a:endParaRPr lang="en-US" altLang="zh-CN"/>
          </a:p>
          <a:p>
            <a:pPr>
              <a:buFont typeface="Wingdings" panose="05000000000000000000" pitchFamily="2" charset="2"/>
              <a:buNone/>
            </a:pPr>
            <a:r>
              <a:rPr lang="zh-CN" altLang="en-US"/>
              <a:t>(2)求析取范式</a:t>
            </a:r>
            <a:endParaRPr lang="en-US" altLang="zh-CN"/>
          </a:p>
          <a:p>
            <a:pPr>
              <a:buFont typeface="Wingdings" panose="05000000000000000000" pitchFamily="2" charset="2"/>
              <a:buNone/>
            </a:pPr>
            <a:r>
              <a:rPr lang="en-US" altLang="zh-CN"/>
              <a:t>p→q 	</a:t>
            </a:r>
            <a:r>
              <a:rPr kumimoji="0" lang="en-US" altLang="zh-CN">
                <a:solidFill>
                  <a:schemeClr val="tx1"/>
                </a:solidFill>
                <a:sym typeface="Symbol" panose="05050102010706020507" pitchFamily="18" charset="2"/>
              </a:rPr>
              <a:t> </a:t>
            </a:r>
            <a:r>
              <a:rPr lang="en-US" altLang="zh-CN"/>
              <a:t>┐p∨q</a:t>
            </a:r>
          </a:p>
          <a:p>
            <a:pPr>
              <a:buFont typeface="Wingdings" panose="05000000000000000000" pitchFamily="2" charset="2"/>
              <a:buNone/>
            </a:pPr>
            <a:r>
              <a:rPr kumimoji="0" lang="en-US" altLang="zh-CN">
                <a:solidFill>
                  <a:schemeClr val="tx1"/>
                </a:solidFill>
                <a:sym typeface="Symbol" panose="05050102010706020507" pitchFamily="18" charset="2"/>
              </a:rPr>
              <a:t>		 （┐p∧（</a:t>
            </a:r>
            <a:r>
              <a:rPr kumimoji="0" lang="en-US" altLang="zh-CN">
                <a:solidFill>
                  <a:schemeClr val="accent1"/>
                </a:solidFill>
                <a:sym typeface="Symbol" panose="05050102010706020507" pitchFamily="18" charset="2"/>
              </a:rPr>
              <a:t>┐q∨q</a:t>
            </a:r>
            <a:r>
              <a:rPr kumimoji="0" lang="en-US" altLang="zh-CN">
                <a:solidFill>
                  <a:schemeClr val="tx1"/>
                </a:solidFill>
                <a:sym typeface="Symbol" panose="05050102010706020507" pitchFamily="18" charset="2"/>
              </a:rPr>
              <a:t>）） ∨ （(</a:t>
            </a:r>
            <a:r>
              <a:rPr kumimoji="0" lang="en-US" altLang="zh-CN">
                <a:solidFill>
                  <a:schemeClr val="accent1"/>
                </a:solidFill>
                <a:sym typeface="Symbol" panose="05050102010706020507" pitchFamily="18" charset="2"/>
              </a:rPr>
              <a:t>┐p∨p</a:t>
            </a:r>
            <a:r>
              <a:rPr kumimoji="0" lang="en-US" altLang="zh-CN">
                <a:solidFill>
                  <a:schemeClr val="tx1"/>
                </a:solidFill>
                <a:sym typeface="Symbol" panose="05050102010706020507" pitchFamily="18" charset="2"/>
              </a:rPr>
              <a:t>)∧q） </a:t>
            </a:r>
          </a:p>
          <a:p>
            <a:pPr>
              <a:buFont typeface="Wingdings" panose="05000000000000000000" pitchFamily="2" charset="2"/>
              <a:buNone/>
            </a:pPr>
            <a:r>
              <a:rPr kumimoji="0" lang="en-US" altLang="zh-CN">
                <a:solidFill>
                  <a:schemeClr val="tx1"/>
                </a:solidFill>
                <a:sym typeface="Symbol" panose="05050102010706020507" pitchFamily="18" charset="2"/>
              </a:rPr>
              <a:t>		 </a:t>
            </a: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p∧┐q)∨(┐p∧q)∨(┐p∧q)∨(p∧q) </a:t>
            </a:r>
            <a:endParaRPr kumimoji="0" lang="zh-CN" altLang="en-US">
              <a:solidFill>
                <a:schemeClr val="tx1"/>
              </a:solidFill>
              <a:sym typeface="Symbol" panose="05050102010706020507" pitchFamily="18" charset="2"/>
            </a:endParaRPr>
          </a:p>
          <a:p>
            <a:pPr>
              <a:buFont typeface="Wingdings" panose="05000000000000000000" pitchFamily="2" charset="2"/>
              <a:buNone/>
            </a:pPr>
            <a:r>
              <a:rPr kumimoji="0" lang="en-US" altLang="zh-CN">
                <a:solidFill>
                  <a:schemeClr val="tx1"/>
                </a:solidFill>
                <a:sym typeface="Symbol" panose="05050102010706020507" pitchFamily="18" charset="2"/>
              </a:rPr>
              <a:t>		 (┐p∧┐q)∨(┐p∧q)∨(p∧q) </a:t>
            </a:r>
          </a:p>
          <a:p>
            <a:pPr>
              <a:buFont typeface="Wingdings" panose="05000000000000000000" pitchFamily="2" charset="2"/>
              <a:buNone/>
            </a:pPr>
            <a:r>
              <a:rPr kumimoji="0" lang="en-US" altLang="zh-CN">
                <a:solidFill>
                  <a:schemeClr val="tx1"/>
                </a:solidFill>
                <a:sym typeface="Symbol" panose="05050102010706020507" pitchFamily="18" charset="2"/>
              </a:rPr>
              <a:t>		 m</a:t>
            </a:r>
            <a:r>
              <a:rPr kumimoji="0" lang="en-US" altLang="zh-CN" baseline="-30000">
                <a:solidFill>
                  <a:schemeClr val="tx1"/>
                </a:solidFill>
                <a:sym typeface="Symbol" panose="05050102010706020507" pitchFamily="18" charset="2"/>
              </a:rPr>
              <a:t>0</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1</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3</a:t>
            </a:r>
            <a:r>
              <a:rPr kumimoji="0" lang="en-US" altLang="zh-CN">
                <a:solidFill>
                  <a:schemeClr val="tx1"/>
                </a:solidFill>
                <a:sym typeface="Symbol" panose="05050102010706020507" pitchFamily="18" charset="2"/>
              </a:rPr>
              <a:t> </a:t>
            </a:r>
            <a:endParaRPr kumimoji="0" lang="zh-CN" altLang="en-US">
              <a:solidFill>
                <a:schemeClr val="tx1"/>
              </a:solidFill>
              <a:sym typeface="Symbol" panose="05050102010706020507" pitchFamily="18" charset="2"/>
            </a:endParaRPr>
          </a:p>
        </p:txBody>
      </p:sp>
      <p:sp>
        <p:nvSpPr>
          <p:cNvPr id="376839" name="AutoShape 7"/>
          <p:cNvSpPr>
            <a:spLocks noChangeArrowheads="1"/>
          </p:cNvSpPr>
          <p:nvPr/>
        </p:nvSpPr>
        <p:spPr bwMode="auto">
          <a:xfrm>
            <a:off x="465138" y="1676400"/>
            <a:ext cx="830262"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grpSp>
        <p:nvGrpSpPr>
          <p:cNvPr id="376840" name="Group 8"/>
          <p:cNvGrpSpPr>
            <a:grpSpLocks/>
          </p:cNvGrpSpPr>
          <p:nvPr/>
        </p:nvGrpSpPr>
        <p:grpSpPr bwMode="auto">
          <a:xfrm>
            <a:off x="5562600" y="1905000"/>
            <a:ext cx="3276600" cy="2209800"/>
            <a:chOff x="-3" y="-3"/>
            <a:chExt cx="1416" cy="1945"/>
          </a:xfrm>
        </p:grpSpPr>
        <p:grpSp>
          <p:nvGrpSpPr>
            <p:cNvPr id="50183" name="Group 9"/>
            <p:cNvGrpSpPr>
              <a:grpSpLocks/>
            </p:cNvGrpSpPr>
            <p:nvPr/>
          </p:nvGrpSpPr>
          <p:grpSpPr bwMode="auto">
            <a:xfrm>
              <a:off x="0" y="0"/>
              <a:ext cx="1410" cy="1939"/>
              <a:chOff x="0" y="0"/>
              <a:chExt cx="1410" cy="1939"/>
            </a:xfrm>
          </p:grpSpPr>
          <p:grpSp>
            <p:nvGrpSpPr>
              <p:cNvPr id="50185" name="Group 10"/>
              <p:cNvGrpSpPr>
                <a:grpSpLocks/>
              </p:cNvGrpSpPr>
              <p:nvPr/>
            </p:nvGrpSpPr>
            <p:grpSpPr bwMode="auto">
              <a:xfrm>
                <a:off x="0" y="0"/>
                <a:ext cx="470" cy="403"/>
                <a:chOff x="0" y="0"/>
                <a:chExt cx="470" cy="403"/>
              </a:xfrm>
            </p:grpSpPr>
            <p:sp>
              <p:nvSpPr>
                <p:cNvPr id="50228" name="Rectangle 11"/>
                <p:cNvSpPr>
                  <a:spLocks noChangeArrowheads="1"/>
                </p:cNvSpPr>
                <p:nvPr/>
              </p:nvSpPr>
              <p:spPr bwMode="auto">
                <a:xfrm>
                  <a:off x="43" y="0"/>
                  <a:ext cx="384" cy="403"/>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i="1">
                      <a:solidFill>
                        <a:schemeClr val="tx1"/>
                      </a:solidFill>
                      <a:latin typeface="Times New Roman" panose="02020603050405020304" pitchFamily="18" charset="0"/>
                    </a:rPr>
                    <a:t>p</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29" name="Rectangle 12"/>
                <p:cNvSpPr>
                  <a:spLocks noChangeArrowheads="1"/>
                </p:cNvSpPr>
                <p:nvPr/>
              </p:nvSpPr>
              <p:spPr bwMode="auto">
                <a:xfrm>
                  <a:off x="0" y="0"/>
                  <a:ext cx="47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86" name="Group 13"/>
              <p:cNvGrpSpPr>
                <a:grpSpLocks/>
              </p:cNvGrpSpPr>
              <p:nvPr/>
            </p:nvGrpSpPr>
            <p:grpSpPr bwMode="auto">
              <a:xfrm>
                <a:off x="470" y="0"/>
                <a:ext cx="470" cy="403"/>
                <a:chOff x="470" y="0"/>
                <a:chExt cx="470" cy="403"/>
              </a:xfrm>
            </p:grpSpPr>
            <p:sp>
              <p:nvSpPr>
                <p:cNvPr id="50226" name="Rectangle 14"/>
                <p:cNvSpPr>
                  <a:spLocks noChangeArrowheads="1"/>
                </p:cNvSpPr>
                <p:nvPr/>
              </p:nvSpPr>
              <p:spPr bwMode="auto">
                <a:xfrm>
                  <a:off x="513" y="0"/>
                  <a:ext cx="384" cy="403"/>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i="1">
                      <a:solidFill>
                        <a:schemeClr val="tx1"/>
                      </a:solidFill>
                      <a:latin typeface="Times New Roman" panose="02020603050405020304" pitchFamily="18" charset="0"/>
                    </a:rPr>
                    <a:t>q</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27" name="Rectangle 15"/>
                <p:cNvSpPr>
                  <a:spLocks noChangeArrowheads="1"/>
                </p:cNvSpPr>
                <p:nvPr/>
              </p:nvSpPr>
              <p:spPr bwMode="auto">
                <a:xfrm>
                  <a:off x="470" y="0"/>
                  <a:ext cx="47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87" name="Group 16"/>
              <p:cNvGrpSpPr>
                <a:grpSpLocks/>
              </p:cNvGrpSpPr>
              <p:nvPr/>
            </p:nvGrpSpPr>
            <p:grpSpPr bwMode="auto">
              <a:xfrm>
                <a:off x="940" y="0"/>
                <a:ext cx="470" cy="403"/>
                <a:chOff x="940" y="0"/>
                <a:chExt cx="470" cy="403"/>
              </a:xfrm>
            </p:grpSpPr>
            <p:sp>
              <p:nvSpPr>
                <p:cNvPr id="50224" name="Rectangle 17"/>
                <p:cNvSpPr>
                  <a:spLocks noChangeArrowheads="1"/>
                </p:cNvSpPr>
                <p:nvPr/>
              </p:nvSpPr>
              <p:spPr bwMode="auto">
                <a:xfrm>
                  <a:off x="983" y="0"/>
                  <a:ext cx="384" cy="403"/>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i="1">
                      <a:solidFill>
                        <a:schemeClr val="tx1"/>
                      </a:solidFill>
                      <a:latin typeface="Times New Roman" panose="02020603050405020304" pitchFamily="18" charset="0"/>
                    </a:rPr>
                    <a:t>p </a:t>
                  </a:r>
                  <a:r>
                    <a:rPr kumimoji="0" lang="en-US" altLang="zh-CN">
                      <a:latin typeface="Times New Roman" panose="02020603050405020304" pitchFamily="18" charset="0"/>
                    </a:rPr>
                    <a:t>→</a:t>
                  </a:r>
                  <a:r>
                    <a:rPr kumimoji="0" lang="en-US" altLang="zh-CN" i="1">
                      <a:solidFill>
                        <a:schemeClr val="tx1"/>
                      </a:solidFill>
                      <a:latin typeface="Times New Roman" panose="02020603050405020304" pitchFamily="18" charset="0"/>
                    </a:rPr>
                    <a:t>q</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25" name="Rectangle 18"/>
                <p:cNvSpPr>
                  <a:spLocks noChangeArrowheads="1"/>
                </p:cNvSpPr>
                <p:nvPr/>
              </p:nvSpPr>
              <p:spPr bwMode="auto">
                <a:xfrm>
                  <a:off x="940" y="0"/>
                  <a:ext cx="47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88" name="Group 19"/>
              <p:cNvGrpSpPr>
                <a:grpSpLocks/>
              </p:cNvGrpSpPr>
              <p:nvPr/>
            </p:nvGrpSpPr>
            <p:grpSpPr bwMode="auto">
              <a:xfrm>
                <a:off x="0" y="403"/>
                <a:ext cx="470" cy="384"/>
                <a:chOff x="0" y="403"/>
                <a:chExt cx="470" cy="384"/>
              </a:xfrm>
            </p:grpSpPr>
            <p:sp>
              <p:nvSpPr>
                <p:cNvPr id="50222" name="Rectangle 20"/>
                <p:cNvSpPr>
                  <a:spLocks noChangeArrowheads="1"/>
                </p:cNvSpPr>
                <p:nvPr/>
              </p:nvSpPr>
              <p:spPr bwMode="auto">
                <a:xfrm>
                  <a:off x="43" y="403"/>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0</a:t>
                  </a:r>
                </a:p>
                <a:p>
                  <a:pPr algn="ctr">
                    <a:spcBef>
                      <a:spcPct val="0"/>
                    </a:spcBef>
                    <a:buClrTx/>
                    <a:buFontTx/>
                    <a:buNone/>
                  </a:pPr>
                  <a:r>
                    <a:rPr kumimoji="0" lang="en-US" altLang="zh-CN">
                      <a:solidFill>
                        <a:schemeClr val="tx1"/>
                      </a:solidFill>
                      <a:latin typeface="Times New Roman" panose="02020603050405020304" pitchFamily="18" charset="0"/>
                    </a:rPr>
                    <a:t>	</a:t>
                  </a:r>
                </a:p>
              </p:txBody>
            </p:sp>
            <p:sp>
              <p:nvSpPr>
                <p:cNvPr id="50223" name="Rectangle 21"/>
                <p:cNvSpPr>
                  <a:spLocks noChangeArrowheads="1"/>
                </p:cNvSpPr>
                <p:nvPr/>
              </p:nvSpPr>
              <p:spPr bwMode="auto">
                <a:xfrm>
                  <a:off x="0" y="403"/>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89" name="Group 22"/>
              <p:cNvGrpSpPr>
                <a:grpSpLocks/>
              </p:cNvGrpSpPr>
              <p:nvPr/>
            </p:nvGrpSpPr>
            <p:grpSpPr bwMode="auto">
              <a:xfrm>
                <a:off x="470" y="403"/>
                <a:ext cx="470" cy="384"/>
                <a:chOff x="470" y="403"/>
                <a:chExt cx="470" cy="384"/>
              </a:xfrm>
            </p:grpSpPr>
            <p:sp>
              <p:nvSpPr>
                <p:cNvPr id="50220" name="Rectangle 23"/>
                <p:cNvSpPr>
                  <a:spLocks noChangeArrowheads="1"/>
                </p:cNvSpPr>
                <p:nvPr/>
              </p:nvSpPr>
              <p:spPr bwMode="auto">
                <a:xfrm>
                  <a:off x="513" y="403"/>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0</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21" name="Rectangle 24"/>
                <p:cNvSpPr>
                  <a:spLocks noChangeArrowheads="1"/>
                </p:cNvSpPr>
                <p:nvPr/>
              </p:nvSpPr>
              <p:spPr bwMode="auto">
                <a:xfrm>
                  <a:off x="470" y="403"/>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0" name="Group 25"/>
              <p:cNvGrpSpPr>
                <a:grpSpLocks/>
              </p:cNvGrpSpPr>
              <p:nvPr/>
            </p:nvGrpSpPr>
            <p:grpSpPr bwMode="auto">
              <a:xfrm>
                <a:off x="940" y="403"/>
                <a:ext cx="470" cy="384"/>
                <a:chOff x="940" y="403"/>
                <a:chExt cx="470" cy="384"/>
              </a:xfrm>
            </p:grpSpPr>
            <p:sp>
              <p:nvSpPr>
                <p:cNvPr id="50218" name="Rectangle 26"/>
                <p:cNvSpPr>
                  <a:spLocks noChangeArrowheads="1"/>
                </p:cNvSpPr>
                <p:nvPr/>
              </p:nvSpPr>
              <p:spPr bwMode="auto">
                <a:xfrm>
                  <a:off x="983" y="403"/>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1</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19" name="Rectangle 27"/>
                <p:cNvSpPr>
                  <a:spLocks noChangeArrowheads="1"/>
                </p:cNvSpPr>
                <p:nvPr/>
              </p:nvSpPr>
              <p:spPr bwMode="auto">
                <a:xfrm>
                  <a:off x="940" y="403"/>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1" name="Group 28"/>
              <p:cNvGrpSpPr>
                <a:grpSpLocks/>
              </p:cNvGrpSpPr>
              <p:nvPr/>
            </p:nvGrpSpPr>
            <p:grpSpPr bwMode="auto">
              <a:xfrm>
                <a:off x="0" y="787"/>
                <a:ext cx="470" cy="384"/>
                <a:chOff x="0" y="787"/>
                <a:chExt cx="470" cy="384"/>
              </a:xfrm>
            </p:grpSpPr>
            <p:sp>
              <p:nvSpPr>
                <p:cNvPr id="50216" name="Rectangle 29"/>
                <p:cNvSpPr>
                  <a:spLocks noChangeArrowheads="1"/>
                </p:cNvSpPr>
                <p:nvPr/>
              </p:nvSpPr>
              <p:spPr bwMode="auto">
                <a:xfrm>
                  <a:off x="43" y="787"/>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0</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17" name="Rectangle 30"/>
                <p:cNvSpPr>
                  <a:spLocks noChangeArrowheads="1"/>
                </p:cNvSpPr>
                <p:nvPr/>
              </p:nvSpPr>
              <p:spPr bwMode="auto">
                <a:xfrm>
                  <a:off x="0" y="787"/>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2" name="Group 31"/>
              <p:cNvGrpSpPr>
                <a:grpSpLocks/>
              </p:cNvGrpSpPr>
              <p:nvPr/>
            </p:nvGrpSpPr>
            <p:grpSpPr bwMode="auto">
              <a:xfrm>
                <a:off x="470" y="787"/>
                <a:ext cx="470" cy="384"/>
                <a:chOff x="470" y="787"/>
                <a:chExt cx="470" cy="384"/>
              </a:xfrm>
            </p:grpSpPr>
            <p:sp>
              <p:nvSpPr>
                <p:cNvPr id="50214" name="Rectangle 32"/>
                <p:cNvSpPr>
                  <a:spLocks noChangeArrowheads="1"/>
                </p:cNvSpPr>
                <p:nvPr/>
              </p:nvSpPr>
              <p:spPr bwMode="auto">
                <a:xfrm>
                  <a:off x="513" y="787"/>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1</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15" name="Rectangle 33"/>
                <p:cNvSpPr>
                  <a:spLocks noChangeArrowheads="1"/>
                </p:cNvSpPr>
                <p:nvPr/>
              </p:nvSpPr>
              <p:spPr bwMode="auto">
                <a:xfrm>
                  <a:off x="470" y="787"/>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3" name="Group 34"/>
              <p:cNvGrpSpPr>
                <a:grpSpLocks/>
              </p:cNvGrpSpPr>
              <p:nvPr/>
            </p:nvGrpSpPr>
            <p:grpSpPr bwMode="auto">
              <a:xfrm>
                <a:off x="940" y="787"/>
                <a:ext cx="470" cy="384"/>
                <a:chOff x="940" y="787"/>
                <a:chExt cx="470" cy="384"/>
              </a:xfrm>
            </p:grpSpPr>
            <p:sp>
              <p:nvSpPr>
                <p:cNvPr id="50212" name="Rectangle 35"/>
                <p:cNvSpPr>
                  <a:spLocks noChangeArrowheads="1"/>
                </p:cNvSpPr>
                <p:nvPr/>
              </p:nvSpPr>
              <p:spPr bwMode="auto">
                <a:xfrm>
                  <a:off x="983" y="787"/>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1</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13" name="Rectangle 36"/>
                <p:cNvSpPr>
                  <a:spLocks noChangeArrowheads="1"/>
                </p:cNvSpPr>
                <p:nvPr/>
              </p:nvSpPr>
              <p:spPr bwMode="auto">
                <a:xfrm>
                  <a:off x="940" y="787"/>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4" name="Group 37"/>
              <p:cNvGrpSpPr>
                <a:grpSpLocks/>
              </p:cNvGrpSpPr>
              <p:nvPr/>
            </p:nvGrpSpPr>
            <p:grpSpPr bwMode="auto">
              <a:xfrm>
                <a:off x="0" y="1171"/>
                <a:ext cx="470" cy="384"/>
                <a:chOff x="0" y="1171"/>
                <a:chExt cx="470" cy="384"/>
              </a:xfrm>
            </p:grpSpPr>
            <p:sp>
              <p:nvSpPr>
                <p:cNvPr id="50210" name="Rectangle 38"/>
                <p:cNvSpPr>
                  <a:spLocks noChangeArrowheads="1"/>
                </p:cNvSpPr>
                <p:nvPr/>
              </p:nvSpPr>
              <p:spPr bwMode="auto">
                <a:xfrm>
                  <a:off x="43" y="1171"/>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1</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11" name="Rectangle 39"/>
                <p:cNvSpPr>
                  <a:spLocks noChangeArrowheads="1"/>
                </p:cNvSpPr>
                <p:nvPr/>
              </p:nvSpPr>
              <p:spPr bwMode="auto">
                <a:xfrm>
                  <a:off x="0" y="1171"/>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5" name="Group 40"/>
              <p:cNvGrpSpPr>
                <a:grpSpLocks/>
              </p:cNvGrpSpPr>
              <p:nvPr/>
            </p:nvGrpSpPr>
            <p:grpSpPr bwMode="auto">
              <a:xfrm>
                <a:off x="470" y="1171"/>
                <a:ext cx="470" cy="384"/>
                <a:chOff x="470" y="1171"/>
                <a:chExt cx="470" cy="384"/>
              </a:xfrm>
            </p:grpSpPr>
            <p:sp>
              <p:nvSpPr>
                <p:cNvPr id="50208" name="Rectangle 41"/>
                <p:cNvSpPr>
                  <a:spLocks noChangeArrowheads="1"/>
                </p:cNvSpPr>
                <p:nvPr/>
              </p:nvSpPr>
              <p:spPr bwMode="auto">
                <a:xfrm>
                  <a:off x="513" y="1171"/>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0</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09" name="Rectangle 42"/>
                <p:cNvSpPr>
                  <a:spLocks noChangeArrowheads="1"/>
                </p:cNvSpPr>
                <p:nvPr/>
              </p:nvSpPr>
              <p:spPr bwMode="auto">
                <a:xfrm>
                  <a:off x="470" y="1171"/>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6" name="Group 43"/>
              <p:cNvGrpSpPr>
                <a:grpSpLocks/>
              </p:cNvGrpSpPr>
              <p:nvPr/>
            </p:nvGrpSpPr>
            <p:grpSpPr bwMode="auto">
              <a:xfrm>
                <a:off x="940" y="1171"/>
                <a:ext cx="470" cy="384"/>
                <a:chOff x="940" y="1171"/>
                <a:chExt cx="470" cy="384"/>
              </a:xfrm>
            </p:grpSpPr>
            <p:sp>
              <p:nvSpPr>
                <p:cNvPr id="50206" name="Rectangle 44"/>
                <p:cNvSpPr>
                  <a:spLocks noChangeArrowheads="1"/>
                </p:cNvSpPr>
                <p:nvPr/>
              </p:nvSpPr>
              <p:spPr bwMode="auto">
                <a:xfrm>
                  <a:off x="983" y="1171"/>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0</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07" name="Rectangle 45"/>
                <p:cNvSpPr>
                  <a:spLocks noChangeArrowheads="1"/>
                </p:cNvSpPr>
                <p:nvPr/>
              </p:nvSpPr>
              <p:spPr bwMode="auto">
                <a:xfrm>
                  <a:off x="940" y="1171"/>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7" name="Group 46"/>
              <p:cNvGrpSpPr>
                <a:grpSpLocks/>
              </p:cNvGrpSpPr>
              <p:nvPr/>
            </p:nvGrpSpPr>
            <p:grpSpPr bwMode="auto">
              <a:xfrm>
                <a:off x="0" y="1555"/>
                <a:ext cx="470" cy="384"/>
                <a:chOff x="0" y="1555"/>
                <a:chExt cx="470" cy="384"/>
              </a:xfrm>
            </p:grpSpPr>
            <p:sp>
              <p:nvSpPr>
                <p:cNvPr id="50204" name="Rectangle 47"/>
                <p:cNvSpPr>
                  <a:spLocks noChangeArrowheads="1"/>
                </p:cNvSpPr>
                <p:nvPr/>
              </p:nvSpPr>
              <p:spPr bwMode="auto">
                <a:xfrm>
                  <a:off x="43" y="1555"/>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1</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05" name="Rectangle 48"/>
                <p:cNvSpPr>
                  <a:spLocks noChangeArrowheads="1"/>
                </p:cNvSpPr>
                <p:nvPr/>
              </p:nvSpPr>
              <p:spPr bwMode="auto">
                <a:xfrm>
                  <a:off x="0" y="1555"/>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8" name="Group 49"/>
              <p:cNvGrpSpPr>
                <a:grpSpLocks/>
              </p:cNvGrpSpPr>
              <p:nvPr/>
            </p:nvGrpSpPr>
            <p:grpSpPr bwMode="auto">
              <a:xfrm>
                <a:off x="470" y="1555"/>
                <a:ext cx="470" cy="384"/>
                <a:chOff x="470" y="1555"/>
                <a:chExt cx="470" cy="384"/>
              </a:xfrm>
            </p:grpSpPr>
            <p:sp>
              <p:nvSpPr>
                <p:cNvPr id="50202" name="Rectangle 50"/>
                <p:cNvSpPr>
                  <a:spLocks noChangeArrowheads="1"/>
                </p:cNvSpPr>
                <p:nvPr/>
              </p:nvSpPr>
              <p:spPr bwMode="auto">
                <a:xfrm>
                  <a:off x="513" y="1555"/>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1</a:t>
                  </a:r>
                </a:p>
              </p:txBody>
            </p:sp>
            <p:sp>
              <p:nvSpPr>
                <p:cNvPr id="50203" name="Rectangle 51"/>
                <p:cNvSpPr>
                  <a:spLocks noChangeArrowheads="1"/>
                </p:cNvSpPr>
                <p:nvPr/>
              </p:nvSpPr>
              <p:spPr bwMode="auto">
                <a:xfrm>
                  <a:off x="470" y="1555"/>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nvGrpSpPr>
              <p:cNvPr id="50199" name="Group 52"/>
              <p:cNvGrpSpPr>
                <a:grpSpLocks/>
              </p:cNvGrpSpPr>
              <p:nvPr/>
            </p:nvGrpSpPr>
            <p:grpSpPr bwMode="auto">
              <a:xfrm>
                <a:off x="940" y="1555"/>
                <a:ext cx="470" cy="384"/>
                <a:chOff x="940" y="1555"/>
                <a:chExt cx="470" cy="384"/>
              </a:xfrm>
            </p:grpSpPr>
            <p:sp>
              <p:nvSpPr>
                <p:cNvPr id="50200" name="Rectangle 53"/>
                <p:cNvSpPr>
                  <a:spLocks noChangeArrowheads="1"/>
                </p:cNvSpPr>
                <p:nvPr/>
              </p:nvSpPr>
              <p:spPr bwMode="auto">
                <a:xfrm>
                  <a:off x="983" y="1555"/>
                  <a:ext cx="384" cy="384"/>
                </a:xfrm>
                <a:prstGeom prst="rect">
                  <a:avLst/>
                </a:prstGeom>
                <a:noFill/>
                <a:ln>
                  <a:noFill/>
                </a:ln>
                <a:effectLst/>
                <a:extLst>
                  <a:ext uri="{909E8E84-426E-40DD-AFC4-6F175D3DCCD1}">
                    <a14:hiddenFill xmlns:a14="http://schemas.microsoft.com/office/drawing/2010/main">
                      <a:solidFill>
                        <a:srgbClr val="99CCCC"/>
                      </a:solidFill>
                    </a14:hiddenFill>
                  </a:ex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spcBef>
                      <a:spcPct val="0"/>
                    </a:spcBef>
                    <a:buClrTx/>
                    <a:buFontTx/>
                    <a:buNone/>
                  </a:pPr>
                  <a:r>
                    <a:rPr kumimoji="0" lang="en-US" altLang="zh-CN">
                      <a:solidFill>
                        <a:schemeClr val="tx1"/>
                      </a:solidFill>
                      <a:latin typeface="Times New Roman" panose="02020603050405020304" pitchFamily="18" charset="0"/>
                    </a:rPr>
                    <a:t>1</a:t>
                  </a:r>
                </a:p>
                <a:p>
                  <a:pPr algn="ctr">
                    <a:spcBef>
                      <a:spcPct val="0"/>
                    </a:spcBef>
                    <a:buClrTx/>
                    <a:buFontTx/>
                    <a:buNone/>
                  </a:pPr>
                  <a:endParaRPr kumimoji="0" lang="en-US" altLang="zh-CN">
                    <a:solidFill>
                      <a:schemeClr val="tx1"/>
                    </a:solidFill>
                    <a:latin typeface="Times New Roman" panose="02020603050405020304" pitchFamily="18" charset="0"/>
                  </a:endParaRPr>
                </a:p>
              </p:txBody>
            </p:sp>
            <p:sp>
              <p:nvSpPr>
                <p:cNvPr id="50201" name="Rectangle 54"/>
                <p:cNvSpPr>
                  <a:spLocks noChangeArrowheads="1"/>
                </p:cNvSpPr>
                <p:nvPr/>
              </p:nvSpPr>
              <p:spPr bwMode="auto">
                <a:xfrm>
                  <a:off x="940" y="1555"/>
                  <a:ext cx="4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grpSp>
        <p:sp>
          <p:nvSpPr>
            <p:cNvPr id="50184" name="Rectangle 55"/>
            <p:cNvSpPr>
              <a:spLocks noChangeArrowheads="1"/>
            </p:cNvSpPr>
            <p:nvPr/>
          </p:nvSpPr>
          <p:spPr bwMode="auto">
            <a:xfrm>
              <a:off x="-3" y="-3"/>
              <a:ext cx="1416" cy="194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99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endParaRPr lang="zh-CN" altLang="en-US" sz="2800">
                <a:latin typeface="Arial" panose="020B0604020202020204" pitchFamily="34" charset="0"/>
                <a:ea typeface="宋体" panose="02010600030101010101" pitchFamily="2"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6839"/>
                                        </p:tgtEl>
                                        <p:attrNameLst>
                                          <p:attrName>style.visibility</p:attrName>
                                        </p:attrNameLst>
                                      </p:cBhvr>
                                      <p:to>
                                        <p:strVal val="visible"/>
                                      </p:to>
                                    </p:set>
                                    <p:animEffect transition="in" filter="wipe(left)">
                                      <p:cBhvr>
                                        <p:cTn id="7" dur="500"/>
                                        <p:tgtEl>
                                          <p:spTgt spid="3768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6838">
                                            <p:txEl>
                                              <p:pRg st="0" end="0"/>
                                            </p:txEl>
                                          </p:spTgt>
                                        </p:tgtEl>
                                        <p:attrNameLst>
                                          <p:attrName>style.visibility</p:attrName>
                                        </p:attrNameLst>
                                      </p:cBhvr>
                                      <p:to>
                                        <p:strVal val="visible"/>
                                      </p:to>
                                    </p:set>
                                    <p:animEffect transition="in" filter="wipe(left)">
                                      <p:cBhvr>
                                        <p:cTn id="12" dur="500"/>
                                        <p:tgtEl>
                                          <p:spTgt spid="3768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6838">
                                            <p:txEl>
                                              <p:pRg st="1" end="1"/>
                                            </p:txEl>
                                          </p:spTgt>
                                        </p:tgtEl>
                                        <p:attrNameLst>
                                          <p:attrName>style.visibility</p:attrName>
                                        </p:attrNameLst>
                                      </p:cBhvr>
                                      <p:to>
                                        <p:strVal val="visible"/>
                                      </p:to>
                                    </p:set>
                                    <p:animEffect transition="in" filter="wipe(left)">
                                      <p:cBhvr>
                                        <p:cTn id="17" dur="500"/>
                                        <p:tgtEl>
                                          <p:spTgt spid="37683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6838">
                                            <p:txEl>
                                              <p:pRg st="2" end="2"/>
                                            </p:txEl>
                                          </p:spTgt>
                                        </p:tgtEl>
                                        <p:attrNameLst>
                                          <p:attrName>style.visibility</p:attrName>
                                        </p:attrNameLst>
                                      </p:cBhvr>
                                      <p:to>
                                        <p:strVal val="visible"/>
                                      </p:to>
                                    </p:set>
                                    <p:animEffect transition="in" filter="wipe(left)">
                                      <p:cBhvr>
                                        <p:cTn id="22" dur="500"/>
                                        <p:tgtEl>
                                          <p:spTgt spid="37683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6838">
                                            <p:txEl>
                                              <p:pRg st="3" end="3"/>
                                            </p:txEl>
                                          </p:spTgt>
                                        </p:tgtEl>
                                        <p:attrNameLst>
                                          <p:attrName>style.visibility</p:attrName>
                                        </p:attrNameLst>
                                      </p:cBhvr>
                                      <p:to>
                                        <p:strVal val="visible"/>
                                      </p:to>
                                    </p:set>
                                    <p:animEffect transition="in" filter="wipe(left)">
                                      <p:cBhvr>
                                        <p:cTn id="27" dur="500"/>
                                        <p:tgtEl>
                                          <p:spTgt spid="37683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6838">
                                            <p:txEl>
                                              <p:pRg st="4" end="4"/>
                                            </p:txEl>
                                          </p:spTgt>
                                        </p:tgtEl>
                                        <p:attrNameLst>
                                          <p:attrName>style.visibility</p:attrName>
                                        </p:attrNameLst>
                                      </p:cBhvr>
                                      <p:to>
                                        <p:strVal val="visible"/>
                                      </p:to>
                                    </p:set>
                                    <p:animEffect transition="in" filter="wipe(left)">
                                      <p:cBhvr>
                                        <p:cTn id="32" dur="500"/>
                                        <p:tgtEl>
                                          <p:spTgt spid="37683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6838">
                                            <p:txEl>
                                              <p:pRg st="5" end="5"/>
                                            </p:txEl>
                                          </p:spTgt>
                                        </p:tgtEl>
                                        <p:attrNameLst>
                                          <p:attrName>style.visibility</p:attrName>
                                        </p:attrNameLst>
                                      </p:cBhvr>
                                      <p:to>
                                        <p:strVal val="visible"/>
                                      </p:to>
                                    </p:set>
                                    <p:animEffect transition="in" filter="wipe(left)">
                                      <p:cBhvr>
                                        <p:cTn id="37" dur="500"/>
                                        <p:tgtEl>
                                          <p:spTgt spid="37683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6838">
                                            <p:txEl>
                                              <p:pRg st="6" end="6"/>
                                            </p:txEl>
                                          </p:spTgt>
                                        </p:tgtEl>
                                        <p:attrNameLst>
                                          <p:attrName>style.visibility</p:attrName>
                                        </p:attrNameLst>
                                      </p:cBhvr>
                                      <p:to>
                                        <p:strVal val="visible"/>
                                      </p:to>
                                    </p:set>
                                    <p:animEffect transition="in" filter="wipe(left)">
                                      <p:cBhvr>
                                        <p:cTn id="42" dur="500"/>
                                        <p:tgtEl>
                                          <p:spTgt spid="376838">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6838">
                                            <p:txEl>
                                              <p:pRg st="7" end="7"/>
                                            </p:txEl>
                                          </p:spTgt>
                                        </p:tgtEl>
                                        <p:attrNameLst>
                                          <p:attrName>style.visibility</p:attrName>
                                        </p:attrNameLst>
                                      </p:cBhvr>
                                      <p:to>
                                        <p:strVal val="visible"/>
                                      </p:to>
                                    </p:set>
                                    <p:animEffect transition="in" filter="wipe(left)">
                                      <p:cBhvr>
                                        <p:cTn id="47" dur="500"/>
                                        <p:tgtEl>
                                          <p:spTgt spid="37683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76840"/>
                                        </p:tgtEl>
                                        <p:attrNameLst>
                                          <p:attrName>style.visibility</p:attrName>
                                        </p:attrNameLst>
                                      </p:cBhvr>
                                      <p:to>
                                        <p:strVal val="visible"/>
                                      </p:to>
                                    </p:set>
                                    <p:animEffect transition="in" filter="wipe(left)">
                                      <p:cBhvr>
                                        <p:cTn id="52" dur="500"/>
                                        <p:tgtEl>
                                          <p:spTgt spid="376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8" grpId="0" build="p" autoUpdateAnimBg="0"/>
      <p:bldP spid="37683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z="2800">
                <a:solidFill>
                  <a:schemeClr val="tx1"/>
                </a:solidFill>
                <a:latin typeface="黑体" panose="02010609060101010101" pitchFamily="49" charset="-122"/>
                <a:ea typeface="黑体" panose="02010609060101010101" pitchFamily="49" charset="-122"/>
              </a:rPr>
              <a:t>例2.8 求例2.7中公式的主析取范式和主合取范式。</a:t>
            </a:r>
          </a:p>
        </p:txBody>
      </p:sp>
      <p:sp>
        <p:nvSpPr>
          <p:cNvPr id="51203" name="Rectangle 3"/>
          <p:cNvSpPr>
            <a:spLocks noGrp="1" noChangeArrowheads="1"/>
          </p:cNvSpPr>
          <p:nvPr>
            <p:ph type="body" idx="1"/>
          </p:nvPr>
        </p:nvSpPr>
        <p:spPr>
          <a:xfrm>
            <a:off x="533400" y="1066800"/>
            <a:ext cx="8153400" cy="5410200"/>
          </a:xfrm>
        </p:spPr>
        <p:txBody>
          <a:bodyPr/>
          <a:lstStyle/>
          <a:p>
            <a:pPr>
              <a:buFont typeface="Wingdings" panose="05000000000000000000" pitchFamily="2" charset="2"/>
              <a:buNone/>
            </a:pPr>
            <a:r>
              <a:rPr lang="zh-CN" altLang="en-US"/>
              <a:t>(1)求主析取范式</a:t>
            </a:r>
            <a:endParaRPr lang="en-US" altLang="zh-CN"/>
          </a:p>
          <a:p>
            <a:pPr>
              <a:buFont typeface="Wingdings" panose="05000000000000000000" pitchFamily="2" charset="2"/>
              <a:buNone/>
            </a:pPr>
            <a:r>
              <a:rPr lang="zh-CN" altLang="en-US"/>
              <a:t>(</a:t>
            </a:r>
            <a:r>
              <a:rPr lang="en-US" altLang="zh-CN"/>
              <a:t>p→q)</a:t>
            </a:r>
            <a:r>
              <a:rPr kumimoji="0" lang="en-US" altLang="zh-CN">
                <a:solidFill>
                  <a:schemeClr val="tx1"/>
                </a:solidFill>
                <a:sym typeface="Symbol" panose="05050102010706020507" pitchFamily="18" charset="2"/>
              </a:rPr>
              <a:t></a:t>
            </a:r>
            <a:r>
              <a:rPr lang="en-US" altLang="zh-CN"/>
              <a:t>r </a:t>
            </a:r>
            <a:r>
              <a:rPr kumimoji="0" lang="en-US" altLang="zh-CN">
                <a:solidFill>
                  <a:schemeClr val="tx1"/>
                </a:solidFill>
                <a:sym typeface="Symbol" panose="05050102010706020507" pitchFamily="18" charset="2"/>
              </a:rPr>
              <a:t> </a:t>
            </a:r>
            <a:r>
              <a:rPr lang="zh-CN" altLang="en-US"/>
              <a:t>(</a:t>
            </a:r>
            <a:r>
              <a:rPr lang="en-US" altLang="zh-CN"/>
              <a:t>p∧┐q∧┐r)∨(┐p∧r)∨(q∧r)</a:t>
            </a:r>
          </a:p>
          <a:p>
            <a:pPr>
              <a:buFont typeface="Wingdings" panose="05000000000000000000" pitchFamily="2" charset="2"/>
              <a:buNone/>
            </a:pPr>
            <a:r>
              <a:rPr lang="en-US" altLang="zh-CN"/>
              <a:t>p∧┐q∧┐r </a:t>
            </a:r>
            <a:r>
              <a:rPr kumimoji="0" lang="en-US" altLang="zh-CN">
                <a:solidFill>
                  <a:schemeClr val="tx1"/>
                </a:solidFill>
                <a:sym typeface="Symbol" panose="05050102010706020507" pitchFamily="18" charset="2"/>
              </a:rPr>
              <a:t> m</a:t>
            </a:r>
            <a:r>
              <a:rPr kumimoji="0" lang="en-US" altLang="zh-CN" baseline="-30000">
                <a:solidFill>
                  <a:schemeClr val="tx1"/>
                </a:solidFill>
                <a:sym typeface="Symbol" panose="05050102010706020507" pitchFamily="18" charset="2"/>
              </a:rPr>
              <a:t>4</a:t>
            </a:r>
            <a:endParaRPr lang="en-US" altLang="zh-CN"/>
          </a:p>
          <a:p>
            <a:pPr>
              <a:buFont typeface="Wingdings" panose="05000000000000000000" pitchFamily="2" charset="2"/>
              <a:buNone/>
            </a:pPr>
            <a:r>
              <a:rPr lang="en-US" altLang="zh-CN"/>
              <a:t>┐p∧r </a:t>
            </a:r>
            <a:r>
              <a:rPr kumimoji="0" lang="en-US" altLang="zh-CN">
                <a:solidFill>
                  <a:schemeClr val="tx1"/>
                </a:solidFill>
                <a:sym typeface="Symbol" panose="05050102010706020507" pitchFamily="18" charset="2"/>
              </a:rPr>
              <a:t> </a:t>
            </a: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p∧（┐q∨q）∧r </a:t>
            </a:r>
          </a:p>
          <a:p>
            <a:pPr>
              <a:buFont typeface="Wingdings" panose="05000000000000000000" pitchFamily="2" charset="2"/>
              <a:buNone/>
            </a:pPr>
            <a:r>
              <a:rPr kumimoji="0" lang="en-US" altLang="zh-CN">
                <a:solidFill>
                  <a:schemeClr val="tx1"/>
                </a:solidFill>
                <a:sym typeface="Symbol" panose="05050102010706020507" pitchFamily="18" charset="2"/>
              </a:rPr>
              <a:t>		 </a:t>
            </a: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p∧┐q∧r)∨(┐p∧q∧r) </a:t>
            </a:r>
            <a:endParaRPr kumimoji="0" lang="zh-CN" altLang="en-US">
              <a:solidFill>
                <a:schemeClr val="tx1"/>
              </a:solidFill>
              <a:sym typeface="Symbol" panose="05050102010706020507" pitchFamily="18" charset="2"/>
            </a:endParaRPr>
          </a:p>
          <a:p>
            <a:pPr>
              <a:buFont typeface="Wingdings" panose="05000000000000000000" pitchFamily="2" charset="2"/>
              <a:buNone/>
            </a:pPr>
            <a:r>
              <a:rPr kumimoji="0" lang="en-US" altLang="zh-CN">
                <a:solidFill>
                  <a:schemeClr val="tx1"/>
                </a:solidFill>
                <a:sym typeface="Symbol" panose="05050102010706020507" pitchFamily="18" charset="2"/>
              </a:rPr>
              <a:t>		 m</a:t>
            </a:r>
            <a:r>
              <a:rPr kumimoji="0" lang="en-US" altLang="zh-CN" baseline="-30000">
                <a:solidFill>
                  <a:schemeClr val="tx1"/>
                </a:solidFill>
                <a:sym typeface="Symbol" panose="05050102010706020507" pitchFamily="18" charset="2"/>
              </a:rPr>
              <a:t>1</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3</a:t>
            </a:r>
            <a:r>
              <a:rPr kumimoji="0" lang="en-US" altLang="zh-CN">
                <a:solidFill>
                  <a:schemeClr val="tx1"/>
                </a:solidFill>
                <a:sym typeface="Symbol" panose="05050102010706020507" pitchFamily="18" charset="2"/>
              </a:rPr>
              <a:t> </a:t>
            </a:r>
          </a:p>
          <a:p>
            <a:pPr>
              <a:buFont typeface="Wingdings" panose="05000000000000000000" pitchFamily="2" charset="2"/>
              <a:buNone/>
            </a:pPr>
            <a:r>
              <a:rPr lang="en-US" altLang="zh-CN"/>
              <a:t>q∧r 	</a:t>
            </a:r>
            <a:r>
              <a:rPr kumimoji="0" lang="en-US" altLang="zh-CN">
                <a:solidFill>
                  <a:schemeClr val="tx1"/>
                </a:solidFill>
                <a:sym typeface="Symbol" panose="05050102010706020507" pitchFamily="18" charset="2"/>
              </a:rPr>
              <a:t> (┐p∨p)∧q∧r </a:t>
            </a:r>
          </a:p>
          <a:p>
            <a:pPr>
              <a:buFont typeface="Wingdings" panose="05000000000000000000" pitchFamily="2" charset="2"/>
              <a:buNone/>
            </a:pPr>
            <a:r>
              <a:rPr kumimoji="0" lang="en-US" altLang="zh-CN">
                <a:solidFill>
                  <a:schemeClr val="tx1"/>
                </a:solidFill>
                <a:sym typeface="Symbol" panose="05050102010706020507" pitchFamily="18" charset="2"/>
              </a:rPr>
              <a:t>		 </a:t>
            </a: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p∧q∧r)∨(p∧q∧r) </a:t>
            </a:r>
            <a:endParaRPr kumimoji="0" lang="zh-CN" altLang="en-US">
              <a:solidFill>
                <a:schemeClr val="tx1"/>
              </a:solidFill>
              <a:sym typeface="Symbol" panose="05050102010706020507" pitchFamily="18" charset="2"/>
            </a:endParaRPr>
          </a:p>
          <a:p>
            <a:pPr>
              <a:buFont typeface="Wingdings" panose="05000000000000000000" pitchFamily="2" charset="2"/>
              <a:buNone/>
            </a:pPr>
            <a:r>
              <a:rPr kumimoji="0" lang="en-US" altLang="zh-CN">
                <a:solidFill>
                  <a:schemeClr val="tx1"/>
                </a:solidFill>
                <a:sym typeface="Symbol" panose="05050102010706020507" pitchFamily="18" charset="2"/>
              </a:rPr>
              <a:t>		 m</a:t>
            </a:r>
            <a:r>
              <a:rPr kumimoji="0" lang="en-US" altLang="zh-CN" baseline="-30000">
                <a:solidFill>
                  <a:schemeClr val="tx1"/>
                </a:solidFill>
                <a:sym typeface="Symbol" panose="05050102010706020507" pitchFamily="18" charset="2"/>
              </a:rPr>
              <a:t>3</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7</a:t>
            </a:r>
            <a:r>
              <a:rPr kumimoji="0" lang="en-US" altLang="zh-CN">
                <a:solidFill>
                  <a:schemeClr val="tx1"/>
                </a:solidFill>
                <a:sym typeface="Symbol" panose="05050102010706020507" pitchFamily="18" charset="2"/>
              </a:rPr>
              <a:t> </a:t>
            </a:r>
          </a:p>
          <a:p>
            <a:pPr>
              <a:buFont typeface="Wingdings" panose="05000000000000000000" pitchFamily="2" charset="2"/>
              <a:buNone/>
            </a:pPr>
            <a:r>
              <a:rPr lang="zh-CN" altLang="en-US"/>
              <a:t>(</a:t>
            </a:r>
            <a:r>
              <a:rPr lang="en-US" altLang="zh-CN"/>
              <a:t>p→q)</a:t>
            </a:r>
            <a:r>
              <a:rPr kumimoji="0" lang="en-US" altLang="zh-CN">
                <a:solidFill>
                  <a:schemeClr val="tx1"/>
                </a:solidFill>
                <a:sym typeface="Symbol" panose="05050102010706020507" pitchFamily="18" charset="2"/>
              </a:rPr>
              <a:t></a:t>
            </a:r>
            <a:r>
              <a:rPr lang="en-US" altLang="zh-CN"/>
              <a:t>r </a:t>
            </a:r>
            <a:r>
              <a:rPr kumimoji="0" lang="en-US" altLang="zh-CN">
                <a:solidFill>
                  <a:schemeClr val="tx1"/>
                </a:solidFill>
                <a:sym typeface="Symbol" panose="05050102010706020507" pitchFamily="18" charset="2"/>
              </a:rPr>
              <a:t> m</a:t>
            </a:r>
            <a:r>
              <a:rPr kumimoji="0" lang="en-US" altLang="zh-CN" baseline="-30000">
                <a:solidFill>
                  <a:schemeClr val="tx1"/>
                </a:solidFill>
                <a:sym typeface="Symbol" panose="05050102010706020507" pitchFamily="18" charset="2"/>
              </a:rPr>
              <a:t>1</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3</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4</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7</a:t>
            </a:r>
            <a:endParaRPr kumimoji="0" lang="zh-CN" altLang="en-US">
              <a:solidFill>
                <a:schemeClr val="tx1"/>
              </a:solidFill>
              <a:sym typeface="Symbol" panose="05050102010706020507" pitchFamily="18" charset="2"/>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a:noFill/>
        </p:spPr>
        <p:txBody>
          <a:bodyPr/>
          <a:lstStyle/>
          <a:p>
            <a:r>
              <a:rPr lang="zh-CN" altLang="en-US" sz="2800">
                <a:solidFill>
                  <a:schemeClr val="tx1"/>
                </a:solidFill>
                <a:latin typeface="黑体" panose="02010609060101010101" pitchFamily="49" charset="-122"/>
                <a:ea typeface="黑体" panose="02010609060101010101" pitchFamily="49" charset="-122"/>
              </a:rPr>
              <a:t>例2.8 求例2.7中公式的主析取范式和主合取范式。</a:t>
            </a:r>
          </a:p>
        </p:txBody>
      </p:sp>
      <p:sp>
        <p:nvSpPr>
          <p:cNvPr id="52227" name="Rectangle 5"/>
          <p:cNvSpPr>
            <a:spLocks noGrp="1" noChangeArrowheads="1"/>
          </p:cNvSpPr>
          <p:nvPr>
            <p:ph type="body" idx="1"/>
          </p:nvPr>
        </p:nvSpPr>
        <p:spPr>
          <a:xfrm>
            <a:off x="533400" y="1066800"/>
            <a:ext cx="8153400" cy="5410200"/>
          </a:xfrm>
          <a:noFill/>
        </p:spPr>
        <p:txBody>
          <a:bodyPr/>
          <a:lstStyle/>
          <a:p>
            <a:pPr>
              <a:buFont typeface="Wingdings" panose="05000000000000000000" pitchFamily="2" charset="2"/>
              <a:buNone/>
            </a:pPr>
            <a:r>
              <a:rPr lang="zh-CN" altLang="en-US"/>
              <a:t>(2)求主合取范式</a:t>
            </a:r>
            <a:endParaRPr lang="en-US" altLang="zh-CN"/>
          </a:p>
          <a:p>
            <a:pPr>
              <a:buFont typeface="Wingdings" panose="05000000000000000000" pitchFamily="2" charset="2"/>
              <a:buNone/>
            </a:pPr>
            <a:r>
              <a:rPr lang="zh-CN" altLang="en-US"/>
              <a:t>(</a:t>
            </a:r>
            <a:r>
              <a:rPr lang="en-US" altLang="zh-CN"/>
              <a:t>p→q)</a:t>
            </a:r>
            <a:r>
              <a:rPr kumimoji="0" lang="en-US" altLang="zh-CN">
                <a:solidFill>
                  <a:schemeClr val="tx1"/>
                </a:solidFill>
                <a:sym typeface="Symbol" panose="05050102010706020507" pitchFamily="18" charset="2"/>
              </a:rPr>
              <a:t></a:t>
            </a:r>
            <a:r>
              <a:rPr lang="en-US" altLang="zh-CN"/>
              <a:t>r </a:t>
            </a:r>
            <a:r>
              <a:rPr kumimoji="0" lang="en-US" altLang="zh-CN">
                <a:solidFill>
                  <a:schemeClr val="tx1"/>
                </a:solidFill>
                <a:sym typeface="Symbol" panose="05050102010706020507" pitchFamily="18" charset="2"/>
              </a:rPr>
              <a:t> </a:t>
            </a:r>
            <a:r>
              <a:rPr lang="en-US" altLang="zh-CN"/>
              <a:t>(p∨r)∧(┐q∨r)∧(┐p∨q∨┐r) </a:t>
            </a:r>
          </a:p>
          <a:p>
            <a:pPr>
              <a:buFont typeface="Wingdings" panose="05000000000000000000" pitchFamily="2" charset="2"/>
              <a:buNone/>
            </a:pPr>
            <a:r>
              <a:rPr lang="en-US" altLang="zh-CN"/>
              <a:t>┐p∨q∨┐r </a:t>
            </a:r>
            <a:r>
              <a:rPr kumimoji="0" lang="en-US" altLang="zh-CN">
                <a:solidFill>
                  <a:schemeClr val="tx1"/>
                </a:solidFill>
                <a:sym typeface="Symbol" panose="05050102010706020507" pitchFamily="18" charset="2"/>
              </a:rPr>
              <a:t> M</a:t>
            </a:r>
            <a:r>
              <a:rPr kumimoji="0" lang="en-US" altLang="zh-CN" baseline="-30000">
                <a:solidFill>
                  <a:schemeClr val="tx1"/>
                </a:solidFill>
                <a:sym typeface="Symbol" panose="05050102010706020507" pitchFamily="18" charset="2"/>
              </a:rPr>
              <a:t>5</a:t>
            </a:r>
            <a:r>
              <a:rPr kumimoji="0" lang="en-US" altLang="zh-CN">
                <a:solidFill>
                  <a:schemeClr val="tx1"/>
                </a:solidFill>
                <a:sym typeface="Symbol" panose="05050102010706020507" pitchFamily="18" charset="2"/>
              </a:rPr>
              <a:t> </a:t>
            </a:r>
            <a:endParaRPr lang="en-US" altLang="zh-CN"/>
          </a:p>
          <a:p>
            <a:pPr>
              <a:buFont typeface="Wingdings" panose="05000000000000000000" pitchFamily="2" charset="2"/>
              <a:buNone/>
            </a:pPr>
            <a:r>
              <a:rPr lang="en-US" altLang="zh-CN"/>
              <a:t>p∨r 	</a:t>
            </a:r>
            <a:r>
              <a:rPr kumimoji="0" lang="en-US" altLang="zh-CN">
                <a:solidFill>
                  <a:schemeClr val="tx1"/>
                </a:solidFill>
                <a:sym typeface="Symbol" panose="05050102010706020507" pitchFamily="18" charset="2"/>
              </a:rPr>
              <a:t> p∨(q∧┐q)∨r </a:t>
            </a:r>
          </a:p>
          <a:p>
            <a:pPr>
              <a:buFont typeface="Wingdings" panose="05000000000000000000" pitchFamily="2" charset="2"/>
              <a:buNone/>
            </a:pPr>
            <a:r>
              <a:rPr kumimoji="0" lang="en-US" altLang="zh-CN">
                <a:solidFill>
                  <a:schemeClr val="tx1"/>
                </a:solidFill>
                <a:sym typeface="Symbol" panose="05050102010706020507" pitchFamily="18" charset="2"/>
              </a:rPr>
              <a:t>		 </a:t>
            </a: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p∨q∨r)∧(p∨┐q∨r) </a:t>
            </a:r>
            <a:endParaRPr kumimoji="0" lang="zh-CN" altLang="en-US">
              <a:solidFill>
                <a:schemeClr val="tx1"/>
              </a:solidFill>
              <a:sym typeface="Symbol" panose="05050102010706020507" pitchFamily="18" charset="2"/>
            </a:endParaRPr>
          </a:p>
          <a:p>
            <a:pPr>
              <a:buFont typeface="Wingdings" panose="05000000000000000000" pitchFamily="2" charset="2"/>
              <a:buNone/>
            </a:pPr>
            <a:r>
              <a:rPr kumimoji="0" lang="en-US" altLang="zh-CN">
                <a:solidFill>
                  <a:schemeClr val="tx1"/>
                </a:solidFill>
                <a:sym typeface="Symbol" panose="05050102010706020507" pitchFamily="18" charset="2"/>
              </a:rPr>
              <a:t>		 M</a:t>
            </a:r>
            <a:r>
              <a:rPr kumimoji="0" lang="en-US" altLang="zh-CN" baseline="-30000">
                <a:solidFill>
                  <a:schemeClr val="tx1"/>
                </a:solidFill>
                <a:sym typeface="Symbol" panose="05050102010706020507" pitchFamily="18" charset="2"/>
              </a:rPr>
              <a:t>0</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2</a:t>
            </a:r>
            <a:r>
              <a:rPr kumimoji="0" lang="en-US" altLang="zh-CN">
                <a:solidFill>
                  <a:schemeClr val="tx1"/>
                </a:solidFill>
                <a:sym typeface="Symbol" panose="05050102010706020507" pitchFamily="18" charset="2"/>
              </a:rPr>
              <a:t> </a:t>
            </a:r>
          </a:p>
          <a:p>
            <a:pPr>
              <a:buFont typeface="Wingdings" panose="05000000000000000000" pitchFamily="2" charset="2"/>
              <a:buNone/>
            </a:pPr>
            <a:r>
              <a:rPr lang="en-US" altLang="zh-CN"/>
              <a:t>┐q∨r</a:t>
            </a:r>
            <a:r>
              <a:rPr kumimoji="0" lang="en-US" altLang="zh-CN">
                <a:solidFill>
                  <a:schemeClr val="tx1"/>
                </a:solidFill>
                <a:sym typeface="Symbol" panose="05050102010706020507" pitchFamily="18" charset="2"/>
              </a:rPr>
              <a:t> (p∧┐p)∨┐q∨r </a:t>
            </a:r>
          </a:p>
          <a:p>
            <a:pPr>
              <a:buFont typeface="Wingdings" panose="05000000000000000000" pitchFamily="2" charset="2"/>
              <a:buNone/>
            </a:pPr>
            <a:r>
              <a:rPr kumimoji="0" lang="en-US" altLang="zh-CN">
                <a:solidFill>
                  <a:schemeClr val="tx1"/>
                </a:solidFill>
                <a:sym typeface="Symbol" panose="05050102010706020507" pitchFamily="18" charset="2"/>
              </a:rPr>
              <a:t>		 </a:t>
            </a: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p∨┐q∨r)∧(┐p∨┐q∨r)  </a:t>
            </a:r>
            <a:endParaRPr kumimoji="0" lang="zh-CN" altLang="en-US">
              <a:solidFill>
                <a:schemeClr val="tx1"/>
              </a:solidFill>
              <a:sym typeface="Symbol" panose="05050102010706020507" pitchFamily="18" charset="2"/>
            </a:endParaRPr>
          </a:p>
          <a:p>
            <a:pPr>
              <a:buFont typeface="Wingdings" panose="05000000000000000000" pitchFamily="2" charset="2"/>
              <a:buNone/>
            </a:pPr>
            <a:r>
              <a:rPr kumimoji="0" lang="en-US" altLang="zh-CN">
                <a:solidFill>
                  <a:schemeClr val="tx1"/>
                </a:solidFill>
                <a:sym typeface="Symbol" panose="05050102010706020507" pitchFamily="18" charset="2"/>
              </a:rPr>
              <a:t>		 M</a:t>
            </a:r>
            <a:r>
              <a:rPr kumimoji="0" lang="en-US" altLang="zh-CN" baseline="-30000">
                <a:solidFill>
                  <a:schemeClr val="tx1"/>
                </a:solidFill>
                <a:sym typeface="Symbol" panose="05050102010706020507" pitchFamily="18" charset="2"/>
              </a:rPr>
              <a:t>2</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6</a:t>
            </a:r>
            <a:r>
              <a:rPr kumimoji="0" lang="en-US" altLang="zh-CN">
                <a:solidFill>
                  <a:schemeClr val="tx1"/>
                </a:solidFill>
                <a:sym typeface="Symbol" panose="05050102010706020507" pitchFamily="18" charset="2"/>
              </a:rPr>
              <a:t> </a:t>
            </a:r>
          </a:p>
          <a:p>
            <a:pPr>
              <a:buFont typeface="Wingdings" panose="05000000000000000000" pitchFamily="2" charset="2"/>
              <a:buNone/>
            </a:pPr>
            <a:r>
              <a:rPr lang="zh-CN" altLang="en-US"/>
              <a:t>(</a:t>
            </a:r>
            <a:r>
              <a:rPr lang="en-US" altLang="zh-CN"/>
              <a:t>p→q)</a:t>
            </a:r>
            <a:r>
              <a:rPr kumimoji="0" lang="en-US" altLang="zh-CN">
                <a:solidFill>
                  <a:schemeClr val="tx1"/>
                </a:solidFill>
                <a:sym typeface="Symbol" panose="05050102010706020507" pitchFamily="18" charset="2"/>
              </a:rPr>
              <a:t></a:t>
            </a:r>
            <a:r>
              <a:rPr lang="en-US" altLang="zh-CN"/>
              <a:t>r </a:t>
            </a:r>
            <a:r>
              <a:rPr kumimoji="0" lang="en-US" altLang="zh-CN">
                <a:solidFill>
                  <a:schemeClr val="tx1"/>
                </a:solidFill>
                <a:sym typeface="Symbol" panose="05050102010706020507" pitchFamily="18" charset="2"/>
              </a:rPr>
              <a:t> M</a:t>
            </a:r>
            <a:r>
              <a:rPr kumimoji="0" lang="en-US" altLang="zh-CN" baseline="-25000">
                <a:solidFill>
                  <a:schemeClr val="tx1"/>
                </a:solidFill>
                <a:sym typeface="Symbol" panose="05050102010706020507" pitchFamily="18" charset="2"/>
              </a:rPr>
              <a:t>0</a:t>
            </a:r>
            <a:r>
              <a:rPr kumimoji="0" lang="en-US" altLang="zh-CN">
                <a:solidFill>
                  <a:schemeClr val="tx1"/>
                </a:solidFill>
                <a:sym typeface="Symbol" panose="05050102010706020507" pitchFamily="18" charset="2"/>
              </a:rPr>
              <a:t>∧M</a:t>
            </a:r>
            <a:r>
              <a:rPr kumimoji="0" lang="en-US" altLang="zh-CN" baseline="-25000">
                <a:solidFill>
                  <a:schemeClr val="tx1"/>
                </a:solidFill>
                <a:sym typeface="Symbol" panose="05050102010706020507" pitchFamily="18" charset="2"/>
              </a:rPr>
              <a:t>2</a:t>
            </a:r>
            <a:r>
              <a:rPr kumimoji="0" lang="en-US" altLang="zh-CN">
                <a:solidFill>
                  <a:schemeClr val="tx1"/>
                </a:solidFill>
                <a:sym typeface="Symbol" panose="05050102010706020507" pitchFamily="18" charset="2"/>
              </a:rPr>
              <a:t>∧M</a:t>
            </a:r>
            <a:r>
              <a:rPr kumimoji="0" lang="en-US" altLang="zh-CN" baseline="-25000">
                <a:solidFill>
                  <a:schemeClr val="tx1"/>
                </a:solidFill>
                <a:sym typeface="Symbol" panose="05050102010706020507" pitchFamily="18" charset="2"/>
              </a:rPr>
              <a:t>5</a:t>
            </a:r>
            <a:r>
              <a:rPr kumimoji="0" lang="en-US" altLang="zh-CN">
                <a:solidFill>
                  <a:schemeClr val="tx1"/>
                </a:solidFill>
                <a:sym typeface="Symbol" panose="05050102010706020507" pitchFamily="18" charset="2"/>
              </a:rPr>
              <a:t>∧M</a:t>
            </a:r>
            <a:r>
              <a:rPr kumimoji="0" lang="en-US" altLang="zh-CN" baseline="-25000">
                <a:solidFill>
                  <a:schemeClr val="tx1"/>
                </a:solidFill>
                <a:sym typeface="Symbol" panose="05050102010706020507" pitchFamily="18" charset="2"/>
              </a:rPr>
              <a:t>6</a:t>
            </a:r>
            <a:r>
              <a:rPr kumimoji="0" lang="en-US" altLang="zh-CN">
                <a:solidFill>
                  <a:schemeClr val="tx1"/>
                </a:solidFill>
                <a:sym typeface="Symbol" panose="05050102010706020507" pitchFamily="18" charset="2"/>
              </a:rPr>
              <a:t> </a:t>
            </a:r>
            <a:endParaRPr kumimoji="0" lang="zh-CN" altLang="en-US">
              <a:solidFill>
                <a:schemeClr val="tx1"/>
              </a:solidFill>
              <a:sym typeface="Symbol" panose="05050102010706020507" pitchFamily="18" charset="2"/>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z="4000">
                <a:solidFill>
                  <a:schemeClr val="tx1"/>
                </a:solidFill>
              </a:rPr>
              <a:t>主析取范式的用途</a:t>
            </a:r>
            <a:r>
              <a:rPr lang="zh-CN" altLang="en-US"/>
              <a:t> </a:t>
            </a:r>
          </a:p>
        </p:txBody>
      </p:sp>
      <p:sp>
        <p:nvSpPr>
          <p:cNvPr id="53251" name="Rectangle 3"/>
          <p:cNvSpPr>
            <a:spLocks noGrp="1" noChangeArrowheads="1"/>
          </p:cNvSpPr>
          <p:nvPr>
            <p:ph type="body" idx="1"/>
          </p:nvPr>
        </p:nvSpPr>
        <p:spPr/>
        <p:txBody>
          <a:bodyPr/>
          <a:lstStyle/>
          <a:p>
            <a:r>
              <a:rPr lang="zh-CN" altLang="en-US" sz="2800">
                <a:solidFill>
                  <a:schemeClr val="tx1"/>
                </a:solidFill>
              </a:rPr>
              <a:t>求公式的成真赋值与成假赋值</a:t>
            </a:r>
          </a:p>
          <a:p>
            <a:r>
              <a:rPr lang="zh-CN" altLang="en-US" sz="2800">
                <a:solidFill>
                  <a:schemeClr val="tx1"/>
                </a:solidFill>
              </a:rPr>
              <a:t>判断公式的类型 </a:t>
            </a:r>
          </a:p>
          <a:p>
            <a:r>
              <a:rPr lang="zh-CN" altLang="en-US" sz="2800">
                <a:solidFill>
                  <a:schemeClr val="tx1"/>
                </a:solidFill>
              </a:rPr>
              <a:t>判断两个命题公式是否等值 </a:t>
            </a:r>
          </a:p>
          <a:p>
            <a:r>
              <a:rPr lang="zh-CN" altLang="en-US" sz="2800">
                <a:solidFill>
                  <a:schemeClr val="tx1"/>
                </a:solidFill>
              </a:rPr>
              <a:t>应用主析取范式分析和解决实际问题  </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z="4000">
                <a:solidFill>
                  <a:schemeClr val="tx1"/>
                </a:solidFill>
              </a:rPr>
              <a:t>求公式的成真赋值与成假赋值</a:t>
            </a:r>
          </a:p>
        </p:txBody>
      </p:sp>
      <p:sp>
        <p:nvSpPr>
          <p:cNvPr id="54275" name="Rectangle 3"/>
          <p:cNvSpPr>
            <a:spLocks noGrp="1" noChangeArrowheads="1"/>
          </p:cNvSpPr>
          <p:nvPr>
            <p:ph type="body" idx="1"/>
          </p:nvPr>
        </p:nvSpPr>
        <p:spPr>
          <a:xfrm>
            <a:off x="381000" y="1371600"/>
            <a:ext cx="8382000" cy="4495800"/>
          </a:xfrm>
        </p:spPr>
        <p:txBody>
          <a:bodyPr/>
          <a:lstStyle/>
          <a:p>
            <a:r>
              <a:rPr lang="zh-CN" altLang="en-US"/>
              <a:t>若公式</a:t>
            </a:r>
            <a:r>
              <a:rPr lang="en-US" altLang="zh-CN"/>
              <a:t>A</a:t>
            </a:r>
            <a:r>
              <a:rPr lang="zh-CN" altLang="en-US"/>
              <a:t>中含</a:t>
            </a:r>
            <a:r>
              <a:rPr lang="en-US" altLang="zh-CN"/>
              <a:t>n</a:t>
            </a:r>
            <a:r>
              <a:rPr lang="zh-CN" altLang="en-US"/>
              <a:t>个命题变项，</a:t>
            </a:r>
            <a:r>
              <a:rPr lang="en-US" altLang="zh-CN"/>
              <a:t>A</a:t>
            </a:r>
            <a:r>
              <a:rPr lang="zh-CN" altLang="en-US"/>
              <a:t>的主析取范式含</a:t>
            </a:r>
            <a:r>
              <a:rPr lang="en-US" altLang="zh-CN"/>
              <a:t>s(0≤s≤2</a:t>
            </a:r>
            <a:r>
              <a:rPr lang="en-US" altLang="zh-CN" baseline="30000"/>
              <a:t>n</a:t>
            </a:r>
            <a:r>
              <a:rPr lang="en-US" altLang="zh-CN"/>
              <a:t>)</a:t>
            </a:r>
            <a:r>
              <a:rPr lang="zh-CN" altLang="en-US"/>
              <a:t>个极小项，则</a:t>
            </a:r>
            <a:r>
              <a:rPr lang="en-US" altLang="zh-CN"/>
              <a:t>A</a:t>
            </a:r>
            <a:r>
              <a:rPr lang="zh-CN" altLang="en-US"/>
              <a:t>有</a:t>
            </a:r>
            <a:r>
              <a:rPr lang="en-US" altLang="zh-CN"/>
              <a:t>s</a:t>
            </a:r>
            <a:r>
              <a:rPr lang="zh-CN" altLang="en-US"/>
              <a:t>个成真赋值，它们是所含极小项角标的二进制表示，其余2</a:t>
            </a:r>
            <a:r>
              <a:rPr lang="en-US" altLang="zh-CN" baseline="30000"/>
              <a:t>n</a:t>
            </a:r>
            <a:r>
              <a:rPr lang="en-US" altLang="zh-CN"/>
              <a:t>-s</a:t>
            </a:r>
            <a:r>
              <a:rPr lang="zh-CN" altLang="en-US"/>
              <a:t>个赋值都是成假赋值。</a:t>
            </a:r>
          </a:p>
          <a:p>
            <a:r>
              <a:rPr lang="zh-CN" altLang="en-US"/>
              <a:t>在例2.8中，(</a:t>
            </a:r>
            <a:r>
              <a:rPr lang="en-US" altLang="zh-CN"/>
              <a:t>p→q)</a:t>
            </a:r>
            <a:r>
              <a:rPr kumimoji="0" lang="en-US" altLang="zh-CN">
                <a:solidFill>
                  <a:schemeClr val="tx1"/>
                </a:solidFill>
                <a:sym typeface="Symbol" panose="05050102010706020507" pitchFamily="18" charset="2"/>
              </a:rPr>
              <a:t></a:t>
            </a:r>
            <a:r>
              <a:rPr lang="en-US" altLang="zh-CN"/>
              <a:t>r </a:t>
            </a:r>
            <a:r>
              <a:rPr kumimoji="0" lang="en-US" altLang="zh-CN">
                <a:solidFill>
                  <a:schemeClr val="tx1"/>
                </a:solidFill>
                <a:sym typeface="Symbol" panose="05050102010706020507" pitchFamily="18" charset="2"/>
              </a:rPr>
              <a:t></a:t>
            </a:r>
            <a:r>
              <a:rPr lang="en-US" altLang="zh-CN"/>
              <a:t> m</a:t>
            </a:r>
            <a:r>
              <a:rPr lang="en-US" altLang="zh-CN" baseline="-30000"/>
              <a:t>1</a:t>
            </a:r>
            <a:r>
              <a:rPr lang="en-US" altLang="zh-CN"/>
              <a:t>∨m</a:t>
            </a:r>
            <a:r>
              <a:rPr lang="en-US" altLang="zh-CN" baseline="-30000"/>
              <a:t>3</a:t>
            </a:r>
            <a:r>
              <a:rPr lang="en-US" altLang="zh-CN"/>
              <a:t>∨m</a:t>
            </a:r>
            <a:r>
              <a:rPr lang="en-US" altLang="zh-CN" baseline="-30000"/>
              <a:t>4</a:t>
            </a:r>
            <a:r>
              <a:rPr lang="en-US" altLang="zh-CN"/>
              <a:t>∨m</a:t>
            </a:r>
            <a:r>
              <a:rPr lang="en-US" altLang="zh-CN" baseline="-30000"/>
              <a:t>7</a:t>
            </a:r>
            <a:r>
              <a:rPr lang="en-US" altLang="zh-CN"/>
              <a:t>,</a:t>
            </a:r>
            <a:r>
              <a:rPr lang="zh-CN" altLang="en-US"/>
              <a:t>各极小项均含三个文字，因而各极小项的角标均为长为3的二进制数，它们分别是001，011，100，111，这四个赋值为该公式的成真赋值,其余的为成假赋值。</a:t>
            </a:r>
          </a:p>
          <a:p>
            <a:r>
              <a:rPr lang="zh-CN" altLang="en-US"/>
              <a:t>在例2.9中，</a:t>
            </a:r>
            <a:r>
              <a:rPr lang="en-US" altLang="zh-CN"/>
              <a:t>p→q </a:t>
            </a:r>
            <a:r>
              <a:rPr kumimoji="0" lang="en-US" altLang="zh-CN">
                <a:solidFill>
                  <a:schemeClr val="tx1"/>
                </a:solidFill>
                <a:sym typeface="Symbol" panose="05050102010706020507" pitchFamily="18" charset="2"/>
              </a:rPr>
              <a:t></a:t>
            </a:r>
            <a:r>
              <a:rPr lang="en-US" altLang="zh-CN"/>
              <a:t> m</a:t>
            </a:r>
            <a:r>
              <a:rPr lang="en-US" altLang="zh-CN" baseline="-30000"/>
              <a:t>0</a:t>
            </a:r>
            <a:r>
              <a:rPr lang="en-US" altLang="zh-CN"/>
              <a:t>∨m</a:t>
            </a:r>
            <a:r>
              <a:rPr lang="en-US" altLang="zh-CN" baseline="-30000"/>
              <a:t>1</a:t>
            </a:r>
            <a:r>
              <a:rPr lang="en-US" altLang="zh-CN"/>
              <a:t>∨m</a:t>
            </a:r>
            <a:r>
              <a:rPr lang="en-US" altLang="zh-CN" baseline="-30000"/>
              <a:t>3</a:t>
            </a:r>
            <a:r>
              <a:rPr lang="en-US" altLang="zh-CN"/>
              <a:t>，</a:t>
            </a:r>
            <a:r>
              <a:rPr lang="zh-CN" altLang="en-US"/>
              <a:t>这三个极小项均含两个文字，它们的角标的二进制表示00，01，11为该公式的成真赋值，10是它的成假赋值。 </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4000">
                <a:solidFill>
                  <a:schemeClr val="tx1"/>
                </a:solidFill>
              </a:rPr>
              <a:t>判断公式的类型</a:t>
            </a:r>
          </a:p>
        </p:txBody>
      </p:sp>
      <p:sp>
        <p:nvSpPr>
          <p:cNvPr id="55299" name="Rectangle 3"/>
          <p:cNvSpPr>
            <a:spLocks noGrp="1" noChangeArrowheads="1"/>
          </p:cNvSpPr>
          <p:nvPr>
            <p:ph type="body" idx="1"/>
          </p:nvPr>
        </p:nvSpPr>
        <p:spPr>
          <a:xfrm>
            <a:off x="457200" y="1371600"/>
            <a:ext cx="7848600" cy="4572000"/>
          </a:xfrm>
        </p:spPr>
        <p:txBody>
          <a:bodyPr/>
          <a:lstStyle/>
          <a:p>
            <a:pPr>
              <a:buFont typeface="Wingdings" panose="05000000000000000000" pitchFamily="2" charset="2"/>
              <a:buNone/>
            </a:pPr>
            <a:r>
              <a:rPr lang="zh-CN" altLang="en-US" sz="2800"/>
              <a:t>设公式</a:t>
            </a:r>
            <a:r>
              <a:rPr lang="en-US" altLang="zh-CN" sz="2800"/>
              <a:t>A</a:t>
            </a:r>
            <a:r>
              <a:rPr lang="zh-CN" altLang="en-US" sz="2800"/>
              <a:t>中含</a:t>
            </a:r>
            <a:r>
              <a:rPr lang="en-US" altLang="zh-CN" sz="2800"/>
              <a:t>n</a:t>
            </a:r>
            <a:r>
              <a:rPr lang="zh-CN" altLang="en-US" sz="2800"/>
              <a:t>个命题变项，容易看出：</a:t>
            </a:r>
          </a:p>
          <a:p>
            <a:r>
              <a:rPr lang="en-US" altLang="zh-CN" sz="2800"/>
              <a:t>A</a:t>
            </a:r>
            <a:r>
              <a:rPr lang="zh-CN" altLang="en-US" sz="2800"/>
              <a:t>为</a:t>
            </a:r>
            <a:r>
              <a:rPr lang="zh-CN" altLang="en-US" sz="2800">
                <a:solidFill>
                  <a:schemeClr val="tx1"/>
                </a:solidFill>
              </a:rPr>
              <a:t>重言式</a:t>
            </a:r>
            <a:r>
              <a:rPr lang="zh-CN" altLang="en-US" sz="2800"/>
              <a:t>当且仅当</a:t>
            </a:r>
            <a:r>
              <a:rPr lang="en-US" altLang="zh-CN" sz="2800"/>
              <a:t>A</a:t>
            </a:r>
            <a:r>
              <a:rPr lang="zh-CN" altLang="en-US" sz="2800"/>
              <a:t>的主析取范式含全部2</a:t>
            </a:r>
            <a:r>
              <a:rPr lang="en-US" altLang="zh-CN" sz="2800" baseline="30000"/>
              <a:t>n</a:t>
            </a:r>
            <a:r>
              <a:rPr lang="zh-CN" altLang="en-US" sz="2800"/>
              <a:t>个极小项。</a:t>
            </a:r>
          </a:p>
          <a:p>
            <a:r>
              <a:rPr lang="en-US" altLang="zh-CN" sz="2800"/>
              <a:t>A</a:t>
            </a:r>
            <a:r>
              <a:rPr lang="zh-CN" altLang="en-US" sz="2800"/>
              <a:t>为</a:t>
            </a:r>
            <a:r>
              <a:rPr lang="zh-CN" altLang="en-US" sz="2800">
                <a:solidFill>
                  <a:schemeClr val="tx1"/>
                </a:solidFill>
              </a:rPr>
              <a:t>矛盾式</a:t>
            </a:r>
            <a:r>
              <a:rPr lang="zh-CN" altLang="en-US" sz="2800"/>
              <a:t>当且仅当</a:t>
            </a:r>
            <a:r>
              <a:rPr lang="en-US" altLang="zh-CN" sz="2800"/>
              <a:t>A</a:t>
            </a:r>
            <a:r>
              <a:rPr lang="zh-CN" altLang="en-US" sz="2800"/>
              <a:t>的主析取范式不含任何极小项。此时，记</a:t>
            </a:r>
            <a:r>
              <a:rPr lang="en-US" altLang="zh-CN" sz="2800"/>
              <a:t>A</a:t>
            </a:r>
            <a:r>
              <a:rPr lang="zh-CN" altLang="en-US" sz="2800"/>
              <a:t>的主析取范式为0。</a:t>
            </a:r>
          </a:p>
          <a:p>
            <a:r>
              <a:rPr lang="en-US" altLang="zh-CN" sz="2800"/>
              <a:t>A</a:t>
            </a:r>
            <a:r>
              <a:rPr lang="zh-CN" altLang="en-US" sz="2800"/>
              <a:t>为</a:t>
            </a:r>
            <a:r>
              <a:rPr lang="zh-CN" altLang="en-US" sz="2800">
                <a:solidFill>
                  <a:schemeClr val="tx1"/>
                </a:solidFill>
              </a:rPr>
              <a:t>可满足式</a:t>
            </a:r>
            <a:r>
              <a:rPr lang="zh-CN" altLang="en-US" sz="2800"/>
              <a:t>当且仅当</a:t>
            </a:r>
            <a:r>
              <a:rPr lang="en-US" altLang="zh-CN" sz="2800"/>
              <a:t>A</a:t>
            </a:r>
            <a:r>
              <a:rPr lang="zh-CN" altLang="en-US" sz="2800"/>
              <a:t>的主析取范式至少含一个极小项。</a:t>
            </a: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z="4000">
                <a:solidFill>
                  <a:schemeClr val="tx1"/>
                </a:solidFill>
              </a:rPr>
              <a:t>判断公式的类型</a:t>
            </a:r>
          </a:p>
        </p:txBody>
      </p:sp>
      <p:sp>
        <p:nvSpPr>
          <p:cNvPr id="380931" name="Rectangle 3"/>
          <p:cNvSpPr>
            <a:spLocks noGrp="1" noChangeArrowheads="1"/>
          </p:cNvSpPr>
          <p:nvPr>
            <p:ph type="body" idx="1"/>
          </p:nvPr>
        </p:nvSpPr>
        <p:spPr>
          <a:xfrm>
            <a:off x="533400" y="1143000"/>
            <a:ext cx="7467600" cy="2209800"/>
          </a:xfrm>
        </p:spPr>
        <p:txBody>
          <a:bodyPr/>
          <a:lstStyle/>
          <a:p>
            <a:pPr>
              <a:buFont typeface="Wingdings" panose="05000000000000000000" pitchFamily="2" charset="2"/>
              <a:buNone/>
            </a:pPr>
            <a:r>
              <a:rPr lang="zh-CN" altLang="en-US">
                <a:solidFill>
                  <a:schemeClr val="tx1"/>
                </a:solidFill>
              </a:rPr>
              <a:t>例2.10</a:t>
            </a:r>
            <a:r>
              <a:rPr lang="zh-CN" altLang="en-US"/>
              <a:t> 用公式的主析取范式判断公式的类型：</a:t>
            </a:r>
          </a:p>
          <a:p>
            <a:pPr>
              <a:buFont typeface="Wingdings" panose="05000000000000000000" pitchFamily="2" charset="2"/>
              <a:buNone/>
            </a:pPr>
            <a:r>
              <a:rPr lang="zh-CN" altLang="en-US"/>
              <a:t>(1) ┐(</a:t>
            </a:r>
            <a:r>
              <a:rPr lang="en-US" altLang="zh-CN"/>
              <a:t>p→q)∧q </a:t>
            </a:r>
          </a:p>
          <a:p>
            <a:pPr>
              <a:buFont typeface="Wingdings" panose="05000000000000000000" pitchFamily="2" charset="2"/>
              <a:buNone/>
            </a:pPr>
            <a:r>
              <a:rPr lang="zh-CN" altLang="en-US"/>
              <a:t>(2) </a:t>
            </a:r>
            <a:r>
              <a:rPr lang="en-US" altLang="zh-CN"/>
              <a:t>p→(p∨q) </a:t>
            </a:r>
          </a:p>
          <a:p>
            <a:pPr>
              <a:buFont typeface="Wingdings" panose="05000000000000000000" pitchFamily="2" charset="2"/>
              <a:buNone/>
            </a:pPr>
            <a:r>
              <a:rPr lang="zh-CN" altLang="en-US"/>
              <a:t>(3) (</a:t>
            </a:r>
            <a:r>
              <a:rPr lang="en-US" altLang="zh-CN"/>
              <a:t>p∨q)→r</a:t>
            </a:r>
            <a:endParaRPr kumimoji="0" lang="zh-CN" altLang="en-US">
              <a:solidFill>
                <a:schemeClr val="tx1"/>
              </a:solidFill>
              <a:sym typeface="Symbol" panose="05050102010706020507" pitchFamily="18" charset="2"/>
            </a:endParaRPr>
          </a:p>
        </p:txBody>
      </p:sp>
      <p:sp>
        <p:nvSpPr>
          <p:cNvPr id="380932" name="AutoShape 4"/>
          <p:cNvSpPr>
            <a:spLocks noChangeArrowheads="1"/>
          </p:cNvSpPr>
          <p:nvPr/>
        </p:nvSpPr>
        <p:spPr bwMode="auto">
          <a:xfrm>
            <a:off x="609600" y="34290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
        <p:nvSpPr>
          <p:cNvPr id="380933" name="Rectangle 5"/>
          <p:cNvSpPr>
            <a:spLocks noChangeArrowheads="1"/>
          </p:cNvSpPr>
          <p:nvPr/>
        </p:nvSpPr>
        <p:spPr bwMode="auto">
          <a:xfrm>
            <a:off x="533400" y="4191000"/>
            <a:ext cx="7467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a:t>(1)┐(</a:t>
            </a:r>
            <a:r>
              <a:rPr lang="en-US" altLang="zh-CN"/>
              <a:t>p→q)∧q </a:t>
            </a:r>
            <a:r>
              <a:rPr kumimoji="0" lang="en-US" altLang="zh-CN">
                <a:solidFill>
                  <a:schemeClr val="tx1"/>
                </a:solidFill>
                <a:sym typeface="Symbol" panose="05050102010706020507" pitchFamily="18" charset="2"/>
              </a:rPr>
              <a:t></a:t>
            </a:r>
            <a:r>
              <a:rPr lang="en-US" altLang="zh-CN"/>
              <a:t> ┐（┐p∨q）∧q </a:t>
            </a:r>
          </a:p>
          <a:p>
            <a:pPr>
              <a:buFont typeface="Wingdings" panose="05000000000000000000" pitchFamily="2" charset="2"/>
              <a:buNone/>
            </a:pPr>
            <a:r>
              <a:rPr lang="en-US" altLang="zh-CN"/>
              <a:t>			  </a:t>
            </a:r>
            <a:r>
              <a:rPr kumimoji="0" lang="en-US" altLang="zh-CN">
                <a:solidFill>
                  <a:schemeClr val="tx1"/>
                </a:solidFill>
                <a:sym typeface="Symbol" panose="05050102010706020507" pitchFamily="18" charset="2"/>
              </a:rPr>
              <a:t> </a:t>
            </a:r>
            <a:r>
              <a:rPr lang="en-US" altLang="zh-CN"/>
              <a:t>(p∧┐q)∧q </a:t>
            </a:r>
            <a:r>
              <a:rPr kumimoji="0" lang="en-US" altLang="zh-CN">
                <a:solidFill>
                  <a:schemeClr val="tx1"/>
                </a:solidFill>
                <a:sym typeface="Symbol" panose="05050102010706020507" pitchFamily="18" charset="2"/>
              </a:rPr>
              <a:t></a:t>
            </a:r>
            <a:r>
              <a:rPr lang="en-US" altLang="zh-CN"/>
              <a:t> 0 </a:t>
            </a:r>
            <a:endParaRPr lang="zh-CN" altLang="en-US"/>
          </a:p>
          <a:p>
            <a:pPr>
              <a:buFont typeface="Wingdings" panose="05000000000000000000" pitchFamily="2" charset="2"/>
              <a:buNone/>
            </a:pPr>
            <a:r>
              <a:rPr lang="en-US" altLang="zh-CN"/>
              <a:t>(2)p→(p∨q) </a:t>
            </a:r>
            <a:r>
              <a:rPr kumimoji="0" lang="en-US" altLang="zh-CN">
                <a:solidFill>
                  <a:schemeClr val="tx1"/>
                </a:solidFill>
                <a:sym typeface="Symbol" panose="05050102010706020507" pitchFamily="18" charset="2"/>
              </a:rPr>
              <a:t> m</a:t>
            </a:r>
            <a:r>
              <a:rPr kumimoji="0" lang="en-US" altLang="zh-CN" baseline="-30000">
                <a:solidFill>
                  <a:schemeClr val="tx1"/>
                </a:solidFill>
                <a:sym typeface="Symbol" panose="05050102010706020507" pitchFamily="18" charset="2"/>
              </a:rPr>
              <a:t>0</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1</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2</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3</a:t>
            </a:r>
            <a:r>
              <a:rPr kumimoji="0" lang="en-US" altLang="zh-CN">
                <a:solidFill>
                  <a:schemeClr val="tx1"/>
                </a:solidFill>
                <a:sym typeface="Symbol" panose="05050102010706020507" pitchFamily="18" charset="2"/>
              </a:rPr>
              <a:t> </a:t>
            </a:r>
            <a:endParaRPr lang="zh-CN" altLang="en-US"/>
          </a:p>
          <a:p>
            <a:pPr>
              <a:buFont typeface="Wingdings" panose="05000000000000000000" pitchFamily="2" charset="2"/>
              <a:buNone/>
            </a:pPr>
            <a:r>
              <a:rPr lang="zh-CN" altLang="en-US"/>
              <a:t>(3)(</a:t>
            </a:r>
            <a:r>
              <a:rPr lang="en-US" altLang="zh-CN"/>
              <a:t>p∨q)→r </a:t>
            </a:r>
            <a:r>
              <a:rPr kumimoji="0" lang="en-US" altLang="zh-CN">
                <a:solidFill>
                  <a:schemeClr val="tx1"/>
                </a:solidFill>
                <a:sym typeface="Symbol" panose="05050102010706020507" pitchFamily="18" charset="2"/>
              </a:rPr>
              <a:t> m</a:t>
            </a:r>
            <a:r>
              <a:rPr kumimoji="0" lang="en-US" altLang="zh-CN" baseline="-30000">
                <a:solidFill>
                  <a:schemeClr val="tx1"/>
                </a:solidFill>
                <a:sym typeface="Symbol" panose="05050102010706020507" pitchFamily="18" charset="2"/>
              </a:rPr>
              <a:t>0</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1</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3</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5</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7</a:t>
            </a:r>
            <a:r>
              <a:rPr kumimoji="0" lang="en-US" altLang="zh-CN">
                <a:solidFill>
                  <a:schemeClr val="tx1"/>
                </a:solidFill>
                <a:sym typeface="Symbol" panose="05050102010706020507" pitchFamily="18" charset="2"/>
              </a:rPr>
              <a:t> </a:t>
            </a:r>
            <a:endParaRPr kumimoji="0" lang="zh-CN" altLang="en-US">
              <a:solidFill>
                <a:schemeClr val="tx1"/>
              </a:solidFill>
              <a:sym typeface="Symbol" panose="05050102010706020507" pitchFamily="18" charset="2"/>
            </a:endParaRPr>
          </a:p>
        </p:txBody>
      </p:sp>
      <p:sp>
        <p:nvSpPr>
          <p:cNvPr id="380934" name="Rectangle 6"/>
          <p:cNvSpPr>
            <a:spLocks noChangeArrowheads="1"/>
          </p:cNvSpPr>
          <p:nvPr/>
        </p:nvSpPr>
        <p:spPr bwMode="auto">
          <a:xfrm>
            <a:off x="7620000" y="4724400"/>
            <a:ext cx="1295400" cy="381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 typeface="Wingdings" panose="05000000000000000000" pitchFamily="2" charset="2"/>
              <a:buNone/>
            </a:pPr>
            <a:r>
              <a:rPr lang="zh-CN" altLang="en-US">
                <a:solidFill>
                  <a:schemeClr val="bg2"/>
                </a:solidFill>
                <a:latin typeface="Arial" panose="020B0604020202020204" pitchFamily="34" charset="0"/>
                <a:ea typeface="宋体" panose="02010600030101010101" pitchFamily="2" charset="-122"/>
              </a:rPr>
              <a:t>矛盾式</a:t>
            </a:r>
          </a:p>
        </p:txBody>
      </p:sp>
      <p:sp>
        <p:nvSpPr>
          <p:cNvPr id="380935" name="Rectangle 7"/>
          <p:cNvSpPr>
            <a:spLocks noChangeArrowheads="1"/>
          </p:cNvSpPr>
          <p:nvPr/>
        </p:nvSpPr>
        <p:spPr bwMode="auto">
          <a:xfrm>
            <a:off x="7620000" y="5334000"/>
            <a:ext cx="1295400" cy="381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 typeface="Wingdings" panose="05000000000000000000" pitchFamily="2" charset="2"/>
              <a:buNone/>
            </a:pPr>
            <a:r>
              <a:rPr lang="zh-CN" altLang="en-US">
                <a:solidFill>
                  <a:schemeClr val="bg2"/>
                </a:solidFill>
                <a:latin typeface="Arial" panose="020B0604020202020204" pitchFamily="34" charset="0"/>
                <a:ea typeface="宋体" panose="02010600030101010101" pitchFamily="2" charset="-122"/>
              </a:rPr>
              <a:t>重言式</a:t>
            </a:r>
          </a:p>
        </p:txBody>
      </p:sp>
      <p:sp>
        <p:nvSpPr>
          <p:cNvPr id="380936" name="Rectangle 8"/>
          <p:cNvSpPr>
            <a:spLocks noChangeArrowheads="1"/>
          </p:cNvSpPr>
          <p:nvPr/>
        </p:nvSpPr>
        <p:spPr bwMode="auto">
          <a:xfrm>
            <a:off x="7620000" y="5867400"/>
            <a:ext cx="1295400" cy="381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 typeface="Wingdings" panose="05000000000000000000" pitchFamily="2" charset="2"/>
              <a:buNone/>
            </a:pPr>
            <a:r>
              <a:rPr lang="zh-CN" altLang="en-US">
                <a:solidFill>
                  <a:schemeClr val="bg2"/>
                </a:solidFill>
                <a:latin typeface="Arial" panose="020B0604020202020204" pitchFamily="34" charset="0"/>
                <a:ea typeface="宋体" panose="02010600030101010101" pitchFamily="2" charset="-122"/>
              </a:rPr>
              <a:t>可满足式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0931"/>
                                        </p:tgtEl>
                                        <p:attrNameLst>
                                          <p:attrName>style.visibility</p:attrName>
                                        </p:attrNameLst>
                                      </p:cBhvr>
                                      <p:to>
                                        <p:strVal val="visible"/>
                                      </p:to>
                                    </p:set>
                                    <p:animEffect transition="in" filter="wipe(left)">
                                      <p:cBhvr>
                                        <p:cTn id="7" dur="500"/>
                                        <p:tgtEl>
                                          <p:spTgt spid="380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0932"/>
                                        </p:tgtEl>
                                        <p:attrNameLst>
                                          <p:attrName>style.visibility</p:attrName>
                                        </p:attrNameLst>
                                      </p:cBhvr>
                                      <p:to>
                                        <p:strVal val="visible"/>
                                      </p:to>
                                    </p:set>
                                    <p:animEffect transition="in" filter="wipe(left)">
                                      <p:cBhvr>
                                        <p:cTn id="12" dur="500"/>
                                        <p:tgtEl>
                                          <p:spTgt spid="380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0933">
                                            <p:txEl>
                                              <p:pRg st="0" end="0"/>
                                            </p:txEl>
                                          </p:spTgt>
                                        </p:tgtEl>
                                        <p:attrNameLst>
                                          <p:attrName>style.visibility</p:attrName>
                                        </p:attrNameLst>
                                      </p:cBhvr>
                                      <p:to>
                                        <p:strVal val="visible"/>
                                      </p:to>
                                    </p:set>
                                    <p:animEffect transition="in" filter="wipe(left)">
                                      <p:cBhvr>
                                        <p:cTn id="17" dur="500"/>
                                        <p:tgtEl>
                                          <p:spTgt spid="38093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0933">
                                            <p:txEl>
                                              <p:pRg st="1" end="1"/>
                                            </p:txEl>
                                          </p:spTgt>
                                        </p:tgtEl>
                                        <p:attrNameLst>
                                          <p:attrName>style.visibility</p:attrName>
                                        </p:attrNameLst>
                                      </p:cBhvr>
                                      <p:to>
                                        <p:strVal val="visible"/>
                                      </p:to>
                                    </p:set>
                                    <p:animEffect transition="in" filter="wipe(left)">
                                      <p:cBhvr>
                                        <p:cTn id="22" dur="500"/>
                                        <p:tgtEl>
                                          <p:spTgt spid="38093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0933">
                                            <p:txEl>
                                              <p:pRg st="2" end="2"/>
                                            </p:txEl>
                                          </p:spTgt>
                                        </p:tgtEl>
                                        <p:attrNameLst>
                                          <p:attrName>style.visibility</p:attrName>
                                        </p:attrNameLst>
                                      </p:cBhvr>
                                      <p:to>
                                        <p:strVal val="visible"/>
                                      </p:to>
                                    </p:set>
                                    <p:animEffect transition="in" filter="wipe(left)">
                                      <p:cBhvr>
                                        <p:cTn id="27" dur="500"/>
                                        <p:tgtEl>
                                          <p:spTgt spid="38093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0933">
                                            <p:txEl>
                                              <p:pRg st="3" end="3"/>
                                            </p:txEl>
                                          </p:spTgt>
                                        </p:tgtEl>
                                        <p:attrNameLst>
                                          <p:attrName>style.visibility</p:attrName>
                                        </p:attrNameLst>
                                      </p:cBhvr>
                                      <p:to>
                                        <p:strVal val="visible"/>
                                      </p:to>
                                    </p:set>
                                    <p:animEffect transition="in" filter="wipe(left)">
                                      <p:cBhvr>
                                        <p:cTn id="32" dur="500"/>
                                        <p:tgtEl>
                                          <p:spTgt spid="38093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80934"/>
                                        </p:tgtEl>
                                        <p:attrNameLst>
                                          <p:attrName>style.visibility</p:attrName>
                                        </p:attrNameLst>
                                      </p:cBhvr>
                                      <p:to>
                                        <p:strVal val="visible"/>
                                      </p:to>
                                    </p:set>
                                    <p:animEffect transition="in" filter="barn(outVertical)">
                                      <p:cBhvr>
                                        <p:cTn id="37" dur="500"/>
                                        <p:tgtEl>
                                          <p:spTgt spid="3809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380935"/>
                                        </p:tgtEl>
                                        <p:attrNameLst>
                                          <p:attrName>style.visibility</p:attrName>
                                        </p:attrNameLst>
                                      </p:cBhvr>
                                      <p:to>
                                        <p:strVal val="visible"/>
                                      </p:to>
                                    </p:set>
                                    <p:animEffect transition="in" filter="barn(outVertical)">
                                      <p:cBhvr>
                                        <p:cTn id="42" dur="500"/>
                                        <p:tgtEl>
                                          <p:spTgt spid="3809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80936"/>
                                        </p:tgtEl>
                                        <p:attrNameLst>
                                          <p:attrName>style.visibility</p:attrName>
                                        </p:attrNameLst>
                                      </p:cBhvr>
                                      <p:to>
                                        <p:strVal val="visible"/>
                                      </p:to>
                                    </p:set>
                                    <p:animEffect transition="in" filter="barn(outVertical)">
                                      <p:cBhvr>
                                        <p:cTn id="47" dur="500"/>
                                        <p:tgtEl>
                                          <p:spTgt spid="380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autoUpdateAnimBg="0"/>
      <p:bldP spid="380932" grpId="0" animBg="1" autoUpdateAnimBg="0"/>
      <p:bldP spid="380933" grpId="0" build="p" autoUpdateAnimBg="0"/>
      <p:bldP spid="380934" grpId="0" animBg="1" autoUpdateAnimBg="0"/>
      <p:bldP spid="380935" grpId="0" animBg="1" autoUpdateAnimBg="0"/>
      <p:bldP spid="380936"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z="4000">
                <a:solidFill>
                  <a:schemeClr val="tx1"/>
                </a:solidFill>
              </a:rPr>
              <a:t>判断两个命题公式是否等值</a:t>
            </a:r>
          </a:p>
        </p:txBody>
      </p:sp>
      <p:sp>
        <p:nvSpPr>
          <p:cNvPr id="57347" name="Rectangle 3"/>
          <p:cNvSpPr>
            <a:spLocks noGrp="1" noChangeArrowheads="1"/>
          </p:cNvSpPr>
          <p:nvPr>
            <p:ph type="body" idx="1"/>
          </p:nvPr>
        </p:nvSpPr>
        <p:spPr>
          <a:xfrm>
            <a:off x="228600" y="914400"/>
            <a:ext cx="8534400" cy="2514600"/>
          </a:xfrm>
        </p:spPr>
        <p:txBody>
          <a:bodyPr/>
          <a:lstStyle/>
          <a:p>
            <a:r>
              <a:rPr lang="zh-CN" altLang="en-US"/>
              <a:t>设公式</a:t>
            </a:r>
            <a:r>
              <a:rPr lang="en-US" altLang="zh-CN"/>
              <a:t>A,B</a:t>
            </a:r>
            <a:r>
              <a:rPr lang="zh-CN" altLang="en-US"/>
              <a:t>共含有</a:t>
            </a:r>
            <a:r>
              <a:rPr lang="en-US" altLang="zh-CN"/>
              <a:t>n</a:t>
            </a:r>
            <a:r>
              <a:rPr lang="zh-CN" altLang="en-US"/>
              <a:t>个命题变项，按</a:t>
            </a:r>
            <a:r>
              <a:rPr lang="en-US" altLang="zh-CN"/>
              <a:t>n</a:t>
            </a:r>
            <a:r>
              <a:rPr lang="zh-CN" altLang="en-US"/>
              <a:t>个命题变项求出</a:t>
            </a:r>
            <a:r>
              <a:rPr lang="en-US" altLang="zh-CN"/>
              <a:t>A</a:t>
            </a:r>
            <a:r>
              <a:rPr lang="zh-CN" altLang="en-US"/>
              <a:t>与</a:t>
            </a:r>
            <a:r>
              <a:rPr lang="en-US" altLang="zh-CN"/>
              <a:t>B</a:t>
            </a:r>
            <a:r>
              <a:rPr lang="zh-CN" altLang="en-US"/>
              <a:t>的主析取范式</a:t>
            </a:r>
            <a:r>
              <a:rPr lang="en-US" altLang="zh-CN"/>
              <a:t>A</a:t>
            </a:r>
            <a:r>
              <a:rPr lang="en-US" altLang="zh-CN">
                <a:latin typeface="Times New Roman" panose="02020603050405020304" pitchFamily="18" charset="0"/>
              </a:rPr>
              <a:t>’</a:t>
            </a:r>
            <a:r>
              <a:rPr lang="zh-CN" altLang="en-US"/>
              <a:t>与</a:t>
            </a:r>
            <a:r>
              <a:rPr lang="en-US" altLang="zh-CN"/>
              <a:t>B</a:t>
            </a:r>
            <a:r>
              <a:rPr lang="en-US" altLang="zh-CN">
                <a:latin typeface="Times New Roman" panose="02020603050405020304" pitchFamily="18" charset="0"/>
              </a:rPr>
              <a:t>’</a:t>
            </a:r>
            <a:r>
              <a:rPr lang="en-US" altLang="zh-CN"/>
              <a:t>。</a:t>
            </a:r>
            <a:r>
              <a:rPr lang="zh-CN" altLang="en-US"/>
              <a:t>若</a:t>
            </a:r>
            <a:r>
              <a:rPr lang="en-US" altLang="zh-CN"/>
              <a:t>A</a:t>
            </a:r>
            <a:r>
              <a:rPr lang="en-US" altLang="zh-CN">
                <a:latin typeface="Times New Roman" panose="02020603050405020304" pitchFamily="18" charset="0"/>
              </a:rPr>
              <a:t>’</a:t>
            </a:r>
            <a:r>
              <a:rPr lang="en-US" altLang="zh-CN"/>
              <a:t>＝B</a:t>
            </a:r>
            <a:r>
              <a:rPr lang="en-US" altLang="zh-CN">
                <a:latin typeface="Times New Roman" panose="02020603050405020304" pitchFamily="18" charset="0"/>
              </a:rPr>
              <a:t>’</a:t>
            </a:r>
            <a:r>
              <a:rPr lang="en-US" altLang="zh-CN"/>
              <a:t>,</a:t>
            </a:r>
            <a:r>
              <a:rPr lang="zh-CN" altLang="en-US"/>
              <a:t>则</a:t>
            </a:r>
            <a:r>
              <a:rPr lang="en-US" altLang="zh-CN"/>
              <a:t>A</a:t>
            </a:r>
            <a:r>
              <a:rPr kumimoji="0" lang="en-US" altLang="zh-CN">
                <a:solidFill>
                  <a:schemeClr val="tx1"/>
                </a:solidFill>
                <a:sym typeface="Symbol" panose="05050102010706020507" pitchFamily="18" charset="2"/>
              </a:rPr>
              <a:t></a:t>
            </a:r>
            <a:r>
              <a:rPr lang="en-US" altLang="zh-CN"/>
              <a:t>B；</a:t>
            </a:r>
            <a:r>
              <a:rPr lang="zh-CN" altLang="en-US"/>
              <a:t>否则，</a:t>
            </a:r>
            <a:r>
              <a:rPr lang="en-US" altLang="zh-CN"/>
              <a:t>A</a:t>
            </a:r>
            <a:r>
              <a:rPr lang="zh-CN" altLang="en-US"/>
              <a:t>与</a:t>
            </a:r>
            <a:r>
              <a:rPr lang="en-US" altLang="zh-CN"/>
              <a:t>B</a:t>
            </a:r>
            <a:r>
              <a:rPr lang="zh-CN" altLang="en-US"/>
              <a:t>不等值。</a:t>
            </a:r>
          </a:p>
          <a:p>
            <a:pPr>
              <a:buFont typeface="Wingdings" panose="05000000000000000000" pitchFamily="2" charset="2"/>
              <a:buNone/>
            </a:pPr>
            <a:r>
              <a:rPr lang="zh-CN" altLang="en-US">
                <a:solidFill>
                  <a:schemeClr val="hlink"/>
                </a:solidFill>
              </a:rPr>
              <a:t>例2.11</a:t>
            </a:r>
            <a:r>
              <a:rPr lang="zh-CN" altLang="en-US"/>
              <a:t> 判断下面两组公式是否等值：</a:t>
            </a:r>
          </a:p>
          <a:p>
            <a:pPr>
              <a:buFont typeface="Wingdings" panose="05000000000000000000" pitchFamily="2" charset="2"/>
              <a:buNone/>
            </a:pPr>
            <a:r>
              <a:rPr lang="zh-CN" altLang="en-US"/>
              <a:t>(1) </a:t>
            </a:r>
            <a:r>
              <a:rPr lang="en-US" altLang="zh-CN"/>
              <a:t>p</a:t>
            </a:r>
            <a:r>
              <a:rPr lang="zh-CN" altLang="en-US"/>
              <a:t>与(</a:t>
            </a:r>
            <a:r>
              <a:rPr lang="en-US" altLang="zh-CN"/>
              <a:t>p∧q)∨(p∧┐q) </a:t>
            </a:r>
          </a:p>
          <a:p>
            <a:pPr>
              <a:buFont typeface="Wingdings" panose="05000000000000000000" pitchFamily="2" charset="2"/>
              <a:buNone/>
            </a:pPr>
            <a:r>
              <a:rPr lang="zh-CN" altLang="en-US"/>
              <a:t>(2)</a:t>
            </a:r>
            <a:r>
              <a:rPr lang="zh-CN" altLang="en-US">
                <a:latin typeface="Times New Roman" panose="02020603050405020304" pitchFamily="18" charset="0"/>
              </a:rPr>
              <a:t> </a:t>
            </a:r>
            <a:r>
              <a:rPr lang="zh-CN" altLang="en-US"/>
              <a:t>(</a:t>
            </a:r>
            <a:r>
              <a:rPr lang="en-US" altLang="zh-CN"/>
              <a:t>p→q)→r</a:t>
            </a:r>
            <a:r>
              <a:rPr lang="zh-CN" altLang="en-US"/>
              <a:t>与(ｐ∧</a:t>
            </a:r>
            <a:r>
              <a:rPr lang="en-US" altLang="zh-CN"/>
              <a:t>q)→r </a:t>
            </a:r>
          </a:p>
        </p:txBody>
      </p:sp>
      <p:sp>
        <p:nvSpPr>
          <p:cNvPr id="381956" name="Rectangle 4"/>
          <p:cNvSpPr>
            <a:spLocks noChangeArrowheads="1"/>
          </p:cNvSpPr>
          <p:nvPr/>
        </p:nvSpPr>
        <p:spPr bwMode="auto">
          <a:xfrm>
            <a:off x="304800" y="3810000"/>
            <a:ext cx="8534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nSpc>
                <a:spcPct val="90000"/>
              </a:lnSpc>
              <a:buFont typeface="Wingdings" panose="05000000000000000000" pitchFamily="2" charset="2"/>
              <a:buNone/>
            </a:pPr>
            <a:r>
              <a:rPr lang="zh-CN" altLang="en-US"/>
              <a:t>(1) </a:t>
            </a:r>
            <a:r>
              <a:rPr lang="en-US" altLang="zh-CN"/>
              <a:t>p </a:t>
            </a:r>
            <a:r>
              <a:rPr kumimoji="0" lang="en-US" altLang="zh-CN">
                <a:solidFill>
                  <a:schemeClr val="tx1"/>
                </a:solidFill>
                <a:sym typeface="Symbol" panose="05050102010706020507" pitchFamily="18" charset="2"/>
              </a:rPr>
              <a:t></a:t>
            </a:r>
            <a:r>
              <a:rPr lang="en-US" altLang="zh-CN"/>
              <a:t> p∧(┐q∨q) </a:t>
            </a:r>
            <a:r>
              <a:rPr kumimoji="0" lang="en-US" altLang="zh-CN">
                <a:solidFill>
                  <a:schemeClr val="tx1"/>
                </a:solidFill>
                <a:sym typeface="Symbol" panose="05050102010706020507" pitchFamily="18" charset="2"/>
              </a:rPr>
              <a:t></a:t>
            </a:r>
            <a:r>
              <a:rPr lang="en-US" altLang="zh-CN"/>
              <a:t> (p∧┐q)∨(p∧q) </a:t>
            </a:r>
            <a:r>
              <a:rPr kumimoji="0" lang="en-US" altLang="zh-CN">
                <a:solidFill>
                  <a:schemeClr val="tx1"/>
                </a:solidFill>
                <a:sym typeface="Symbol" panose="05050102010706020507" pitchFamily="18" charset="2"/>
              </a:rPr>
              <a:t> </a:t>
            </a:r>
            <a:r>
              <a:rPr lang="en-US" altLang="zh-CN"/>
              <a:t>m</a:t>
            </a:r>
            <a:r>
              <a:rPr lang="en-US" altLang="zh-CN" baseline="-30000"/>
              <a:t>2</a:t>
            </a:r>
            <a:r>
              <a:rPr lang="en-US" altLang="zh-CN"/>
              <a:t>∨m</a:t>
            </a:r>
            <a:r>
              <a:rPr lang="en-US" altLang="zh-CN" baseline="-30000"/>
              <a:t>3</a:t>
            </a:r>
            <a:r>
              <a:rPr lang="en-US" altLang="zh-CN"/>
              <a:t> </a:t>
            </a:r>
          </a:p>
          <a:p>
            <a:pPr>
              <a:lnSpc>
                <a:spcPct val="90000"/>
              </a:lnSpc>
              <a:buFont typeface="Wingdings" panose="05000000000000000000" pitchFamily="2" charset="2"/>
              <a:buNone/>
            </a:pPr>
            <a:r>
              <a:rPr lang="zh-CN" altLang="en-US"/>
              <a:t>	(</a:t>
            </a:r>
            <a:r>
              <a:rPr lang="en-US" altLang="zh-CN"/>
              <a:t>p∧q)∨(p∧┐q) </a:t>
            </a:r>
            <a:r>
              <a:rPr kumimoji="0" lang="en-US" altLang="zh-CN">
                <a:solidFill>
                  <a:schemeClr val="tx1"/>
                </a:solidFill>
                <a:sym typeface="Symbol" panose="05050102010706020507" pitchFamily="18" charset="2"/>
              </a:rPr>
              <a:t></a:t>
            </a:r>
            <a:r>
              <a:rPr lang="en-US" altLang="zh-CN"/>
              <a:t> </a:t>
            </a:r>
            <a:r>
              <a:rPr lang="en-US" altLang="zh-CN">
                <a:latin typeface="Times New Roman" panose="02020603050405020304" pitchFamily="18" charset="0"/>
              </a:rPr>
              <a:t>  </a:t>
            </a:r>
            <a:r>
              <a:rPr lang="en-US" altLang="zh-CN"/>
              <a:t>m</a:t>
            </a:r>
            <a:r>
              <a:rPr lang="en-US" altLang="zh-CN" baseline="-30000"/>
              <a:t>2</a:t>
            </a:r>
            <a:r>
              <a:rPr lang="en-US" altLang="zh-CN"/>
              <a:t>∨m</a:t>
            </a:r>
            <a:r>
              <a:rPr lang="en-US" altLang="zh-CN" baseline="-30000"/>
              <a:t>3</a:t>
            </a:r>
            <a:r>
              <a:rPr lang="en-US" altLang="zh-CN"/>
              <a:t> </a:t>
            </a:r>
          </a:p>
          <a:p>
            <a:pPr>
              <a:lnSpc>
                <a:spcPct val="90000"/>
              </a:lnSpc>
              <a:buFont typeface="Wingdings" panose="05000000000000000000" pitchFamily="2" charset="2"/>
              <a:buNone/>
            </a:pPr>
            <a:r>
              <a:rPr lang="zh-CN" altLang="en-US"/>
              <a:t>	两公式等值。</a:t>
            </a:r>
          </a:p>
          <a:p>
            <a:pPr>
              <a:lnSpc>
                <a:spcPct val="90000"/>
              </a:lnSpc>
              <a:buFont typeface="Wingdings" panose="05000000000000000000" pitchFamily="2" charset="2"/>
              <a:buNone/>
            </a:pPr>
            <a:r>
              <a:rPr lang="en-US" altLang="zh-CN"/>
              <a:t>(2) </a:t>
            </a:r>
            <a:r>
              <a:rPr lang="zh-CN" altLang="en-US"/>
              <a:t>(</a:t>
            </a:r>
            <a:r>
              <a:rPr lang="en-US" altLang="zh-CN"/>
              <a:t>p→q)→r </a:t>
            </a:r>
            <a:r>
              <a:rPr kumimoji="0" lang="en-US" altLang="zh-CN">
                <a:solidFill>
                  <a:schemeClr val="tx1"/>
                </a:solidFill>
                <a:sym typeface="Symbol" panose="05050102010706020507" pitchFamily="18" charset="2"/>
              </a:rPr>
              <a:t></a:t>
            </a:r>
            <a:r>
              <a:rPr lang="en-US" altLang="zh-CN"/>
              <a:t> m</a:t>
            </a:r>
            <a:r>
              <a:rPr lang="en-US" altLang="zh-CN" baseline="-30000"/>
              <a:t>1</a:t>
            </a:r>
            <a:r>
              <a:rPr lang="en-US" altLang="zh-CN"/>
              <a:t>∨m</a:t>
            </a:r>
            <a:r>
              <a:rPr lang="en-US" altLang="zh-CN" baseline="-30000"/>
              <a:t>3</a:t>
            </a:r>
            <a:r>
              <a:rPr lang="en-US" altLang="zh-CN"/>
              <a:t>∨m</a:t>
            </a:r>
            <a:r>
              <a:rPr lang="en-US" altLang="zh-CN" baseline="-30000"/>
              <a:t>4</a:t>
            </a:r>
            <a:r>
              <a:rPr lang="en-US" altLang="zh-CN"/>
              <a:t>∨m</a:t>
            </a:r>
            <a:r>
              <a:rPr lang="en-US" altLang="zh-CN" baseline="-30000"/>
              <a:t>5</a:t>
            </a:r>
            <a:r>
              <a:rPr lang="en-US" altLang="zh-CN"/>
              <a:t>∨m</a:t>
            </a:r>
            <a:r>
              <a:rPr lang="en-US" altLang="zh-CN" baseline="-30000"/>
              <a:t>7</a:t>
            </a:r>
            <a:r>
              <a:rPr lang="en-US" altLang="zh-CN"/>
              <a:t> </a:t>
            </a:r>
          </a:p>
          <a:p>
            <a:pPr>
              <a:lnSpc>
                <a:spcPct val="90000"/>
              </a:lnSpc>
              <a:buFont typeface="Wingdings" panose="05000000000000000000" pitchFamily="2" charset="2"/>
              <a:buNone/>
            </a:pPr>
            <a:r>
              <a:rPr lang="zh-CN" altLang="en-US"/>
              <a:t>	 (ｐ∧</a:t>
            </a:r>
            <a:r>
              <a:rPr lang="en-US" altLang="zh-CN"/>
              <a:t>q)→r </a:t>
            </a:r>
            <a:r>
              <a:rPr kumimoji="0" lang="en-US" altLang="zh-CN">
                <a:solidFill>
                  <a:schemeClr val="tx1"/>
                </a:solidFill>
                <a:sym typeface="Symbol" panose="05050102010706020507" pitchFamily="18" charset="2"/>
              </a:rPr>
              <a:t></a:t>
            </a:r>
            <a:r>
              <a:rPr lang="en-US" altLang="zh-CN"/>
              <a:t> m</a:t>
            </a:r>
            <a:r>
              <a:rPr lang="en-US" altLang="zh-CN" baseline="-30000"/>
              <a:t>0</a:t>
            </a:r>
            <a:r>
              <a:rPr lang="en-US" altLang="zh-CN"/>
              <a:t>∨m</a:t>
            </a:r>
            <a:r>
              <a:rPr lang="en-US" altLang="zh-CN" baseline="-30000"/>
              <a:t>1</a:t>
            </a:r>
            <a:r>
              <a:rPr lang="en-US" altLang="zh-CN"/>
              <a:t>∨m</a:t>
            </a:r>
            <a:r>
              <a:rPr lang="en-US" altLang="zh-CN" baseline="-30000"/>
              <a:t>2</a:t>
            </a:r>
            <a:r>
              <a:rPr lang="en-US" altLang="zh-CN"/>
              <a:t>∨m</a:t>
            </a:r>
            <a:r>
              <a:rPr lang="en-US" altLang="zh-CN" baseline="-30000"/>
              <a:t>3</a:t>
            </a:r>
            <a:r>
              <a:rPr lang="en-US" altLang="zh-CN"/>
              <a:t>∨m</a:t>
            </a:r>
            <a:r>
              <a:rPr lang="en-US" altLang="zh-CN" baseline="-30000"/>
              <a:t>4</a:t>
            </a:r>
            <a:r>
              <a:rPr lang="en-US" altLang="zh-CN"/>
              <a:t>∨m</a:t>
            </a:r>
            <a:r>
              <a:rPr lang="en-US" altLang="zh-CN" baseline="-30000"/>
              <a:t>5</a:t>
            </a:r>
            <a:r>
              <a:rPr lang="en-US" altLang="zh-CN"/>
              <a:t>∨m</a:t>
            </a:r>
            <a:r>
              <a:rPr lang="en-US" altLang="zh-CN" baseline="-30000"/>
              <a:t>7</a:t>
            </a:r>
            <a:r>
              <a:rPr lang="en-US" altLang="zh-CN"/>
              <a:t> </a:t>
            </a:r>
          </a:p>
          <a:p>
            <a:pPr>
              <a:lnSpc>
                <a:spcPct val="90000"/>
              </a:lnSpc>
              <a:buFont typeface="Wingdings" panose="05000000000000000000" pitchFamily="2" charset="2"/>
              <a:buNone/>
            </a:pPr>
            <a:r>
              <a:rPr lang="en-US" altLang="zh-CN"/>
              <a:t>	</a:t>
            </a:r>
            <a:r>
              <a:rPr lang="zh-CN" altLang="en-US"/>
              <a:t>两公式不等值。</a:t>
            </a:r>
          </a:p>
        </p:txBody>
      </p:sp>
      <p:sp>
        <p:nvSpPr>
          <p:cNvPr id="381957" name="AutoShape 5"/>
          <p:cNvSpPr>
            <a:spLocks noChangeArrowheads="1"/>
          </p:cNvSpPr>
          <p:nvPr/>
        </p:nvSpPr>
        <p:spPr bwMode="auto">
          <a:xfrm>
            <a:off x="304800" y="32766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1957"/>
                                        </p:tgtEl>
                                        <p:attrNameLst>
                                          <p:attrName>style.visibility</p:attrName>
                                        </p:attrNameLst>
                                      </p:cBhvr>
                                      <p:to>
                                        <p:strVal val="visible"/>
                                      </p:to>
                                    </p:set>
                                    <p:animEffect transition="in" filter="wipe(left)">
                                      <p:cBhvr>
                                        <p:cTn id="7" dur="500"/>
                                        <p:tgtEl>
                                          <p:spTgt spid="381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1956">
                                            <p:txEl>
                                              <p:pRg st="0" end="0"/>
                                            </p:txEl>
                                          </p:spTgt>
                                        </p:tgtEl>
                                        <p:attrNameLst>
                                          <p:attrName>style.visibility</p:attrName>
                                        </p:attrNameLst>
                                      </p:cBhvr>
                                      <p:to>
                                        <p:strVal val="visible"/>
                                      </p:to>
                                    </p:set>
                                    <p:animEffect transition="in" filter="wipe(left)">
                                      <p:cBhvr>
                                        <p:cTn id="12" dur="500"/>
                                        <p:tgtEl>
                                          <p:spTgt spid="3819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956">
                                            <p:txEl>
                                              <p:pRg st="1" end="1"/>
                                            </p:txEl>
                                          </p:spTgt>
                                        </p:tgtEl>
                                        <p:attrNameLst>
                                          <p:attrName>style.visibility</p:attrName>
                                        </p:attrNameLst>
                                      </p:cBhvr>
                                      <p:to>
                                        <p:strVal val="visible"/>
                                      </p:to>
                                    </p:set>
                                    <p:animEffect transition="in" filter="wipe(left)">
                                      <p:cBhvr>
                                        <p:cTn id="17" dur="500"/>
                                        <p:tgtEl>
                                          <p:spTgt spid="38195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1956">
                                            <p:txEl>
                                              <p:pRg st="2" end="2"/>
                                            </p:txEl>
                                          </p:spTgt>
                                        </p:tgtEl>
                                        <p:attrNameLst>
                                          <p:attrName>style.visibility</p:attrName>
                                        </p:attrNameLst>
                                      </p:cBhvr>
                                      <p:to>
                                        <p:strVal val="visible"/>
                                      </p:to>
                                    </p:set>
                                    <p:animEffect transition="in" filter="wipe(left)">
                                      <p:cBhvr>
                                        <p:cTn id="22" dur="500"/>
                                        <p:tgtEl>
                                          <p:spTgt spid="38195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1956">
                                            <p:txEl>
                                              <p:pRg st="3" end="3"/>
                                            </p:txEl>
                                          </p:spTgt>
                                        </p:tgtEl>
                                        <p:attrNameLst>
                                          <p:attrName>style.visibility</p:attrName>
                                        </p:attrNameLst>
                                      </p:cBhvr>
                                      <p:to>
                                        <p:strVal val="visible"/>
                                      </p:to>
                                    </p:set>
                                    <p:animEffect transition="in" filter="wipe(left)">
                                      <p:cBhvr>
                                        <p:cTn id="27" dur="500"/>
                                        <p:tgtEl>
                                          <p:spTgt spid="38195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1956">
                                            <p:txEl>
                                              <p:pRg st="4" end="4"/>
                                            </p:txEl>
                                          </p:spTgt>
                                        </p:tgtEl>
                                        <p:attrNameLst>
                                          <p:attrName>style.visibility</p:attrName>
                                        </p:attrNameLst>
                                      </p:cBhvr>
                                      <p:to>
                                        <p:strVal val="visible"/>
                                      </p:to>
                                    </p:set>
                                    <p:animEffect transition="in" filter="wipe(left)">
                                      <p:cBhvr>
                                        <p:cTn id="32" dur="500"/>
                                        <p:tgtEl>
                                          <p:spTgt spid="38195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1956">
                                            <p:txEl>
                                              <p:pRg st="5" end="5"/>
                                            </p:txEl>
                                          </p:spTgt>
                                        </p:tgtEl>
                                        <p:attrNameLst>
                                          <p:attrName>style.visibility</p:attrName>
                                        </p:attrNameLst>
                                      </p:cBhvr>
                                      <p:to>
                                        <p:strVal val="visible"/>
                                      </p:to>
                                    </p:set>
                                    <p:animEffect transition="in" filter="wipe(left)">
                                      <p:cBhvr>
                                        <p:cTn id="37" dur="500"/>
                                        <p:tgtEl>
                                          <p:spTgt spid="3819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6" grpId="0" build="p" autoUpdateAnimBg="0"/>
      <p:bldP spid="381957"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solidFill>
                  <a:schemeClr val="tx1"/>
                </a:solidFill>
              </a:rPr>
              <a:t>应用主析取范式分析和解决实际问题</a:t>
            </a:r>
          </a:p>
        </p:txBody>
      </p:sp>
      <p:sp>
        <p:nvSpPr>
          <p:cNvPr id="58371" name="Rectangle 3"/>
          <p:cNvSpPr>
            <a:spLocks noGrp="1" noChangeArrowheads="1"/>
          </p:cNvSpPr>
          <p:nvPr>
            <p:ph type="body" idx="1"/>
          </p:nvPr>
        </p:nvSpPr>
        <p:spPr>
          <a:xfrm>
            <a:off x="304800" y="1219200"/>
            <a:ext cx="8610600" cy="5410200"/>
          </a:xfrm>
        </p:spPr>
        <p:txBody>
          <a:bodyPr/>
          <a:lstStyle/>
          <a:p>
            <a:pPr>
              <a:lnSpc>
                <a:spcPct val="90000"/>
              </a:lnSpc>
              <a:buFont typeface="Wingdings" panose="05000000000000000000" pitchFamily="2" charset="2"/>
              <a:buNone/>
            </a:pPr>
            <a:r>
              <a:rPr lang="zh-CN" altLang="en-US">
                <a:solidFill>
                  <a:schemeClr val="hlink"/>
                </a:solidFill>
              </a:rPr>
              <a:t>例2.12</a:t>
            </a:r>
            <a:r>
              <a:rPr lang="zh-CN" altLang="en-US">
                <a:solidFill>
                  <a:schemeClr val="tx1"/>
                </a:solidFill>
              </a:rPr>
              <a:t>　某科研所要从3名科研骨干</a:t>
            </a:r>
            <a:r>
              <a:rPr lang="en-US" altLang="zh-CN">
                <a:solidFill>
                  <a:schemeClr val="tx1"/>
                </a:solidFill>
              </a:rPr>
              <a:t>A,B,C</a:t>
            </a:r>
            <a:r>
              <a:rPr lang="zh-CN" altLang="en-US">
                <a:solidFill>
                  <a:schemeClr val="tx1"/>
                </a:solidFill>
              </a:rPr>
              <a:t>中挑选1～2名出国进修。由于工作原因，选派时要满足以下条件：</a:t>
            </a:r>
            <a:br>
              <a:rPr lang="zh-CN" altLang="en-US">
                <a:solidFill>
                  <a:schemeClr val="tx1"/>
                </a:solidFill>
              </a:rPr>
            </a:br>
            <a:r>
              <a:rPr lang="zh-CN" altLang="en-US"/>
              <a:t>(1)若</a:t>
            </a:r>
            <a:r>
              <a:rPr lang="en-US" altLang="zh-CN"/>
              <a:t>A</a:t>
            </a:r>
            <a:r>
              <a:rPr lang="zh-CN" altLang="en-US"/>
              <a:t>去，则</a:t>
            </a:r>
            <a:r>
              <a:rPr lang="en-US" altLang="zh-CN"/>
              <a:t>C</a:t>
            </a:r>
            <a:r>
              <a:rPr lang="zh-CN" altLang="en-US"/>
              <a:t>同去。</a:t>
            </a:r>
            <a:br>
              <a:rPr lang="zh-CN" altLang="en-US"/>
            </a:br>
            <a:r>
              <a:rPr lang="zh-CN" altLang="en-US"/>
              <a:t>(2)若</a:t>
            </a:r>
            <a:r>
              <a:rPr lang="en-US" altLang="zh-CN"/>
              <a:t>B</a:t>
            </a:r>
            <a:r>
              <a:rPr lang="zh-CN" altLang="en-US"/>
              <a:t>去，则</a:t>
            </a:r>
            <a:r>
              <a:rPr lang="en-US" altLang="zh-CN"/>
              <a:t>C</a:t>
            </a:r>
            <a:r>
              <a:rPr lang="zh-CN" altLang="en-US"/>
              <a:t>不能去。</a:t>
            </a:r>
            <a:br>
              <a:rPr lang="zh-CN" altLang="en-US"/>
            </a:br>
            <a:r>
              <a:rPr lang="zh-CN" altLang="en-US"/>
              <a:t>(3)若</a:t>
            </a:r>
            <a:r>
              <a:rPr lang="en-US" altLang="zh-CN"/>
              <a:t>C</a:t>
            </a:r>
            <a:r>
              <a:rPr lang="zh-CN" altLang="en-US"/>
              <a:t>不去，则</a:t>
            </a:r>
            <a:r>
              <a:rPr lang="en-US" altLang="zh-CN"/>
              <a:t>A</a:t>
            </a:r>
            <a:r>
              <a:rPr lang="zh-CN" altLang="en-US"/>
              <a:t>或</a:t>
            </a:r>
            <a:r>
              <a:rPr lang="en-US" altLang="zh-CN"/>
              <a:t>B</a:t>
            </a:r>
            <a:r>
              <a:rPr lang="zh-CN" altLang="en-US"/>
              <a:t>可以去。</a:t>
            </a:r>
            <a:br>
              <a:rPr lang="zh-CN" altLang="en-US"/>
            </a:br>
            <a:r>
              <a:rPr lang="zh-CN" altLang="en-US"/>
              <a:t>问应如何选派他们去？ </a:t>
            </a:r>
          </a:p>
          <a:p>
            <a:pPr>
              <a:lnSpc>
                <a:spcPct val="90000"/>
              </a:lnSpc>
              <a:buFont typeface="Wingdings" panose="05000000000000000000" pitchFamily="2" charset="2"/>
              <a:buNone/>
            </a:pPr>
            <a:r>
              <a:rPr lang="zh-CN" altLang="en-US">
                <a:solidFill>
                  <a:schemeClr val="hlink"/>
                </a:solidFill>
              </a:rPr>
              <a:t>分析：</a:t>
            </a:r>
            <a:br>
              <a:rPr lang="zh-CN" altLang="en-US"/>
            </a:br>
            <a:r>
              <a:rPr lang="zh-CN" altLang="en-US"/>
              <a:t>(1)	将简单命题符号化</a:t>
            </a:r>
          </a:p>
          <a:p>
            <a:pPr>
              <a:lnSpc>
                <a:spcPct val="90000"/>
              </a:lnSpc>
              <a:buFont typeface="Wingdings" panose="05000000000000000000" pitchFamily="2" charset="2"/>
              <a:buNone/>
            </a:pPr>
            <a:r>
              <a:rPr lang="zh-CN" altLang="en-US"/>
              <a:t>	(2)	写出各复合命题</a:t>
            </a:r>
          </a:p>
          <a:p>
            <a:pPr>
              <a:lnSpc>
                <a:spcPct val="90000"/>
              </a:lnSpc>
              <a:buFont typeface="Wingdings" panose="05000000000000000000" pitchFamily="2" charset="2"/>
              <a:buNone/>
            </a:pPr>
            <a:r>
              <a:rPr lang="zh-CN" altLang="en-US"/>
              <a:t>	(3)	写出由(2)中复合命题组成的合取式（前提）</a:t>
            </a:r>
          </a:p>
          <a:p>
            <a:pPr>
              <a:lnSpc>
                <a:spcPct val="90000"/>
              </a:lnSpc>
              <a:buFont typeface="Wingdings" panose="05000000000000000000" pitchFamily="2" charset="2"/>
              <a:buNone/>
            </a:pPr>
            <a:r>
              <a:rPr lang="zh-CN" altLang="en-US"/>
              <a:t>	(4)	将(3)中公式化成析取式（最好是主析取范式）</a:t>
            </a:r>
          </a:p>
          <a:p>
            <a:pPr>
              <a:lnSpc>
                <a:spcPct val="90000"/>
              </a:lnSpc>
              <a:buFont typeface="Wingdings" panose="05000000000000000000" pitchFamily="2" charset="2"/>
              <a:buNone/>
            </a:pPr>
            <a:r>
              <a:rPr lang="zh-CN" altLang="en-US"/>
              <a:t>	(5)	这样每个极小项就是一种可能产生的结果。</a:t>
            </a:r>
            <a:br>
              <a:rPr lang="zh-CN" altLang="en-US"/>
            </a:br>
            <a:r>
              <a:rPr lang="zh-CN" altLang="en-US"/>
              <a:t>	去掉不符合题意的极小项，即得结论。  </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solidFill>
                  <a:schemeClr val="tx1"/>
                </a:solidFill>
              </a:rPr>
              <a:t>应用主析取范式分析和解决实际问题</a:t>
            </a:r>
          </a:p>
        </p:txBody>
      </p:sp>
      <p:sp>
        <p:nvSpPr>
          <p:cNvPr id="384003" name="Rectangle 3"/>
          <p:cNvSpPr>
            <a:spLocks noGrp="1" noChangeArrowheads="1"/>
          </p:cNvSpPr>
          <p:nvPr>
            <p:ph type="body" idx="1"/>
          </p:nvPr>
        </p:nvSpPr>
        <p:spPr>
          <a:xfrm>
            <a:off x="914400" y="1295400"/>
            <a:ext cx="8077200" cy="5029200"/>
          </a:xfrm>
        </p:spPr>
        <p:txBody>
          <a:bodyPr/>
          <a:lstStyle/>
          <a:p>
            <a:pPr>
              <a:buFont typeface="Wingdings" panose="05000000000000000000" pitchFamily="2" charset="2"/>
              <a:buNone/>
            </a:pPr>
            <a:r>
              <a:rPr lang="zh-CN" altLang="en-US"/>
              <a:t>设 </a:t>
            </a:r>
            <a:r>
              <a:rPr lang="en-US" altLang="zh-CN"/>
              <a:t>p:</a:t>
            </a:r>
            <a:r>
              <a:rPr lang="zh-CN" altLang="en-US"/>
              <a:t>派</a:t>
            </a:r>
            <a:r>
              <a:rPr lang="en-US" altLang="zh-CN"/>
              <a:t>A</a:t>
            </a:r>
            <a:r>
              <a:rPr lang="zh-CN" altLang="en-US"/>
              <a:t>去，</a:t>
            </a:r>
            <a:r>
              <a:rPr lang="en-US" altLang="zh-CN"/>
              <a:t>q:</a:t>
            </a:r>
            <a:r>
              <a:rPr lang="zh-CN" altLang="en-US"/>
              <a:t>派</a:t>
            </a:r>
            <a:r>
              <a:rPr lang="en-US" altLang="zh-CN"/>
              <a:t>B</a:t>
            </a:r>
            <a:r>
              <a:rPr lang="zh-CN" altLang="en-US"/>
              <a:t>去，</a:t>
            </a:r>
            <a:r>
              <a:rPr lang="en-US" altLang="zh-CN"/>
              <a:t>r:</a:t>
            </a:r>
            <a:r>
              <a:rPr lang="zh-CN" altLang="en-US"/>
              <a:t>派</a:t>
            </a:r>
            <a:r>
              <a:rPr lang="en-US" altLang="zh-CN"/>
              <a:t>C</a:t>
            </a:r>
            <a:r>
              <a:rPr lang="zh-CN" altLang="en-US"/>
              <a:t>去 </a:t>
            </a:r>
          </a:p>
          <a:p>
            <a:pPr>
              <a:buFont typeface="Wingdings" panose="05000000000000000000" pitchFamily="2" charset="2"/>
              <a:buNone/>
            </a:pPr>
            <a:r>
              <a:rPr lang="zh-CN" altLang="en-US"/>
              <a:t>由已知条件可得公式 </a:t>
            </a:r>
          </a:p>
          <a:p>
            <a:pPr>
              <a:buFont typeface="Wingdings" panose="05000000000000000000" pitchFamily="2" charset="2"/>
              <a:buNone/>
            </a:pPr>
            <a:r>
              <a:rPr lang="zh-CN" altLang="en-US"/>
              <a:t>		(</a:t>
            </a:r>
            <a:r>
              <a:rPr lang="en-US" altLang="zh-CN"/>
              <a:t>p→r)∧(q→┐r)∧(┐r→(p∨q)) </a:t>
            </a:r>
          </a:p>
          <a:p>
            <a:pPr>
              <a:buFont typeface="Wingdings" panose="05000000000000000000" pitchFamily="2" charset="2"/>
              <a:buNone/>
            </a:pPr>
            <a:r>
              <a:rPr lang="zh-CN" altLang="en-US"/>
              <a:t>经过演算可得 </a:t>
            </a:r>
          </a:p>
          <a:p>
            <a:pPr>
              <a:buFont typeface="Wingdings" panose="05000000000000000000" pitchFamily="2" charset="2"/>
              <a:buNone/>
            </a:pPr>
            <a:r>
              <a:rPr lang="zh-CN" altLang="en-US"/>
              <a:t>		(</a:t>
            </a:r>
            <a:r>
              <a:rPr lang="en-US" altLang="zh-CN"/>
              <a:t>p→r)∧(q→┐r)∧(┐r→(p∨q)) </a:t>
            </a:r>
            <a:r>
              <a:rPr kumimoji="0" lang="en-US" altLang="zh-CN">
                <a:solidFill>
                  <a:schemeClr val="tx1"/>
                </a:solidFill>
                <a:sym typeface="Symbol" panose="05050102010706020507" pitchFamily="18" charset="2"/>
              </a:rPr>
              <a:t> m</a:t>
            </a:r>
            <a:r>
              <a:rPr kumimoji="0" lang="en-US" altLang="zh-CN" baseline="-30000">
                <a:solidFill>
                  <a:schemeClr val="tx1"/>
                </a:solidFill>
                <a:sym typeface="Symbol" panose="05050102010706020507" pitchFamily="18" charset="2"/>
              </a:rPr>
              <a:t>1</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2</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5</a:t>
            </a:r>
            <a:r>
              <a:rPr kumimoji="0" lang="en-US" altLang="zh-CN">
                <a:solidFill>
                  <a:schemeClr val="tx1"/>
                </a:solidFill>
                <a:sym typeface="Symbol" panose="05050102010706020507" pitchFamily="18" charset="2"/>
              </a:rPr>
              <a:t> </a:t>
            </a:r>
          </a:p>
          <a:p>
            <a:pPr>
              <a:buFont typeface="Wingdings" panose="05000000000000000000" pitchFamily="2" charset="2"/>
              <a:buNone/>
            </a:pPr>
            <a:r>
              <a:rPr kumimoji="0" lang="zh-CN" altLang="en-US">
                <a:solidFill>
                  <a:schemeClr val="tx1"/>
                </a:solidFill>
                <a:sym typeface="Symbol" panose="05050102010706020507" pitchFamily="18" charset="2"/>
              </a:rPr>
              <a:t>由于 </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1</a:t>
            </a:r>
            <a:r>
              <a:rPr kumimoji="0" lang="en-US" altLang="zh-CN">
                <a:solidFill>
                  <a:schemeClr val="tx1"/>
                </a:solidFill>
                <a:sym typeface="Symbol" panose="05050102010706020507" pitchFamily="18" charset="2"/>
              </a:rPr>
              <a:t>=┐p∧┐q∧r, m</a:t>
            </a:r>
            <a:r>
              <a:rPr kumimoji="0" lang="en-US" altLang="zh-CN" baseline="-30000">
                <a:solidFill>
                  <a:schemeClr val="tx1"/>
                </a:solidFill>
                <a:sym typeface="Symbol" panose="05050102010706020507" pitchFamily="18" charset="2"/>
              </a:rPr>
              <a:t>2</a:t>
            </a:r>
            <a:r>
              <a:rPr kumimoji="0" lang="en-US" altLang="zh-CN">
                <a:solidFill>
                  <a:schemeClr val="tx1"/>
                </a:solidFill>
                <a:sym typeface="Symbol" panose="05050102010706020507" pitchFamily="18" charset="2"/>
              </a:rPr>
              <a:t>=┐p∧q∧┐r, m</a:t>
            </a:r>
            <a:r>
              <a:rPr kumimoji="0" lang="en-US" altLang="zh-CN" baseline="-30000">
                <a:solidFill>
                  <a:schemeClr val="tx1"/>
                </a:solidFill>
                <a:sym typeface="Symbol" panose="05050102010706020507" pitchFamily="18" charset="2"/>
              </a:rPr>
              <a:t>5</a:t>
            </a:r>
            <a:r>
              <a:rPr kumimoji="0" lang="en-US" altLang="zh-CN">
                <a:solidFill>
                  <a:schemeClr val="tx1"/>
                </a:solidFill>
                <a:sym typeface="Symbol" panose="05050102010706020507" pitchFamily="18" charset="2"/>
              </a:rPr>
              <a:t>=p∧┐q∧r</a:t>
            </a:r>
          </a:p>
          <a:p>
            <a:pPr>
              <a:buFont typeface="Wingdings" panose="05000000000000000000" pitchFamily="2" charset="2"/>
              <a:buNone/>
            </a:pPr>
            <a:r>
              <a:rPr kumimoji="0" lang="zh-CN" altLang="en-US">
                <a:solidFill>
                  <a:schemeClr val="tx1"/>
                </a:solidFill>
                <a:sym typeface="Symbol" panose="05050102010706020507" pitchFamily="18" charset="2"/>
              </a:rPr>
              <a:t>可知，选派方案有3种：</a:t>
            </a:r>
          </a:p>
          <a:p>
            <a:pPr>
              <a:buFont typeface="Wingdings" panose="05000000000000000000" pitchFamily="2" charset="2"/>
              <a:buNone/>
            </a:pPr>
            <a:r>
              <a:rPr kumimoji="0" lang="zh-CN" altLang="en-US">
                <a:solidFill>
                  <a:schemeClr val="tx1"/>
                </a:solidFill>
                <a:sym typeface="Symbol" panose="05050102010706020507" pitchFamily="18" charset="2"/>
              </a:rPr>
              <a:t>	(</a:t>
            </a:r>
            <a:r>
              <a:rPr kumimoji="0" lang="en-US" altLang="zh-CN">
                <a:solidFill>
                  <a:schemeClr val="tx1"/>
                </a:solidFill>
                <a:sym typeface="Symbol" panose="05050102010706020507" pitchFamily="18" charset="2"/>
              </a:rPr>
              <a:t>a)C</a:t>
            </a:r>
            <a:r>
              <a:rPr kumimoji="0" lang="zh-CN" altLang="en-US">
                <a:solidFill>
                  <a:schemeClr val="tx1"/>
                </a:solidFill>
                <a:sym typeface="Symbol" panose="05050102010706020507" pitchFamily="18" charset="2"/>
              </a:rPr>
              <a:t>去，而</a:t>
            </a:r>
            <a:r>
              <a:rPr kumimoji="0" lang="en-US" altLang="zh-CN">
                <a:solidFill>
                  <a:schemeClr val="tx1"/>
                </a:solidFill>
                <a:sym typeface="Symbol" panose="05050102010706020507" pitchFamily="18" charset="2"/>
              </a:rPr>
              <a:t>A,B</a:t>
            </a:r>
            <a:r>
              <a:rPr kumimoji="0" lang="zh-CN" altLang="en-US">
                <a:solidFill>
                  <a:schemeClr val="tx1"/>
                </a:solidFill>
                <a:sym typeface="Symbol" panose="05050102010706020507" pitchFamily="18" charset="2"/>
              </a:rPr>
              <a:t>都不去。</a:t>
            </a:r>
            <a:br>
              <a:rPr kumimoji="0" lang="zh-CN" altLang="en-US">
                <a:solidFill>
                  <a:schemeClr val="tx1"/>
                </a:solidFill>
                <a:sym typeface="Symbol" panose="05050102010706020507" pitchFamily="18" charset="2"/>
              </a:rPr>
            </a:b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b)B</a:t>
            </a:r>
            <a:r>
              <a:rPr kumimoji="0" lang="zh-CN" altLang="en-US">
                <a:solidFill>
                  <a:schemeClr val="tx1"/>
                </a:solidFill>
                <a:sym typeface="Symbol" panose="05050102010706020507" pitchFamily="18" charset="2"/>
              </a:rPr>
              <a:t>去，而</a:t>
            </a:r>
            <a:r>
              <a:rPr kumimoji="0" lang="en-US" altLang="zh-CN">
                <a:solidFill>
                  <a:schemeClr val="tx1"/>
                </a:solidFill>
                <a:sym typeface="Symbol" panose="05050102010706020507" pitchFamily="18" charset="2"/>
              </a:rPr>
              <a:t>A,C</a:t>
            </a:r>
            <a:r>
              <a:rPr kumimoji="0" lang="zh-CN" altLang="en-US">
                <a:solidFill>
                  <a:schemeClr val="tx1"/>
                </a:solidFill>
                <a:sym typeface="Symbol" panose="05050102010706020507" pitchFamily="18" charset="2"/>
              </a:rPr>
              <a:t>都不去。</a:t>
            </a:r>
            <a:br>
              <a:rPr kumimoji="0" lang="zh-CN" altLang="en-US">
                <a:solidFill>
                  <a:schemeClr val="tx1"/>
                </a:solidFill>
                <a:sym typeface="Symbol" panose="05050102010706020507" pitchFamily="18" charset="2"/>
              </a:rPr>
            </a:br>
            <a:r>
              <a:rPr kumimoji="0" lang="zh-CN" altLang="en-US">
                <a:solidFill>
                  <a:schemeClr val="tx1"/>
                </a:solidFill>
                <a:sym typeface="Symbol" panose="05050102010706020507" pitchFamily="18" charset="2"/>
              </a:rPr>
              <a:t>(</a:t>
            </a:r>
            <a:r>
              <a:rPr kumimoji="0" lang="en-US" altLang="zh-CN">
                <a:solidFill>
                  <a:schemeClr val="tx1"/>
                </a:solidFill>
                <a:sym typeface="Symbol" panose="05050102010706020507" pitchFamily="18" charset="2"/>
              </a:rPr>
              <a:t>c)A,C</a:t>
            </a:r>
            <a:r>
              <a:rPr kumimoji="0" lang="zh-CN" altLang="en-US">
                <a:solidFill>
                  <a:schemeClr val="tx1"/>
                </a:solidFill>
                <a:sym typeface="Symbol" panose="05050102010706020507" pitchFamily="18" charset="2"/>
              </a:rPr>
              <a:t>去，而</a:t>
            </a:r>
            <a:r>
              <a:rPr kumimoji="0" lang="en-US" altLang="zh-CN">
                <a:solidFill>
                  <a:schemeClr val="tx1"/>
                </a:solidFill>
                <a:sym typeface="Symbol" panose="05050102010706020507" pitchFamily="18" charset="2"/>
              </a:rPr>
              <a:t>B</a:t>
            </a:r>
            <a:r>
              <a:rPr kumimoji="0" lang="zh-CN" altLang="en-US">
                <a:solidFill>
                  <a:schemeClr val="tx1"/>
                </a:solidFill>
                <a:sym typeface="Symbol" panose="05050102010706020507" pitchFamily="18" charset="2"/>
              </a:rPr>
              <a:t>不去。</a:t>
            </a:r>
          </a:p>
        </p:txBody>
      </p:sp>
      <p:sp>
        <p:nvSpPr>
          <p:cNvPr id="384004" name="AutoShape 4"/>
          <p:cNvSpPr>
            <a:spLocks noChangeArrowheads="1"/>
          </p:cNvSpPr>
          <p:nvPr/>
        </p:nvSpPr>
        <p:spPr bwMode="auto">
          <a:xfrm>
            <a:off x="0" y="13208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4"/>
                                        </p:tgtEl>
                                        <p:attrNameLst>
                                          <p:attrName>style.visibility</p:attrName>
                                        </p:attrNameLst>
                                      </p:cBhvr>
                                      <p:to>
                                        <p:strVal val="visible"/>
                                      </p:to>
                                    </p:set>
                                    <p:anim calcmode="lin" valueType="num">
                                      <p:cBhvr additive="base">
                                        <p:cTn id="7" dur="500" fill="hold"/>
                                        <p:tgtEl>
                                          <p:spTgt spid="384004"/>
                                        </p:tgtEl>
                                        <p:attrNameLst>
                                          <p:attrName>ppt_x</p:attrName>
                                        </p:attrNameLst>
                                      </p:cBhvr>
                                      <p:tavLst>
                                        <p:tav tm="0">
                                          <p:val>
                                            <p:strVal val="0-#ppt_w/2"/>
                                          </p:val>
                                        </p:tav>
                                        <p:tav tm="100000">
                                          <p:val>
                                            <p:strVal val="#ppt_x"/>
                                          </p:val>
                                        </p:tav>
                                      </p:tavLst>
                                    </p:anim>
                                    <p:anim calcmode="lin" valueType="num">
                                      <p:cBhvr additive="base">
                                        <p:cTn id="8" dur="500" fill="hold"/>
                                        <p:tgtEl>
                                          <p:spTgt spid="3840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84003">
                                            <p:txEl>
                                              <p:pRg st="0" end="0"/>
                                            </p:txEl>
                                          </p:spTgt>
                                        </p:tgtEl>
                                        <p:attrNameLst>
                                          <p:attrName>style.visibility</p:attrName>
                                        </p:attrNameLst>
                                      </p:cBhvr>
                                      <p:to>
                                        <p:strVal val="visible"/>
                                      </p:to>
                                    </p:set>
                                    <p:animEffect transition="in" filter="wipe(up)">
                                      <p:cBhvr>
                                        <p:cTn id="13" dur="500"/>
                                        <p:tgtEl>
                                          <p:spTgt spid="38400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84003">
                                            <p:txEl>
                                              <p:pRg st="1" end="1"/>
                                            </p:txEl>
                                          </p:spTgt>
                                        </p:tgtEl>
                                        <p:attrNameLst>
                                          <p:attrName>style.visibility</p:attrName>
                                        </p:attrNameLst>
                                      </p:cBhvr>
                                      <p:to>
                                        <p:strVal val="visible"/>
                                      </p:to>
                                    </p:set>
                                    <p:animEffect transition="in" filter="wipe(up)">
                                      <p:cBhvr>
                                        <p:cTn id="18" dur="500"/>
                                        <p:tgtEl>
                                          <p:spTgt spid="38400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84003">
                                            <p:txEl>
                                              <p:pRg st="2" end="2"/>
                                            </p:txEl>
                                          </p:spTgt>
                                        </p:tgtEl>
                                        <p:attrNameLst>
                                          <p:attrName>style.visibility</p:attrName>
                                        </p:attrNameLst>
                                      </p:cBhvr>
                                      <p:to>
                                        <p:strVal val="visible"/>
                                      </p:to>
                                    </p:set>
                                    <p:animEffect transition="in" filter="wipe(up)">
                                      <p:cBhvr>
                                        <p:cTn id="23" dur="500"/>
                                        <p:tgtEl>
                                          <p:spTgt spid="38400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84003">
                                            <p:txEl>
                                              <p:pRg st="3" end="3"/>
                                            </p:txEl>
                                          </p:spTgt>
                                        </p:tgtEl>
                                        <p:attrNameLst>
                                          <p:attrName>style.visibility</p:attrName>
                                        </p:attrNameLst>
                                      </p:cBhvr>
                                      <p:to>
                                        <p:strVal val="visible"/>
                                      </p:to>
                                    </p:set>
                                    <p:animEffect transition="in" filter="wipe(up)">
                                      <p:cBhvr>
                                        <p:cTn id="28" dur="500"/>
                                        <p:tgtEl>
                                          <p:spTgt spid="384003">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84003">
                                            <p:txEl>
                                              <p:pRg st="4" end="4"/>
                                            </p:txEl>
                                          </p:spTgt>
                                        </p:tgtEl>
                                        <p:attrNameLst>
                                          <p:attrName>style.visibility</p:attrName>
                                        </p:attrNameLst>
                                      </p:cBhvr>
                                      <p:to>
                                        <p:strVal val="visible"/>
                                      </p:to>
                                    </p:set>
                                    <p:animEffect transition="in" filter="wipe(up)">
                                      <p:cBhvr>
                                        <p:cTn id="33" dur="500"/>
                                        <p:tgtEl>
                                          <p:spTgt spid="384003">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84003">
                                            <p:txEl>
                                              <p:pRg st="5" end="5"/>
                                            </p:txEl>
                                          </p:spTgt>
                                        </p:tgtEl>
                                        <p:attrNameLst>
                                          <p:attrName>style.visibility</p:attrName>
                                        </p:attrNameLst>
                                      </p:cBhvr>
                                      <p:to>
                                        <p:strVal val="visible"/>
                                      </p:to>
                                    </p:set>
                                    <p:animEffect transition="in" filter="wipe(up)">
                                      <p:cBhvr>
                                        <p:cTn id="38" dur="500"/>
                                        <p:tgtEl>
                                          <p:spTgt spid="384003">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84003">
                                            <p:txEl>
                                              <p:pRg st="6" end="6"/>
                                            </p:txEl>
                                          </p:spTgt>
                                        </p:tgtEl>
                                        <p:attrNameLst>
                                          <p:attrName>style.visibility</p:attrName>
                                        </p:attrNameLst>
                                      </p:cBhvr>
                                      <p:to>
                                        <p:strVal val="visible"/>
                                      </p:to>
                                    </p:set>
                                    <p:animEffect transition="in" filter="wipe(up)">
                                      <p:cBhvr>
                                        <p:cTn id="43" dur="500"/>
                                        <p:tgtEl>
                                          <p:spTgt spid="384003">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84003">
                                            <p:txEl>
                                              <p:pRg st="7" end="7"/>
                                            </p:txEl>
                                          </p:spTgt>
                                        </p:tgtEl>
                                        <p:attrNameLst>
                                          <p:attrName>style.visibility</p:attrName>
                                        </p:attrNameLst>
                                      </p:cBhvr>
                                      <p:to>
                                        <p:strVal val="visible"/>
                                      </p:to>
                                    </p:set>
                                    <p:animEffect transition="in" filter="wipe(up)">
                                      <p:cBhvr>
                                        <p:cTn id="48" dur="500"/>
                                        <p:tgtEl>
                                          <p:spTgt spid="384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autoUpdateAnimBg="0"/>
      <p:bldP spid="38400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a:t>例题</a:t>
            </a:r>
            <a:endParaRPr lang="en-US" altLang="zh-CN" sz="4000"/>
          </a:p>
        </p:txBody>
      </p:sp>
      <p:sp>
        <p:nvSpPr>
          <p:cNvPr id="11267" name="Rectangle 3"/>
          <p:cNvSpPr>
            <a:spLocks noGrp="1" noChangeArrowheads="1"/>
          </p:cNvSpPr>
          <p:nvPr>
            <p:ph type="body" idx="1"/>
          </p:nvPr>
        </p:nvSpPr>
        <p:spPr>
          <a:xfrm>
            <a:off x="533400" y="1066800"/>
            <a:ext cx="7467600" cy="1143000"/>
          </a:xfrm>
        </p:spPr>
        <p:txBody>
          <a:bodyPr/>
          <a:lstStyle/>
          <a:p>
            <a:pPr>
              <a:buFont typeface="Wingdings" panose="05000000000000000000" pitchFamily="2" charset="2"/>
              <a:buNone/>
            </a:pPr>
            <a:r>
              <a:rPr lang="zh-CN" altLang="en-US" sz="2800">
                <a:solidFill>
                  <a:schemeClr val="hlink"/>
                </a:solidFill>
              </a:rPr>
              <a:t>例2.1 </a:t>
            </a:r>
            <a:r>
              <a:rPr lang="zh-CN" altLang="en-US" sz="2800"/>
              <a:t>判断下面两个公式是否等值</a:t>
            </a:r>
            <a:br>
              <a:rPr lang="zh-CN" altLang="en-US" sz="2800"/>
            </a:br>
            <a:r>
              <a:rPr lang="zh-CN" altLang="en-US" sz="2800"/>
              <a:t>	┐(</a:t>
            </a:r>
            <a:r>
              <a:rPr lang="en-US" altLang="zh-CN" sz="2800"/>
              <a:t>p∨q) </a:t>
            </a:r>
            <a:r>
              <a:rPr lang="zh-CN" altLang="en-US" sz="2800"/>
              <a:t>与 ┐</a:t>
            </a:r>
            <a:r>
              <a:rPr lang="en-US" altLang="zh-CN" sz="2800"/>
              <a:t>p∧┐q</a:t>
            </a:r>
            <a:r>
              <a:rPr lang="en-US" altLang="zh-CN"/>
              <a:t> </a:t>
            </a:r>
            <a:endParaRPr lang="zh-CN" altLang="en-US"/>
          </a:p>
        </p:txBody>
      </p:sp>
      <p:pic>
        <p:nvPicPr>
          <p:cNvPr id="344068" name="Picture 4" descr="http://necweb.neu.edu.cn/ncourse/lssx/part1/images/table2.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8600" y="2667000"/>
            <a:ext cx="883920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Lst>
        </p:spPr>
      </p:pic>
      <p:sp>
        <p:nvSpPr>
          <p:cNvPr id="344072" name="AutoShape 8"/>
          <p:cNvSpPr>
            <a:spLocks noChangeArrowheads="1"/>
          </p:cNvSpPr>
          <p:nvPr/>
        </p:nvSpPr>
        <p:spPr bwMode="auto">
          <a:xfrm>
            <a:off x="228600" y="21336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
        <p:nvSpPr>
          <p:cNvPr id="344073" name="AutoShape 9"/>
          <p:cNvSpPr>
            <a:spLocks noChangeArrowheads="1"/>
          </p:cNvSpPr>
          <p:nvPr/>
        </p:nvSpPr>
        <p:spPr bwMode="auto">
          <a:xfrm>
            <a:off x="0" y="5562600"/>
            <a:ext cx="914400" cy="701675"/>
          </a:xfrm>
          <a:custGeom>
            <a:avLst/>
            <a:gdLst>
              <a:gd name="T0" fmla="*/ 1229029800 w 21600"/>
              <a:gd name="T1" fmla="*/ 0 h 21600"/>
              <a:gd name="T2" fmla="*/ 0 w 21600"/>
              <a:gd name="T3" fmla="*/ 370229588 h 21600"/>
              <a:gd name="T4" fmla="*/ 1229029800 w 21600"/>
              <a:gd name="T5" fmla="*/ 740458137 h 21600"/>
              <a:gd name="T6" fmla="*/ 1638706400 w 21600"/>
              <a:gd name="T7" fmla="*/ 3702295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a:noFill/>
          </a:ln>
          <a:effectLst/>
          <a:extLs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1"/>
                </a:solidFill>
                <a:latin typeface="Arial" panose="020B0604020202020204" pitchFamily="34" charset="0"/>
                <a:ea typeface="宋体" panose="02010600030101010101" pitchFamily="2" charset="-122"/>
              </a:rPr>
              <a:t>说明</a:t>
            </a:r>
          </a:p>
        </p:txBody>
      </p:sp>
      <p:sp>
        <p:nvSpPr>
          <p:cNvPr id="344074" name="Rectangle 10"/>
          <p:cNvSpPr>
            <a:spLocks noChangeArrowheads="1"/>
          </p:cNvSpPr>
          <p:nvPr/>
        </p:nvSpPr>
        <p:spPr bwMode="auto">
          <a:xfrm>
            <a:off x="1066800" y="5638800"/>
            <a:ext cx="7772400" cy="990600"/>
          </a:xfrm>
          <a:prstGeom prst="rect">
            <a:avLst/>
          </a:prstGeom>
          <a:solidFill>
            <a:srgbClr val="FCCE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Clr>
                <a:schemeClr val="bg2"/>
              </a:buClr>
            </a:pPr>
            <a:r>
              <a:rPr lang="zh-CN" altLang="en-US" sz="2800">
                <a:solidFill>
                  <a:schemeClr val="bg1"/>
                </a:solidFill>
                <a:latin typeface="宋体" panose="02010600030101010101" pitchFamily="2" charset="-122"/>
                <a:ea typeface="隶书" panose="02010509060101010101" pitchFamily="49" charset="-122"/>
              </a:rPr>
              <a:t>在用真值表法判断</a:t>
            </a:r>
            <a:r>
              <a:rPr lang="en-US" altLang="zh-CN" sz="2800">
                <a:solidFill>
                  <a:schemeClr val="bg1"/>
                </a:solidFill>
                <a:latin typeface="宋体" panose="02010600030101010101" pitchFamily="2" charset="-122"/>
                <a:ea typeface="隶书" panose="02010509060101010101" pitchFamily="49" charset="-122"/>
              </a:rPr>
              <a:t>A</a:t>
            </a:r>
            <a:r>
              <a:rPr kumimoji="0" lang="en-US" altLang="zh-CN" sz="2800">
                <a:solidFill>
                  <a:schemeClr val="bg2"/>
                </a:solidFill>
                <a:sym typeface="Symbol" panose="05050102010706020507" pitchFamily="18" charset="2"/>
              </a:rPr>
              <a:t></a:t>
            </a:r>
            <a:r>
              <a:rPr lang="en-US" altLang="zh-CN" sz="2800">
                <a:solidFill>
                  <a:schemeClr val="bg1"/>
                </a:solidFill>
                <a:latin typeface="宋体" panose="02010600030101010101" pitchFamily="2" charset="-122"/>
                <a:ea typeface="隶书" panose="02010509060101010101" pitchFamily="49" charset="-122"/>
              </a:rPr>
              <a:t>B</a:t>
            </a:r>
            <a:r>
              <a:rPr lang="zh-CN" altLang="en-US" sz="2800">
                <a:solidFill>
                  <a:schemeClr val="bg1"/>
                </a:solidFill>
                <a:latin typeface="宋体" panose="02010600030101010101" pitchFamily="2" charset="-122"/>
                <a:ea typeface="隶书" panose="02010509060101010101" pitchFamily="49" charset="-122"/>
              </a:rPr>
              <a:t>是否为重言式时，真值表的最后一列可以省略</a:t>
            </a:r>
            <a:r>
              <a:rPr lang="zh-CN" altLang="en-US">
                <a:solidFill>
                  <a:schemeClr val="bg2"/>
                </a:solidFill>
              </a:rPr>
              <a:t>。</a:t>
            </a:r>
          </a:p>
        </p:txBody>
      </p:sp>
      <p:sp>
        <p:nvSpPr>
          <p:cNvPr id="344075" name="Rectangle 11"/>
          <p:cNvSpPr>
            <a:spLocks noChangeArrowheads="1"/>
          </p:cNvSpPr>
          <p:nvPr/>
        </p:nvSpPr>
        <p:spPr bwMode="auto">
          <a:xfrm>
            <a:off x="6553200" y="1600200"/>
            <a:ext cx="1219200" cy="457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 typeface="Wingdings" panose="05000000000000000000" pitchFamily="2" charset="2"/>
              <a:buNone/>
            </a:pPr>
            <a:r>
              <a:rPr lang="zh-CN" altLang="en-US" sz="2800">
                <a:solidFill>
                  <a:schemeClr val="bg2"/>
                </a:solidFill>
                <a:latin typeface="Arial" panose="020B0604020202020204" pitchFamily="34" charset="0"/>
                <a:ea typeface="宋体" panose="02010600030101010101" pitchFamily="2" charset="-122"/>
              </a:rPr>
              <a:t>等值</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72"/>
                                        </p:tgtEl>
                                        <p:attrNameLst>
                                          <p:attrName>style.visibility</p:attrName>
                                        </p:attrNameLst>
                                      </p:cBhvr>
                                      <p:to>
                                        <p:strVal val="visible"/>
                                      </p:to>
                                    </p:set>
                                    <p:anim calcmode="lin" valueType="num">
                                      <p:cBhvr additive="base">
                                        <p:cTn id="7" dur="500" fill="hold"/>
                                        <p:tgtEl>
                                          <p:spTgt spid="344072"/>
                                        </p:tgtEl>
                                        <p:attrNameLst>
                                          <p:attrName>ppt_x</p:attrName>
                                        </p:attrNameLst>
                                      </p:cBhvr>
                                      <p:tavLst>
                                        <p:tav tm="0">
                                          <p:val>
                                            <p:strVal val="0-#ppt_w/2"/>
                                          </p:val>
                                        </p:tav>
                                        <p:tav tm="100000">
                                          <p:val>
                                            <p:strVal val="#ppt_x"/>
                                          </p:val>
                                        </p:tav>
                                      </p:tavLst>
                                    </p:anim>
                                    <p:anim calcmode="lin" valueType="num">
                                      <p:cBhvr additive="base">
                                        <p:cTn id="8" dur="500" fill="hold"/>
                                        <p:tgtEl>
                                          <p:spTgt spid="3440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44068"/>
                                        </p:tgtEl>
                                        <p:attrNameLst>
                                          <p:attrName>style.visibility</p:attrName>
                                        </p:attrNameLst>
                                      </p:cBhvr>
                                      <p:to>
                                        <p:strVal val="visible"/>
                                      </p:to>
                                    </p:set>
                                    <p:animEffect transition="in" filter="wipe(left)">
                                      <p:cBhvr>
                                        <p:cTn id="13" dur="500"/>
                                        <p:tgtEl>
                                          <p:spTgt spid="3440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344075"/>
                                        </p:tgtEl>
                                        <p:attrNameLst>
                                          <p:attrName>style.visibility</p:attrName>
                                        </p:attrNameLst>
                                      </p:cBhvr>
                                      <p:to>
                                        <p:strVal val="visible"/>
                                      </p:to>
                                    </p:set>
                                    <p:animEffect transition="in" filter="barn(outVertical)">
                                      <p:cBhvr>
                                        <p:cTn id="18" dur="500"/>
                                        <p:tgtEl>
                                          <p:spTgt spid="3440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44073"/>
                                        </p:tgtEl>
                                        <p:attrNameLst>
                                          <p:attrName>style.visibility</p:attrName>
                                        </p:attrNameLst>
                                      </p:cBhvr>
                                      <p:to>
                                        <p:strVal val="visible"/>
                                      </p:to>
                                    </p:set>
                                    <p:anim calcmode="lin" valueType="num">
                                      <p:cBhvr additive="base">
                                        <p:cTn id="23" dur="500" fill="hold"/>
                                        <p:tgtEl>
                                          <p:spTgt spid="344073"/>
                                        </p:tgtEl>
                                        <p:attrNameLst>
                                          <p:attrName>ppt_x</p:attrName>
                                        </p:attrNameLst>
                                      </p:cBhvr>
                                      <p:tavLst>
                                        <p:tav tm="0">
                                          <p:val>
                                            <p:strVal val="0-#ppt_w/2"/>
                                          </p:val>
                                        </p:tav>
                                        <p:tav tm="100000">
                                          <p:val>
                                            <p:strVal val="#ppt_x"/>
                                          </p:val>
                                        </p:tav>
                                      </p:tavLst>
                                    </p:anim>
                                    <p:anim calcmode="lin" valueType="num">
                                      <p:cBhvr additive="base">
                                        <p:cTn id="24" dur="500" fill="hold"/>
                                        <p:tgtEl>
                                          <p:spTgt spid="3440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44074">
                                            <p:bg/>
                                          </p:spTgt>
                                        </p:tgtEl>
                                        <p:attrNameLst>
                                          <p:attrName>style.visibility</p:attrName>
                                        </p:attrNameLst>
                                      </p:cBhvr>
                                      <p:to>
                                        <p:strVal val="visible"/>
                                      </p:to>
                                    </p:set>
                                    <p:animEffect transition="in" filter="wipe(up)">
                                      <p:cBhvr>
                                        <p:cTn id="29" dur="500"/>
                                        <p:tgtEl>
                                          <p:spTgt spid="344074">
                                            <p:bg/>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44074">
                                            <p:txEl>
                                              <p:pRg st="0" end="0"/>
                                            </p:txEl>
                                          </p:spTgt>
                                        </p:tgtEl>
                                        <p:attrNameLst>
                                          <p:attrName>style.visibility</p:attrName>
                                        </p:attrNameLst>
                                      </p:cBhvr>
                                      <p:to>
                                        <p:strVal val="visible"/>
                                      </p:to>
                                    </p:set>
                                    <p:animEffect transition="in" filter="wipe(up)">
                                      <p:cBhvr>
                                        <p:cTn id="34" dur="500"/>
                                        <p:tgtEl>
                                          <p:spTgt spid="3440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2" grpId="0" animBg="1" autoUpdateAnimBg="0"/>
      <p:bldP spid="344073" grpId="0" animBg="1" autoUpdateAnimBg="0"/>
      <p:bldP spid="344074" grpId="0" build="p" animBg="1" autoUpdateAnimBg="0"/>
      <p:bldP spid="34407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z="4000"/>
              <a:t>由公式的主析取范式求主合取范式</a:t>
            </a:r>
            <a:r>
              <a:rPr lang="zh-CN" altLang="en-US"/>
              <a:t> </a:t>
            </a:r>
          </a:p>
        </p:txBody>
      </p:sp>
      <p:sp>
        <p:nvSpPr>
          <p:cNvPr id="60419" name="Rectangle 3"/>
          <p:cNvSpPr>
            <a:spLocks noGrp="1" noChangeArrowheads="1"/>
          </p:cNvSpPr>
          <p:nvPr>
            <p:ph type="body" idx="1"/>
          </p:nvPr>
        </p:nvSpPr>
        <p:spPr>
          <a:xfrm>
            <a:off x="533400" y="914400"/>
            <a:ext cx="8229600" cy="990600"/>
          </a:xfrm>
        </p:spPr>
        <p:txBody>
          <a:bodyPr/>
          <a:lstStyle/>
          <a:p>
            <a:pPr>
              <a:buFont typeface="Wingdings" panose="05000000000000000000" pitchFamily="2" charset="2"/>
              <a:buNone/>
            </a:pPr>
            <a:r>
              <a:rPr lang="zh-CN" altLang="en-US">
                <a:solidFill>
                  <a:schemeClr val="tx1"/>
                </a:solidFill>
              </a:rPr>
              <a:t>设公式</a:t>
            </a:r>
            <a:r>
              <a:rPr lang="en-US" altLang="zh-CN">
                <a:solidFill>
                  <a:schemeClr val="tx1"/>
                </a:solidFill>
              </a:rPr>
              <a:t>A</a:t>
            </a:r>
            <a:r>
              <a:rPr lang="zh-CN" altLang="en-US">
                <a:solidFill>
                  <a:schemeClr val="tx1"/>
                </a:solidFill>
              </a:rPr>
              <a:t>含</a:t>
            </a:r>
            <a:r>
              <a:rPr lang="en-US" altLang="zh-CN">
                <a:solidFill>
                  <a:schemeClr val="tx1"/>
                </a:solidFill>
              </a:rPr>
              <a:t>n</a:t>
            </a:r>
            <a:r>
              <a:rPr lang="zh-CN" altLang="en-US">
                <a:solidFill>
                  <a:schemeClr val="tx1"/>
                </a:solidFill>
              </a:rPr>
              <a:t>个命题变项。</a:t>
            </a:r>
          </a:p>
          <a:p>
            <a:pPr>
              <a:buFont typeface="Wingdings" panose="05000000000000000000" pitchFamily="2" charset="2"/>
              <a:buNone/>
            </a:pPr>
            <a:r>
              <a:rPr lang="en-US" altLang="zh-CN">
                <a:solidFill>
                  <a:schemeClr val="tx1"/>
                </a:solidFill>
              </a:rPr>
              <a:t>A</a:t>
            </a:r>
            <a:r>
              <a:rPr lang="zh-CN" altLang="en-US">
                <a:solidFill>
                  <a:schemeClr val="tx1"/>
                </a:solidFill>
              </a:rPr>
              <a:t>的主析取范式含</a:t>
            </a:r>
            <a:r>
              <a:rPr lang="en-US" altLang="zh-CN">
                <a:solidFill>
                  <a:schemeClr val="tx1"/>
                </a:solidFill>
              </a:rPr>
              <a:t>s(0&lt;s&lt;2</a:t>
            </a:r>
            <a:r>
              <a:rPr lang="en-US" altLang="zh-CN" baseline="30000">
                <a:solidFill>
                  <a:schemeClr val="tx1"/>
                </a:solidFill>
              </a:rPr>
              <a:t>n</a:t>
            </a:r>
            <a:r>
              <a:rPr lang="en-US" altLang="zh-CN">
                <a:solidFill>
                  <a:schemeClr val="tx1"/>
                </a:solidFill>
              </a:rPr>
              <a:t>)</a:t>
            </a:r>
            <a:r>
              <a:rPr lang="zh-CN" altLang="en-US">
                <a:solidFill>
                  <a:schemeClr val="tx1"/>
                </a:solidFill>
              </a:rPr>
              <a:t>个极小项，即</a:t>
            </a:r>
            <a:endParaRPr lang="en-US" altLang="zh-CN">
              <a:solidFill>
                <a:schemeClr val="tx1"/>
              </a:solidFill>
            </a:endParaRPr>
          </a:p>
        </p:txBody>
      </p:sp>
      <p:graphicFrame>
        <p:nvGraphicFramePr>
          <p:cNvPr id="399364" name="Object 4"/>
          <p:cNvGraphicFramePr>
            <a:graphicFrameLocks noChangeAspect="1"/>
          </p:cNvGraphicFramePr>
          <p:nvPr/>
        </p:nvGraphicFramePr>
        <p:xfrm>
          <a:off x="533400" y="2057400"/>
          <a:ext cx="8077200" cy="636588"/>
        </p:xfrm>
        <a:graphic>
          <a:graphicData uri="http://schemas.openxmlformats.org/presentationml/2006/ole">
            <mc:AlternateContent xmlns:mc="http://schemas.openxmlformats.org/markup-compatibility/2006">
              <mc:Choice xmlns:v="urn:schemas-microsoft-com:vml" Requires="v">
                <p:oleObj name="Equation" r:id="rId2" imgW="3066947" imgH="228600" progId="Equation.3">
                  <p:embed/>
                </p:oleObj>
              </mc:Choice>
              <mc:Fallback>
                <p:oleObj name="Equation" r:id="rId2" imgW="3066947" imgH="228600" progId="Equation.3">
                  <p:embed/>
                  <p:pic>
                    <p:nvPicPr>
                      <p:cNvPr id="3993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80772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65" name="Rectangle 5"/>
          <p:cNvSpPr>
            <a:spLocks noChangeArrowheads="1"/>
          </p:cNvSpPr>
          <p:nvPr/>
        </p:nvSpPr>
        <p:spPr bwMode="auto">
          <a:xfrm>
            <a:off x="533400" y="2743200"/>
            <a:ext cx="350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a:solidFill>
                  <a:schemeClr val="tx1"/>
                </a:solidFill>
                <a:latin typeface="宋体" panose="02010600030101010101" pitchFamily="2" charset="-122"/>
              </a:rPr>
              <a:t>没有出现的极小项设为</a:t>
            </a:r>
            <a:endParaRPr lang="en-US" altLang="zh-CN">
              <a:solidFill>
                <a:schemeClr val="tx1"/>
              </a:solidFill>
            </a:endParaRPr>
          </a:p>
        </p:txBody>
      </p:sp>
      <p:graphicFrame>
        <p:nvGraphicFramePr>
          <p:cNvPr id="399366" name="Object 6"/>
          <p:cNvGraphicFramePr>
            <a:graphicFrameLocks noChangeAspect="1"/>
          </p:cNvGraphicFramePr>
          <p:nvPr/>
        </p:nvGraphicFramePr>
        <p:xfrm>
          <a:off x="4078288" y="2667000"/>
          <a:ext cx="2779712" cy="700088"/>
        </p:xfrm>
        <a:graphic>
          <a:graphicData uri="http://schemas.openxmlformats.org/presentationml/2006/ole">
            <mc:AlternateContent xmlns:mc="http://schemas.openxmlformats.org/markup-compatibility/2006">
              <mc:Choice xmlns:v="urn:schemas-microsoft-com:vml" Requires="v">
                <p:oleObj name="Equation" r:id="rId4" imgW="1038321" imgH="247650" progId="Equation.3">
                  <p:embed/>
                </p:oleObj>
              </mc:Choice>
              <mc:Fallback>
                <p:oleObj name="Equation" r:id="rId4" imgW="1038321" imgH="247650" progId="Equation.3">
                  <p:embed/>
                  <p:pic>
                    <p:nvPicPr>
                      <p:cNvPr id="39936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8288" y="2667000"/>
                        <a:ext cx="2779712"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68" name="Text Box 8"/>
          <p:cNvSpPr txBox="1">
            <a:spLocks noChangeArrowheads="1"/>
          </p:cNvSpPr>
          <p:nvPr/>
        </p:nvSpPr>
        <p:spPr bwMode="auto">
          <a:xfrm>
            <a:off x="533400" y="3429000"/>
            <a:ext cx="7924800" cy="822325"/>
          </a:xfrm>
          <a:prstGeom prst="rect">
            <a:avLst/>
          </a:prstGeom>
          <a:noFill/>
          <a:ln>
            <a:noFill/>
          </a:ln>
          <a:effectLst/>
          <a:extLst>
            <a:ext uri="{909E8E84-426E-40DD-AFC4-6F175D3DCCD1}">
              <a14:hiddenFill xmlns:a14="http://schemas.microsoft.com/office/drawing/2010/main">
                <a:solidFill>
                  <a:srgbClr val="89A5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spcBef>
                <a:spcPct val="50000"/>
              </a:spcBef>
              <a:buFont typeface="Wingdings" panose="05000000000000000000" pitchFamily="2" charset="2"/>
              <a:buNone/>
            </a:pPr>
            <a:r>
              <a:rPr lang="zh-CN" altLang="en-US">
                <a:solidFill>
                  <a:schemeClr val="tx1"/>
                </a:solidFill>
              </a:rPr>
              <a:t>它们的角标的二进制表示为</a:t>
            </a:r>
            <a:r>
              <a:rPr lang="en-US" altLang="zh-CN"/>
              <a:t>┐</a:t>
            </a:r>
            <a:r>
              <a:rPr lang="en-US" altLang="zh-CN">
                <a:solidFill>
                  <a:schemeClr val="tx1"/>
                </a:solidFill>
              </a:rPr>
              <a:t>A</a:t>
            </a:r>
            <a:r>
              <a:rPr lang="zh-CN" altLang="en-US">
                <a:solidFill>
                  <a:schemeClr val="tx1"/>
                </a:solidFill>
              </a:rPr>
              <a:t>的成真赋值，因而</a:t>
            </a:r>
            <a:r>
              <a:rPr lang="en-US" altLang="zh-CN"/>
              <a:t>┐</a:t>
            </a:r>
            <a:r>
              <a:rPr lang="en-US" altLang="zh-CN">
                <a:solidFill>
                  <a:schemeClr val="tx1"/>
                </a:solidFill>
              </a:rPr>
              <a:t>A</a:t>
            </a:r>
            <a:r>
              <a:rPr lang="zh-CN" altLang="en-US">
                <a:solidFill>
                  <a:schemeClr val="tx1"/>
                </a:solidFill>
              </a:rPr>
              <a:t>的主析取范式为</a:t>
            </a:r>
          </a:p>
        </p:txBody>
      </p:sp>
      <p:graphicFrame>
        <p:nvGraphicFramePr>
          <p:cNvPr id="399369" name="Object 9"/>
          <p:cNvGraphicFramePr>
            <a:graphicFrameLocks noChangeAspect="1"/>
          </p:cNvGraphicFramePr>
          <p:nvPr/>
        </p:nvGraphicFramePr>
        <p:xfrm>
          <a:off x="685800" y="4191000"/>
          <a:ext cx="4335463" cy="700088"/>
        </p:xfrm>
        <a:graphic>
          <a:graphicData uri="http://schemas.openxmlformats.org/presentationml/2006/ole">
            <mc:AlternateContent xmlns:mc="http://schemas.openxmlformats.org/markup-compatibility/2006">
              <mc:Choice xmlns:v="urn:schemas-microsoft-com:vml" Requires="v">
                <p:oleObj name="Equation" r:id="rId6" imgW="1638153" imgH="247650" progId="Equation.3">
                  <p:embed/>
                </p:oleObj>
              </mc:Choice>
              <mc:Fallback>
                <p:oleObj name="Equation" r:id="rId6" imgW="1638153" imgH="247650" progId="Equation.3">
                  <p:embed/>
                  <p:pic>
                    <p:nvPicPr>
                      <p:cNvPr id="39936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191000"/>
                        <a:ext cx="433546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371" name="Object 11"/>
          <p:cNvGraphicFramePr>
            <a:graphicFrameLocks noChangeAspect="1"/>
          </p:cNvGraphicFramePr>
          <p:nvPr/>
        </p:nvGraphicFramePr>
        <p:xfrm>
          <a:off x="1219200" y="5334000"/>
          <a:ext cx="4964113" cy="700088"/>
        </p:xfrm>
        <a:graphic>
          <a:graphicData uri="http://schemas.openxmlformats.org/presentationml/2006/ole">
            <mc:AlternateContent xmlns:mc="http://schemas.openxmlformats.org/markup-compatibility/2006">
              <mc:Choice xmlns:v="urn:schemas-microsoft-com:vml" Requires="v">
                <p:oleObj name="Equation" r:id="rId8" imgW="1876462" imgH="247650" progId="Equation.3">
                  <p:embed/>
                </p:oleObj>
              </mc:Choice>
              <mc:Fallback>
                <p:oleObj name="Equation" r:id="rId8" imgW="1876462" imgH="247650" progId="Equation.3">
                  <p:embed/>
                  <p:pic>
                    <p:nvPicPr>
                      <p:cNvPr id="399371"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334000"/>
                        <a:ext cx="49641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0426" name="图片 1"/>
          <p:cNvPicPr>
            <a:picLocks noChangeAspect="1"/>
          </p:cNvPicPr>
          <p:nvPr/>
        </p:nvPicPr>
        <p:blipFill>
          <a:blip r:embed="rId10">
            <a:extLst>
              <a:ext uri="{28A0092B-C50C-407E-A947-70E740481C1C}">
                <a14:useLocalDpi xmlns:a14="http://schemas.microsoft.com/office/drawing/2010/main" val="0"/>
              </a:ext>
            </a:extLst>
          </a:blip>
          <a:srcRect l="5460"/>
          <a:stretch>
            <a:fillRect/>
          </a:stretch>
        </p:blipFill>
        <p:spPr bwMode="auto">
          <a:xfrm>
            <a:off x="981075" y="4799013"/>
            <a:ext cx="61944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7" name="图片 2"/>
          <p:cNvPicPr>
            <a:picLocks noChangeAspect="1"/>
          </p:cNvPicPr>
          <p:nvPr/>
        </p:nvPicPr>
        <p:blipFill>
          <a:blip r:embed="rId11">
            <a:extLst>
              <a:ext uri="{28A0092B-C50C-407E-A947-70E740481C1C}">
                <a14:useLocalDpi xmlns:a14="http://schemas.microsoft.com/office/drawing/2010/main" val="0"/>
              </a:ext>
            </a:extLst>
          </a:blip>
          <a:srcRect r="4858"/>
          <a:stretch>
            <a:fillRect/>
          </a:stretch>
        </p:blipFill>
        <p:spPr bwMode="auto">
          <a:xfrm>
            <a:off x="1219200" y="5938838"/>
            <a:ext cx="42164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wipe(left)">
                                      <p:cBhvr>
                                        <p:cTn id="7" dur="500"/>
                                        <p:tgtEl>
                                          <p:spTgt spid="399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65"/>
                                        </p:tgtEl>
                                        <p:attrNameLst>
                                          <p:attrName>style.visibility</p:attrName>
                                        </p:attrNameLst>
                                      </p:cBhvr>
                                      <p:to>
                                        <p:strVal val="visible"/>
                                      </p:to>
                                    </p:set>
                                    <p:animEffect transition="in" filter="wipe(left)">
                                      <p:cBhvr>
                                        <p:cTn id="12" dur="500"/>
                                        <p:tgtEl>
                                          <p:spTgt spid="399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9366"/>
                                        </p:tgtEl>
                                        <p:attrNameLst>
                                          <p:attrName>style.visibility</p:attrName>
                                        </p:attrNameLst>
                                      </p:cBhvr>
                                      <p:to>
                                        <p:strVal val="visible"/>
                                      </p:to>
                                    </p:set>
                                    <p:animEffect transition="in" filter="wipe(left)">
                                      <p:cBhvr>
                                        <p:cTn id="17" dur="500"/>
                                        <p:tgtEl>
                                          <p:spTgt spid="399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368"/>
                                        </p:tgtEl>
                                        <p:attrNameLst>
                                          <p:attrName>style.visibility</p:attrName>
                                        </p:attrNameLst>
                                      </p:cBhvr>
                                      <p:to>
                                        <p:strVal val="visible"/>
                                      </p:to>
                                    </p:set>
                                    <p:animEffect transition="in" filter="wipe(left)">
                                      <p:cBhvr>
                                        <p:cTn id="22" dur="500"/>
                                        <p:tgtEl>
                                          <p:spTgt spid="3993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99369"/>
                                        </p:tgtEl>
                                        <p:attrNameLst>
                                          <p:attrName>style.visibility</p:attrName>
                                        </p:attrNameLst>
                                      </p:cBhvr>
                                      <p:to>
                                        <p:strVal val="visible"/>
                                      </p:to>
                                    </p:set>
                                    <p:animEffect transition="in" filter="wipe(left)">
                                      <p:cBhvr>
                                        <p:cTn id="27" dur="500"/>
                                        <p:tgtEl>
                                          <p:spTgt spid="3993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99371"/>
                                        </p:tgtEl>
                                        <p:attrNameLst>
                                          <p:attrName>style.visibility</p:attrName>
                                        </p:attrNameLst>
                                      </p:cBhvr>
                                      <p:to>
                                        <p:strVal val="visible"/>
                                      </p:to>
                                    </p:set>
                                    <p:animEffect transition="in" filter="wipe(left)">
                                      <p:cBhvr>
                                        <p:cTn id="32" dur="500"/>
                                        <p:tgtEl>
                                          <p:spTgt spid="399371"/>
                                        </p:tgtEl>
                                      </p:cBhvr>
                                    </p:animEffect>
                                  </p:childTnLst>
                                </p:cTn>
                              </p:par>
                              <p:par>
                                <p:cTn id="33" presetID="1" presetClass="entr" presetSubtype="0" fill="hold" nodeType="withEffect">
                                  <p:stCondLst>
                                    <p:cond delay="0"/>
                                  </p:stCondLst>
                                  <p:childTnLst>
                                    <p:set>
                                      <p:cBhvr>
                                        <p:cTn id="34" dur="1" fill="hold">
                                          <p:stCondLst>
                                            <p:cond delay="0"/>
                                          </p:stCondLst>
                                        </p:cTn>
                                        <p:tgtEl>
                                          <p:spTgt spid="604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5" grpId="0" autoUpdateAnimBg="0"/>
      <p:bldP spid="39936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例题</a:t>
            </a:r>
          </a:p>
        </p:txBody>
      </p:sp>
      <p:sp>
        <p:nvSpPr>
          <p:cNvPr id="61443" name="Rectangle 3"/>
          <p:cNvSpPr>
            <a:spLocks noGrp="1" noChangeArrowheads="1"/>
          </p:cNvSpPr>
          <p:nvPr>
            <p:ph type="body" idx="1"/>
          </p:nvPr>
        </p:nvSpPr>
        <p:spPr>
          <a:xfrm>
            <a:off x="533400" y="1371600"/>
            <a:ext cx="7467600" cy="1752600"/>
          </a:xfrm>
        </p:spPr>
        <p:txBody>
          <a:bodyPr/>
          <a:lstStyle/>
          <a:p>
            <a:pPr>
              <a:buFont typeface="Wingdings" panose="05000000000000000000" pitchFamily="2" charset="2"/>
              <a:buNone/>
            </a:pPr>
            <a:r>
              <a:rPr lang="zh-CN" altLang="en-US">
                <a:solidFill>
                  <a:schemeClr val="hlink"/>
                </a:solidFill>
              </a:rPr>
              <a:t>例2.13</a:t>
            </a:r>
            <a:r>
              <a:rPr lang="zh-CN" altLang="en-US">
                <a:solidFill>
                  <a:schemeClr val="tx1"/>
                </a:solidFill>
              </a:rPr>
              <a:t> 由公式的主析取范式，求主合取范式：</a:t>
            </a:r>
            <a:r>
              <a:rPr lang="zh-CN" altLang="en-US"/>
              <a:t> </a:t>
            </a:r>
          </a:p>
          <a:p>
            <a:pPr>
              <a:buFont typeface="Wingdings" panose="05000000000000000000" pitchFamily="2" charset="2"/>
              <a:buNone/>
            </a:pPr>
            <a:r>
              <a:rPr lang="zh-CN" altLang="en-US"/>
              <a:t>(1) </a:t>
            </a:r>
            <a:r>
              <a:rPr lang="en-US" altLang="zh-CN"/>
              <a:t>A </a:t>
            </a:r>
            <a:r>
              <a:rPr kumimoji="0" lang="en-US" altLang="zh-CN">
                <a:solidFill>
                  <a:schemeClr val="tx1"/>
                </a:solidFill>
                <a:sym typeface="Symbol" panose="05050102010706020507" pitchFamily="18" charset="2"/>
              </a:rPr>
              <a:t></a:t>
            </a:r>
            <a:r>
              <a:rPr lang="en-US" altLang="zh-CN"/>
              <a:t> m</a:t>
            </a:r>
            <a:r>
              <a:rPr lang="en-US" altLang="zh-CN" baseline="-30000"/>
              <a:t>1</a:t>
            </a:r>
            <a:r>
              <a:rPr lang="en-US" altLang="zh-CN"/>
              <a:t>∨m</a:t>
            </a:r>
            <a:r>
              <a:rPr lang="en-US" altLang="zh-CN" baseline="-30000"/>
              <a:t>2</a:t>
            </a:r>
            <a:r>
              <a:rPr lang="en-US" altLang="zh-CN"/>
              <a:t> (A</a:t>
            </a:r>
            <a:r>
              <a:rPr lang="zh-CN" altLang="en-US"/>
              <a:t>中含两个命题变项</a:t>
            </a:r>
            <a:r>
              <a:rPr lang="en-US" altLang="zh-CN"/>
              <a:t>p,q)</a:t>
            </a:r>
          </a:p>
          <a:p>
            <a:pPr>
              <a:buFont typeface="Wingdings" panose="05000000000000000000" pitchFamily="2" charset="2"/>
              <a:buNone/>
            </a:pPr>
            <a:r>
              <a:rPr lang="en-US" altLang="zh-CN"/>
              <a:t>(2) B </a:t>
            </a:r>
            <a:r>
              <a:rPr kumimoji="0" lang="en-US" altLang="zh-CN">
                <a:solidFill>
                  <a:schemeClr val="tx1"/>
                </a:solidFill>
                <a:sym typeface="Symbol" panose="05050102010706020507" pitchFamily="18" charset="2"/>
              </a:rPr>
              <a:t> m</a:t>
            </a:r>
            <a:r>
              <a:rPr kumimoji="0" lang="en-US" altLang="zh-CN" baseline="-30000">
                <a:solidFill>
                  <a:schemeClr val="tx1"/>
                </a:solidFill>
                <a:sym typeface="Symbol" panose="05050102010706020507" pitchFamily="18" charset="2"/>
              </a:rPr>
              <a:t>1</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2</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3</a:t>
            </a:r>
            <a:r>
              <a:rPr kumimoji="0" lang="en-US" altLang="zh-CN">
                <a:solidFill>
                  <a:schemeClr val="tx1"/>
                </a:solidFill>
                <a:sym typeface="Symbol" panose="05050102010706020507" pitchFamily="18" charset="2"/>
              </a:rPr>
              <a:t> (B</a:t>
            </a:r>
            <a:r>
              <a:rPr kumimoji="0" lang="zh-CN" altLang="en-US">
                <a:solidFill>
                  <a:schemeClr val="tx1"/>
                </a:solidFill>
                <a:sym typeface="Symbol" panose="05050102010706020507" pitchFamily="18" charset="2"/>
              </a:rPr>
              <a:t>中含两个命题变项</a:t>
            </a:r>
            <a:r>
              <a:rPr kumimoji="0" lang="en-US" altLang="zh-CN">
                <a:solidFill>
                  <a:schemeClr val="tx1"/>
                </a:solidFill>
                <a:sym typeface="Symbol" panose="05050102010706020507" pitchFamily="18" charset="2"/>
              </a:rPr>
              <a:t>p,q,r) </a:t>
            </a:r>
            <a:r>
              <a:rPr lang="en-US" altLang="zh-CN"/>
              <a:t> </a:t>
            </a:r>
            <a:endParaRPr lang="zh-CN" altLang="en-US"/>
          </a:p>
        </p:txBody>
      </p:sp>
      <p:sp>
        <p:nvSpPr>
          <p:cNvPr id="396292" name="AutoShape 4"/>
          <p:cNvSpPr>
            <a:spLocks noChangeArrowheads="1"/>
          </p:cNvSpPr>
          <p:nvPr/>
        </p:nvSpPr>
        <p:spPr bwMode="auto">
          <a:xfrm>
            <a:off x="152400" y="32004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
        <p:nvSpPr>
          <p:cNvPr id="396293" name="Rectangle 5"/>
          <p:cNvSpPr>
            <a:spLocks noChangeArrowheads="1"/>
          </p:cNvSpPr>
          <p:nvPr/>
        </p:nvSpPr>
        <p:spPr bwMode="auto">
          <a:xfrm>
            <a:off x="609600" y="4038600"/>
            <a:ext cx="7467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zh-CN" altLang="en-US"/>
              <a:t>(1) </a:t>
            </a:r>
            <a:r>
              <a:rPr lang="en-US" altLang="zh-CN"/>
              <a:t>A </a:t>
            </a:r>
            <a:r>
              <a:rPr kumimoji="0" lang="en-US" altLang="zh-CN">
                <a:solidFill>
                  <a:schemeClr val="tx1"/>
                </a:solidFill>
                <a:sym typeface="Symbol" panose="05050102010706020507" pitchFamily="18" charset="2"/>
              </a:rPr>
              <a:t></a:t>
            </a:r>
            <a:r>
              <a:rPr lang="en-US" altLang="zh-CN"/>
              <a:t> M</a:t>
            </a:r>
            <a:r>
              <a:rPr lang="en-US" altLang="zh-CN" baseline="-30000"/>
              <a:t>0</a:t>
            </a:r>
            <a:r>
              <a:rPr lang="en-US" altLang="zh-CN"/>
              <a:t>∧M</a:t>
            </a:r>
            <a:r>
              <a:rPr lang="en-US" altLang="zh-CN" baseline="-30000"/>
              <a:t>3</a:t>
            </a:r>
            <a:r>
              <a:rPr lang="en-US" altLang="zh-CN"/>
              <a:t> </a:t>
            </a:r>
          </a:p>
          <a:p>
            <a:pPr>
              <a:buFont typeface="Wingdings" panose="05000000000000000000" pitchFamily="2" charset="2"/>
              <a:buNone/>
            </a:pPr>
            <a:r>
              <a:rPr lang="en-US" altLang="zh-CN"/>
              <a:t>(2) B </a:t>
            </a:r>
            <a:r>
              <a:rPr kumimoji="0" lang="en-US" altLang="zh-CN">
                <a:solidFill>
                  <a:schemeClr val="tx1"/>
                </a:solidFill>
                <a:sym typeface="Symbol" panose="05050102010706020507" pitchFamily="18" charset="2"/>
              </a:rPr>
              <a:t> M</a:t>
            </a:r>
            <a:r>
              <a:rPr kumimoji="0" lang="en-US" altLang="zh-CN" baseline="-30000">
                <a:solidFill>
                  <a:schemeClr val="tx1"/>
                </a:solidFill>
                <a:sym typeface="Symbol" panose="05050102010706020507" pitchFamily="18" charset="2"/>
              </a:rPr>
              <a:t>0</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4</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5</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6</a:t>
            </a:r>
            <a:r>
              <a:rPr kumimoji="0" lang="en-US" altLang="zh-CN">
                <a:solidFill>
                  <a:schemeClr val="tx1"/>
                </a:solidFill>
                <a:sym typeface="Symbol" panose="05050102010706020507" pitchFamily="18" charset="2"/>
              </a:rPr>
              <a:t>∧M</a:t>
            </a:r>
            <a:r>
              <a:rPr kumimoji="0" lang="en-US" altLang="zh-CN" baseline="-30000">
                <a:solidFill>
                  <a:schemeClr val="tx1"/>
                </a:solidFill>
                <a:sym typeface="Symbol" panose="05050102010706020507" pitchFamily="18" charset="2"/>
              </a:rPr>
              <a:t>7</a:t>
            </a:r>
            <a:r>
              <a:rPr kumimoji="0" lang="en-US" altLang="zh-CN">
                <a:solidFill>
                  <a:schemeClr val="tx1"/>
                </a:solidFill>
                <a:sym typeface="Symbol" panose="05050102010706020507" pitchFamily="18" charset="2"/>
              </a:rPr>
              <a:t> </a:t>
            </a:r>
            <a:r>
              <a:rPr lang="en-US" altLang="zh-CN"/>
              <a:t> </a:t>
            </a: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anim calcmode="lin" valueType="num">
                                      <p:cBhvr additive="base">
                                        <p:cTn id="7" dur="500" fill="hold"/>
                                        <p:tgtEl>
                                          <p:spTgt spid="396292"/>
                                        </p:tgtEl>
                                        <p:attrNameLst>
                                          <p:attrName>ppt_x</p:attrName>
                                        </p:attrNameLst>
                                      </p:cBhvr>
                                      <p:tavLst>
                                        <p:tav tm="0">
                                          <p:val>
                                            <p:strVal val="0-#ppt_w/2"/>
                                          </p:val>
                                        </p:tav>
                                        <p:tav tm="100000">
                                          <p:val>
                                            <p:strVal val="#ppt_x"/>
                                          </p:val>
                                        </p:tav>
                                      </p:tavLst>
                                    </p:anim>
                                    <p:anim calcmode="lin" valueType="num">
                                      <p:cBhvr additive="base">
                                        <p:cTn id="8" dur="500" fill="hold"/>
                                        <p:tgtEl>
                                          <p:spTgt spid="3962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96293">
                                            <p:txEl>
                                              <p:pRg st="0" end="0"/>
                                            </p:txEl>
                                          </p:spTgt>
                                        </p:tgtEl>
                                        <p:attrNameLst>
                                          <p:attrName>style.visibility</p:attrName>
                                        </p:attrNameLst>
                                      </p:cBhvr>
                                      <p:to>
                                        <p:strVal val="visible"/>
                                      </p:to>
                                    </p:set>
                                    <p:animEffect transition="in" filter="wipe(left)">
                                      <p:cBhvr>
                                        <p:cTn id="13" dur="500"/>
                                        <p:tgtEl>
                                          <p:spTgt spid="39629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96293">
                                            <p:txEl>
                                              <p:pRg st="1" end="1"/>
                                            </p:txEl>
                                          </p:spTgt>
                                        </p:tgtEl>
                                        <p:attrNameLst>
                                          <p:attrName>style.visibility</p:attrName>
                                        </p:attrNameLst>
                                      </p:cBhvr>
                                      <p:to>
                                        <p:strVal val="visible"/>
                                      </p:to>
                                    </p:set>
                                    <p:animEffect transition="in" filter="wipe(left)">
                                      <p:cBhvr>
                                        <p:cTn id="18" dur="500"/>
                                        <p:tgtEl>
                                          <p:spTgt spid="3962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animBg="1" autoUpdateAnimBg="0"/>
      <p:bldP spid="39629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z="4000"/>
              <a:t>重言式与矛盾式的主合取范式</a:t>
            </a:r>
          </a:p>
        </p:txBody>
      </p:sp>
      <p:sp>
        <p:nvSpPr>
          <p:cNvPr id="62467" name="Rectangle 3"/>
          <p:cNvSpPr>
            <a:spLocks noGrp="1" noChangeArrowheads="1"/>
          </p:cNvSpPr>
          <p:nvPr>
            <p:ph type="body" idx="1"/>
          </p:nvPr>
        </p:nvSpPr>
        <p:spPr>
          <a:xfrm>
            <a:off x="533400" y="1371600"/>
            <a:ext cx="8153400" cy="4114800"/>
          </a:xfrm>
        </p:spPr>
        <p:txBody>
          <a:bodyPr/>
          <a:lstStyle/>
          <a:p>
            <a:pPr>
              <a:buFont typeface="Wingdings" panose="05000000000000000000" pitchFamily="2" charset="2"/>
              <a:buNone/>
            </a:pPr>
            <a:r>
              <a:rPr lang="zh-CN" altLang="en-US"/>
              <a:t>设</a:t>
            </a:r>
            <a:r>
              <a:rPr lang="en-US" altLang="zh-CN"/>
              <a:t>n</a:t>
            </a:r>
            <a:r>
              <a:rPr lang="zh-CN" altLang="en-US"/>
              <a:t>为公式中命题变项个数</a:t>
            </a:r>
          </a:p>
          <a:p>
            <a:r>
              <a:rPr lang="zh-CN" altLang="en-US"/>
              <a:t>矛盾式无成真赋值，因而矛盾式的主合取范式含2</a:t>
            </a:r>
            <a:r>
              <a:rPr lang="en-US" altLang="zh-CN" baseline="30000"/>
              <a:t>n</a:t>
            </a:r>
            <a:r>
              <a:rPr lang="zh-CN" altLang="en-US"/>
              <a:t>个极大项。</a:t>
            </a:r>
          </a:p>
          <a:p>
            <a:r>
              <a:rPr lang="zh-CN" altLang="en-US"/>
              <a:t>重言式无成假赋值，因而主合取范式不含任何极大项。</a:t>
            </a:r>
          </a:p>
          <a:p>
            <a:r>
              <a:rPr lang="zh-CN" altLang="en-US"/>
              <a:t>将重言式的主合取范式记为1。</a:t>
            </a:r>
          </a:p>
          <a:p>
            <a:r>
              <a:rPr lang="zh-CN" altLang="en-US"/>
              <a:t>可满足式的主合取范式中极大项的个数一定小于2</a:t>
            </a:r>
            <a:r>
              <a:rPr lang="en-US" altLang="zh-CN" baseline="30000"/>
              <a:t>n</a:t>
            </a:r>
            <a:r>
              <a:rPr lang="en-US" altLang="zh-CN"/>
              <a:t>。 </a:t>
            </a:r>
            <a:endParaRPr lang="zh-CN" altLang="en-US"/>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z="4000"/>
              <a:t>真值表与范式的关系</a:t>
            </a:r>
            <a:r>
              <a:rPr lang="zh-CN" altLang="en-US"/>
              <a:t> </a:t>
            </a:r>
          </a:p>
        </p:txBody>
      </p:sp>
      <p:sp>
        <p:nvSpPr>
          <p:cNvPr id="397315" name="Rectangle 3"/>
          <p:cNvSpPr>
            <a:spLocks noGrp="1" noChangeArrowheads="1"/>
          </p:cNvSpPr>
          <p:nvPr>
            <p:ph type="body" idx="1"/>
          </p:nvPr>
        </p:nvSpPr>
        <p:spPr>
          <a:xfrm>
            <a:off x="457200" y="3581400"/>
            <a:ext cx="7848600" cy="1981200"/>
          </a:xfrm>
        </p:spPr>
        <p:txBody>
          <a:bodyPr/>
          <a:lstStyle/>
          <a:p>
            <a:r>
              <a:rPr lang="en-US" altLang="zh-CN"/>
              <a:t>A</a:t>
            </a:r>
            <a:r>
              <a:rPr kumimoji="0" lang="en-US" altLang="zh-CN">
                <a:solidFill>
                  <a:schemeClr val="tx1"/>
                </a:solidFill>
                <a:sym typeface="Symbol" panose="05050102010706020507" pitchFamily="18" charset="2"/>
              </a:rPr>
              <a:t></a:t>
            </a:r>
            <a:r>
              <a:rPr lang="en-US" altLang="zh-CN"/>
              <a:t>B</a:t>
            </a:r>
            <a:r>
              <a:rPr lang="zh-CN" altLang="en-US"/>
              <a:t>当且仅当</a:t>
            </a:r>
            <a:r>
              <a:rPr lang="en-US" altLang="zh-CN"/>
              <a:t>A</a:t>
            </a:r>
            <a:r>
              <a:rPr lang="zh-CN" altLang="en-US"/>
              <a:t>与</a:t>
            </a:r>
            <a:r>
              <a:rPr lang="en-US" altLang="zh-CN"/>
              <a:t>B</a:t>
            </a:r>
            <a:r>
              <a:rPr lang="zh-CN" altLang="en-US"/>
              <a:t>有相同的真值表，又当且仅当</a:t>
            </a:r>
            <a:r>
              <a:rPr lang="en-US" altLang="zh-CN"/>
              <a:t>A</a:t>
            </a:r>
            <a:r>
              <a:rPr lang="zh-CN" altLang="en-US"/>
              <a:t>与</a:t>
            </a:r>
            <a:r>
              <a:rPr lang="en-US" altLang="zh-CN"/>
              <a:t>B</a:t>
            </a:r>
            <a:r>
              <a:rPr lang="zh-CN" altLang="en-US"/>
              <a:t>有相同的主析取范式（主合取范式）。</a:t>
            </a:r>
          </a:p>
          <a:p>
            <a:r>
              <a:rPr lang="zh-CN" altLang="en-US"/>
              <a:t>真值表与主析取范式（主合取范式）是描述命题公式标准形式的两种不同的等价形式。 </a:t>
            </a:r>
          </a:p>
        </p:txBody>
      </p:sp>
      <p:sp>
        <p:nvSpPr>
          <p:cNvPr id="397316" name="Rectangle 4"/>
          <p:cNvSpPr>
            <a:spLocks noChangeArrowheads="1"/>
          </p:cNvSpPr>
          <p:nvPr/>
        </p:nvSpPr>
        <p:spPr bwMode="auto">
          <a:xfrm>
            <a:off x="609600" y="12192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Font typeface="Wingdings" panose="05000000000000000000" pitchFamily="2" charset="2"/>
              <a:buNone/>
            </a:pPr>
            <a:r>
              <a:rPr lang="en-US" altLang="zh-CN"/>
              <a:t>n</a:t>
            </a:r>
            <a:r>
              <a:rPr lang="zh-CN" altLang="en-US"/>
              <a:t>个命题变项共可产生2</a:t>
            </a:r>
            <a:r>
              <a:rPr lang="en-US" altLang="zh-CN" baseline="30000"/>
              <a:t>n</a:t>
            </a:r>
            <a:r>
              <a:rPr lang="zh-CN" altLang="en-US"/>
              <a:t>个极小项（极大项）</a:t>
            </a:r>
          </a:p>
          <a:p>
            <a:pPr>
              <a:buFont typeface="Wingdings" panose="05000000000000000000" pitchFamily="2" charset="2"/>
              <a:buNone/>
            </a:pPr>
            <a:r>
              <a:rPr lang="zh-CN" altLang="en-US"/>
              <a:t>可以产生的</a:t>
            </a:r>
            <a:r>
              <a:rPr kumimoji="0" lang="zh-CN" altLang="en-US"/>
              <a:t>主析取范式（主合取范式）数目为：</a:t>
            </a:r>
            <a:endParaRPr lang="en-US" altLang="zh-CN"/>
          </a:p>
        </p:txBody>
      </p:sp>
      <p:graphicFrame>
        <p:nvGraphicFramePr>
          <p:cNvPr id="397317" name="Object 5"/>
          <p:cNvGraphicFramePr>
            <a:graphicFrameLocks noChangeAspect="1"/>
          </p:cNvGraphicFramePr>
          <p:nvPr/>
        </p:nvGraphicFramePr>
        <p:xfrm>
          <a:off x="1830388" y="2438400"/>
          <a:ext cx="4418012" cy="766763"/>
        </p:xfrm>
        <a:graphic>
          <a:graphicData uri="http://schemas.openxmlformats.org/presentationml/2006/ole">
            <mc:AlternateContent xmlns:mc="http://schemas.openxmlformats.org/markup-compatibility/2006">
              <mc:Choice xmlns:v="urn:schemas-microsoft-com:vml" Requires="v">
                <p:oleObj name="Equation" r:id="rId2" imgW="1524118" imgH="247650" progId="Equation.3">
                  <p:embed/>
                </p:oleObj>
              </mc:Choice>
              <mc:Fallback>
                <p:oleObj name="Equation" r:id="rId2" imgW="1524118" imgH="247650" progId="Equation.3">
                  <p:embed/>
                  <p:pic>
                    <p:nvPicPr>
                      <p:cNvPr id="39731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2438400"/>
                        <a:ext cx="4418012"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7316">
                                            <p:txEl>
                                              <p:pRg st="0" end="0"/>
                                            </p:txEl>
                                          </p:spTgt>
                                        </p:tgtEl>
                                        <p:attrNameLst>
                                          <p:attrName>style.visibility</p:attrName>
                                        </p:attrNameLst>
                                      </p:cBhvr>
                                      <p:to>
                                        <p:strVal val="visible"/>
                                      </p:to>
                                    </p:set>
                                    <p:animEffect transition="in" filter="wipe(left)">
                                      <p:cBhvr>
                                        <p:cTn id="7" dur="500"/>
                                        <p:tgtEl>
                                          <p:spTgt spid="3973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7316">
                                            <p:txEl>
                                              <p:pRg st="1" end="1"/>
                                            </p:txEl>
                                          </p:spTgt>
                                        </p:tgtEl>
                                        <p:attrNameLst>
                                          <p:attrName>style.visibility</p:attrName>
                                        </p:attrNameLst>
                                      </p:cBhvr>
                                      <p:to>
                                        <p:strVal val="visible"/>
                                      </p:to>
                                    </p:set>
                                    <p:animEffect transition="in" filter="wipe(left)">
                                      <p:cBhvr>
                                        <p:cTn id="12" dur="500"/>
                                        <p:tgtEl>
                                          <p:spTgt spid="3973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7317"/>
                                        </p:tgtEl>
                                        <p:attrNameLst>
                                          <p:attrName>style.visibility</p:attrName>
                                        </p:attrNameLst>
                                      </p:cBhvr>
                                      <p:to>
                                        <p:strVal val="visible"/>
                                      </p:to>
                                    </p:set>
                                    <p:animEffect transition="in" filter="wipe(left)">
                                      <p:cBhvr>
                                        <p:cTn id="17" dur="500"/>
                                        <p:tgtEl>
                                          <p:spTgt spid="397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7315">
                                            <p:txEl>
                                              <p:pRg st="0" end="0"/>
                                            </p:txEl>
                                          </p:spTgt>
                                        </p:tgtEl>
                                        <p:attrNameLst>
                                          <p:attrName>style.visibility</p:attrName>
                                        </p:attrNameLst>
                                      </p:cBhvr>
                                      <p:to>
                                        <p:strVal val="visible"/>
                                      </p:to>
                                    </p:set>
                                    <p:animEffect transition="in" filter="wipe(up)">
                                      <p:cBhvr>
                                        <p:cTn id="22" dur="500"/>
                                        <p:tgtEl>
                                          <p:spTgt spid="39731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7315">
                                            <p:txEl>
                                              <p:pRg st="1" end="1"/>
                                            </p:txEl>
                                          </p:spTgt>
                                        </p:tgtEl>
                                        <p:attrNameLst>
                                          <p:attrName>style.visibility</p:attrName>
                                        </p:attrNameLst>
                                      </p:cBhvr>
                                      <p:to>
                                        <p:strVal val="visible"/>
                                      </p:to>
                                    </p:set>
                                    <p:animEffect transition="in" filter="wipe(up)">
                                      <p:cBhvr>
                                        <p:cTn id="27" dur="500"/>
                                        <p:tgtEl>
                                          <p:spTgt spid="397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P spid="39731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z="4000"/>
              <a:t>本章主要内容</a:t>
            </a:r>
          </a:p>
        </p:txBody>
      </p:sp>
      <p:sp>
        <p:nvSpPr>
          <p:cNvPr id="64515" name="Rectangle 3"/>
          <p:cNvSpPr>
            <a:spLocks noGrp="1" noChangeArrowheads="1"/>
          </p:cNvSpPr>
          <p:nvPr>
            <p:ph type="body" idx="1"/>
          </p:nvPr>
        </p:nvSpPr>
        <p:spPr>
          <a:xfrm>
            <a:off x="228600" y="1371600"/>
            <a:ext cx="8382000" cy="4648200"/>
          </a:xfrm>
        </p:spPr>
        <p:txBody>
          <a:bodyPr/>
          <a:lstStyle/>
          <a:p>
            <a:r>
              <a:rPr lang="zh-CN" altLang="en-US" sz="2800">
                <a:solidFill>
                  <a:schemeClr val="tx1"/>
                </a:solidFill>
              </a:rPr>
              <a:t>等值式与等值演算。</a:t>
            </a:r>
          </a:p>
          <a:p>
            <a:r>
              <a:rPr lang="zh-CN" altLang="en-US" sz="2800">
                <a:solidFill>
                  <a:schemeClr val="tx1"/>
                </a:solidFill>
              </a:rPr>
              <a:t>基本的等值式，其中含：双重否定律、幂等律、交换律、结合律、分配律、德</a:t>
            </a:r>
            <a:r>
              <a:rPr lang="zh-CN" altLang="en-US" sz="2800">
                <a:solidFill>
                  <a:schemeClr val="tx1"/>
                </a:solidFill>
                <a:latin typeface="Times New Roman" panose="02020603050405020304" pitchFamily="18" charset="0"/>
              </a:rPr>
              <a:t>·</a:t>
            </a:r>
            <a:r>
              <a:rPr lang="zh-CN" altLang="en-US" sz="2800">
                <a:solidFill>
                  <a:schemeClr val="tx1"/>
                </a:solidFill>
              </a:rPr>
              <a:t>摩根律、吸收律、零律、同一律、排中律、矛盾律、蕴含等值式、等价等值式、假言易位、等价否定等值式、归谬论。</a:t>
            </a:r>
          </a:p>
          <a:p>
            <a:r>
              <a:rPr lang="zh-CN" altLang="en-US" sz="2800">
                <a:solidFill>
                  <a:schemeClr val="tx1"/>
                </a:solidFill>
              </a:rPr>
              <a:t>与主析取范式及主合取范式有关的概念：简单合取式、简单析取式、析取范式、合取范式、极小项、极大项、主析取范式、主合取范式。</a:t>
            </a:r>
            <a:r>
              <a:rPr lang="zh-CN" altLang="en-US">
                <a:solidFill>
                  <a:schemeClr val="tx1"/>
                </a:solidFill>
              </a:rPr>
              <a:t>  </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z="4000"/>
              <a:t>本章学习要求</a:t>
            </a:r>
            <a:r>
              <a:rPr lang="zh-CN" altLang="en-US"/>
              <a:t> </a:t>
            </a:r>
          </a:p>
        </p:txBody>
      </p:sp>
      <p:sp>
        <p:nvSpPr>
          <p:cNvPr id="65539" name="Rectangle 3"/>
          <p:cNvSpPr>
            <a:spLocks noGrp="1" noChangeArrowheads="1"/>
          </p:cNvSpPr>
          <p:nvPr>
            <p:ph type="body" idx="1"/>
          </p:nvPr>
        </p:nvSpPr>
        <p:spPr>
          <a:xfrm>
            <a:off x="228600" y="1371600"/>
            <a:ext cx="8610600" cy="5181600"/>
          </a:xfrm>
        </p:spPr>
        <p:txBody>
          <a:bodyPr/>
          <a:lstStyle/>
          <a:p>
            <a:r>
              <a:rPr lang="zh-CN" altLang="en-US">
                <a:solidFill>
                  <a:schemeClr val="tx1"/>
                </a:solidFill>
              </a:rPr>
              <a:t>深刻理解等值式的概念。</a:t>
            </a:r>
          </a:p>
          <a:p>
            <a:r>
              <a:rPr lang="zh-CN" altLang="en-US">
                <a:solidFill>
                  <a:schemeClr val="tx1"/>
                </a:solidFill>
              </a:rPr>
              <a:t>牢记24个基本等值式，这是等值演算的基础；能熟练地应用它们进行等值演算。 </a:t>
            </a:r>
          </a:p>
          <a:p>
            <a:r>
              <a:rPr lang="zh-CN" altLang="en-US">
                <a:solidFill>
                  <a:schemeClr val="tx1"/>
                </a:solidFill>
              </a:rPr>
              <a:t>了解简单析取式、简单合取式、析取范式、合取范式的概念。 </a:t>
            </a:r>
          </a:p>
          <a:p>
            <a:r>
              <a:rPr lang="zh-CN" altLang="en-US">
                <a:solidFill>
                  <a:schemeClr val="tx1"/>
                </a:solidFill>
              </a:rPr>
              <a:t>深刻理解极小项及极大项的定义及它们的名称，及名称下角标与成真赋值的关系。</a:t>
            </a:r>
          </a:p>
          <a:p>
            <a:r>
              <a:rPr lang="zh-CN" altLang="en-US">
                <a:solidFill>
                  <a:schemeClr val="tx1"/>
                </a:solidFill>
              </a:rPr>
              <a:t>熟练掌握求公式的主析取范式的方法。</a:t>
            </a:r>
          </a:p>
          <a:p>
            <a:r>
              <a:rPr lang="zh-CN" altLang="en-US">
                <a:solidFill>
                  <a:schemeClr val="tx1"/>
                </a:solidFill>
              </a:rPr>
              <a:t>熟练掌握由公式的主析取范式求公式的主合取范式的方法。</a:t>
            </a:r>
          </a:p>
          <a:p>
            <a:r>
              <a:rPr lang="zh-CN" altLang="en-US">
                <a:solidFill>
                  <a:schemeClr val="tx1"/>
                </a:solidFill>
              </a:rPr>
              <a:t>会用公式的主析取范式（主合取范式）求公式的成真赋值、成假赋值。</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z="4000"/>
              <a:t>本章典型习题</a:t>
            </a:r>
          </a:p>
        </p:txBody>
      </p:sp>
      <p:sp>
        <p:nvSpPr>
          <p:cNvPr id="66563" name="Rectangle 3"/>
          <p:cNvSpPr>
            <a:spLocks noGrp="1" noChangeArrowheads="1"/>
          </p:cNvSpPr>
          <p:nvPr>
            <p:ph type="body" idx="1"/>
          </p:nvPr>
        </p:nvSpPr>
        <p:spPr/>
        <p:txBody>
          <a:bodyPr/>
          <a:lstStyle/>
          <a:p>
            <a:r>
              <a:rPr lang="zh-CN" altLang="en-US" sz="2800"/>
              <a:t>用等值演算法证明重言式和矛盾式</a:t>
            </a:r>
          </a:p>
          <a:p>
            <a:r>
              <a:rPr lang="zh-CN" altLang="en-US" sz="2800"/>
              <a:t>用等值演算法证明等值式</a:t>
            </a:r>
          </a:p>
          <a:p>
            <a:r>
              <a:rPr lang="zh-CN" altLang="en-US" sz="2800"/>
              <a:t>求公式的主析取范式和主合取范式</a:t>
            </a:r>
          </a:p>
          <a:p>
            <a:r>
              <a:rPr lang="zh-CN" altLang="en-US" sz="2800"/>
              <a:t>用主范式判断两个公式是否等值</a:t>
            </a:r>
          </a:p>
          <a:p>
            <a:r>
              <a:rPr lang="zh-CN" altLang="en-US" sz="2800"/>
              <a:t>求解实际问题</a:t>
            </a: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例题</a:t>
            </a:r>
          </a:p>
        </p:txBody>
      </p:sp>
      <p:sp>
        <p:nvSpPr>
          <p:cNvPr id="67587" name="Rectangle 3"/>
          <p:cNvSpPr>
            <a:spLocks noGrp="1" noChangeArrowheads="1"/>
          </p:cNvSpPr>
          <p:nvPr>
            <p:ph type="body" idx="1"/>
          </p:nvPr>
        </p:nvSpPr>
        <p:spPr>
          <a:xfrm>
            <a:off x="228600" y="1066800"/>
            <a:ext cx="8915400" cy="457200"/>
          </a:xfrm>
        </p:spPr>
        <p:txBody>
          <a:bodyPr/>
          <a:lstStyle/>
          <a:p>
            <a:pPr>
              <a:buFont typeface="Wingdings" panose="05000000000000000000" pitchFamily="2" charset="2"/>
              <a:buNone/>
            </a:pPr>
            <a:r>
              <a:rPr lang="zh-CN" altLang="en-US"/>
              <a:t>求公式(</a:t>
            </a:r>
            <a:r>
              <a:rPr lang="en-US" altLang="zh-CN"/>
              <a:t>p∧q)∨(┐p∧r)</a:t>
            </a:r>
            <a:r>
              <a:rPr lang="zh-CN" altLang="en-US"/>
              <a:t>的主析取范式和主合取范式。</a:t>
            </a:r>
          </a:p>
        </p:txBody>
      </p:sp>
      <p:sp>
        <p:nvSpPr>
          <p:cNvPr id="405508" name="AutoShape 4"/>
          <p:cNvSpPr>
            <a:spLocks noChangeArrowheads="1"/>
          </p:cNvSpPr>
          <p:nvPr/>
        </p:nvSpPr>
        <p:spPr bwMode="auto">
          <a:xfrm>
            <a:off x="228600" y="16002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graphicFrame>
        <p:nvGraphicFramePr>
          <p:cNvPr id="405580" name="Group 76"/>
          <p:cNvGraphicFramePr>
            <a:graphicFrameLocks noGrp="1"/>
          </p:cNvGraphicFramePr>
          <p:nvPr/>
        </p:nvGraphicFramePr>
        <p:xfrm>
          <a:off x="1447800" y="1676400"/>
          <a:ext cx="4876800" cy="3565818"/>
        </p:xfrm>
        <a:graphic>
          <a:graphicData uri="http://schemas.openxmlformats.org/drawingml/2006/table">
            <a:tbl>
              <a:tblPr/>
              <a:tblGrid>
                <a:gridCol w="533400">
                  <a:extLst>
                    <a:ext uri="{9D8B030D-6E8A-4147-A177-3AD203B41FA5}">
                      <a16:colId xmlns:a16="http://schemas.microsoft.com/office/drawing/2014/main" val="3585150422"/>
                    </a:ext>
                  </a:extLst>
                </a:gridCol>
                <a:gridCol w="609600">
                  <a:extLst>
                    <a:ext uri="{9D8B030D-6E8A-4147-A177-3AD203B41FA5}">
                      <a16:colId xmlns:a16="http://schemas.microsoft.com/office/drawing/2014/main" val="2360442916"/>
                    </a:ext>
                  </a:extLst>
                </a:gridCol>
                <a:gridCol w="685800">
                  <a:extLst>
                    <a:ext uri="{9D8B030D-6E8A-4147-A177-3AD203B41FA5}">
                      <a16:colId xmlns:a16="http://schemas.microsoft.com/office/drawing/2014/main" val="3023810159"/>
                    </a:ext>
                  </a:extLst>
                </a:gridCol>
                <a:gridCol w="3048000">
                  <a:extLst>
                    <a:ext uri="{9D8B030D-6E8A-4147-A177-3AD203B41FA5}">
                      <a16:colId xmlns:a16="http://schemas.microsoft.com/office/drawing/2014/main" val="247816672"/>
                    </a:ext>
                  </a:extLst>
                </a:gridCol>
              </a:tblGrid>
              <a:tr h="396169">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en-US" altLang="zh-CN"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p</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en-US" altLang="zh-CN"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q</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en-US" altLang="zh-CN"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a:t>
                      </a:r>
                      <a:r>
                        <a:rPr kumimoji="1" lang="en-US" altLang="zh-CN"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p∧q)∨(┐p∧r)</a:t>
                      </a:r>
                      <a:endPar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8343157"/>
                  </a:ext>
                </a:extLst>
              </a:tr>
              <a:tr h="396169">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1202810"/>
                  </a:ext>
                </a:extLst>
              </a:tr>
              <a:tr h="396169">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6410129"/>
                  </a:ext>
                </a:extLst>
              </a:tr>
              <a:tr h="396169">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273038"/>
                  </a:ext>
                </a:extLst>
              </a:tr>
              <a:tr h="396169">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0349129"/>
                  </a:ext>
                </a:extLst>
              </a:tr>
              <a:tr h="396169">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0527003"/>
                  </a:ext>
                </a:extLst>
              </a:tr>
              <a:tr h="396169">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6980799"/>
                  </a:ext>
                </a:extLst>
              </a:tr>
              <a:tr h="396169">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3161508"/>
                  </a:ext>
                </a:extLst>
              </a:tr>
              <a:tr h="396169">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000" b="1">
                          <a:solidFill>
                            <a:srgbClr val="FFFFFF"/>
                          </a:solidFill>
                          <a:latin typeface="黑体" panose="02010609060101010101" pitchFamily="49" charset="-122"/>
                          <a:ea typeface="黑体" panose="02010609060101010101" pitchFamily="49" charset="-122"/>
                        </a:defRPr>
                      </a:lvl1pPr>
                      <a:lvl2pPr>
                        <a:defRPr kumimoji="1" sz="2000" b="1">
                          <a:solidFill>
                            <a:srgbClr val="FFFFFF"/>
                          </a:solidFill>
                          <a:latin typeface="黑体" panose="02010609060101010101" pitchFamily="49" charset="-122"/>
                          <a:ea typeface="黑体" panose="02010609060101010101" pitchFamily="49" charset="-122"/>
                        </a:defRPr>
                      </a:lvl2pPr>
                      <a:lvl3pPr>
                        <a:defRPr kumimoji="1" sz="2000" b="1">
                          <a:solidFill>
                            <a:srgbClr val="FFFFFF"/>
                          </a:solidFill>
                          <a:latin typeface="黑体" panose="02010609060101010101" pitchFamily="49" charset="-122"/>
                          <a:ea typeface="黑体" panose="02010609060101010101" pitchFamily="49" charset="-122"/>
                        </a:defRPr>
                      </a:lvl3pPr>
                      <a:lvl4pPr>
                        <a:defRPr kumimoji="1" sz="2000" b="1">
                          <a:solidFill>
                            <a:srgbClr val="FFFFFF"/>
                          </a:solidFill>
                          <a:latin typeface="黑体" panose="02010609060101010101" pitchFamily="49" charset="-122"/>
                          <a:ea typeface="黑体" panose="02010609060101010101" pitchFamily="49" charset="-122"/>
                        </a:defRPr>
                      </a:lvl4pPr>
                      <a:lvl5pPr>
                        <a:spcBef>
                          <a:spcPct val="20000"/>
                        </a:spcBef>
                        <a:buClr>
                          <a:srgbClr val="C2B515"/>
                        </a:buClr>
                        <a:defRPr kumimoji="1">
                          <a:solidFill>
                            <a:srgbClr val="FFFFFF"/>
                          </a:solidFill>
                          <a:latin typeface="Arial" panose="020B0604020202020204" pitchFamily="34" charset="0"/>
                          <a:ea typeface="黑体" panose="02010609060101010101" pitchFamily="49" charset="-122"/>
                        </a:defRPr>
                      </a:lvl5pPr>
                      <a:lvl6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6pPr>
                      <a:lvl7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7pPr>
                      <a:lvl8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8pPr>
                      <a:lvl9pPr eaLnBrk="0" fontAlgn="base" hangingPunct="0">
                        <a:spcBef>
                          <a:spcPct val="20000"/>
                        </a:spcBef>
                        <a:spcAft>
                          <a:spcPct val="0"/>
                        </a:spcAft>
                        <a:buClr>
                          <a:srgbClr val="C2B515"/>
                        </a:buClr>
                        <a:defRPr kumimoji="1">
                          <a:solidFill>
                            <a:srgbClr val="FFFFFF"/>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None/>
                        <a:tabLst/>
                      </a:pPr>
                      <a:r>
                        <a:rPr kumimoji="1" lang="zh-CN" altLang="en-US" sz="2000" b="1" i="0" u="none" strike="noStrike" cap="none" normalizeH="0" baseline="0" dirty="0">
                          <a:ln>
                            <a:noFill/>
                          </a:ln>
                          <a:solidFill>
                            <a:srgbClr val="FFFFFF"/>
                          </a:solidFill>
                          <a:effectLst/>
                          <a:latin typeface="黑体" panose="02010609060101010101" pitchFamily="49" charset="-122"/>
                          <a:ea typeface="黑体" panose="02010609060101010101" pitchFamily="49" charset="-122"/>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8451360"/>
                  </a:ext>
                </a:extLst>
              </a:tr>
            </a:tbl>
          </a:graphicData>
        </a:graphic>
      </p:graphicFrame>
      <p:sp>
        <p:nvSpPr>
          <p:cNvPr id="405568" name="Rectangle 64"/>
          <p:cNvSpPr>
            <a:spLocks noChangeArrowheads="1"/>
          </p:cNvSpPr>
          <p:nvPr/>
        </p:nvSpPr>
        <p:spPr bwMode="auto">
          <a:xfrm>
            <a:off x="827584" y="5253075"/>
            <a:ext cx="6448409" cy="1470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buNone/>
            </a:pPr>
            <a:r>
              <a:rPr lang="zh-CN" altLang="en-US" sz="1800" dirty="0"/>
              <a:t>主析取范式为</a:t>
            </a:r>
            <a:r>
              <a:rPr lang="en-US" altLang="zh-CN" sz="1600" dirty="0">
                <a:latin typeface="宋体" panose="02010600030101010101" pitchFamily="2" charset="-122"/>
                <a:ea typeface="宋体" panose="02010600030101010101" pitchFamily="2" charset="-122"/>
              </a:rPr>
              <a:t> </a:t>
            </a:r>
            <a:r>
              <a:rPr lang="en-US" altLang="zh-CN" sz="1800" dirty="0"/>
              <a:t>m</a:t>
            </a:r>
            <a:r>
              <a:rPr lang="en-US" altLang="zh-CN" sz="1800" baseline="-25000" dirty="0"/>
              <a:t>1</a:t>
            </a:r>
            <a:r>
              <a:rPr lang="en-US" altLang="zh-CN" sz="1800" dirty="0"/>
              <a:t>∨m</a:t>
            </a:r>
            <a:r>
              <a:rPr lang="en-US" altLang="zh-CN" sz="1800" baseline="-25000" dirty="0"/>
              <a:t>3</a:t>
            </a:r>
            <a:r>
              <a:rPr lang="en-US" altLang="zh-CN" sz="1800" dirty="0"/>
              <a:t>∨m</a:t>
            </a:r>
            <a:r>
              <a:rPr lang="en-US" altLang="zh-CN" sz="1800" baseline="-25000" dirty="0"/>
              <a:t>6</a:t>
            </a:r>
            <a:r>
              <a:rPr lang="en-US" altLang="zh-CN" sz="1800" dirty="0"/>
              <a:t>∨m</a:t>
            </a:r>
            <a:r>
              <a:rPr lang="en-US" altLang="zh-CN" sz="1800" baseline="-25000" dirty="0"/>
              <a:t>7   </a:t>
            </a:r>
          </a:p>
          <a:p>
            <a:pPr>
              <a:buNone/>
            </a:pPr>
            <a:r>
              <a:rPr lang="zh-CN" altLang="en-US" sz="1600" dirty="0">
                <a:latin typeface="宋体" panose="02010600030101010101" pitchFamily="2" charset="-122"/>
                <a:ea typeface="宋体" panose="02010600030101010101" pitchFamily="2" charset="-122"/>
              </a:rPr>
              <a:t>即</a:t>
            </a:r>
            <a:r>
              <a:rPr lang="en-US" altLang="zh-CN" sz="1600" dirty="0">
                <a:latin typeface="宋体" panose="02010600030101010101" pitchFamily="2" charset="-122"/>
                <a:ea typeface="宋体" panose="02010600030101010101" pitchFamily="2" charset="-122"/>
              </a:rPr>
              <a:t>(</a:t>
            </a:r>
            <a:r>
              <a:rPr lang="en-US" altLang="zh-CN" sz="1600" dirty="0"/>
              <a:t>┐</a:t>
            </a:r>
            <a:r>
              <a:rPr lang="en-US" altLang="zh-CN" sz="1600" dirty="0">
                <a:latin typeface="宋体" panose="02010600030101010101" pitchFamily="2" charset="-122"/>
                <a:ea typeface="宋体" panose="02010600030101010101" pitchFamily="2" charset="-122"/>
              </a:rPr>
              <a:t>p∧</a:t>
            </a:r>
            <a:r>
              <a:rPr lang="en-US" altLang="zh-CN" sz="1600" dirty="0"/>
              <a:t>┐</a:t>
            </a:r>
            <a:r>
              <a:rPr lang="en-US" altLang="zh-CN" sz="1600" dirty="0" err="1">
                <a:latin typeface="宋体" panose="02010600030101010101" pitchFamily="2" charset="-122"/>
                <a:ea typeface="宋体" panose="02010600030101010101" pitchFamily="2" charset="-122"/>
              </a:rPr>
              <a:t>q∧r</a:t>
            </a:r>
            <a:r>
              <a:rPr lang="en-US" altLang="zh-CN" sz="1600" dirty="0">
                <a:latin typeface="宋体" panose="02010600030101010101" pitchFamily="2" charset="-122"/>
                <a:ea typeface="宋体" panose="02010600030101010101" pitchFamily="2" charset="-122"/>
              </a:rPr>
              <a:t>)∨(</a:t>
            </a:r>
            <a:r>
              <a:rPr lang="en-US" altLang="zh-CN" sz="1600" dirty="0"/>
              <a:t>┐</a:t>
            </a:r>
            <a:r>
              <a:rPr lang="en-US" altLang="zh-CN" sz="1600" dirty="0" err="1">
                <a:latin typeface="宋体" panose="02010600030101010101" pitchFamily="2" charset="-122"/>
                <a:ea typeface="宋体" panose="02010600030101010101" pitchFamily="2" charset="-122"/>
              </a:rPr>
              <a:t>p∧q∧r</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p∧q</a:t>
            </a:r>
            <a:r>
              <a:rPr lang="en-US" altLang="zh-CN" sz="1600" dirty="0">
                <a:latin typeface="宋体" panose="02010600030101010101" pitchFamily="2" charset="-122"/>
                <a:ea typeface="宋体" panose="02010600030101010101" pitchFamily="2" charset="-122"/>
              </a:rPr>
              <a:t>∧</a:t>
            </a:r>
            <a:r>
              <a:rPr lang="en-US" altLang="zh-CN" sz="1600" dirty="0"/>
              <a:t>┐</a:t>
            </a:r>
            <a:r>
              <a:rPr lang="en-US" altLang="zh-CN" sz="1600" dirty="0">
                <a:latin typeface="宋体" panose="02010600030101010101" pitchFamily="2" charset="-122"/>
                <a:ea typeface="宋体" panose="02010600030101010101" pitchFamily="2" charset="-122"/>
              </a:rPr>
              <a:t>r)∨</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p∧q∧r</a:t>
            </a:r>
            <a:r>
              <a:rPr lang="en-US" altLang="zh-CN" sz="1600" dirty="0">
                <a:latin typeface="宋体" panose="02010600030101010101" pitchFamily="2" charset="-122"/>
                <a:ea typeface="宋体" panose="02010600030101010101" pitchFamily="2" charset="-122"/>
              </a:rPr>
              <a:t>)</a:t>
            </a:r>
            <a:r>
              <a:rPr lang="en-US" altLang="zh-CN" sz="1800" dirty="0"/>
              <a:t> </a:t>
            </a:r>
            <a:endParaRPr lang="zh-CN" altLang="en-US" sz="1800" dirty="0"/>
          </a:p>
          <a:p>
            <a:pPr>
              <a:buNone/>
            </a:pPr>
            <a:r>
              <a:rPr lang="zh-CN" altLang="en-US" sz="1800" dirty="0"/>
              <a:t>主合取范式为 </a:t>
            </a:r>
            <a:r>
              <a:rPr lang="en-US" altLang="zh-CN" sz="1800" dirty="0"/>
              <a:t>M</a:t>
            </a:r>
            <a:r>
              <a:rPr lang="en-US" altLang="zh-CN" sz="1800" baseline="-25000" dirty="0"/>
              <a:t>0</a:t>
            </a:r>
            <a:r>
              <a:rPr lang="en-US" altLang="zh-CN" sz="1800" dirty="0"/>
              <a:t>∧M</a:t>
            </a:r>
            <a:r>
              <a:rPr lang="en-US" altLang="zh-CN" sz="1800" baseline="-25000" dirty="0"/>
              <a:t>2</a:t>
            </a:r>
            <a:r>
              <a:rPr lang="en-US" altLang="zh-CN" sz="1800" dirty="0"/>
              <a:t>∧M</a:t>
            </a:r>
            <a:r>
              <a:rPr lang="en-US" altLang="zh-CN" sz="1800" baseline="-25000" dirty="0"/>
              <a:t>4</a:t>
            </a:r>
            <a:r>
              <a:rPr lang="en-US" altLang="zh-CN" sz="1800" dirty="0"/>
              <a:t>∧M</a:t>
            </a:r>
            <a:r>
              <a:rPr lang="en-US" altLang="zh-CN" sz="1800" baseline="-25000" dirty="0"/>
              <a:t>5</a:t>
            </a:r>
          </a:p>
          <a:p>
            <a:pPr>
              <a:buNone/>
            </a:pPr>
            <a:r>
              <a:rPr lang="zh-CN" altLang="en-US" sz="1600" dirty="0">
                <a:latin typeface="宋体" panose="02010600030101010101" pitchFamily="2" charset="-122"/>
                <a:ea typeface="宋体" panose="02010600030101010101" pitchFamily="2" charset="-122"/>
              </a:rPr>
              <a:t>即</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p∨q∨r</a:t>
            </a:r>
            <a:r>
              <a:rPr lang="en-US" altLang="zh-CN" sz="1600" dirty="0">
                <a:latin typeface="宋体" panose="02010600030101010101" pitchFamily="2" charset="-122"/>
                <a:ea typeface="宋体" panose="02010600030101010101" pitchFamily="2" charset="-122"/>
              </a:rPr>
              <a:t>)∧(p∨</a:t>
            </a:r>
            <a:r>
              <a:rPr lang="en-US" altLang="zh-CN" sz="1600" dirty="0"/>
              <a:t>┐</a:t>
            </a:r>
            <a:r>
              <a:rPr lang="en-US" altLang="zh-CN" sz="1600" dirty="0" err="1">
                <a:latin typeface="宋体" panose="02010600030101010101" pitchFamily="2" charset="-122"/>
                <a:ea typeface="宋体" panose="02010600030101010101" pitchFamily="2" charset="-122"/>
              </a:rPr>
              <a:t>q∨r</a:t>
            </a:r>
            <a:r>
              <a:rPr lang="en-US" altLang="zh-CN" sz="1600" dirty="0">
                <a:latin typeface="宋体" panose="02010600030101010101" pitchFamily="2" charset="-122"/>
                <a:ea typeface="宋体" panose="02010600030101010101" pitchFamily="2" charset="-122"/>
              </a:rPr>
              <a:t>)∧(</a:t>
            </a:r>
            <a:r>
              <a:rPr lang="en-US" altLang="zh-CN" sz="1600" dirty="0"/>
              <a:t>┐</a:t>
            </a:r>
            <a:r>
              <a:rPr lang="en-US" altLang="zh-CN" sz="1600" dirty="0" err="1">
                <a:latin typeface="宋体" panose="02010600030101010101" pitchFamily="2" charset="-122"/>
                <a:ea typeface="宋体" panose="02010600030101010101" pitchFamily="2" charset="-122"/>
              </a:rPr>
              <a:t>p∨q∨r</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a:t>
            </a:r>
            <a:r>
              <a:rPr lang="en-US" altLang="zh-CN" sz="1600" dirty="0"/>
              <a:t>┐</a:t>
            </a:r>
            <a:r>
              <a:rPr lang="en-US" altLang="zh-CN" sz="1600" dirty="0" err="1">
                <a:latin typeface="宋体" panose="02010600030101010101" pitchFamily="2" charset="-122"/>
                <a:ea typeface="宋体" panose="02010600030101010101" pitchFamily="2" charset="-122"/>
              </a:rPr>
              <a:t>p∨q</a:t>
            </a:r>
            <a:r>
              <a:rPr lang="en-US" altLang="zh-CN" sz="1600" dirty="0">
                <a:latin typeface="宋体" panose="02010600030101010101" pitchFamily="2" charset="-122"/>
                <a:ea typeface="宋体" panose="02010600030101010101" pitchFamily="2" charset="-122"/>
              </a:rPr>
              <a:t>∨</a:t>
            </a:r>
            <a:r>
              <a:rPr lang="en-US" altLang="zh-CN" sz="1600" dirty="0"/>
              <a:t>┐</a:t>
            </a:r>
            <a:r>
              <a:rPr lang="en-US" altLang="zh-CN" sz="1600" dirty="0">
                <a:latin typeface="宋体" panose="02010600030101010101" pitchFamily="2" charset="-122"/>
                <a:ea typeface="宋体" panose="02010600030101010101" pitchFamily="2" charset="-122"/>
              </a:rPr>
              <a:t>r)</a:t>
            </a:r>
            <a:endParaRPr lang="zh-CN" altLang="en-US" sz="1600" dirty="0">
              <a:latin typeface="宋体" panose="02010600030101010101" pitchFamily="2" charset="-122"/>
              <a:ea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 calcmode="lin" valueType="num">
                                      <p:cBhvr additive="base">
                                        <p:cTn id="7" dur="500" fill="hold"/>
                                        <p:tgtEl>
                                          <p:spTgt spid="405508"/>
                                        </p:tgtEl>
                                        <p:attrNameLst>
                                          <p:attrName>ppt_x</p:attrName>
                                        </p:attrNameLst>
                                      </p:cBhvr>
                                      <p:tavLst>
                                        <p:tav tm="0">
                                          <p:val>
                                            <p:strVal val="0-#ppt_w/2"/>
                                          </p:val>
                                        </p:tav>
                                        <p:tav tm="100000">
                                          <p:val>
                                            <p:strVal val="#ppt_x"/>
                                          </p:val>
                                        </p:tav>
                                      </p:tavLst>
                                    </p:anim>
                                    <p:anim calcmode="lin" valueType="num">
                                      <p:cBhvr additive="base">
                                        <p:cTn id="8" dur="500" fill="hold"/>
                                        <p:tgtEl>
                                          <p:spTgt spid="405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05580"/>
                                        </p:tgtEl>
                                        <p:attrNameLst>
                                          <p:attrName>style.visibility</p:attrName>
                                        </p:attrNameLst>
                                      </p:cBhvr>
                                      <p:to>
                                        <p:strVal val="visible"/>
                                      </p:to>
                                    </p:set>
                                    <p:animEffect transition="in" filter="wipe(left)">
                                      <p:cBhvr>
                                        <p:cTn id="13" dur="500"/>
                                        <p:tgtEl>
                                          <p:spTgt spid="4055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05568">
                                            <p:txEl>
                                              <p:pRg st="0" end="0"/>
                                            </p:txEl>
                                          </p:spTgt>
                                        </p:tgtEl>
                                        <p:attrNameLst>
                                          <p:attrName>style.visibility</p:attrName>
                                        </p:attrNameLst>
                                      </p:cBhvr>
                                      <p:to>
                                        <p:strVal val="visible"/>
                                      </p:to>
                                    </p:set>
                                    <p:animEffect transition="in" filter="wipe(left)">
                                      <p:cBhvr>
                                        <p:cTn id="18" dur="500"/>
                                        <p:tgtEl>
                                          <p:spTgt spid="40556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05568">
                                            <p:txEl>
                                              <p:pRg st="1" end="1"/>
                                            </p:txEl>
                                          </p:spTgt>
                                        </p:tgtEl>
                                        <p:attrNameLst>
                                          <p:attrName>style.visibility</p:attrName>
                                        </p:attrNameLst>
                                      </p:cBhvr>
                                      <p:to>
                                        <p:strVal val="visible"/>
                                      </p:to>
                                    </p:set>
                                    <p:animEffect transition="in" filter="wipe(left)">
                                      <p:cBhvr>
                                        <p:cTn id="23" dur="500"/>
                                        <p:tgtEl>
                                          <p:spTgt spid="405568">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5568">
                                            <p:txEl>
                                              <p:pRg st="2" end="2"/>
                                            </p:txEl>
                                          </p:spTgt>
                                        </p:tgtEl>
                                        <p:attrNameLst>
                                          <p:attrName>style.visibility</p:attrName>
                                        </p:attrNameLst>
                                      </p:cBhvr>
                                      <p:to>
                                        <p:strVal val="visible"/>
                                      </p:to>
                                    </p:set>
                                    <p:animEffect transition="in" filter="wipe(left)">
                                      <p:cBhvr>
                                        <p:cTn id="28" dur="500"/>
                                        <p:tgtEl>
                                          <p:spTgt spid="40556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05568">
                                            <p:txEl>
                                              <p:pRg st="3" end="3"/>
                                            </p:txEl>
                                          </p:spTgt>
                                        </p:tgtEl>
                                        <p:attrNameLst>
                                          <p:attrName>style.visibility</p:attrName>
                                        </p:attrNameLst>
                                      </p:cBhvr>
                                      <p:to>
                                        <p:strVal val="visible"/>
                                      </p:to>
                                    </p:set>
                                    <p:animEffect transition="in" filter="wipe(left)">
                                      <p:cBhvr>
                                        <p:cTn id="33" dur="500"/>
                                        <p:tgtEl>
                                          <p:spTgt spid="405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animBg="1" autoUpdateAnimBg="0"/>
      <p:bldP spid="405568"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例题</a:t>
            </a:r>
          </a:p>
        </p:txBody>
      </p:sp>
      <p:sp>
        <p:nvSpPr>
          <p:cNvPr id="68611" name="Rectangle 3"/>
          <p:cNvSpPr>
            <a:spLocks noGrp="1" noChangeArrowheads="1"/>
          </p:cNvSpPr>
          <p:nvPr>
            <p:ph type="body" idx="1"/>
          </p:nvPr>
        </p:nvSpPr>
        <p:spPr>
          <a:xfrm>
            <a:off x="228600" y="1143000"/>
            <a:ext cx="8610600" cy="2743200"/>
          </a:xfrm>
        </p:spPr>
        <p:txBody>
          <a:bodyPr/>
          <a:lstStyle/>
          <a:p>
            <a:pPr>
              <a:buFont typeface="Wingdings" panose="05000000000000000000" pitchFamily="2" charset="2"/>
              <a:buNone/>
            </a:pPr>
            <a:r>
              <a:rPr lang="zh-CN" altLang="en-US"/>
              <a:t>甲、乙、丙、丁四个人有且只有两个人参加围棋比赛。关于谁参加比赛，下列四个判断都是正确的：</a:t>
            </a:r>
            <a:br>
              <a:rPr lang="zh-CN" altLang="en-US"/>
            </a:br>
            <a:r>
              <a:rPr lang="zh-CN" altLang="en-US"/>
              <a:t>(1)甲和乙只有一人参加比赛。</a:t>
            </a:r>
            <a:br>
              <a:rPr lang="zh-CN" altLang="en-US"/>
            </a:br>
            <a:r>
              <a:rPr lang="zh-CN" altLang="en-US"/>
              <a:t>(2)丙参加，丁必参加。</a:t>
            </a:r>
            <a:br>
              <a:rPr lang="zh-CN" altLang="en-US"/>
            </a:br>
            <a:r>
              <a:rPr lang="zh-CN" altLang="en-US"/>
              <a:t>(3)乙或丁至多参加一人。</a:t>
            </a:r>
            <a:br>
              <a:rPr lang="zh-CN" altLang="en-US"/>
            </a:br>
            <a:r>
              <a:rPr lang="zh-CN" altLang="en-US"/>
              <a:t>(4)丁不参加，甲也不会参加。</a:t>
            </a:r>
            <a:br>
              <a:rPr lang="zh-CN" altLang="en-US"/>
            </a:br>
            <a:r>
              <a:rPr lang="zh-CN" altLang="en-US"/>
              <a:t>请推断出哪两个人参加围棋比赛。  </a:t>
            </a:r>
          </a:p>
        </p:txBody>
      </p:sp>
      <p:sp>
        <p:nvSpPr>
          <p:cNvPr id="406532" name="Text Box 4"/>
          <p:cNvSpPr txBox="1">
            <a:spLocks noChangeArrowheads="1"/>
          </p:cNvSpPr>
          <p:nvPr/>
        </p:nvSpPr>
        <p:spPr bwMode="auto">
          <a:xfrm>
            <a:off x="1143000" y="4191000"/>
            <a:ext cx="6934200" cy="1917700"/>
          </a:xfrm>
          <a:prstGeom prst="rect">
            <a:avLst/>
          </a:prstGeom>
          <a:noFill/>
          <a:ln>
            <a:noFill/>
          </a:ln>
          <a:effectLst/>
          <a:extLst>
            <a:ext uri="{909E8E84-426E-40DD-AFC4-6F175D3DCCD1}">
              <a14:hiddenFill xmlns:a14="http://schemas.microsoft.com/office/drawing/2010/main">
                <a:solidFill>
                  <a:srgbClr val="89A5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spcBef>
                <a:spcPct val="50000"/>
              </a:spcBef>
              <a:buFont typeface="Wingdings" panose="05000000000000000000" pitchFamily="2" charset="2"/>
              <a:buNone/>
            </a:pPr>
            <a:r>
              <a:rPr lang="zh-CN" altLang="en-US"/>
              <a:t>设</a:t>
            </a:r>
            <a:r>
              <a:rPr lang="en-US" altLang="zh-CN"/>
              <a:t>a：</a:t>
            </a:r>
            <a:r>
              <a:rPr lang="zh-CN" altLang="en-US"/>
              <a:t>甲参加了比赛。	</a:t>
            </a:r>
            <a:r>
              <a:rPr lang="en-US" altLang="zh-CN"/>
              <a:t>b：</a:t>
            </a:r>
            <a:r>
              <a:rPr lang="zh-CN" altLang="en-US"/>
              <a:t>乙参加了比赛。</a:t>
            </a:r>
            <a:br>
              <a:rPr lang="zh-CN" altLang="en-US"/>
            </a:br>
            <a:r>
              <a:rPr lang="zh-CN" altLang="en-US"/>
              <a:t>  </a:t>
            </a:r>
            <a:r>
              <a:rPr lang="en-US" altLang="zh-CN"/>
              <a:t>c：</a:t>
            </a:r>
            <a:r>
              <a:rPr lang="zh-CN" altLang="en-US"/>
              <a:t>丙参加了比赛。	</a:t>
            </a:r>
            <a:r>
              <a:rPr lang="en-US" altLang="zh-CN"/>
              <a:t>d：</a:t>
            </a:r>
            <a:r>
              <a:rPr lang="zh-CN" altLang="en-US"/>
              <a:t>丁参加了比赛。</a:t>
            </a:r>
          </a:p>
          <a:p>
            <a:pPr>
              <a:spcBef>
                <a:spcPct val="50000"/>
              </a:spcBef>
              <a:buFont typeface="Wingdings" panose="05000000000000000000" pitchFamily="2" charset="2"/>
              <a:buNone/>
            </a:pPr>
            <a:r>
              <a:rPr lang="zh-CN" altLang="en-US"/>
              <a:t>(1) (</a:t>
            </a:r>
            <a:r>
              <a:rPr lang="en-US" altLang="zh-CN"/>
              <a:t>a∧</a:t>
            </a:r>
            <a:r>
              <a:rPr lang="en-US" altLang="zh-CN" sz="2000"/>
              <a:t>┐</a:t>
            </a:r>
            <a:r>
              <a:rPr lang="en-US" altLang="zh-CN"/>
              <a:t>b)∨(</a:t>
            </a:r>
            <a:r>
              <a:rPr lang="en-US" altLang="zh-CN" sz="2000"/>
              <a:t>┐</a:t>
            </a:r>
            <a:r>
              <a:rPr lang="en-US" altLang="zh-CN"/>
              <a:t>a∧b)	</a:t>
            </a:r>
            <a:r>
              <a:rPr lang="zh-CN" altLang="en-US"/>
              <a:t>(2) </a:t>
            </a:r>
            <a:r>
              <a:rPr lang="en-US" altLang="zh-CN"/>
              <a:t>c→d</a:t>
            </a:r>
          </a:p>
          <a:p>
            <a:pPr>
              <a:spcBef>
                <a:spcPct val="50000"/>
              </a:spcBef>
              <a:buFont typeface="Wingdings" panose="05000000000000000000" pitchFamily="2" charset="2"/>
              <a:buNone/>
            </a:pPr>
            <a:r>
              <a:rPr lang="en-US" altLang="zh-CN"/>
              <a:t>(3) </a:t>
            </a:r>
            <a:r>
              <a:rPr lang="en-US" altLang="zh-CN" sz="2000"/>
              <a:t>┐</a:t>
            </a:r>
            <a:r>
              <a:rPr lang="zh-CN" altLang="en-US"/>
              <a:t>(</a:t>
            </a:r>
            <a:r>
              <a:rPr lang="en-US" altLang="zh-CN"/>
              <a:t>b∧d)			(4) </a:t>
            </a:r>
            <a:r>
              <a:rPr lang="en-US" altLang="zh-CN" sz="2000"/>
              <a:t>┐</a:t>
            </a:r>
            <a:r>
              <a:rPr lang="en-US" altLang="zh-CN"/>
              <a:t>d→ </a:t>
            </a:r>
            <a:r>
              <a:rPr lang="en-US" altLang="zh-CN" sz="2000"/>
              <a:t>┐</a:t>
            </a:r>
            <a:r>
              <a:rPr lang="en-US" altLang="zh-CN"/>
              <a:t>a</a:t>
            </a:r>
            <a:r>
              <a:rPr lang="en-US" altLang="zh-CN">
                <a:latin typeface="宋体" panose="02010600030101010101" pitchFamily="2" charset="-122"/>
                <a:ea typeface="宋体" panose="02010600030101010101" pitchFamily="2" charset="-122"/>
              </a:rPr>
              <a:t> </a:t>
            </a:r>
            <a:r>
              <a:rPr lang="zh-CN" altLang="en-US"/>
              <a:t> </a:t>
            </a:r>
          </a:p>
        </p:txBody>
      </p:sp>
      <p:sp>
        <p:nvSpPr>
          <p:cNvPr id="406533" name="AutoShape 5"/>
          <p:cNvSpPr>
            <a:spLocks noChangeArrowheads="1"/>
          </p:cNvSpPr>
          <p:nvPr/>
        </p:nvSpPr>
        <p:spPr bwMode="auto">
          <a:xfrm>
            <a:off x="76200" y="42672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6533"/>
                                        </p:tgtEl>
                                        <p:attrNameLst>
                                          <p:attrName>style.visibility</p:attrName>
                                        </p:attrNameLst>
                                      </p:cBhvr>
                                      <p:to>
                                        <p:strVal val="visible"/>
                                      </p:to>
                                    </p:set>
                                    <p:anim calcmode="lin" valueType="num">
                                      <p:cBhvr additive="base">
                                        <p:cTn id="7" dur="500" fill="hold"/>
                                        <p:tgtEl>
                                          <p:spTgt spid="406533"/>
                                        </p:tgtEl>
                                        <p:attrNameLst>
                                          <p:attrName>ppt_x</p:attrName>
                                        </p:attrNameLst>
                                      </p:cBhvr>
                                      <p:tavLst>
                                        <p:tav tm="0">
                                          <p:val>
                                            <p:strVal val="0-#ppt_w/2"/>
                                          </p:val>
                                        </p:tav>
                                        <p:tav tm="100000">
                                          <p:val>
                                            <p:strVal val="#ppt_x"/>
                                          </p:val>
                                        </p:tav>
                                      </p:tavLst>
                                    </p:anim>
                                    <p:anim calcmode="lin" valueType="num">
                                      <p:cBhvr additive="base">
                                        <p:cTn id="8" dur="500" fill="hold"/>
                                        <p:tgtEl>
                                          <p:spTgt spid="406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06532">
                                            <p:txEl>
                                              <p:pRg st="0" end="0"/>
                                            </p:txEl>
                                          </p:spTgt>
                                        </p:tgtEl>
                                        <p:attrNameLst>
                                          <p:attrName>style.visibility</p:attrName>
                                        </p:attrNameLst>
                                      </p:cBhvr>
                                      <p:to>
                                        <p:strVal val="visible"/>
                                      </p:to>
                                    </p:set>
                                    <p:animEffect transition="in" filter="wipe(left)">
                                      <p:cBhvr>
                                        <p:cTn id="13" dur="500"/>
                                        <p:tgtEl>
                                          <p:spTgt spid="406532">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06532">
                                            <p:txEl>
                                              <p:pRg st="1" end="1"/>
                                            </p:txEl>
                                          </p:spTgt>
                                        </p:tgtEl>
                                        <p:attrNameLst>
                                          <p:attrName>style.visibility</p:attrName>
                                        </p:attrNameLst>
                                      </p:cBhvr>
                                      <p:to>
                                        <p:strVal val="visible"/>
                                      </p:to>
                                    </p:set>
                                    <p:animEffect transition="in" filter="wipe(left)">
                                      <p:cBhvr>
                                        <p:cTn id="18" dur="500"/>
                                        <p:tgtEl>
                                          <p:spTgt spid="406532">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06532">
                                            <p:txEl>
                                              <p:pRg st="2" end="2"/>
                                            </p:txEl>
                                          </p:spTgt>
                                        </p:tgtEl>
                                        <p:attrNameLst>
                                          <p:attrName>style.visibility</p:attrName>
                                        </p:attrNameLst>
                                      </p:cBhvr>
                                      <p:to>
                                        <p:strVal val="visible"/>
                                      </p:to>
                                    </p:set>
                                    <p:animEffect transition="in" filter="wipe(left)">
                                      <p:cBhvr>
                                        <p:cTn id="23" dur="500"/>
                                        <p:tgtEl>
                                          <p:spTgt spid="4065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build="p" autoUpdateAnimBg="0"/>
      <p:bldP spid="40653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endParaRPr lang="zh-CN" altLang="en-US"/>
          </a:p>
        </p:txBody>
      </p:sp>
      <p:sp>
        <p:nvSpPr>
          <p:cNvPr id="69635" name="Rectangle 3"/>
          <p:cNvSpPr>
            <a:spLocks noGrp="1" noChangeArrowheads="1"/>
          </p:cNvSpPr>
          <p:nvPr>
            <p:ph type="body" idx="1"/>
          </p:nvPr>
        </p:nvSpPr>
        <p:spPr>
          <a:xfrm>
            <a:off x="323528" y="1371600"/>
            <a:ext cx="8591872" cy="3429000"/>
          </a:xfrm>
        </p:spPr>
        <p:txBody>
          <a:bodyPr/>
          <a:lstStyle/>
          <a:p>
            <a:pPr>
              <a:buFont typeface="Wingdings" panose="05000000000000000000" pitchFamily="2" charset="2"/>
              <a:buNone/>
            </a:pPr>
            <a:r>
              <a:rPr lang="zh-CN" altLang="en-US" dirty="0"/>
              <a:t>(</a:t>
            </a:r>
            <a:r>
              <a:rPr lang="zh-CN" altLang="en-US" dirty="0">
                <a:solidFill>
                  <a:schemeClr val="hlink"/>
                </a:solidFill>
              </a:rPr>
              <a:t>(</a:t>
            </a:r>
            <a:r>
              <a:rPr lang="en-US" altLang="zh-CN" dirty="0">
                <a:solidFill>
                  <a:schemeClr val="hlink"/>
                </a:solidFill>
              </a:rPr>
              <a:t>a∧</a:t>
            </a:r>
            <a:r>
              <a:rPr lang="en-US" altLang="zh-CN" sz="2000" dirty="0">
                <a:solidFill>
                  <a:schemeClr val="hlink"/>
                </a:solidFill>
              </a:rPr>
              <a:t>┐</a:t>
            </a:r>
            <a:r>
              <a:rPr lang="en-US" altLang="zh-CN" dirty="0">
                <a:solidFill>
                  <a:schemeClr val="hlink"/>
                </a:solidFill>
              </a:rPr>
              <a:t>b)∨(</a:t>
            </a:r>
            <a:r>
              <a:rPr lang="en-US" altLang="zh-CN" sz="2000" dirty="0">
                <a:solidFill>
                  <a:schemeClr val="hlink"/>
                </a:solidFill>
              </a:rPr>
              <a:t>┐</a:t>
            </a:r>
            <a:r>
              <a:rPr lang="en-US" altLang="zh-CN" dirty="0" err="1">
                <a:solidFill>
                  <a:schemeClr val="hlink"/>
                </a:solidFill>
              </a:rPr>
              <a:t>a∧b</a:t>
            </a:r>
            <a:r>
              <a:rPr lang="en-US" altLang="zh-CN" dirty="0">
                <a:solidFill>
                  <a:schemeClr val="hlink"/>
                </a:solidFill>
              </a:rPr>
              <a:t>)</a:t>
            </a:r>
            <a:r>
              <a:rPr lang="en-US" altLang="zh-CN" dirty="0"/>
              <a:t>)∧(</a:t>
            </a:r>
            <a:r>
              <a:rPr lang="en-US" altLang="zh-CN" dirty="0" err="1">
                <a:solidFill>
                  <a:schemeClr val="hlink"/>
                </a:solidFill>
              </a:rPr>
              <a:t>c→d</a:t>
            </a:r>
            <a:r>
              <a:rPr lang="en-US" altLang="zh-CN" dirty="0"/>
              <a:t>)∧(</a:t>
            </a:r>
            <a:r>
              <a:rPr lang="en-US" altLang="zh-CN" sz="2000" dirty="0">
                <a:solidFill>
                  <a:schemeClr val="hlink"/>
                </a:solidFill>
              </a:rPr>
              <a:t>┐</a:t>
            </a:r>
            <a:r>
              <a:rPr lang="en-US" altLang="zh-CN" dirty="0">
                <a:solidFill>
                  <a:schemeClr val="hlink"/>
                </a:solidFill>
              </a:rPr>
              <a:t>(</a:t>
            </a:r>
            <a:r>
              <a:rPr lang="en-US" altLang="zh-CN" dirty="0" err="1">
                <a:solidFill>
                  <a:schemeClr val="hlink"/>
                </a:solidFill>
              </a:rPr>
              <a:t>b∧d</a:t>
            </a:r>
            <a:r>
              <a:rPr lang="en-US" altLang="zh-CN" dirty="0">
                <a:solidFill>
                  <a:schemeClr val="hlink"/>
                </a:solidFill>
              </a:rPr>
              <a:t>)</a:t>
            </a:r>
            <a:r>
              <a:rPr lang="en-US" altLang="zh-CN" dirty="0"/>
              <a:t>)∧(</a:t>
            </a:r>
            <a:r>
              <a:rPr lang="en-US" altLang="zh-CN" sz="2000" dirty="0">
                <a:solidFill>
                  <a:schemeClr val="hlink"/>
                </a:solidFill>
              </a:rPr>
              <a:t>┐</a:t>
            </a:r>
            <a:r>
              <a:rPr lang="en-US" altLang="zh-CN" dirty="0">
                <a:solidFill>
                  <a:schemeClr val="hlink"/>
                </a:solidFill>
              </a:rPr>
              <a:t>d→ </a:t>
            </a:r>
            <a:r>
              <a:rPr lang="en-US" altLang="zh-CN" sz="2000" dirty="0">
                <a:solidFill>
                  <a:schemeClr val="hlink"/>
                </a:solidFill>
              </a:rPr>
              <a:t>┐</a:t>
            </a:r>
            <a:r>
              <a:rPr lang="en-US" altLang="zh-CN" dirty="0">
                <a:solidFill>
                  <a:schemeClr val="hlink"/>
                </a:solidFill>
              </a:rPr>
              <a:t>a</a:t>
            </a:r>
            <a:r>
              <a:rPr lang="en-US" altLang="zh-CN" dirty="0"/>
              <a:t>)</a:t>
            </a:r>
          </a:p>
          <a:p>
            <a:pPr>
              <a:buNone/>
            </a:pPr>
            <a:r>
              <a:rPr kumimoji="0" lang="en-US" altLang="zh-CN" dirty="0">
                <a:solidFill>
                  <a:schemeClr val="tx1"/>
                </a:solidFill>
                <a:sym typeface="Symbol" panose="05050102010706020507" pitchFamily="18" charset="2"/>
              </a:rPr>
              <a:t>	</a:t>
            </a:r>
            <a:r>
              <a:rPr kumimoji="0" lang="zh-CN" altLang="en-US" dirty="0">
                <a:solidFill>
                  <a:schemeClr val="tx1"/>
                </a:solidFill>
                <a:sym typeface="Symbol" panose="05050102010706020507" pitchFamily="18" charset="2"/>
              </a:rPr>
              <a:t>(</a:t>
            </a:r>
            <a:r>
              <a:rPr kumimoji="0" lang="en-US" altLang="zh-CN" dirty="0">
                <a:solidFill>
                  <a:schemeClr val="hlink"/>
                </a:solidFill>
                <a:sym typeface="Symbol" panose="05050102010706020507" pitchFamily="18" charset="2"/>
              </a:rPr>
              <a:t>a∧</a:t>
            </a:r>
            <a:r>
              <a:rPr lang="en-US" altLang="zh-CN" sz="2000" dirty="0">
                <a:solidFill>
                  <a:schemeClr val="hlink"/>
                </a:solidFill>
              </a:rPr>
              <a:t>┐</a:t>
            </a:r>
            <a:r>
              <a:rPr kumimoji="0" lang="en-US" altLang="zh-CN" dirty="0">
                <a:solidFill>
                  <a:schemeClr val="hlink"/>
                </a:solidFill>
                <a:sym typeface="Symbol" panose="05050102010706020507" pitchFamily="18" charset="2"/>
              </a:rPr>
              <a:t>b∧</a:t>
            </a:r>
            <a:r>
              <a:rPr lang="en-US" altLang="zh-CN" sz="2000" dirty="0">
                <a:solidFill>
                  <a:schemeClr val="hlink"/>
                </a:solidFill>
              </a:rPr>
              <a:t>┐</a:t>
            </a:r>
            <a:r>
              <a:rPr kumimoji="0" lang="en-US" altLang="zh-CN" dirty="0" err="1">
                <a:solidFill>
                  <a:schemeClr val="hlink"/>
                </a:solidFill>
                <a:sym typeface="Symbol" panose="05050102010706020507" pitchFamily="18" charset="2"/>
              </a:rPr>
              <a:t>c∧d</a:t>
            </a:r>
            <a:r>
              <a:rPr kumimoji="0" lang="en-US" altLang="zh-CN" dirty="0">
                <a:solidFill>
                  <a:schemeClr val="tx1"/>
                </a:solidFill>
                <a:sym typeface="Symbol" panose="05050102010706020507" pitchFamily="18" charset="2"/>
              </a:rPr>
              <a:t>)∨(</a:t>
            </a:r>
            <a:r>
              <a:rPr kumimoji="0" lang="en-US" altLang="zh-CN" dirty="0">
                <a:solidFill>
                  <a:schemeClr val="hlink"/>
                </a:solidFill>
                <a:sym typeface="Symbol" panose="05050102010706020507" pitchFamily="18" charset="2"/>
              </a:rPr>
              <a:t>a∧</a:t>
            </a:r>
            <a:r>
              <a:rPr lang="en-US" altLang="zh-CN" sz="2000" dirty="0">
                <a:solidFill>
                  <a:schemeClr val="hlink"/>
                </a:solidFill>
              </a:rPr>
              <a:t>┐</a:t>
            </a:r>
            <a:r>
              <a:rPr kumimoji="0" lang="en-US" altLang="zh-CN" dirty="0" err="1">
                <a:solidFill>
                  <a:schemeClr val="hlink"/>
                </a:solidFill>
                <a:sym typeface="Symbol" panose="05050102010706020507" pitchFamily="18" charset="2"/>
              </a:rPr>
              <a:t>b∧c∧d</a:t>
            </a:r>
            <a:r>
              <a:rPr kumimoji="0" lang="en-US" altLang="zh-CN" dirty="0">
                <a:solidFill>
                  <a:schemeClr val="tx1"/>
                </a:solidFill>
                <a:sym typeface="Symbol" panose="05050102010706020507" pitchFamily="18" charset="2"/>
              </a:rPr>
              <a:t>)∨(</a:t>
            </a:r>
            <a:r>
              <a:rPr lang="en-US" altLang="zh-CN" sz="2000" dirty="0">
                <a:solidFill>
                  <a:schemeClr val="hlink"/>
                </a:solidFill>
              </a:rPr>
              <a:t>┐</a:t>
            </a:r>
            <a:r>
              <a:rPr kumimoji="0" lang="en-US" altLang="zh-CN" dirty="0" err="1">
                <a:solidFill>
                  <a:schemeClr val="hlink"/>
                </a:solidFill>
                <a:sym typeface="Symbol" panose="05050102010706020507" pitchFamily="18" charset="2"/>
              </a:rPr>
              <a:t>a∧b</a:t>
            </a:r>
            <a:r>
              <a:rPr kumimoji="0" lang="en-US" altLang="zh-CN" dirty="0">
                <a:solidFill>
                  <a:schemeClr val="hlink"/>
                </a:solidFill>
                <a:sym typeface="Symbol" panose="05050102010706020507" pitchFamily="18" charset="2"/>
              </a:rPr>
              <a:t>∧</a:t>
            </a:r>
            <a:r>
              <a:rPr lang="en-US" altLang="zh-CN" sz="2000" dirty="0">
                <a:solidFill>
                  <a:schemeClr val="hlink"/>
                </a:solidFill>
              </a:rPr>
              <a:t>┐</a:t>
            </a:r>
            <a:r>
              <a:rPr kumimoji="0" lang="en-US" altLang="zh-CN" dirty="0">
                <a:solidFill>
                  <a:schemeClr val="hlink"/>
                </a:solidFill>
                <a:sym typeface="Symbol" panose="05050102010706020507" pitchFamily="18" charset="2"/>
              </a:rPr>
              <a:t>c∧</a:t>
            </a:r>
            <a:r>
              <a:rPr lang="en-US" altLang="zh-CN" sz="2000" dirty="0">
                <a:solidFill>
                  <a:schemeClr val="hlink"/>
                </a:solidFill>
              </a:rPr>
              <a:t>┐</a:t>
            </a:r>
            <a:r>
              <a:rPr kumimoji="0" lang="en-US" altLang="zh-CN" dirty="0">
                <a:solidFill>
                  <a:schemeClr val="hlink"/>
                </a:solidFill>
                <a:sym typeface="Symbol" panose="05050102010706020507" pitchFamily="18" charset="2"/>
              </a:rPr>
              <a:t>d</a:t>
            </a:r>
            <a:r>
              <a:rPr kumimoji="0" lang="en-US" altLang="zh-CN" dirty="0">
                <a:solidFill>
                  <a:schemeClr val="tx1"/>
                </a:solidFill>
                <a:sym typeface="Symbol" panose="05050102010706020507" pitchFamily="18" charset="2"/>
              </a:rPr>
              <a:t>)</a:t>
            </a:r>
          </a:p>
          <a:p>
            <a:pPr>
              <a:buFont typeface="Wingdings" panose="05000000000000000000" pitchFamily="2" charset="2"/>
              <a:buNone/>
            </a:pPr>
            <a:r>
              <a:rPr kumimoji="0" lang="zh-CN" altLang="en-US" dirty="0">
                <a:solidFill>
                  <a:schemeClr val="tx1"/>
                </a:solidFill>
                <a:sym typeface="Symbol" panose="05050102010706020507" pitchFamily="18" charset="2"/>
              </a:rPr>
              <a:t>根据题意条件，有且仅有两人参赛，</a:t>
            </a:r>
          </a:p>
          <a:p>
            <a:pPr>
              <a:buNone/>
            </a:pPr>
            <a:r>
              <a:rPr kumimoji="0" lang="zh-CN" altLang="en-US" dirty="0">
                <a:solidFill>
                  <a:schemeClr val="tx1"/>
                </a:solidFill>
                <a:sym typeface="Symbol" panose="05050102010706020507" pitchFamily="18" charset="2"/>
              </a:rPr>
              <a:t>故</a:t>
            </a:r>
            <a:r>
              <a:rPr kumimoji="0" lang="en-US" altLang="zh-CN" dirty="0">
                <a:solidFill>
                  <a:schemeClr val="hlink"/>
                </a:solidFill>
                <a:sym typeface="Symbol" panose="05050102010706020507" pitchFamily="18" charset="2"/>
              </a:rPr>
              <a:t>a∧</a:t>
            </a:r>
            <a:r>
              <a:rPr lang="en-US" altLang="zh-CN" sz="2000" dirty="0">
                <a:solidFill>
                  <a:schemeClr val="hlink"/>
                </a:solidFill>
              </a:rPr>
              <a:t>┐</a:t>
            </a:r>
            <a:r>
              <a:rPr kumimoji="0" lang="en-US" altLang="zh-CN" dirty="0" err="1">
                <a:solidFill>
                  <a:schemeClr val="hlink"/>
                </a:solidFill>
                <a:sym typeface="Symbol" panose="05050102010706020507" pitchFamily="18" charset="2"/>
              </a:rPr>
              <a:t>b∧c∧d</a:t>
            </a:r>
            <a:r>
              <a:rPr kumimoji="0" lang="en-US" altLang="zh-CN" dirty="0">
                <a:solidFill>
                  <a:schemeClr val="hlink"/>
                </a:solidFill>
                <a:sym typeface="Symbol" panose="05050102010706020507" pitchFamily="18" charset="2"/>
              </a:rPr>
              <a:t> </a:t>
            </a:r>
            <a:r>
              <a:rPr kumimoji="0" lang="zh-CN" altLang="en-US" dirty="0">
                <a:solidFill>
                  <a:schemeClr val="tx1"/>
                </a:solidFill>
                <a:sym typeface="Symbol" panose="05050102010706020507" pitchFamily="18" charset="2"/>
              </a:rPr>
              <a:t>和</a:t>
            </a:r>
            <a:r>
              <a:rPr kumimoji="0" lang="zh-CN" altLang="en-US" dirty="0">
                <a:solidFill>
                  <a:schemeClr val="hlink"/>
                </a:solidFill>
                <a:sym typeface="Symbol" panose="05050102010706020507" pitchFamily="18" charset="2"/>
              </a:rPr>
              <a:t> ﹁</a:t>
            </a:r>
            <a:r>
              <a:rPr kumimoji="0" lang="en-US" altLang="zh-CN" dirty="0" err="1">
                <a:solidFill>
                  <a:schemeClr val="hlink"/>
                </a:solidFill>
                <a:sym typeface="Symbol" panose="05050102010706020507" pitchFamily="18" charset="2"/>
              </a:rPr>
              <a:t>a∧b</a:t>
            </a:r>
            <a:r>
              <a:rPr kumimoji="0" lang="en-US" altLang="zh-CN" dirty="0">
                <a:solidFill>
                  <a:schemeClr val="hlink"/>
                </a:solidFill>
                <a:sym typeface="Symbol" panose="05050102010706020507" pitchFamily="18" charset="2"/>
              </a:rPr>
              <a:t>∧﹁c∧﹁d</a:t>
            </a:r>
            <a:r>
              <a:rPr kumimoji="0" lang="en-US" altLang="zh-CN" dirty="0">
                <a:solidFill>
                  <a:schemeClr val="tx1"/>
                </a:solidFill>
                <a:sym typeface="Symbol" panose="05050102010706020507" pitchFamily="18" charset="2"/>
              </a:rPr>
              <a:t> </a:t>
            </a:r>
            <a:r>
              <a:rPr kumimoji="0" lang="zh-CN" altLang="en-US" dirty="0">
                <a:solidFill>
                  <a:schemeClr val="tx1"/>
                </a:solidFill>
                <a:sym typeface="Symbol" panose="05050102010706020507" pitchFamily="18" charset="2"/>
              </a:rPr>
              <a:t>均为0</a:t>
            </a:r>
            <a:r>
              <a:rPr kumimoji="0" lang="en-US" altLang="zh-CN" dirty="0">
                <a:solidFill>
                  <a:schemeClr val="tx1"/>
                </a:solidFill>
                <a:sym typeface="Symbol" panose="05050102010706020507" pitchFamily="18" charset="2"/>
              </a:rPr>
              <a:t>，</a:t>
            </a:r>
            <a:r>
              <a:rPr kumimoji="0" lang="zh-CN" altLang="en-US" dirty="0">
                <a:solidFill>
                  <a:schemeClr val="tx1"/>
                </a:solidFill>
                <a:sym typeface="Symbol" panose="05050102010706020507" pitchFamily="18" charset="2"/>
              </a:rPr>
              <a:t>所以</a:t>
            </a:r>
          </a:p>
          <a:p>
            <a:pPr>
              <a:buFont typeface="Wingdings" panose="05000000000000000000" pitchFamily="2" charset="2"/>
              <a:buNone/>
            </a:pPr>
            <a:r>
              <a:rPr kumimoji="0" lang="zh-CN" altLang="en-US" dirty="0">
                <a:solidFill>
                  <a:schemeClr val="tx1"/>
                </a:solidFill>
                <a:sym typeface="Symbol" panose="05050102010706020507" pitchFamily="18" charset="2"/>
              </a:rPr>
              <a:t>(</a:t>
            </a:r>
            <a:r>
              <a:rPr kumimoji="0" lang="en-US" altLang="zh-CN" dirty="0">
                <a:solidFill>
                  <a:schemeClr val="hlink"/>
                </a:solidFill>
                <a:sym typeface="Symbol" panose="05050102010706020507" pitchFamily="18" charset="2"/>
              </a:rPr>
              <a:t>a∧﹁b∧﹁</a:t>
            </a:r>
            <a:r>
              <a:rPr kumimoji="0" lang="en-US" altLang="zh-CN" dirty="0" err="1">
                <a:solidFill>
                  <a:schemeClr val="hlink"/>
                </a:solidFill>
                <a:sym typeface="Symbol" panose="05050102010706020507" pitchFamily="18" charset="2"/>
              </a:rPr>
              <a:t>c∧d</a:t>
            </a:r>
            <a:r>
              <a:rPr kumimoji="0" lang="en-US" altLang="zh-CN" dirty="0">
                <a:solidFill>
                  <a:schemeClr val="tx1"/>
                </a:solidFill>
                <a:sym typeface="Symbol" panose="05050102010706020507" pitchFamily="18" charset="2"/>
              </a:rPr>
              <a:t>) </a:t>
            </a:r>
            <a:r>
              <a:rPr kumimoji="0" lang="zh-CN" altLang="en-US" dirty="0">
                <a:solidFill>
                  <a:schemeClr val="tx1"/>
                </a:solidFill>
                <a:sym typeface="Symbol" panose="05050102010706020507" pitchFamily="18" charset="2"/>
              </a:rPr>
              <a:t>为1，</a:t>
            </a:r>
          </a:p>
          <a:p>
            <a:pPr>
              <a:buFont typeface="Wingdings" panose="05000000000000000000" pitchFamily="2" charset="2"/>
              <a:buNone/>
            </a:pPr>
            <a:r>
              <a:rPr kumimoji="0" lang="zh-CN" altLang="en-US" dirty="0">
                <a:solidFill>
                  <a:schemeClr val="tx1"/>
                </a:solidFill>
                <a:sym typeface="Symbol" panose="05050102010706020507" pitchFamily="18" charset="2"/>
              </a:rPr>
              <a:t>即甲和丁参加了比赛。 </a:t>
            </a:r>
          </a:p>
        </p:txBody>
      </p:sp>
      <p:sp>
        <p:nvSpPr>
          <p:cNvPr id="407556" name="Text Box 4"/>
          <p:cNvSpPr txBox="1">
            <a:spLocks noChangeArrowheads="1"/>
          </p:cNvSpPr>
          <p:nvPr/>
        </p:nvSpPr>
        <p:spPr bwMode="auto">
          <a:xfrm>
            <a:off x="1066800" y="5105400"/>
            <a:ext cx="7772400" cy="457200"/>
          </a:xfrm>
          <a:prstGeom prst="rect">
            <a:avLst/>
          </a:prstGeom>
          <a:solidFill>
            <a:srgbClr val="FCCE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spcBef>
                <a:spcPct val="50000"/>
              </a:spcBef>
              <a:buFont typeface="Wingdings" panose="05000000000000000000" pitchFamily="2" charset="2"/>
              <a:buNone/>
            </a:pPr>
            <a:r>
              <a:rPr lang="zh-CN" altLang="en-US">
                <a:solidFill>
                  <a:schemeClr val="bg2"/>
                </a:solidFill>
              </a:rPr>
              <a:t>(</a:t>
            </a:r>
            <a:r>
              <a:rPr lang="en-US" altLang="zh-CN">
                <a:solidFill>
                  <a:schemeClr val="bg2"/>
                </a:solidFill>
              </a:rPr>
              <a:t>a∨b)∧(c∨d) </a:t>
            </a:r>
            <a:r>
              <a:rPr kumimoji="0" lang="en-US" altLang="zh-CN">
                <a:solidFill>
                  <a:schemeClr val="bg2"/>
                </a:solidFill>
                <a:sym typeface="Symbol" panose="05050102010706020507" pitchFamily="18" charset="2"/>
              </a:rPr>
              <a:t> </a:t>
            </a:r>
            <a:r>
              <a:rPr kumimoji="0" lang="zh-CN" altLang="en-US">
                <a:solidFill>
                  <a:schemeClr val="bg2"/>
                </a:solidFill>
                <a:sym typeface="Symbol" panose="05050102010706020507" pitchFamily="18" charset="2"/>
              </a:rPr>
              <a:t>(</a:t>
            </a:r>
            <a:r>
              <a:rPr kumimoji="0" lang="en-US" altLang="zh-CN">
                <a:solidFill>
                  <a:schemeClr val="bg2"/>
                </a:solidFill>
                <a:sym typeface="Symbol" panose="05050102010706020507" pitchFamily="18" charset="2"/>
              </a:rPr>
              <a:t>a∧c)∨(b∧c)∨(a∧d)∨(b∧d) </a:t>
            </a:r>
            <a:endParaRPr kumimoji="0" lang="zh-CN" altLang="en-US">
              <a:solidFill>
                <a:schemeClr val="bg2"/>
              </a:solidFill>
              <a:sym typeface="Symbol" panose="05050102010706020507" pitchFamily="18" charset="2"/>
            </a:endParaRPr>
          </a:p>
        </p:txBody>
      </p:sp>
      <p:sp>
        <p:nvSpPr>
          <p:cNvPr id="407557" name="AutoShape 5"/>
          <p:cNvSpPr>
            <a:spLocks noChangeArrowheads="1"/>
          </p:cNvSpPr>
          <p:nvPr/>
        </p:nvSpPr>
        <p:spPr bwMode="auto">
          <a:xfrm>
            <a:off x="0" y="4953000"/>
            <a:ext cx="914400" cy="701675"/>
          </a:xfrm>
          <a:custGeom>
            <a:avLst/>
            <a:gdLst>
              <a:gd name="T0" fmla="*/ 1229029800 w 21600"/>
              <a:gd name="T1" fmla="*/ 0 h 21600"/>
              <a:gd name="T2" fmla="*/ 0 w 21600"/>
              <a:gd name="T3" fmla="*/ 370229588 h 21600"/>
              <a:gd name="T4" fmla="*/ 1229029800 w 21600"/>
              <a:gd name="T5" fmla="*/ 740458137 h 21600"/>
              <a:gd name="T6" fmla="*/ 1638706400 w 21600"/>
              <a:gd name="T7" fmla="*/ 3702295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a:noFill/>
          </a:ln>
          <a:effectLst/>
          <a:extLst>
            <a:ext uri="{91240B29-F687-4F45-9708-019B960494DF}">
              <a14:hiddenLine xmlns:a14="http://schemas.microsoft.com/office/drawing/2010/main" w="9525">
                <a:solidFill>
                  <a:srgbClr val="9ED67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1"/>
                </a:solidFill>
                <a:latin typeface="Arial" panose="020B0604020202020204" pitchFamily="34" charset="0"/>
                <a:ea typeface="宋体" panose="02010600030101010101" pitchFamily="2" charset="-122"/>
              </a:rPr>
              <a:t>说明</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7557"/>
                                        </p:tgtEl>
                                        <p:attrNameLst>
                                          <p:attrName>style.visibility</p:attrName>
                                        </p:attrNameLst>
                                      </p:cBhvr>
                                      <p:to>
                                        <p:strVal val="visible"/>
                                      </p:to>
                                    </p:set>
                                    <p:anim calcmode="lin" valueType="num">
                                      <p:cBhvr additive="base">
                                        <p:cTn id="7" dur="500" fill="hold"/>
                                        <p:tgtEl>
                                          <p:spTgt spid="407557"/>
                                        </p:tgtEl>
                                        <p:attrNameLst>
                                          <p:attrName>ppt_x</p:attrName>
                                        </p:attrNameLst>
                                      </p:cBhvr>
                                      <p:tavLst>
                                        <p:tav tm="0">
                                          <p:val>
                                            <p:strVal val="0-#ppt_w/2"/>
                                          </p:val>
                                        </p:tav>
                                        <p:tav tm="100000">
                                          <p:val>
                                            <p:strVal val="#ppt_x"/>
                                          </p:val>
                                        </p:tav>
                                      </p:tavLst>
                                    </p:anim>
                                    <p:anim calcmode="lin" valueType="num">
                                      <p:cBhvr additive="base">
                                        <p:cTn id="8" dur="500" fill="hold"/>
                                        <p:tgtEl>
                                          <p:spTgt spid="4075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07556"/>
                                        </p:tgtEl>
                                        <p:attrNameLst>
                                          <p:attrName>style.visibility</p:attrName>
                                        </p:attrNameLst>
                                      </p:cBhvr>
                                      <p:to>
                                        <p:strVal val="visible"/>
                                      </p:to>
                                    </p:set>
                                    <p:animEffect transition="in" filter="wipe(left)">
                                      <p:cBhvr>
                                        <p:cTn id="13" dur="500"/>
                                        <p:tgtEl>
                                          <p:spTgt spid="407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animBg="1" autoUpdateAnimBg="0"/>
      <p:bldP spid="40755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4000"/>
              <a:t>例题</a:t>
            </a:r>
            <a:endParaRPr lang="en-US" altLang="zh-CN" sz="4000"/>
          </a:p>
        </p:txBody>
      </p:sp>
      <p:sp>
        <p:nvSpPr>
          <p:cNvPr id="12291" name="Rectangle 3"/>
          <p:cNvSpPr>
            <a:spLocks noGrp="1" noChangeArrowheads="1"/>
          </p:cNvSpPr>
          <p:nvPr>
            <p:ph type="body" idx="1"/>
          </p:nvPr>
        </p:nvSpPr>
        <p:spPr>
          <a:xfrm>
            <a:off x="457200" y="1066800"/>
            <a:ext cx="7467600" cy="1295400"/>
          </a:xfrm>
        </p:spPr>
        <p:txBody>
          <a:bodyPr/>
          <a:lstStyle/>
          <a:p>
            <a:pPr>
              <a:buFont typeface="Wingdings" panose="05000000000000000000" pitchFamily="2" charset="2"/>
              <a:buNone/>
            </a:pPr>
            <a:r>
              <a:rPr lang="zh-CN" altLang="en-US">
                <a:solidFill>
                  <a:schemeClr val="hlink"/>
                </a:solidFill>
              </a:rPr>
              <a:t>例题2.2</a:t>
            </a:r>
            <a:r>
              <a:rPr lang="zh-CN" altLang="en-US"/>
              <a:t> 判断下列各组公式是否等值</a:t>
            </a:r>
            <a:br>
              <a:rPr lang="zh-CN" altLang="en-US"/>
            </a:br>
            <a:r>
              <a:rPr lang="en-US" altLang="zh-CN"/>
              <a:t>(1)p→(q→r)</a:t>
            </a:r>
            <a:r>
              <a:rPr lang="zh-CN" altLang="en-US"/>
              <a:t>与(</a:t>
            </a:r>
            <a:r>
              <a:rPr lang="en-US" altLang="zh-CN"/>
              <a:t>p∧q)→r </a:t>
            </a:r>
            <a:br>
              <a:rPr lang="en-US" altLang="zh-CN"/>
            </a:br>
            <a:r>
              <a:rPr lang="zh-CN" altLang="en-US"/>
              <a:t>(2)(</a:t>
            </a:r>
            <a:r>
              <a:rPr lang="en-US" altLang="zh-CN"/>
              <a:t>p→q)→r</a:t>
            </a:r>
            <a:r>
              <a:rPr lang="zh-CN" altLang="en-US"/>
              <a:t>与(</a:t>
            </a:r>
            <a:r>
              <a:rPr lang="en-US" altLang="zh-CN"/>
              <a:t>p∧q)→r</a:t>
            </a:r>
            <a:r>
              <a:rPr lang="en-US" altLang="zh-CN">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pic>
        <p:nvPicPr>
          <p:cNvPr id="345092" name="Picture 4" descr="http://necweb.neu.edu.cn/ncourse/lssx/part1/images/table2.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85800" y="2819400"/>
            <a:ext cx="7848600"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5094" name="AutoShape 6"/>
          <p:cNvSpPr>
            <a:spLocks noChangeArrowheads="1"/>
          </p:cNvSpPr>
          <p:nvPr/>
        </p:nvSpPr>
        <p:spPr bwMode="auto">
          <a:xfrm>
            <a:off x="228600" y="2286000"/>
            <a:ext cx="830263" cy="508000"/>
          </a:xfrm>
          <a:prstGeom prst="horizontalScroll">
            <a:avLst>
              <a:gd name="adj" fmla="val 12500"/>
            </a:avLst>
          </a:prstGeom>
          <a:solidFill>
            <a:schemeClr val="folHlink"/>
          </a:solidFill>
          <a:ln w="9525">
            <a:solidFill>
              <a:srgbClr val="99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Tx/>
              <a:buNone/>
            </a:pPr>
            <a:r>
              <a:rPr lang="zh-CN" altLang="en-US" sz="2000">
                <a:solidFill>
                  <a:schemeClr val="tx2"/>
                </a:solidFill>
                <a:latin typeface="Arial" panose="020B0604020202020204" pitchFamily="34" charset="0"/>
              </a:rPr>
              <a:t>解答</a:t>
            </a:r>
          </a:p>
        </p:txBody>
      </p:sp>
      <p:sp>
        <p:nvSpPr>
          <p:cNvPr id="345095" name="Rectangle 7"/>
          <p:cNvSpPr>
            <a:spLocks noChangeArrowheads="1"/>
          </p:cNvSpPr>
          <p:nvPr/>
        </p:nvSpPr>
        <p:spPr bwMode="auto">
          <a:xfrm>
            <a:off x="6553200" y="1447800"/>
            <a:ext cx="1143000" cy="381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 typeface="Wingdings" panose="05000000000000000000" pitchFamily="2" charset="2"/>
              <a:buNone/>
            </a:pPr>
            <a:r>
              <a:rPr lang="zh-CN" altLang="en-US">
                <a:solidFill>
                  <a:schemeClr val="bg2"/>
                </a:solidFill>
                <a:latin typeface="Arial" panose="020B0604020202020204" pitchFamily="34" charset="0"/>
                <a:ea typeface="宋体" panose="02010600030101010101" pitchFamily="2" charset="-122"/>
              </a:rPr>
              <a:t>等值</a:t>
            </a:r>
          </a:p>
        </p:txBody>
      </p:sp>
      <p:sp>
        <p:nvSpPr>
          <p:cNvPr id="345096" name="Rectangle 8"/>
          <p:cNvSpPr>
            <a:spLocks noChangeArrowheads="1"/>
          </p:cNvSpPr>
          <p:nvPr/>
        </p:nvSpPr>
        <p:spPr bwMode="auto">
          <a:xfrm>
            <a:off x="6553200" y="1905000"/>
            <a:ext cx="1143000" cy="381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45000"/>
              </a:spcBef>
              <a:buClr>
                <a:srgbClr val="99CCCC"/>
              </a:buClr>
              <a:buFont typeface="Wingdings" panose="05000000000000000000" pitchFamily="2" charset="2"/>
              <a:buChar char="q"/>
              <a:defRPr kumimoji="1" sz="2400" b="1">
                <a:solidFill>
                  <a:srgbClr val="FFFFFF"/>
                </a:solidFill>
                <a:latin typeface="黑体" panose="02010609060101010101" pitchFamily="49" charset="-122"/>
                <a:ea typeface="黑体" panose="02010609060101010101" pitchFamily="49" charset="-122"/>
              </a:defRPr>
            </a:lvl1pPr>
            <a:lvl2pPr marL="742950" indent="-28575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2pPr>
            <a:lvl3pPr marL="11430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3pPr>
            <a:lvl4pPr marL="1600200" indent="-228600">
              <a:spcBef>
                <a:spcPct val="45000"/>
              </a:spcBef>
              <a:buClr>
                <a:srgbClr val="99CCCC"/>
              </a:buClr>
              <a:buChar char="–"/>
              <a:defRPr kumimoji="1" sz="2400" b="1">
                <a:solidFill>
                  <a:srgbClr val="FFFFFF"/>
                </a:solidFill>
                <a:latin typeface="黑体" panose="02010609060101010101" pitchFamily="49" charset="-122"/>
                <a:ea typeface="黑体" panose="02010609060101010101" pitchFamily="49" charset="-122"/>
              </a:defRPr>
            </a:lvl4pPr>
            <a:lvl5pPr marL="2057400" indent="-228600">
              <a:spcBef>
                <a:spcPct val="20000"/>
              </a:spcBef>
              <a:buClr>
                <a:srgbClr val="C2B515"/>
              </a:buClr>
              <a:buChar char="»"/>
              <a:defRPr kumimoji="1" sz="2000">
                <a:solidFill>
                  <a:srgbClr val="FFFF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C2B515"/>
              </a:buClr>
              <a:buChar char="»"/>
              <a:defRPr kumimoji="1" sz="2000">
                <a:solidFill>
                  <a:srgbClr val="FFFFFF"/>
                </a:solidFill>
                <a:latin typeface="Arial" panose="020B0604020202020204" pitchFamily="34" charset="0"/>
                <a:ea typeface="黑体" panose="02010609060101010101" pitchFamily="49" charset="-122"/>
              </a:defRPr>
            </a:lvl9pPr>
          </a:lstStyle>
          <a:p>
            <a:pPr algn="ctr">
              <a:buFont typeface="Wingdings" panose="05000000000000000000" pitchFamily="2" charset="2"/>
              <a:buNone/>
            </a:pPr>
            <a:r>
              <a:rPr lang="zh-CN" altLang="en-US">
                <a:solidFill>
                  <a:schemeClr val="bg2"/>
                </a:solidFill>
                <a:latin typeface="Arial" panose="020B0604020202020204" pitchFamily="34" charset="0"/>
                <a:ea typeface="宋体" panose="02010600030101010101" pitchFamily="2" charset="-122"/>
              </a:rPr>
              <a:t>不等值</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4"/>
                                        </p:tgtEl>
                                        <p:attrNameLst>
                                          <p:attrName>style.visibility</p:attrName>
                                        </p:attrNameLst>
                                      </p:cBhvr>
                                      <p:to>
                                        <p:strVal val="visible"/>
                                      </p:to>
                                    </p:set>
                                    <p:anim calcmode="lin" valueType="num">
                                      <p:cBhvr additive="base">
                                        <p:cTn id="7" dur="500" fill="hold"/>
                                        <p:tgtEl>
                                          <p:spTgt spid="345094"/>
                                        </p:tgtEl>
                                        <p:attrNameLst>
                                          <p:attrName>ppt_x</p:attrName>
                                        </p:attrNameLst>
                                      </p:cBhvr>
                                      <p:tavLst>
                                        <p:tav tm="0">
                                          <p:val>
                                            <p:strVal val="0-#ppt_w/2"/>
                                          </p:val>
                                        </p:tav>
                                        <p:tav tm="100000">
                                          <p:val>
                                            <p:strVal val="#ppt_x"/>
                                          </p:val>
                                        </p:tav>
                                      </p:tavLst>
                                    </p:anim>
                                    <p:anim calcmode="lin" valueType="num">
                                      <p:cBhvr additive="base">
                                        <p:cTn id="8" dur="500" fill="hold"/>
                                        <p:tgtEl>
                                          <p:spTgt spid="345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45092"/>
                                        </p:tgtEl>
                                        <p:attrNameLst>
                                          <p:attrName>style.visibility</p:attrName>
                                        </p:attrNameLst>
                                      </p:cBhvr>
                                      <p:to>
                                        <p:strVal val="visible"/>
                                      </p:to>
                                    </p:set>
                                    <p:animEffect transition="in" filter="wipe(left)">
                                      <p:cBhvr>
                                        <p:cTn id="13" dur="500"/>
                                        <p:tgtEl>
                                          <p:spTgt spid="3450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345095"/>
                                        </p:tgtEl>
                                        <p:attrNameLst>
                                          <p:attrName>style.visibility</p:attrName>
                                        </p:attrNameLst>
                                      </p:cBhvr>
                                      <p:to>
                                        <p:strVal val="visible"/>
                                      </p:to>
                                    </p:set>
                                    <p:animEffect transition="in" filter="barn(outVertical)">
                                      <p:cBhvr>
                                        <p:cTn id="18" dur="500"/>
                                        <p:tgtEl>
                                          <p:spTgt spid="3450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45096"/>
                                        </p:tgtEl>
                                        <p:attrNameLst>
                                          <p:attrName>style.visibility</p:attrName>
                                        </p:attrNameLst>
                                      </p:cBhvr>
                                      <p:to>
                                        <p:strVal val="visible"/>
                                      </p:to>
                                    </p:set>
                                    <p:animEffect transition="in" filter="barn(outVertical)">
                                      <p:cBhvr>
                                        <p:cTn id="23" dur="500"/>
                                        <p:tgtEl>
                                          <p:spTgt spid="345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4" grpId="0" animBg="1" autoUpdateAnimBg="0"/>
      <p:bldP spid="345095" grpId="0" animBg="1" autoUpdateAnimBg="0"/>
      <p:bldP spid="34509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基本等值式</a:t>
            </a:r>
          </a:p>
        </p:txBody>
      </p:sp>
      <p:sp>
        <p:nvSpPr>
          <p:cNvPr id="13315" name="Rectangle 3"/>
          <p:cNvSpPr>
            <a:spLocks noGrp="1" noChangeArrowheads="1"/>
          </p:cNvSpPr>
          <p:nvPr>
            <p:ph type="body" idx="1"/>
          </p:nvPr>
        </p:nvSpPr>
        <p:spPr>
          <a:xfrm>
            <a:off x="228600" y="1066800"/>
            <a:ext cx="8305800" cy="5562600"/>
          </a:xfrm>
        </p:spPr>
        <p:txBody>
          <a:bodyPr/>
          <a:lstStyle/>
          <a:p>
            <a:pPr>
              <a:buFont typeface="Wingdings" panose="05000000000000000000" pitchFamily="2" charset="2"/>
              <a:buNone/>
            </a:pPr>
            <a:r>
              <a:rPr lang="zh-CN" altLang="en-US"/>
              <a:t>1.双重否定律</a:t>
            </a:r>
            <a:r>
              <a:rPr lang="zh-CN" altLang="en-US">
                <a:solidFill>
                  <a:schemeClr val="tx2"/>
                </a:solidFill>
              </a:rPr>
              <a:t>	</a:t>
            </a:r>
            <a:r>
              <a:rPr lang="en-US" altLang="zh-CN"/>
              <a:t>A </a:t>
            </a:r>
            <a:r>
              <a:rPr kumimoji="0" lang="en-US" altLang="zh-CN">
                <a:solidFill>
                  <a:schemeClr val="tx1"/>
                </a:solidFill>
                <a:sym typeface="Symbol" panose="05050102010706020507" pitchFamily="18" charset="2"/>
              </a:rPr>
              <a:t></a:t>
            </a:r>
            <a:r>
              <a:rPr lang="en-US" altLang="zh-CN"/>
              <a:t> ┐┐A</a:t>
            </a:r>
          </a:p>
          <a:p>
            <a:pPr>
              <a:buFont typeface="Wingdings" panose="05000000000000000000" pitchFamily="2" charset="2"/>
              <a:buNone/>
            </a:pPr>
            <a:r>
              <a:rPr lang="en-US" altLang="zh-CN"/>
              <a:t>2.</a:t>
            </a:r>
            <a:r>
              <a:rPr lang="zh-CN" altLang="en-US"/>
              <a:t>幂等律		</a:t>
            </a:r>
            <a:r>
              <a:rPr lang="en-US" altLang="zh-CN"/>
              <a:t>A </a:t>
            </a:r>
            <a:r>
              <a:rPr kumimoji="0" lang="en-US" altLang="zh-CN">
                <a:solidFill>
                  <a:schemeClr val="tx1"/>
                </a:solidFill>
                <a:sym typeface="Symbol" panose="05050102010706020507" pitchFamily="18" charset="2"/>
              </a:rPr>
              <a:t></a:t>
            </a:r>
            <a:r>
              <a:rPr lang="en-US" altLang="zh-CN"/>
              <a:t> A∨A,	A </a:t>
            </a:r>
            <a:r>
              <a:rPr kumimoji="0" lang="en-US" altLang="zh-CN">
                <a:solidFill>
                  <a:schemeClr val="tx1"/>
                </a:solidFill>
                <a:sym typeface="Symbol" panose="05050102010706020507" pitchFamily="18" charset="2"/>
              </a:rPr>
              <a:t></a:t>
            </a:r>
            <a:r>
              <a:rPr lang="en-US" altLang="zh-CN"/>
              <a:t> A∧A </a:t>
            </a:r>
          </a:p>
          <a:p>
            <a:pPr>
              <a:buFont typeface="Wingdings" panose="05000000000000000000" pitchFamily="2" charset="2"/>
              <a:buNone/>
            </a:pPr>
            <a:r>
              <a:rPr lang="zh-CN" altLang="en-US"/>
              <a:t>3.交换律		</a:t>
            </a:r>
            <a:r>
              <a:rPr lang="en-US" altLang="zh-CN"/>
              <a:t>A∨B </a:t>
            </a:r>
            <a:r>
              <a:rPr kumimoji="0" lang="en-US" altLang="zh-CN">
                <a:solidFill>
                  <a:schemeClr val="tx1"/>
                </a:solidFill>
                <a:sym typeface="Symbol" panose="05050102010706020507" pitchFamily="18" charset="2"/>
              </a:rPr>
              <a:t></a:t>
            </a:r>
            <a:r>
              <a:rPr lang="en-US" altLang="zh-CN"/>
              <a:t> B∨A，	A∧B </a:t>
            </a:r>
            <a:r>
              <a:rPr kumimoji="0" lang="en-US" altLang="zh-CN">
                <a:solidFill>
                  <a:schemeClr val="tx1"/>
                </a:solidFill>
                <a:sym typeface="Symbol" panose="05050102010706020507" pitchFamily="18" charset="2"/>
              </a:rPr>
              <a:t></a:t>
            </a:r>
            <a:r>
              <a:rPr lang="en-US" altLang="zh-CN"/>
              <a:t> B∧A</a:t>
            </a:r>
          </a:p>
          <a:p>
            <a:pPr>
              <a:buFont typeface="Wingdings" panose="05000000000000000000" pitchFamily="2" charset="2"/>
              <a:buNone/>
            </a:pPr>
            <a:r>
              <a:rPr lang="zh-CN" altLang="en-US"/>
              <a:t>4.结合律		(</a:t>
            </a:r>
            <a:r>
              <a:rPr lang="en-US" altLang="zh-CN"/>
              <a:t>A∨B)∨C </a:t>
            </a:r>
            <a:r>
              <a:rPr kumimoji="0" lang="en-US" altLang="zh-CN">
                <a:solidFill>
                  <a:schemeClr val="tx1"/>
                </a:solidFill>
                <a:sym typeface="Symbol" panose="05050102010706020507" pitchFamily="18" charset="2"/>
              </a:rPr>
              <a:t></a:t>
            </a:r>
            <a:r>
              <a:rPr lang="en-US" altLang="zh-CN"/>
              <a:t> A∨(B∨C)</a:t>
            </a:r>
            <a:br>
              <a:rPr lang="en-US" altLang="zh-CN"/>
            </a:br>
            <a:r>
              <a:rPr lang="en-US" altLang="zh-CN"/>
              <a:t>               	(A∧B)∧C </a:t>
            </a:r>
            <a:r>
              <a:rPr kumimoji="0" lang="en-US" altLang="zh-CN">
                <a:solidFill>
                  <a:schemeClr val="tx1"/>
                </a:solidFill>
                <a:sym typeface="Symbol" panose="05050102010706020507" pitchFamily="18" charset="2"/>
              </a:rPr>
              <a:t></a:t>
            </a:r>
            <a:r>
              <a:rPr lang="en-US" altLang="zh-CN"/>
              <a:t> A∧(B∧C) </a:t>
            </a:r>
          </a:p>
          <a:p>
            <a:pPr>
              <a:buFont typeface="Wingdings" panose="05000000000000000000" pitchFamily="2" charset="2"/>
              <a:buNone/>
            </a:pPr>
            <a:r>
              <a:rPr lang="zh-CN" altLang="en-US"/>
              <a:t>5.分配律</a:t>
            </a:r>
            <a:r>
              <a:rPr lang="zh-CN" altLang="en-US">
                <a:latin typeface="Times New Roman" panose="02020603050405020304" pitchFamily="18" charset="0"/>
              </a:rPr>
              <a:t>        </a:t>
            </a:r>
            <a:r>
              <a:rPr lang="zh-CN" altLang="en-US"/>
              <a:t>	</a:t>
            </a:r>
            <a:r>
              <a:rPr lang="en-US" altLang="zh-CN"/>
              <a:t>A∨(B∧C) </a:t>
            </a:r>
            <a:r>
              <a:rPr kumimoji="0" lang="en-US" altLang="zh-CN">
                <a:solidFill>
                  <a:schemeClr val="tx1"/>
                </a:solidFill>
                <a:sym typeface="Symbol" panose="05050102010706020507" pitchFamily="18" charset="2"/>
              </a:rPr>
              <a:t> </a:t>
            </a:r>
            <a:r>
              <a:rPr lang="en-US" altLang="zh-CN"/>
              <a:t>(A∨B)∧(A∨C) </a:t>
            </a:r>
            <a:br>
              <a:rPr lang="en-US" altLang="zh-CN"/>
            </a:br>
            <a:r>
              <a:rPr lang="en-US" altLang="zh-CN"/>
              <a:t>				（∨</a:t>
            </a:r>
            <a:r>
              <a:rPr lang="zh-CN" altLang="en-US"/>
              <a:t>对∧的分配律）</a:t>
            </a:r>
            <a:br>
              <a:rPr lang="zh-CN" altLang="en-US"/>
            </a:br>
            <a:r>
              <a:rPr lang="zh-CN" altLang="en-US"/>
              <a:t>			</a:t>
            </a:r>
            <a:r>
              <a:rPr lang="en-US" altLang="zh-CN"/>
              <a:t>A∧(B∨C) </a:t>
            </a:r>
            <a:r>
              <a:rPr kumimoji="0" lang="en-US" altLang="zh-CN">
                <a:solidFill>
                  <a:schemeClr val="tx1"/>
                </a:solidFill>
                <a:sym typeface="Symbol" panose="05050102010706020507" pitchFamily="18" charset="2"/>
              </a:rPr>
              <a:t> </a:t>
            </a:r>
            <a:r>
              <a:rPr lang="en-US" altLang="zh-CN"/>
              <a:t>(A∧B)∨(A∧C)</a:t>
            </a:r>
            <a:br>
              <a:rPr lang="en-US" altLang="zh-CN"/>
            </a:br>
            <a:r>
              <a:rPr lang="en-US" altLang="zh-CN"/>
              <a:t>				（∧</a:t>
            </a:r>
            <a:r>
              <a:rPr lang="zh-CN" altLang="en-US"/>
              <a:t>对∨的分配律）</a:t>
            </a:r>
          </a:p>
          <a:p>
            <a:pPr>
              <a:buFont typeface="Wingdings" panose="05000000000000000000" pitchFamily="2" charset="2"/>
              <a:buNone/>
            </a:pPr>
            <a:r>
              <a:rPr lang="zh-CN" altLang="en-US"/>
              <a:t>6.德</a:t>
            </a:r>
            <a:r>
              <a:rPr lang="zh-CN" altLang="en-US">
                <a:latin typeface="Times New Roman" panose="02020603050405020304" pitchFamily="18" charset="0"/>
                <a:ea typeface="宋体" panose="02010600030101010101" pitchFamily="2" charset="-122"/>
              </a:rPr>
              <a:t>·</a:t>
            </a:r>
            <a:r>
              <a:rPr lang="zh-CN" altLang="en-US"/>
              <a:t>摩根律</a:t>
            </a:r>
            <a:r>
              <a:rPr lang="zh-CN" altLang="en-US">
                <a:latin typeface="Times New Roman" panose="02020603050405020304" pitchFamily="18" charset="0"/>
              </a:rPr>
              <a:t>     </a:t>
            </a:r>
            <a:r>
              <a:rPr lang="zh-CN" altLang="en-US"/>
              <a:t>	┐(</a:t>
            </a:r>
            <a:r>
              <a:rPr lang="en-US" altLang="zh-CN"/>
              <a:t>A∨B) </a:t>
            </a:r>
            <a:r>
              <a:rPr kumimoji="0" lang="en-US" altLang="zh-CN">
                <a:solidFill>
                  <a:schemeClr val="tx1"/>
                </a:solidFill>
                <a:sym typeface="Symbol" panose="05050102010706020507" pitchFamily="18" charset="2"/>
              </a:rPr>
              <a:t></a:t>
            </a:r>
            <a:r>
              <a:rPr lang="en-US" altLang="zh-CN"/>
              <a:t> ┐A∧┐B</a:t>
            </a:r>
            <a:br>
              <a:rPr lang="en-US" altLang="zh-CN"/>
            </a:br>
            <a:r>
              <a:rPr lang="en-US" altLang="zh-CN"/>
              <a:t>			┐(A∧B) </a:t>
            </a:r>
            <a:r>
              <a:rPr kumimoji="0" lang="en-US" altLang="zh-CN">
                <a:solidFill>
                  <a:schemeClr val="tx1"/>
                </a:solidFill>
                <a:sym typeface="Symbol" panose="05050102010706020507" pitchFamily="18" charset="2"/>
              </a:rPr>
              <a:t></a:t>
            </a:r>
            <a:r>
              <a:rPr lang="en-US" altLang="zh-CN"/>
              <a:t> ┐A∨┐B </a:t>
            </a:r>
            <a:r>
              <a:rPr lang="zh-CN" altLang="en-US"/>
              <a:t> </a:t>
            </a:r>
          </a:p>
          <a:p>
            <a:pPr>
              <a:buFont typeface="Wingdings" panose="05000000000000000000" pitchFamily="2" charset="2"/>
              <a:buNone/>
            </a:pPr>
            <a:r>
              <a:rPr lang="zh-CN" altLang="en-US"/>
              <a:t>7.吸收律</a:t>
            </a:r>
            <a:r>
              <a:rPr lang="zh-CN" altLang="en-US">
                <a:latin typeface="Times New Roman" panose="02020603050405020304" pitchFamily="18" charset="0"/>
              </a:rPr>
              <a:t>       </a:t>
            </a:r>
            <a:r>
              <a:rPr lang="zh-CN" altLang="en-US"/>
              <a:t>		</a:t>
            </a:r>
            <a:r>
              <a:rPr lang="zh-CN" altLang="en-US">
                <a:latin typeface="Times New Roman" panose="02020603050405020304" pitchFamily="18" charset="0"/>
              </a:rPr>
              <a:t> </a:t>
            </a:r>
            <a:r>
              <a:rPr lang="en-US" altLang="zh-CN"/>
              <a:t>A∨(A∧B) </a:t>
            </a:r>
            <a:r>
              <a:rPr kumimoji="0" lang="en-US" altLang="zh-CN">
                <a:solidFill>
                  <a:schemeClr val="tx1"/>
                </a:solidFill>
                <a:sym typeface="Symbol" panose="05050102010706020507" pitchFamily="18" charset="2"/>
              </a:rPr>
              <a:t></a:t>
            </a:r>
            <a:r>
              <a:rPr lang="en-US" altLang="zh-CN"/>
              <a:t> A，A∧(A∨B) </a:t>
            </a:r>
            <a:r>
              <a:rPr kumimoji="0" lang="en-US" altLang="zh-CN">
                <a:solidFill>
                  <a:schemeClr val="tx1"/>
                </a:solidFill>
                <a:sym typeface="Symbol" panose="05050102010706020507" pitchFamily="18" charset="2"/>
              </a:rPr>
              <a:t></a:t>
            </a:r>
            <a:r>
              <a:rPr lang="en-US" altLang="zh-CN"/>
              <a:t> A</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noFill/>
        </p:spPr>
        <p:txBody>
          <a:bodyPr/>
          <a:lstStyle/>
          <a:p>
            <a:r>
              <a:rPr lang="zh-CN" altLang="en-US"/>
              <a:t>基本等值式</a:t>
            </a:r>
          </a:p>
        </p:txBody>
      </p:sp>
      <p:sp>
        <p:nvSpPr>
          <p:cNvPr id="14339" name="Rectangle 5"/>
          <p:cNvSpPr>
            <a:spLocks noGrp="1" noChangeArrowheads="1"/>
          </p:cNvSpPr>
          <p:nvPr>
            <p:ph type="body" idx="1"/>
          </p:nvPr>
        </p:nvSpPr>
        <p:spPr>
          <a:xfrm>
            <a:off x="228600" y="1066800"/>
            <a:ext cx="8305800" cy="5562600"/>
          </a:xfrm>
          <a:noFill/>
        </p:spPr>
        <p:txBody>
          <a:bodyPr/>
          <a:lstStyle/>
          <a:p>
            <a:pPr>
              <a:buFont typeface="Wingdings" panose="05000000000000000000" pitchFamily="2" charset="2"/>
              <a:buNone/>
            </a:pPr>
            <a:r>
              <a:rPr lang="en-US" altLang="zh-CN" sz="2800" dirty="0">
                <a:latin typeface="宋体" panose="02010600030101010101" pitchFamily="2" charset="-122"/>
                <a:cs typeface="Times New Roman" panose="02020603050405020304" pitchFamily="18" charset="0"/>
              </a:rPr>
              <a:t> </a:t>
            </a:r>
            <a:r>
              <a:rPr lang="en-US" altLang="zh-CN" sz="2800" dirty="0"/>
              <a:t>8.</a:t>
            </a:r>
            <a:r>
              <a:rPr lang="zh-CN" altLang="en-US" sz="2800" dirty="0"/>
              <a:t>零律	</a:t>
            </a:r>
            <a:r>
              <a:rPr lang="zh-CN" altLang="en-US" sz="2800" dirty="0">
                <a:latin typeface="Times New Roman" panose="02020603050405020304" pitchFamily="18" charset="0"/>
              </a:rPr>
              <a:t>    </a:t>
            </a:r>
            <a:r>
              <a:rPr lang="zh-CN" altLang="en-US" sz="2800" dirty="0"/>
              <a:t>	</a:t>
            </a:r>
            <a:r>
              <a:rPr lang="zh-CN" altLang="en-US" sz="2800" dirty="0">
                <a:latin typeface="Times New Roman" panose="02020603050405020304" pitchFamily="18" charset="0"/>
              </a:rPr>
              <a:t> </a:t>
            </a:r>
            <a:r>
              <a:rPr lang="zh-CN" altLang="en-US" sz="2800" dirty="0"/>
              <a:t>	</a:t>
            </a:r>
            <a:r>
              <a:rPr lang="en-US" altLang="zh-CN" sz="2800" dirty="0"/>
              <a:t>A∨1 </a:t>
            </a:r>
            <a:r>
              <a:rPr kumimoji="0" lang="en-US" altLang="zh-CN" sz="2800" dirty="0">
                <a:solidFill>
                  <a:schemeClr val="tx1"/>
                </a:solidFill>
                <a:sym typeface="Symbol" panose="05050102010706020507" pitchFamily="18" charset="2"/>
              </a:rPr>
              <a:t></a:t>
            </a:r>
            <a:r>
              <a:rPr lang="en-US" altLang="zh-CN" sz="2800" dirty="0"/>
              <a:t> 1,A∧0 </a:t>
            </a:r>
            <a:r>
              <a:rPr kumimoji="0" lang="en-US" altLang="zh-CN" sz="2800" dirty="0">
                <a:solidFill>
                  <a:schemeClr val="tx1"/>
                </a:solidFill>
                <a:sym typeface="Symbol" panose="05050102010706020507" pitchFamily="18" charset="2"/>
              </a:rPr>
              <a:t></a:t>
            </a:r>
            <a:r>
              <a:rPr lang="en-US" altLang="zh-CN" sz="2800" dirty="0"/>
              <a:t> 0 </a:t>
            </a:r>
          </a:p>
          <a:p>
            <a:pPr>
              <a:buFont typeface="Wingdings" panose="05000000000000000000" pitchFamily="2" charset="2"/>
              <a:buNone/>
            </a:pPr>
            <a:r>
              <a:rPr lang="en-US" altLang="zh-CN" sz="2800" dirty="0"/>
              <a:t> 9.</a:t>
            </a:r>
            <a:r>
              <a:rPr lang="zh-CN" altLang="en-US" sz="2800" dirty="0"/>
              <a:t>同一律</a:t>
            </a:r>
            <a:r>
              <a:rPr lang="zh-CN" altLang="en-US" sz="2800" dirty="0">
                <a:latin typeface="Times New Roman" panose="02020603050405020304" pitchFamily="18" charset="0"/>
              </a:rPr>
              <a:t>       </a:t>
            </a:r>
            <a:r>
              <a:rPr lang="zh-CN" altLang="en-US" sz="2800" dirty="0"/>
              <a:t>	</a:t>
            </a:r>
            <a:r>
              <a:rPr lang="zh-CN" altLang="en-US" sz="2800" dirty="0">
                <a:latin typeface="Times New Roman" panose="02020603050405020304" pitchFamily="18" charset="0"/>
              </a:rPr>
              <a:t> </a:t>
            </a:r>
            <a:r>
              <a:rPr lang="zh-CN" altLang="en-US" sz="2800" dirty="0"/>
              <a:t>	</a:t>
            </a:r>
            <a:r>
              <a:rPr lang="en-US" altLang="zh-CN" sz="2800" dirty="0"/>
              <a:t>A∨0 </a:t>
            </a:r>
            <a:r>
              <a:rPr kumimoji="0" lang="en-US" altLang="zh-CN" sz="2800" dirty="0">
                <a:solidFill>
                  <a:schemeClr val="tx1"/>
                </a:solidFill>
                <a:sym typeface="Symbol" panose="05050102010706020507" pitchFamily="18" charset="2"/>
              </a:rPr>
              <a:t></a:t>
            </a:r>
            <a:r>
              <a:rPr lang="en-US" altLang="zh-CN" sz="2800" dirty="0"/>
              <a:t> A，A∧1 </a:t>
            </a:r>
            <a:r>
              <a:rPr kumimoji="0" lang="en-US" altLang="zh-CN" sz="2800" dirty="0">
                <a:solidFill>
                  <a:schemeClr val="tx1"/>
                </a:solidFill>
                <a:sym typeface="Symbol" panose="05050102010706020507" pitchFamily="18" charset="2"/>
              </a:rPr>
              <a:t></a:t>
            </a:r>
            <a:r>
              <a:rPr lang="en-US" altLang="zh-CN" sz="2800" dirty="0"/>
              <a:t> A </a:t>
            </a:r>
          </a:p>
          <a:p>
            <a:pPr>
              <a:buFont typeface="Wingdings" panose="05000000000000000000" pitchFamily="2" charset="2"/>
              <a:buNone/>
            </a:pPr>
            <a:r>
              <a:rPr lang="en-US" altLang="zh-CN" sz="2800" dirty="0"/>
              <a:t>10.</a:t>
            </a:r>
            <a:r>
              <a:rPr lang="zh-CN" altLang="en-US" sz="2800" dirty="0"/>
              <a:t>排中律</a:t>
            </a:r>
            <a:r>
              <a:rPr lang="zh-CN" altLang="en-US" sz="2800" dirty="0">
                <a:latin typeface="Times New Roman" panose="02020603050405020304" pitchFamily="18" charset="0"/>
              </a:rPr>
              <a:t>      </a:t>
            </a:r>
            <a:r>
              <a:rPr lang="zh-CN" altLang="en-US" sz="2800" dirty="0"/>
              <a:t>	</a:t>
            </a:r>
            <a:r>
              <a:rPr lang="zh-CN" altLang="en-US" sz="2800" dirty="0">
                <a:latin typeface="Times New Roman" panose="02020603050405020304" pitchFamily="18" charset="0"/>
              </a:rPr>
              <a:t> </a:t>
            </a:r>
            <a:r>
              <a:rPr lang="zh-CN" altLang="en-US" sz="2800" dirty="0"/>
              <a:t>	</a:t>
            </a:r>
            <a:r>
              <a:rPr lang="en-US" altLang="zh-CN" sz="2800" dirty="0"/>
              <a:t>A∨┐A </a:t>
            </a:r>
            <a:r>
              <a:rPr kumimoji="0" lang="en-US" altLang="zh-CN" sz="2800" dirty="0">
                <a:solidFill>
                  <a:schemeClr val="tx1"/>
                </a:solidFill>
                <a:sym typeface="Symbol" panose="05050102010706020507" pitchFamily="18" charset="2"/>
              </a:rPr>
              <a:t></a:t>
            </a:r>
            <a:r>
              <a:rPr lang="en-US" altLang="zh-CN" sz="2800" dirty="0"/>
              <a:t> 1 </a:t>
            </a:r>
          </a:p>
          <a:p>
            <a:pPr>
              <a:buFont typeface="Wingdings" panose="05000000000000000000" pitchFamily="2" charset="2"/>
              <a:buNone/>
            </a:pPr>
            <a:r>
              <a:rPr lang="en-US" altLang="zh-CN" sz="2800" dirty="0"/>
              <a:t>11.</a:t>
            </a:r>
            <a:r>
              <a:rPr lang="zh-CN" altLang="en-US" sz="2800" dirty="0"/>
              <a:t>矛盾律</a:t>
            </a:r>
            <a:r>
              <a:rPr lang="zh-CN" altLang="en-US" sz="2800" dirty="0">
                <a:latin typeface="Times New Roman" panose="02020603050405020304" pitchFamily="18" charset="0"/>
              </a:rPr>
              <a:t> </a:t>
            </a:r>
            <a:r>
              <a:rPr lang="zh-CN" altLang="en-US" sz="2800" dirty="0"/>
              <a:t>		</a:t>
            </a:r>
            <a:r>
              <a:rPr lang="zh-CN" altLang="en-US" sz="2800" dirty="0">
                <a:latin typeface="Times New Roman" panose="02020603050405020304" pitchFamily="18" charset="0"/>
              </a:rPr>
              <a:t> </a:t>
            </a:r>
            <a:r>
              <a:rPr lang="zh-CN" altLang="en-US" sz="2800" dirty="0"/>
              <a:t>	</a:t>
            </a:r>
            <a:r>
              <a:rPr lang="en-US" altLang="zh-CN" sz="2800" dirty="0"/>
              <a:t>A∧┐A </a:t>
            </a:r>
            <a:r>
              <a:rPr kumimoji="0" lang="en-US" altLang="zh-CN" sz="2800" dirty="0">
                <a:solidFill>
                  <a:schemeClr val="tx1"/>
                </a:solidFill>
                <a:sym typeface="Symbol" panose="05050102010706020507" pitchFamily="18" charset="2"/>
              </a:rPr>
              <a:t></a:t>
            </a:r>
            <a:r>
              <a:rPr lang="en-US" altLang="zh-CN" sz="2800" dirty="0"/>
              <a:t> 0 </a:t>
            </a:r>
          </a:p>
          <a:p>
            <a:pPr>
              <a:buFont typeface="Wingdings" panose="05000000000000000000" pitchFamily="2" charset="2"/>
              <a:buNone/>
            </a:pPr>
            <a:r>
              <a:rPr lang="zh-CN" altLang="en-US" sz="2800" dirty="0"/>
              <a:t>12.蕴涵等值式</a:t>
            </a:r>
            <a:r>
              <a:rPr lang="zh-CN" altLang="en-US" sz="2800" dirty="0">
                <a:latin typeface="Times New Roman" panose="02020603050405020304" pitchFamily="18" charset="0"/>
              </a:rPr>
              <a:t>  </a:t>
            </a:r>
            <a:r>
              <a:rPr lang="zh-CN" altLang="en-US" sz="2800" dirty="0"/>
              <a:t>	</a:t>
            </a:r>
            <a:r>
              <a:rPr lang="zh-CN" altLang="en-US" sz="2800" dirty="0">
                <a:solidFill>
                  <a:schemeClr val="hlink"/>
                </a:solidFill>
                <a:latin typeface="Times New Roman" panose="02020603050405020304" pitchFamily="18" charset="0"/>
              </a:rPr>
              <a:t> </a:t>
            </a:r>
            <a:r>
              <a:rPr lang="zh-CN" altLang="en-US" sz="2800" dirty="0">
                <a:solidFill>
                  <a:schemeClr val="hlink"/>
                </a:solidFill>
              </a:rPr>
              <a:t>	</a:t>
            </a:r>
            <a:r>
              <a:rPr lang="en-US" altLang="zh-CN" sz="2800" dirty="0">
                <a:solidFill>
                  <a:schemeClr val="hlink"/>
                </a:solidFill>
              </a:rPr>
              <a:t>A→B </a:t>
            </a:r>
            <a:r>
              <a:rPr kumimoji="0" lang="en-US" altLang="zh-CN" sz="2800" dirty="0">
                <a:solidFill>
                  <a:schemeClr val="hlink"/>
                </a:solidFill>
                <a:sym typeface="Symbol" panose="05050102010706020507" pitchFamily="18" charset="2"/>
              </a:rPr>
              <a:t></a:t>
            </a:r>
            <a:r>
              <a:rPr lang="en-US" altLang="zh-CN" sz="2800" dirty="0">
                <a:solidFill>
                  <a:schemeClr val="hlink"/>
                </a:solidFill>
              </a:rPr>
              <a:t> ┐A∨B</a:t>
            </a:r>
          </a:p>
          <a:p>
            <a:pPr>
              <a:buFont typeface="Wingdings" panose="05000000000000000000" pitchFamily="2" charset="2"/>
              <a:buNone/>
            </a:pPr>
            <a:r>
              <a:rPr lang="zh-CN" altLang="en-US" sz="2800" dirty="0"/>
              <a:t>13.等价等值式</a:t>
            </a:r>
            <a:r>
              <a:rPr lang="zh-CN" altLang="en-US" sz="2800" dirty="0">
                <a:latin typeface="Times New Roman" panose="02020603050405020304" pitchFamily="18" charset="0"/>
              </a:rPr>
              <a:t>   </a:t>
            </a:r>
            <a:r>
              <a:rPr lang="zh-CN" altLang="en-US" sz="2800" dirty="0"/>
              <a:t>		</a:t>
            </a:r>
            <a:r>
              <a:rPr lang="en-US" altLang="zh-CN" sz="2800" dirty="0">
                <a:solidFill>
                  <a:schemeClr val="hlink"/>
                </a:solidFill>
              </a:rPr>
              <a:t>A</a:t>
            </a:r>
            <a:r>
              <a:rPr kumimoji="0" lang="en-US" altLang="zh-CN" sz="2800" dirty="0">
                <a:solidFill>
                  <a:schemeClr val="hlink"/>
                </a:solidFill>
                <a:sym typeface="Symbol" panose="05050102010706020507" pitchFamily="18" charset="2"/>
              </a:rPr>
              <a:t></a:t>
            </a:r>
            <a:r>
              <a:rPr lang="en-US" altLang="zh-CN" sz="2800" dirty="0">
                <a:solidFill>
                  <a:schemeClr val="hlink"/>
                </a:solidFill>
              </a:rPr>
              <a:t>B </a:t>
            </a:r>
            <a:r>
              <a:rPr kumimoji="0" lang="en-US" altLang="zh-CN" sz="2800" dirty="0">
                <a:solidFill>
                  <a:schemeClr val="hlink"/>
                </a:solidFill>
                <a:sym typeface="Symbol" panose="05050102010706020507" pitchFamily="18" charset="2"/>
              </a:rPr>
              <a:t> </a:t>
            </a:r>
            <a:r>
              <a:rPr lang="en-US" altLang="zh-CN" sz="2800" dirty="0">
                <a:solidFill>
                  <a:schemeClr val="hlink"/>
                </a:solidFill>
              </a:rPr>
              <a:t>(A→B)∧(B→A)</a:t>
            </a:r>
          </a:p>
          <a:p>
            <a:pPr>
              <a:buFont typeface="Wingdings" panose="05000000000000000000" pitchFamily="2" charset="2"/>
              <a:buNone/>
            </a:pPr>
            <a:r>
              <a:rPr lang="zh-CN" altLang="en-US" sz="2800" dirty="0"/>
              <a:t>14.假言易位</a:t>
            </a:r>
            <a:r>
              <a:rPr lang="zh-CN" altLang="en-US" sz="2800" dirty="0">
                <a:latin typeface="Times New Roman" panose="02020603050405020304" pitchFamily="18" charset="0"/>
              </a:rPr>
              <a:t>    </a:t>
            </a:r>
            <a:r>
              <a:rPr lang="zh-CN" altLang="en-US" sz="2800" dirty="0"/>
              <a:t>	</a:t>
            </a:r>
            <a:r>
              <a:rPr lang="zh-CN" altLang="en-US" sz="2800" dirty="0">
                <a:latin typeface="Times New Roman" panose="02020603050405020304" pitchFamily="18" charset="0"/>
              </a:rPr>
              <a:t> </a:t>
            </a:r>
            <a:r>
              <a:rPr lang="zh-CN" altLang="en-US" sz="2800" dirty="0"/>
              <a:t>	</a:t>
            </a:r>
            <a:r>
              <a:rPr lang="en-US" altLang="zh-CN" sz="2800" dirty="0">
                <a:solidFill>
                  <a:schemeClr val="hlink"/>
                </a:solidFill>
              </a:rPr>
              <a:t>A→B </a:t>
            </a:r>
            <a:r>
              <a:rPr kumimoji="0" lang="en-US" altLang="zh-CN" sz="2800" dirty="0">
                <a:solidFill>
                  <a:schemeClr val="hlink"/>
                </a:solidFill>
                <a:sym typeface="Symbol" panose="05050102010706020507" pitchFamily="18" charset="2"/>
              </a:rPr>
              <a:t></a:t>
            </a:r>
            <a:r>
              <a:rPr lang="en-US" altLang="zh-CN" sz="2800" dirty="0">
                <a:solidFill>
                  <a:schemeClr val="hlink"/>
                </a:solidFill>
              </a:rPr>
              <a:t> ┐B→┐A</a:t>
            </a:r>
          </a:p>
          <a:p>
            <a:pPr>
              <a:buFont typeface="Wingdings" panose="05000000000000000000" pitchFamily="2" charset="2"/>
              <a:buNone/>
            </a:pPr>
            <a:r>
              <a:rPr lang="zh-CN" altLang="en-US" sz="2800" dirty="0"/>
              <a:t>15.等价否定等值式</a:t>
            </a:r>
            <a:r>
              <a:rPr lang="zh-CN" altLang="en-US" sz="2800" dirty="0">
                <a:latin typeface="Times New Roman" panose="02020603050405020304" pitchFamily="18" charset="0"/>
              </a:rPr>
              <a:t>      </a:t>
            </a:r>
            <a:r>
              <a:rPr lang="en-US" altLang="zh-CN" sz="2800" dirty="0">
                <a:solidFill>
                  <a:schemeClr val="hlink"/>
                </a:solidFill>
              </a:rPr>
              <a:t>A</a:t>
            </a:r>
            <a:r>
              <a:rPr kumimoji="0" lang="en-US" altLang="zh-CN" sz="2800" dirty="0">
                <a:solidFill>
                  <a:schemeClr val="hlink"/>
                </a:solidFill>
                <a:sym typeface="Symbol" panose="05050102010706020507" pitchFamily="18" charset="2"/>
              </a:rPr>
              <a:t></a:t>
            </a:r>
            <a:r>
              <a:rPr lang="en-US" altLang="zh-CN" sz="2800" dirty="0">
                <a:solidFill>
                  <a:schemeClr val="hlink"/>
                </a:solidFill>
              </a:rPr>
              <a:t>B </a:t>
            </a:r>
            <a:r>
              <a:rPr kumimoji="0" lang="en-US" altLang="zh-CN" sz="2800" dirty="0">
                <a:solidFill>
                  <a:schemeClr val="hlink"/>
                </a:solidFill>
                <a:sym typeface="Symbol" panose="05050102010706020507" pitchFamily="18" charset="2"/>
              </a:rPr>
              <a:t></a:t>
            </a:r>
            <a:r>
              <a:rPr lang="en-US" altLang="zh-CN" sz="2800" dirty="0">
                <a:solidFill>
                  <a:schemeClr val="hlink"/>
                </a:solidFill>
              </a:rPr>
              <a:t> ┐A</a:t>
            </a:r>
            <a:r>
              <a:rPr kumimoji="0" lang="en-US" altLang="zh-CN" sz="2800" dirty="0">
                <a:solidFill>
                  <a:schemeClr val="hlink"/>
                </a:solidFill>
                <a:sym typeface="Symbol" panose="05050102010706020507" pitchFamily="18" charset="2"/>
              </a:rPr>
              <a:t></a:t>
            </a:r>
            <a:r>
              <a:rPr lang="en-US" altLang="zh-CN" sz="2800" dirty="0">
                <a:solidFill>
                  <a:schemeClr val="hlink"/>
                </a:solidFill>
              </a:rPr>
              <a:t>┐B</a:t>
            </a:r>
          </a:p>
          <a:p>
            <a:pPr>
              <a:buFont typeface="Wingdings" panose="05000000000000000000" pitchFamily="2" charset="2"/>
              <a:buNone/>
            </a:pPr>
            <a:r>
              <a:rPr lang="en-US" altLang="zh-CN" sz="2800" dirty="0"/>
              <a:t>16.</a:t>
            </a:r>
            <a:r>
              <a:rPr lang="zh-CN" altLang="en-US" sz="2800" dirty="0"/>
              <a:t>归谬律</a:t>
            </a:r>
            <a:r>
              <a:rPr lang="zh-CN" altLang="en-US" sz="2800" dirty="0">
                <a:latin typeface="Times New Roman" panose="02020603050405020304" pitchFamily="18" charset="0"/>
              </a:rPr>
              <a:t>      </a:t>
            </a:r>
            <a:r>
              <a:rPr lang="zh-CN" altLang="en-US" sz="2800" dirty="0"/>
              <a:t>	    (</a:t>
            </a:r>
            <a:r>
              <a:rPr lang="en-US" altLang="zh-CN" sz="2800" dirty="0"/>
              <a:t>A→B)∧(A→┐B) </a:t>
            </a:r>
            <a:r>
              <a:rPr kumimoji="0" lang="en-US" altLang="zh-CN" sz="2800" dirty="0">
                <a:solidFill>
                  <a:schemeClr val="tx1"/>
                </a:solidFill>
                <a:sym typeface="Symbol" panose="05050102010706020507" pitchFamily="18" charset="2"/>
              </a:rPr>
              <a:t></a:t>
            </a:r>
            <a:r>
              <a:rPr lang="en-US" altLang="zh-CN" sz="2800" dirty="0"/>
              <a:t> ┐A </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4000"/>
              <a:t>对偶原理</a:t>
            </a:r>
          </a:p>
        </p:txBody>
      </p:sp>
      <p:sp>
        <p:nvSpPr>
          <p:cNvPr id="16387" name="Rectangle 3"/>
          <p:cNvSpPr>
            <a:spLocks noGrp="1" noChangeArrowheads="1"/>
          </p:cNvSpPr>
          <p:nvPr>
            <p:ph type="body" idx="1"/>
          </p:nvPr>
        </p:nvSpPr>
        <p:spPr>
          <a:xfrm>
            <a:off x="533400" y="1600200"/>
            <a:ext cx="8001000" cy="3276600"/>
          </a:xfrm>
        </p:spPr>
        <p:txBody>
          <a:bodyPr/>
          <a:lstStyle/>
          <a:p>
            <a:pPr>
              <a:buFont typeface="Wingdings" panose="05000000000000000000" pitchFamily="2" charset="2"/>
              <a:buNone/>
            </a:pPr>
            <a:r>
              <a:rPr lang="zh-CN" altLang="en-US" sz="2800"/>
              <a:t>一个逻辑等值式，如果只含有┐、</a:t>
            </a:r>
            <a:r>
              <a:rPr lang="en-US" altLang="zh-CN" sz="2800"/>
              <a:t>∨、∧、0、1</a:t>
            </a:r>
          </a:p>
          <a:p>
            <a:pPr>
              <a:buFont typeface="Wingdings" panose="05000000000000000000" pitchFamily="2" charset="2"/>
              <a:buNone/>
            </a:pPr>
            <a:r>
              <a:rPr lang="zh-CN" altLang="en-US" sz="2800"/>
              <a:t>那么同时</a:t>
            </a:r>
          </a:p>
          <a:p>
            <a:pPr>
              <a:buFont typeface="Wingdings" panose="05000000000000000000" pitchFamily="2" charset="2"/>
              <a:buNone/>
            </a:pPr>
            <a:r>
              <a:rPr lang="zh-CN" altLang="en-US" sz="2800"/>
              <a:t>		把</a:t>
            </a:r>
            <a:r>
              <a:rPr lang="en-US" altLang="zh-CN" sz="2800"/>
              <a:t>∨</a:t>
            </a:r>
            <a:r>
              <a:rPr lang="zh-CN" altLang="en-US" sz="2800"/>
              <a:t>和∧互换</a:t>
            </a:r>
            <a:br>
              <a:rPr lang="zh-CN" altLang="en-US" sz="2800"/>
            </a:br>
            <a:r>
              <a:rPr lang="zh-CN" altLang="en-US" sz="2800"/>
              <a:t>	把0和1互换</a:t>
            </a:r>
          </a:p>
          <a:p>
            <a:pPr>
              <a:buFont typeface="Wingdings" panose="05000000000000000000" pitchFamily="2" charset="2"/>
              <a:buNone/>
            </a:pPr>
            <a:r>
              <a:rPr lang="zh-CN" altLang="en-US" sz="2800"/>
              <a:t>得到的还是等值式。</a:t>
            </a:r>
          </a:p>
        </p:txBody>
      </p:sp>
    </p:spTree>
  </p:cSld>
  <p:clrMapOvr>
    <a:masterClrMapping/>
  </p:clrMapOvr>
  <p:transition>
    <p:wipe dir="r"/>
  </p:transition>
</p:sld>
</file>

<file path=ppt/theme/theme1.xml><?xml version="1.0" encoding="utf-8"?>
<a:theme xmlns:a="http://schemas.openxmlformats.org/drawingml/2006/main" name="2001 EDS Template v.1 with Sample Charts">
  <a:themeElements>
    <a:clrScheme name="2001 EDS Template v.1 with Sample Charts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fontScheme name="2001 EDS Template v.1 with Sample Charts">
      <a:majorFont>
        <a:latin typeface="隶书"/>
        <a:ea typeface="隶书"/>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9A5C7"/>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Char char="q"/>
          <a:tabLst/>
          <a:defRPr kumimoji="1" lang="en-US" altLang="zh-CN" sz="2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89A5C7"/>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45000"/>
          </a:spcBef>
          <a:spcAft>
            <a:spcPct val="0"/>
          </a:spcAft>
          <a:buClr>
            <a:srgbClr val="99CCCC"/>
          </a:buClr>
          <a:buSzTx/>
          <a:buFont typeface="Wingdings" panose="05000000000000000000" pitchFamily="2" charset="2"/>
          <a:buChar char="q"/>
          <a:tabLst/>
          <a:defRPr kumimoji="1" lang="en-US" altLang="zh-CN" sz="2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defRPr>
        </a:defPPr>
      </a:lstStyle>
    </a:lnDef>
  </a:objectDefaults>
  <a:extraClrSchemeLst>
    <a:extraClrScheme>
      <a:clrScheme name="2001 EDS Template v.1 with Sample Chart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2001 EDS Template v.1 with Sample Charts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2001 EDS Template v.1 with Sample Charts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2001 EDS Template v.1 with Sample Charts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2001 EDS Template v.1 with Sample Charts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2001 EDS Template v.1 with Sample Charts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2001 EDS Template v.1 with Sample Charts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2001 EDS Template v.1 with Sample Charts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D:\Wnfppt\2001 EDS Template v.1 with Sample Charts.pot</Template>
  <TotalTime>6224</TotalTime>
  <Words>7450</Words>
  <Application>Microsoft Office PowerPoint</Application>
  <PresentationFormat>全屏显示(4:3)</PresentationFormat>
  <Paragraphs>494</Paragraphs>
  <Slides>59</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8" baseType="lpstr">
      <vt:lpstr>黑体</vt:lpstr>
      <vt:lpstr>华文新魏</vt:lpstr>
      <vt:lpstr>隶书</vt:lpstr>
      <vt:lpstr>宋体</vt:lpstr>
      <vt:lpstr>Arial</vt:lpstr>
      <vt:lpstr>Times New Roman</vt:lpstr>
      <vt:lpstr>Wingdings</vt:lpstr>
      <vt:lpstr>2001 EDS Template v.1 with Sample Charts</vt:lpstr>
      <vt:lpstr>Equation</vt:lpstr>
      <vt:lpstr>第2章 命题逻辑等值演算</vt:lpstr>
      <vt:lpstr>本章说明</vt:lpstr>
      <vt:lpstr>2.1 等值式</vt:lpstr>
      <vt:lpstr>等值的定义及说明</vt:lpstr>
      <vt:lpstr>例题</vt:lpstr>
      <vt:lpstr>例题</vt:lpstr>
      <vt:lpstr>基本等值式</vt:lpstr>
      <vt:lpstr>基本等值式</vt:lpstr>
      <vt:lpstr>对偶原理</vt:lpstr>
      <vt:lpstr>等值演算与置换规则</vt:lpstr>
      <vt:lpstr>关于等值演算的说明</vt:lpstr>
      <vt:lpstr>等值演算的应用举例</vt:lpstr>
      <vt:lpstr>例题</vt:lpstr>
      <vt:lpstr>例题</vt:lpstr>
      <vt:lpstr>例题 </vt:lpstr>
      <vt:lpstr>例2.5 解答</vt:lpstr>
      <vt:lpstr>例2.5 解答</vt:lpstr>
      <vt:lpstr>例2.6 应用题</vt:lpstr>
      <vt:lpstr>例2.6 解答</vt:lpstr>
      <vt:lpstr>例2.6 解答</vt:lpstr>
      <vt:lpstr>例2.6 解答</vt:lpstr>
      <vt:lpstr>例2.6的进一步思考</vt:lpstr>
      <vt:lpstr>2.2 析取范式和合取范式 </vt:lpstr>
      <vt:lpstr>2.2 析取范式和合取范式</vt:lpstr>
      <vt:lpstr>2.2 析取范式和合取范式</vt:lpstr>
      <vt:lpstr>2.2 析取范式和合取范式</vt:lpstr>
      <vt:lpstr>析取范式和合取范式的性质</vt:lpstr>
      <vt:lpstr>范式存在的讨论</vt:lpstr>
      <vt:lpstr>求给定公式范式的步骤 </vt:lpstr>
      <vt:lpstr>例题</vt:lpstr>
      <vt:lpstr>例题</vt:lpstr>
      <vt:lpstr>范式的规范化形式</vt:lpstr>
      <vt:lpstr>表2.3 p,q形成的极小项与极大项 </vt:lpstr>
      <vt:lpstr>表2.4 p,q,r形成的极小项与极大项 </vt:lpstr>
      <vt:lpstr>范式的规范化形式</vt:lpstr>
      <vt:lpstr>定理2.5的证明</vt:lpstr>
      <vt:lpstr>定理2.5</vt:lpstr>
      <vt:lpstr>求公式A的主析取范式的方法与步骤</vt:lpstr>
      <vt:lpstr>求公式A的主合取范式的方法与步骤</vt:lpstr>
      <vt:lpstr>例题</vt:lpstr>
      <vt:lpstr>例2.8 求例2.7中公式的主析取范式和主合取范式。</vt:lpstr>
      <vt:lpstr>例2.8 求例2.7中公式的主析取范式和主合取范式。</vt:lpstr>
      <vt:lpstr>主析取范式的用途 </vt:lpstr>
      <vt:lpstr>求公式的成真赋值与成假赋值</vt:lpstr>
      <vt:lpstr>判断公式的类型</vt:lpstr>
      <vt:lpstr>判断公式的类型</vt:lpstr>
      <vt:lpstr>判断两个命题公式是否等值</vt:lpstr>
      <vt:lpstr>应用主析取范式分析和解决实际问题</vt:lpstr>
      <vt:lpstr>应用主析取范式分析和解决实际问题</vt:lpstr>
      <vt:lpstr>由公式的主析取范式求主合取范式 </vt:lpstr>
      <vt:lpstr>例题</vt:lpstr>
      <vt:lpstr>重言式与矛盾式的主合取范式</vt:lpstr>
      <vt:lpstr>真值表与范式的关系 </vt:lpstr>
      <vt:lpstr>本章主要内容</vt:lpstr>
      <vt:lpstr>本章学习要求 </vt:lpstr>
      <vt:lpstr>本章典型习题</vt:lpstr>
      <vt:lpstr>例题</vt:lpstr>
      <vt:lpstr>例题</vt:lpstr>
      <vt:lpstr>PowerPoint 演示文稿</vt:lpstr>
    </vt:vector>
  </TitlesOfParts>
  <Company>UGS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 Tutorial</dc:title>
  <dc:creator>wangn</dc:creator>
  <cp:lastModifiedBy>mingming ren</cp:lastModifiedBy>
  <cp:revision>378</cp:revision>
  <cp:lastPrinted>2001-08-16T18:59:48Z</cp:lastPrinted>
  <dcterms:created xsi:type="dcterms:W3CDTF">2001-10-12T01:04:15Z</dcterms:created>
  <dcterms:modified xsi:type="dcterms:W3CDTF">2024-09-09T11:51:55Z</dcterms:modified>
</cp:coreProperties>
</file>