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8"/>
  </p:notesMasterIdLst>
  <p:sldIdLst>
    <p:sldId id="303" r:id="rId2"/>
    <p:sldId id="304" r:id="rId3"/>
    <p:sldId id="321" r:id="rId4"/>
    <p:sldId id="305" r:id="rId5"/>
    <p:sldId id="306" r:id="rId6"/>
    <p:sldId id="307" r:id="rId7"/>
    <p:sldId id="322" r:id="rId8"/>
    <p:sldId id="308" r:id="rId9"/>
    <p:sldId id="309" r:id="rId10"/>
    <p:sldId id="323" r:id="rId11"/>
    <p:sldId id="310" r:id="rId12"/>
    <p:sldId id="311" r:id="rId13"/>
    <p:sldId id="335" r:id="rId14"/>
    <p:sldId id="330" r:id="rId15"/>
    <p:sldId id="331" r:id="rId16"/>
    <p:sldId id="333" r:id="rId17"/>
    <p:sldId id="312" r:id="rId18"/>
    <p:sldId id="324" r:id="rId19"/>
    <p:sldId id="313" r:id="rId20"/>
    <p:sldId id="314" r:id="rId21"/>
    <p:sldId id="325" r:id="rId22"/>
    <p:sldId id="315" r:id="rId23"/>
    <p:sldId id="316" r:id="rId24"/>
    <p:sldId id="317" r:id="rId25"/>
    <p:sldId id="318" r:id="rId26"/>
    <p:sldId id="326" r:id="rId27"/>
    <p:sldId id="319" r:id="rId28"/>
    <p:sldId id="327" r:id="rId29"/>
    <p:sldId id="320" r:id="rId30"/>
    <p:sldId id="328" r:id="rId31"/>
    <p:sldId id="329" r:id="rId32"/>
    <p:sldId id="336" r:id="rId33"/>
    <p:sldId id="337" r:id="rId34"/>
    <p:sldId id="338" r:id="rId35"/>
    <p:sldId id="339" r:id="rId36"/>
    <p:sldId id="340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FFF"/>
    <a:srgbClr val="FFFFC1"/>
    <a:srgbClr val="3366CC"/>
    <a:srgbClr val="FECCBE"/>
    <a:srgbClr val="0033CC"/>
    <a:srgbClr val="D9FFD9"/>
    <a:srgbClr val="FF3300"/>
    <a:srgbClr val="E6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3" autoAdjust="0"/>
    <p:restoredTop sz="94660"/>
  </p:normalViewPr>
  <p:slideViewPr>
    <p:cSldViewPr>
      <p:cViewPr varScale="1">
        <p:scale>
          <a:sx n="124" d="100"/>
          <a:sy n="124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3B2D215-23AD-45A0-875F-237F394CC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86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E0359-6A04-4E63-8587-8699A6E13A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00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2C2DB-125E-4E87-A772-4226705FC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8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B6974-A8C1-41DB-B373-3A0BAA41A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88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86689-7A6F-4E32-BD1D-9F8FE0248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14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35EA4-9718-481D-AA36-4E5FA8308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4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67474-7BC9-469A-B151-B07CA4464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63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DE55C-6CA3-4B25-8212-EE90EF8EB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07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D00D8-7BAE-467F-863E-9A87FEA47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0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41385-694C-45E2-9A7A-579A5895F9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20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C03E8-C163-42F7-BAAF-EF159F839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65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7673D-BEA6-4BCC-AF58-056CE37573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27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14E137E-DE10-4C0E-913B-A2D334E12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5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8AD01F-3ED0-4431-87A6-1FF66BB8764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等价关系</a:t>
            </a:r>
            <a:r>
              <a:rPr lang="zh-CN" altLang="en-US" b="1" dirty="0" smtClean="0"/>
              <a:t>与偏序关系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229600" cy="38862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等价关系的定义与实例</a:t>
            </a:r>
          </a:p>
          <a:p>
            <a:pPr eaLnBrk="1" hangingPunct="1"/>
            <a:r>
              <a:rPr lang="zh-CN" altLang="en-US" sz="2800" b="1" smtClean="0"/>
              <a:t>等价类及其性质</a:t>
            </a:r>
          </a:p>
          <a:p>
            <a:pPr eaLnBrk="1" hangingPunct="1"/>
            <a:r>
              <a:rPr lang="zh-CN" altLang="en-US" sz="2800" b="1" smtClean="0"/>
              <a:t>商集与集合的划分</a:t>
            </a:r>
          </a:p>
          <a:p>
            <a:pPr eaLnBrk="1" hangingPunct="1"/>
            <a:r>
              <a:rPr lang="zh-CN" altLang="en-US" sz="2800" b="1" smtClean="0"/>
              <a:t>等价关系与划分的一一对应</a:t>
            </a:r>
          </a:p>
          <a:p>
            <a:pPr eaLnBrk="1" hangingPunct="1"/>
            <a:r>
              <a:rPr lang="zh-CN" altLang="en-US" sz="2800" b="1" smtClean="0"/>
              <a:t>偏序关系</a:t>
            </a:r>
          </a:p>
          <a:p>
            <a:pPr eaLnBrk="1" hangingPunct="1"/>
            <a:r>
              <a:rPr lang="zh-CN" altLang="en-US" sz="2800" b="1" smtClean="0"/>
              <a:t>偏序集与哈斯图</a:t>
            </a:r>
          </a:p>
          <a:p>
            <a:pPr eaLnBrk="1" hangingPunct="1"/>
            <a:r>
              <a:rPr lang="zh-CN" altLang="en-US" sz="2800" b="1" smtClean="0"/>
              <a:t>偏序集中的特定元素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238C8B-E266-489B-970F-B2103F52028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例题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319587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给定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如下：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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b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},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b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},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的划分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其他都不是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的划分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为什么？</a:t>
            </a:r>
            <a:endParaRPr lang="zh-CN" altLang="en-US" sz="28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69D4E-35AD-4849-9672-2EA4647DAB8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等价关系与划分的一一对应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79475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8064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商集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不同的商集对应于不同的划分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任给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如下定义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的同一划分块中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且该等价关系确定的商集就是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4970463"/>
            <a:ext cx="87487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666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上所有的等价关系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求解思路：先做出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的所有划分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然后根据划分写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出对应的等价关系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9F0094-42FA-4405-8B16-217DDB5DC1F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等价关系与划分之间的对应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4213" y="4508500"/>
            <a:ext cx="75596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分别对应等价关系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 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={&lt;2,3&gt;,&lt;3,2&gt;}∪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={&lt;1,3&gt;,&lt;3,1&gt;}∪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baseline="-25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84213" y="3933825"/>
            <a:ext cx="72231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对应于全域关系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5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对应于恒等关系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6" name="Group 91"/>
          <p:cNvGrpSpPr>
            <a:grpSpLocks/>
          </p:cNvGrpSpPr>
          <p:nvPr/>
        </p:nvGrpSpPr>
        <p:grpSpPr bwMode="auto">
          <a:xfrm>
            <a:off x="539750" y="1916113"/>
            <a:ext cx="7848600" cy="1671637"/>
            <a:chOff x="249" y="1561"/>
            <a:chExt cx="5307" cy="1189"/>
          </a:xfrm>
        </p:grpSpPr>
        <p:grpSp>
          <p:nvGrpSpPr>
            <p:cNvPr id="15367" name="Group 83"/>
            <p:cNvGrpSpPr>
              <a:grpSpLocks/>
            </p:cNvGrpSpPr>
            <p:nvPr/>
          </p:nvGrpSpPr>
          <p:grpSpPr bwMode="auto">
            <a:xfrm>
              <a:off x="249" y="1561"/>
              <a:ext cx="907" cy="1189"/>
              <a:chOff x="521" y="1661"/>
              <a:chExt cx="907" cy="1189"/>
            </a:xfrm>
          </p:grpSpPr>
          <p:grpSp>
            <p:nvGrpSpPr>
              <p:cNvPr id="15406" name="Group 46"/>
              <p:cNvGrpSpPr>
                <a:grpSpLocks/>
              </p:cNvGrpSpPr>
              <p:nvPr/>
            </p:nvGrpSpPr>
            <p:grpSpPr bwMode="auto">
              <a:xfrm>
                <a:off x="521" y="1661"/>
                <a:ext cx="907" cy="907"/>
                <a:chOff x="612" y="2296"/>
                <a:chExt cx="907" cy="907"/>
              </a:xfrm>
            </p:grpSpPr>
            <p:sp>
              <p:nvSpPr>
                <p:cNvPr id="15408" name="Oval 38"/>
                <p:cNvSpPr>
                  <a:spLocks noChangeArrowheads="1"/>
                </p:cNvSpPr>
                <p:nvPr/>
              </p:nvSpPr>
              <p:spPr bwMode="auto">
                <a:xfrm>
                  <a:off x="612" y="2296"/>
                  <a:ext cx="907" cy="90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5409" name="Oval 39"/>
                <p:cNvSpPr>
                  <a:spLocks noChangeArrowheads="1"/>
                </p:cNvSpPr>
                <p:nvPr/>
              </p:nvSpPr>
              <p:spPr bwMode="auto">
                <a:xfrm>
                  <a:off x="975" y="2432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2</a:t>
                  </a:r>
                </a:p>
              </p:txBody>
            </p:sp>
            <p:sp>
              <p:nvSpPr>
                <p:cNvPr id="15410" name="Oval 44"/>
                <p:cNvSpPr>
                  <a:spLocks noChangeArrowheads="1"/>
                </p:cNvSpPr>
                <p:nvPr/>
              </p:nvSpPr>
              <p:spPr bwMode="auto">
                <a:xfrm>
                  <a:off x="793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1</a:t>
                  </a:r>
                </a:p>
              </p:txBody>
            </p:sp>
            <p:sp>
              <p:nvSpPr>
                <p:cNvPr id="15411" name="Oval 45"/>
                <p:cNvSpPr>
                  <a:spLocks noChangeArrowheads="1"/>
                </p:cNvSpPr>
                <p:nvPr/>
              </p:nvSpPr>
              <p:spPr bwMode="auto">
                <a:xfrm>
                  <a:off x="1179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15407" name="Rectangle 78"/>
              <p:cNvSpPr>
                <a:spLocks noChangeArrowheads="1"/>
              </p:cNvSpPr>
              <p:nvPr/>
            </p:nvSpPr>
            <p:spPr bwMode="auto">
              <a:xfrm>
                <a:off x="881" y="2523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1</a:t>
                </a:r>
                <a:r>
                  <a:rPr lang="en-US" altLang="zh-CN" sz="2800" b="1" baseline="-25000">
                    <a:sym typeface="Symbol" panose="05050102010706020507" pitchFamily="18" charset="2"/>
                  </a:rPr>
                  <a:t> </a:t>
                </a:r>
              </a:p>
            </p:txBody>
          </p:sp>
        </p:grpSp>
        <p:grpSp>
          <p:nvGrpSpPr>
            <p:cNvPr id="15368" name="Group 87"/>
            <p:cNvGrpSpPr>
              <a:grpSpLocks/>
            </p:cNvGrpSpPr>
            <p:nvPr/>
          </p:nvGrpSpPr>
          <p:grpSpPr bwMode="auto">
            <a:xfrm>
              <a:off x="4649" y="1561"/>
              <a:ext cx="907" cy="1189"/>
              <a:chOff x="3152" y="2931"/>
              <a:chExt cx="907" cy="1189"/>
            </a:xfrm>
          </p:grpSpPr>
          <p:grpSp>
            <p:nvGrpSpPr>
              <p:cNvPr id="15396" name="Group 76"/>
              <p:cNvGrpSpPr>
                <a:grpSpLocks/>
              </p:cNvGrpSpPr>
              <p:nvPr/>
            </p:nvGrpSpPr>
            <p:grpSpPr bwMode="auto">
              <a:xfrm>
                <a:off x="3152" y="2931"/>
                <a:ext cx="907" cy="907"/>
                <a:chOff x="3152" y="3022"/>
                <a:chExt cx="907" cy="907"/>
              </a:xfrm>
            </p:grpSpPr>
            <p:grpSp>
              <p:nvGrpSpPr>
                <p:cNvPr id="15398" name="Group 57"/>
                <p:cNvGrpSpPr>
                  <a:grpSpLocks/>
                </p:cNvGrpSpPr>
                <p:nvPr/>
              </p:nvGrpSpPr>
              <p:grpSpPr bwMode="auto">
                <a:xfrm>
                  <a:off x="3152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1540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5403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5404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5405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5399" name="Line 70"/>
                <p:cNvSpPr>
                  <a:spLocks noChangeShapeType="1"/>
                </p:cNvSpPr>
                <p:nvPr/>
              </p:nvSpPr>
              <p:spPr bwMode="auto">
                <a:xfrm>
                  <a:off x="3243" y="3203"/>
                  <a:ext cx="363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606" y="3294"/>
                  <a:ext cx="408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1" name="Line 72"/>
                <p:cNvSpPr>
                  <a:spLocks noChangeShapeType="1"/>
                </p:cNvSpPr>
                <p:nvPr/>
              </p:nvSpPr>
              <p:spPr bwMode="auto">
                <a:xfrm>
                  <a:off x="3606" y="3521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97" name="Rectangle 79"/>
              <p:cNvSpPr>
                <a:spLocks noChangeArrowheads="1"/>
              </p:cNvSpPr>
              <p:nvPr/>
            </p:nvSpPr>
            <p:spPr bwMode="auto">
              <a:xfrm>
                <a:off x="3509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5</a:t>
                </a:r>
                <a:endParaRPr lang="en-US" altLang="zh-CN" sz="2800" baseline="-25000"/>
              </a:p>
            </p:txBody>
          </p:sp>
        </p:grpSp>
        <p:grpSp>
          <p:nvGrpSpPr>
            <p:cNvPr id="15369" name="Group 84"/>
            <p:cNvGrpSpPr>
              <a:grpSpLocks/>
            </p:cNvGrpSpPr>
            <p:nvPr/>
          </p:nvGrpSpPr>
          <p:grpSpPr bwMode="auto">
            <a:xfrm>
              <a:off x="1338" y="1570"/>
              <a:ext cx="907" cy="1180"/>
              <a:chOff x="2154" y="1706"/>
              <a:chExt cx="907" cy="1180"/>
            </a:xfrm>
          </p:grpSpPr>
          <p:grpSp>
            <p:nvGrpSpPr>
              <p:cNvPr id="15388" name="Group 73"/>
              <p:cNvGrpSpPr>
                <a:grpSpLocks/>
              </p:cNvGrpSpPr>
              <p:nvPr/>
            </p:nvGrpSpPr>
            <p:grpSpPr bwMode="auto">
              <a:xfrm>
                <a:off x="2154" y="1706"/>
                <a:ext cx="907" cy="907"/>
                <a:chOff x="2154" y="1797"/>
                <a:chExt cx="907" cy="907"/>
              </a:xfrm>
            </p:grpSpPr>
            <p:grpSp>
              <p:nvGrpSpPr>
                <p:cNvPr id="15390" name="Group 47"/>
                <p:cNvGrpSpPr>
                  <a:grpSpLocks/>
                </p:cNvGrpSpPr>
                <p:nvPr/>
              </p:nvGrpSpPr>
              <p:grpSpPr bwMode="auto">
                <a:xfrm>
                  <a:off x="2154" y="1797"/>
                  <a:ext cx="907" cy="907"/>
                  <a:chOff x="612" y="2296"/>
                  <a:chExt cx="907" cy="907"/>
                </a:xfrm>
              </p:grpSpPr>
              <p:sp>
                <p:nvSpPr>
                  <p:cNvPr id="1539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5393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5394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5395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5391" name="Line 67"/>
                <p:cNvSpPr>
                  <a:spLocks noChangeShapeType="1"/>
                </p:cNvSpPr>
                <p:nvPr/>
              </p:nvSpPr>
              <p:spPr bwMode="auto">
                <a:xfrm>
                  <a:off x="2331" y="1942"/>
                  <a:ext cx="487" cy="7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9" name="Rectangle 80"/>
              <p:cNvSpPr>
                <a:spLocks noChangeArrowheads="1"/>
              </p:cNvSpPr>
              <p:nvPr/>
            </p:nvSpPr>
            <p:spPr bwMode="auto">
              <a:xfrm>
                <a:off x="2511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2</a:t>
                </a:r>
              </a:p>
            </p:txBody>
          </p:sp>
        </p:grpSp>
        <p:grpSp>
          <p:nvGrpSpPr>
            <p:cNvPr id="15370" name="Group 86"/>
            <p:cNvGrpSpPr>
              <a:grpSpLocks/>
            </p:cNvGrpSpPr>
            <p:nvPr/>
          </p:nvGrpSpPr>
          <p:grpSpPr bwMode="auto">
            <a:xfrm>
              <a:off x="3560" y="1561"/>
              <a:ext cx="907" cy="1189"/>
              <a:chOff x="1383" y="2931"/>
              <a:chExt cx="907" cy="1189"/>
            </a:xfrm>
          </p:grpSpPr>
          <p:grpSp>
            <p:nvGrpSpPr>
              <p:cNvPr id="15380" name="Group 75"/>
              <p:cNvGrpSpPr>
                <a:grpSpLocks/>
              </p:cNvGrpSpPr>
              <p:nvPr/>
            </p:nvGrpSpPr>
            <p:grpSpPr bwMode="auto">
              <a:xfrm>
                <a:off x="1383" y="2931"/>
                <a:ext cx="907" cy="907"/>
                <a:chOff x="1383" y="3022"/>
                <a:chExt cx="907" cy="907"/>
              </a:xfrm>
            </p:grpSpPr>
            <p:grpSp>
              <p:nvGrpSpPr>
                <p:cNvPr id="15382" name="Group 52"/>
                <p:cNvGrpSpPr>
                  <a:grpSpLocks/>
                </p:cNvGrpSpPr>
                <p:nvPr/>
              </p:nvGrpSpPr>
              <p:grpSpPr bwMode="auto">
                <a:xfrm>
                  <a:off x="1383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15384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538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5386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538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538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701" y="311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1" name="Rectangle 81"/>
              <p:cNvSpPr>
                <a:spLocks noChangeArrowheads="1"/>
              </p:cNvSpPr>
              <p:nvPr/>
            </p:nvSpPr>
            <p:spPr bwMode="auto">
              <a:xfrm>
                <a:off x="1746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4</a:t>
                </a:r>
                <a:endParaRPr lang="en-US" altLang="zh-CN" sz="2800" baseline="-25000"/>
              </a:p>
            </p:txBody>
          </p:sp>
        </p:grpSp>
        <p:grpSp>
          <p:nvGrpSpPr>
            <p:cNvPr id="15371" name="Group 85"/>
            <p:cNvGrpSpPr>
              <a:grpSpLocks/>
            </p:cNvGrpSpPr>
            <p:nvPr/>
          </p:nvGrpSpPr>
          <p:grpSpPr bwMode="auto">
            <a:xfrm>
              <a:off x="2426" y="1570"/>
              <a:ext cx="907" cy="1180"/>
              <a:chOff x="3923" y="1706"/>
              <a:chExt cx="907" cy="1180"/>
            </a:xfrm>
          </p:grpSpPr>
          <p:grpSp>
            <p:nvGrpSpPr>
              <p:cNvPr id="15372" name="Group 74"/>
              <p:cNvGrpSpPr>
                <a:grpSpLocks/>
              </p:cNvGrpSpPr>
              <p:nvPr/>
            </p:nvGrpSpPr>
            <p:grpSpPr bwMode="auto">
              <a:xfrm>
                <a:off x="3923" y="1706"/>
                <a:ext cx="907" cy="907"/>
                <a:chOff x="3923" y="1752"/>
                <a:chExt cx="907" cy="907"/>
              </a:xfrm>
            </p:grpSpPr>
            <p:grpSp>
              <p:nvGrpSpPr>
                <p:cNvPr id="15374" name="Group 62"/>
                <p:cNvGrpSpPr>
                  <a:grpSpLocks/>
                </p:cNvGrpSpPr>
                <p:nvPr/>
              </p:nvGrpSpPr>
              <p:grpSpPr bwMode="auto">
                <a:xfrm>
                  <a:off x="3923" y="1752"/>
                  <a:ext cx="907" cy="907"/>
                  <a:chOff x="612" y="2296"/>
                  <a:chExt cx="907" cy="907"/>
                </a:xfrm>
              </p:grpSpPr>
              <p:sp>
                <p:nvSpPr>
                  <p:cNvPr id="15376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5377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15378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15379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5375" name="Line 68"/>
                <p:cNvSpPr>
                  <a:spLocks noChangeShapeType="1"/>
                </p:cNvSpPr>
                <p:nvPr/>
              </p:nvSpPr>
              <p:spPr bwMode="auto">
                <a:xfrm>
                  <a:off x="3937" y="2153"/>
                  <a:ext cx="8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3" name="Rectangle 82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3</a:t>
                </a:r>
                <a:endParaRPr lang="en-US" altLang="zh-CN" sz="2800" baseline="-250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A74D2A1-EA39-4CFC-B294-0E1D3B20982E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303446"/>
              </p:ext>
            </p:extLst>
          </p:nvPr>
        </p:nvGraphicFramePr>
        <p:xfrm>
          <a:off x="-246063" y="1438275"/>
          <a:ext cx="7170738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Document" r:id="rId3" imgW="4128583" imgH="3105133" progId="Word.Document.8">
                  <p:embed/>
                </p:oleObj>
              </mc:Choice>
              <mc:Fallback>
                <p:oleObj name="Document" r:id="rId3" imgW="4128583" imgH="3105133" progId="Word.Document.8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6063" y="1438275"/>
                        <a:ext cx="7170738" cy="540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80400" cy="1143000"/>
          </a:xfrm>
        </p:spPr>
        <p:txBody>
          <a:bodyPr/>
          <a:lstStyle/>
          <a:p>
            <a:pPr algn="l" eaLnBrk="1" hangingPunct="1"/>
            <a:r>
              <a:rPr lang="zh-CN" altLang="en-US" b="1" dirty="0"/>
              <a:t>等价关系的计数</a:t>
            </a:r>
            <a:endParaRPr lang="en-US" altLang="zh-CN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2303" y="3212976"/>
            <a:ext cx="7559675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这里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表示分成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个等价类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.  |A|=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n.</a:t>
            </a:r>
            <a:endParaRPr lang="en-US" altLang="zh-CN" sz="2800" b="1" i="1" baseline="-25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39FDCC3-218C-47DA-8195-7C4ECFF3B7A8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44409"/>
              </p:ext>
            </p:extLst>
          </p:nvPr>
        </p:nvGraphicFramePr>
        <p:xfrm>
          <a:off x="165100" y="1911350"/>
          <a:ext cx="834231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Document" r:id="rId3" imgW="4323714" imgH="2347450" progId="Word.Document.8">
                  <p:embed/>
                </p:oleObj>
              </mc:Choice>
              <mc:Fallback>
                <p:oleObj name="Document" r:id="rId3" imgW="4323714" imgH="2347450" progId="Word.Document.8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911350"/>
                        <a:ext cx="834231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第二类</a:t>
            </a:r>
            <a:r>
              <a:rPr lang="en-US" altLang="zh-CN" b="1" dirty="0" err="1"/>
              <a:t>Stirling</a:t>
            </a:r>
            <a:r>
              <a:rPr lang="zh-CN" altLang="en-US" b="1" dirty="0"/>
              <a:t>数的定义</a:t>
            </a:r>
          </a:p>
        </p:txBody>
      </p:sp>
    </p:spTree>
    <p:extLst>
      <p:ext uri="{BB962C8B-B14F-4D97-AF65-F5344CB8AC3E}">
        <p14:creationId xmlns:p14="http://schemas.microsoft.com/office/powerpoint/2010/main" val="21652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9446A7A-044F-4341-BAE4-D85C9DD7CFDF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92113" y="1625600"/>
          <a:ext cx="7431087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文档" r:id="rId3" imgW="4290343" imgH="3059553" progId="Word.Document.8">
                  <p:embed/>
                </p:oleObj>
              </mc:Choice>
              <mc:Fallback>
                <p:oleObj name="文档" r:id="rId3" imgW="4290343" imgH="3059553" progId="Word.Document.8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625600"/>
                        <a:ext cx="7431087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第二类</a:t>
            </a:r>
            <a:r>
              <a:rPr lang="en-US" altLang="zh-CN" b="1" dirty="0" err="1"/>
              <a:t>Stirling</a:t>
            </a:r>
            <a:r>
              <a:rPr lang="zh-CN" altLang="en-US" b="1" dirty="0"/>
              <a:t>数的递推方程</a:t>
            </a:r>
            <a:endParaRPr lang="en-US" altLang="zh-CN" b="1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4"/>
          <a:stretch>
            <a:fillRect/>
          </a:stretch>
        </p:blipFill>
        <p:spPr bwMode="auto">
          <a:xfrm>
            <a:off x="4572000" y="2060575"/>
            <a:ext cx="42497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0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9C4C781-6D69-483A-9BC3-65B457A53179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0" y="1552575"/>
          <a:ext cx="8751888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文档" r:id="rId3" imgW="4761718" imgH="2662157" progId="Word.Document.8">
                  <p:embed/>
                </p:oleObj>
              </mc:Choice>
              <mc:Fallback>
                <p:oleObj name="文档" r:id="rId3" imgW="4761718" imgH="2662157" progId="Word.Document.8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2575"/>
                        <a:ext cx="8751888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两个恒等式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027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D0082-6E14-4A24-B0B8-E60B981942D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684213" y="1989138"/>
            <a:ext cx="82089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3, 4}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，在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上定义二元关系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：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&gt;&gt;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x+y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u+v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导出的划分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684213" y="4005263"/>
            <a:ext cx="80660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解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 &lt;1,2&gt;, &lt;1,3&gt;, &lt;1,4&gt;, &lt;2,1&gt;, &lt;2,2&gt;,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&lt;2,3&gt;,&lt;2,4&gt;,&lt;3,1&gt;, &lt;3,2&gt;, &lt;3,3&gt;, &lt;3,4&gt;, &lt;4,1&gt;,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&lt;4,2&gt;, &lt;4,3&gt;, &lt;4 ,4&gt;}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719A7-26D7-4B4B-9D01-2AF80F6E752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实例（续）</a:t>
            </a:r>
          </a:p>
        </p:txBody>
      </p:sp>
      <p:sp>
        <p:nvSpPr>
          <p:cNvPr id="291844" name="Text Box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根据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2,3,4,5,6,7,8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划分成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个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等价类：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 {&lt;1,1&gt;}, {&lt;1,2&gt;,&lt;2,1&gt;},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{&lt;1,3&gt;, &lt;2,2&gt;, &lt;3,1&gt;},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{&lt;1,4&gt;, &lt;2,3&gt;, &lt;3,2&gt;, &lt;4,1&gt;},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{&lt;2,4&gt;, &lt;3,3&gt;, &lt;4,2&gt;},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{&lt;3,4&gt;, &lt;4,3&gt;}, {&lt;4,4&gt;} }</a:t>
            </a:r>
            <a:r>
              <a:rPr lang="en-US" altLang="zh-CN" sz="280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01A89F-81DD-42A6-A677-8121F98519D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偏序关系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7993063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上的自反、反对称和传递的关系，称为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偏序关系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，记作≼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设≼为偏序关系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&gt;∈≼,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则记作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读作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小于或等于”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集合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上的恒等关系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小于或等于关系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整除关系和包含关系也是相应集合上的偏序关系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1C09B7-7620-4143-A86E-5D8ED9B000C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等价关系的定义与实例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99306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 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为非空集合上的关系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是自反的、对称的和传递的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上的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等价关系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是一个等价关系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称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等价于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记做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. 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84213" y="4221163"/>
            <a:ext cx="79930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实例  设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={1,2,…,8},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如下定义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上的关系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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 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 |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(mod 3) 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其中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(mod 3)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叫做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模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相等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即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除以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的余数与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除以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的余数相等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6F42A4-10A4-4A56-8BED-0557F01CC4BD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相关概念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820896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可比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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可比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结论：任取两个元素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可能有下述情况：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不是可比的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 smtClean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这里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≺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≼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全序关系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都是可比的，则称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全序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（或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线序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实例：数集上的小于或等于关系是全序关系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整除关系不是正整数集合上的全序关系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035C74-1D99-407C-A633-045101B9115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覆盖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：设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且不存在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z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覆盖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{ 1, 2, 4, 6 }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集合上的整除关系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2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覆盖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1,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4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覆盖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4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不覆盖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1.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相关概念（续）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FF3C61-02AC-46A6-92C4-5F8F4D737F4C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偏序集与哈斯图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8316912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上的偏序关系≼一起叫做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,≼&gt;.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实例：整数集和小于等于关系构成偏序集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,≤&gt;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，幂集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和包含关系构成偏序集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哈斯图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：利用偏序自反、反对称、传递性简化的关系图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特点：每个结点没有环，两个连通的结点之间的序关系通过结点位置的高低表示，位置低的元素的顺序在前，具有覆盖关系的两个结点之间连边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A50A3-90B2-4E50-8E93-0E9A23E2F02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哈斯图实例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5772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   &lt;{ 1, 2, 3, 4, 5, 6, 7, 8, 9 },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整除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}),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</p:txBody>
      </p:sp>
      <p:pic>
        <p:nvPicPr>
          <p:cNvPr id="22533" name="Picture 7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0" t="6129" r="-2565" b="8022"/>
          <a:stretch>
            <a:fillRect/>
          </a:stretch>
        </p:blipFill>
        <p:spPr bwMode="auto">
          <a:xfrm>
            <a:off x="971550" y="2997200"/>
            <a:ext cx="7129463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971ABD-159B-41C3-901A-DF4A1B6B206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684213" y="4797425"/>
            <a:ext cx="705643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&gt;}∪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哈斯图实例（续）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684213" y="1844675"/>
            <a:ext cx="36004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已知偏序集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的哈斯图如右图所示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试求出集合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的表达式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 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8" name="Picture 11" descr="7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r="25455" b="16397"/>
          <a:stretch>
            <a:fillRect/>
          </a:stretch>
        </p:blipFill>
        <p:spPr bwMode="auto">
          <a:xfrm>
            <a:off x="5292725" y="1844675"/>
            <a:ext cx="3422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07B2A2-B5BA-45CE-AF9B-F632E96BB40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偏序集的特定元素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8206093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,≼&gt;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最小元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最大元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≺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极小元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极大元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0B7456-CE9C-4C11-9CE4-68F58449297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特殊元素的性质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 </a:t>
            </a:r>
            <a:r>
              <a:rPr lang="zh-CN" altLang="en-US" sz="2800" b="1" dirty="0" smtClean="0"/>
              <a:t>对于有穷集，极小元和极大元必存在，可能存在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多个</a:t>
            </a:r>
            <a:r>
              <a:rPr lang="en-US" altLang="zh-CN" sz="2800" b="1" dirty="0" smtClean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最小元和最大元不一定存在，如果存在一定惟一</a:t>
            </a:r>
            <a:r>
              <a:rPr lang="en-US" altLang="zh-CN" sz="2800" b="1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最小元一定是极小元；最大元一定是极大元</a:t>
            </a:r>
            <a:r>
              <a:rPr lang="en-US" altLang="zh-CN" sz="2800" b="1" dirty="0" smtClean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孤立结点既是极小元，也是极大元</a:t>
            </a:r>
            <a:r>
              <a:rPr lang="en-US" altLang="zh-CN" sz="2800" b="1" dirty="0" smtClean="0"/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55650" y="1844675"/>
            <a:ext cx="7920038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≼&gt;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上界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下界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的上界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的最小元为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最小上界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上确界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的下界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的最大元为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最大下界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下确界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偏序集的特定元素</a:t>
            </a:r>
            <a:r>
              <a:rPr lang="en-US" altLang="zh-CN" b="1" smtClean="0"/>
              <a:t>(</a:t>
            </a:r>
            <a:r>
              <a:rPr lang="zh-CN" altLang="en-US" b="1" smtClean="0"/>
              <a:t>续</a:t>
            </a:r>
            <a:r>
              <a:rPr lang="en-US" altLang="zh-CN" b="1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221C5D-C890-4249-919A-01C19D3DA842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/>
              <a:t>下界、上界、下确界、上确界不一定存在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/>
              <a:t>下界、上界存在不一定惟一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/>
              <a:t>下确界、上确界如果存在，则惟一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/>
              <a:t>集合的最小元就是它的下确界，最大元就是它的上确界；反之不对</a:t>
            </a:r>
            <a:r>
              <a:rPr lang="en-US" altLang="zh-CN" sz="2800" b="1" dirty="0" smtClean="0"/>
              <a:t>.  </a:t>
            </a:r>
          </a:p>
          <a:p>
            <a:pPr eaLnBrk="1" hangingPunct="1"/>
            <a:endParaRPr lang="en-US" altLang="zh-CN" sz="2800" dirty="0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特殊元素的性质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1B3B26-0A3D-4A98-92CA-10197059AB8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2073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6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设偏序集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,≼&gt;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如下图所示，求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的极小元、最小元、极大元、最大元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的下界、上界、下确界、上确界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4932363" y="3284538"/>
            <a:ext cx="36353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极小元：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极大元：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没有最小元与最大元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的下界和最大下界都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不存在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上界有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最小上界为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28678" name="Picture 11" descr="7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r="25455" b="16397"/>
          <a:stretch>
            <a:fillRect/>
          </a:stretch>
        </p:blipFill>
        <p:spPr bwMode="auto">
          <a:xfrm>
            <a:off x="971550" y="3213100"/>
            <a:ext cx="34242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E9EB20-18B4-4F2E-9C47-91E8C69D08D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等价关系的验证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886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验证模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3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相等关系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R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因为</a:t>
            </a:r>
            <a:br>
              <a:rPr lang="zh-CN" altLang="en-US" sz="2800" b="1" smtClean="0">
                <a:latin typeface="Times New Roman" panose="02020603050405020304" pitchFamily="18" charset="0"/>
              </a:rPr>
            </a:br>
            <a:r>
              <a:rPr lang="zh-CN" altLang="en-US" sz="2800" b="1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</a:t>
            </a:r>
            <a:br>
              <a:rPr lang="en-US" altLang="zh-CN" sz="2800" b="1" smtClean="0">
                <a:latin typeface="Times New Roman" panose="02020603050405020304" pitchFamily="18" charset="0"/>
              </a:rPr>
            </a:br>
            <a:r>
              <a:rPr lang="en-US" altLang="zh-CN" sz="2800" b="1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</a:t>
            </a:r>
            <a:br>
              <a:rPr lang="en-US" altLang="zh-CN" sz="2800" b="1" smtClean="0">
                <a:latin typeface="Times New Roman" panose="02020603050405020304" pitchFamily="18" charset="0"/>
              </a:rPr>
            </a:br>
            <a:r>
              <a:rPr lang="en-US" altLang="zh-CN" sz="2800" b="1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z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z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3),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 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z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自反性、对称性、传递性得到验证</a:t>
            </a:r>
          </a:p>
          <a:p>
            <a:pPr eaLnBrk="1" hangingPunct="1"/>
            <a:endParaRPr lang="en-US" altLang="zh-CN" sz="28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C6BCA8D9-0AE0-4F11-AD15-0B7D9E3A7752}" type="slidenum">
              <a:rPr lang="zh-CN" altLang="en-US" sz="1200" smtClean="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偏序集的特殊子集</a:t>
            </a:r>
            <a:endParaRPr lang="en-US" altLang="zh-CN" sz="4000" b="1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19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,≼&gt;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为偏序集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都是可比的，则称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中的元素个数称为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链的长度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都是不可比的，则称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反链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中的元素个数称为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反链的长度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实例：在偏序集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&lt;{1,2,…,9},|&gt;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{1,2,4,8}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是长为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链，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{1,4}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是长为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的链，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{2,3}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是长为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的反链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对于单元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，它的长度是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，既是链也是反链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06951306-D6E3-42DC-94F7-AB7228E2DEA7}" type="slidenum">
              <a:rPr lang="zh-CN" altLang="en-US" sz="1200" smtClean="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分解为反链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708920"/>
            <a:ext cx="7416800" cy="2952328"/>
          </a:xfrm>
          <a:ln w="19050">
            <a:solidFill>
              <a:srgbClr val="00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偏序集反链分解算法</a:t>
            </a:r>
          </a:p>
          <a:p>
            <a:pPr eaLnBrk="1" hangingPunct="1">
              <a:buFontTx/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输入：偏序集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中的反链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的所有极大元的集合（显然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是一条反链）</a:t>
            </a: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．令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18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  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   转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827088" y="1484313"/>
            <a:ext cx="7632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,≼&gt;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为偏序集，如果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中最长的链长度为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则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中存在极大元，且该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偏序集可以分解为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条不相交的反链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2163" y="5661248"/>
            <a:ext cx="7632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,≼&gt;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为含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mn+1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个元素的偏序集，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中存在长度为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m+1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的反链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或长度为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n+1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的链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拟序关系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8" y="1484784"/>
            <a:ext cx="8184482" cy="42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拟序关系</a:t>
            </a:r>
            <a:r>
              <a:rPr lang="zh-CN" altLang="en-US" b="1" dirty="0"/>
              <a:t>例子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9" y="1772817"/>
            <a:ext cx="7273180" cy="34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拟序</a:t>
            </a:r>
            <a:r>
              <a:rPr lang="zh-CN" altLang="en-US" b="1" dirty="0" smtClean="0"/>
              <a:t>和偏序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844824"/>
            <a:ext cx="794527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三</a:t>
            </a:r>
            <a:r>
              <a:rPr lang="zh-CN" altLang="en-US" b="1" dirty="0" smtClean="0"/>
              <a:t>歧</a:t>
            </a:r>
            <a:r>
              <a:rPr lang="zh-CN" altLang="en-US" b="1" dirty="0" smtClean="0"/>
              <a:t>性、拟线序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772816"/>
            <a:ext cx="8208912" cy="37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良序关系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708920"/>
            <a:ext cx="7717356" cy="3384376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5395" y="1361896"/>
            <a:ext cx="7632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说明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≺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&gt;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为拟序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集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，可类似地定义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的最小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大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元、极小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极大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元、上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界、上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确界，以及链和反链的概念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CDD89-45F8-4ADE-A0EF-FD1503AF64F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上模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等价关系的关系图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55738" y="18510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166813" y="1778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84213" y="1700213"/>
            <a:ext cx="72929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={1,2,…,8},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 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(mod 3) 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5" name="Picture 10" descr="7-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80645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55FB30-E7B5-4959-BC0A-51BE7ECED8C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等价类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82804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latin typeface="Times New Roman" panose="02020603050405020304" pitchFamily="18" charset="0"/>
              </a:rPr>
              <a:t>  设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，令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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latin typeface="Times New Roman" panose="02020603050405020304" pitchFamily="18" charset="0"/>
              </a:rPr>
              <a:t>= {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xRy 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称 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关于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等价类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简称为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的等价类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简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记为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]. 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84213" y="4005263"/>
            <a:ext cx="78486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实例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A={ 1, 2, … , 8 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上模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等价关系的等价类：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[1]=[4]=[7]={1,4,7}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[2]=[5]=[8]={2,5,8}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[3]=[6]={3,6}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6E36AC-0419-4676-B80C-BA0B7E4E2DA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等价类的性质</a:t>
            </a:r>
          </a:p>
        </p:txBody>
      </p:sp>
      <p:grpSp>
        <p:nvGrpSpPr>
          <p:cNvPr id="9220" name="Group 5"/>
          <p:cNvGrpSpPr>
            <a:grpSpLocks/>
          </p:cNvGrpSpPr>
          <p:nvPr/>
        </p:nvGrpSpPr>
        <p:grpSpPr bwMode="auto">
          <a:xfrm>
            <a:off x="827088" y="1989138"/>
            <a:ext cx="7602537" cy="3595687"/>
            <a:chOff x="521" y="1298"/>
            <a:chExt cx="4789" cy="2265"/>
          </a:xfrm>
        </p:grpSpPr>
        <p:sp>
          <p:nvSpPr>
            <p:cNvPr id="9221" name="Text Box 3"/>
            <p:cNvSpPr txBox="1">
              <a:spLocks noChangeArrowheads="1"/>
            </p:cNvSpPr>
            <p:nvPr/>
          </p:nvSpPr>
          <p:spPr bwMode="auto">
            <a:xfrm>
              <a:off x="521" y="1298"/>
              <a:ext cx="4789" cy="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 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是非空集合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上的等价关系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</a:t>
              </a:r>
              <a:br>
                <a:rPr lang="zh-CN" altLang="en-US" sz="2800" b="1">
                  <a:latin typeface="Times New Roman" panose="02020603050405020304" pitchFamily="18" charset="0"/>
                </a:rPr>
              </a:br>
              <a:r>
                <a:rPr lang="zh-CN" altLang="en-US" sz="2800" b="1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(1)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的非空子集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br>
                <a:rPr lang="en-US" altLang="zh-CN" sz="2800" b="1">
                  <a:latin typeface="Times New Roman" panose="02020603050405020304" pitchFamily="18" charset="0"/>
                </a:rPr>
              </a:br>
              <a:r>
                <a:rPr lang="en-US" altLang="zh-CN" sz="2800" b="1">
                  <a:latin typeface="Times New Roman" panose="02020603050405020304" pitchFamily="18" charset="0"/>
                </a:rPr>
                <a:t>  (2)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如果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 R y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]=[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].</a:t>
              </a:r>
              <a:br>
                <a:rPr lang="en-US" altLang="zh-CN" sz="2800" b="1">
                  <a:latin typeface="Times New Roman" panose="02020603050405020304" pitchFamily="18" charset="0"/>
                </a:rPr>
              </a:br>
              <a:r>
                <a:rPr lang="en-US" altLang="zh-CN" sz="2800" b="1">
                  <a:latin typeface="Times New Roman" panose="02020603050405020304" pitchFamily="18" charset="0"/>
                </a:rPr>
                <a:t>  (3)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如果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    y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与</a:t>
              </a:r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不交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br>
                <a:rPr lang="en-US" altLang="zh-CN" sz="2800" b="1">
                  <a:latin typeface="Times New Roman" panose="02020603050405020304" pitchFamily="18" charset="0"/>
                </a:rPr>
              </a:br>
              <a:r>
                <a:rPr lang="en-US" altLang="zh-CN" sz="2800" b="1">
                  <a:latin typeface="Times New Roman" panose="02020603050405020304" pitchFamily="18" charset="0"/>
                </a:rPr>
                <a:t>  (4) ∪{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 |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}=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i="1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>
                  <a:latin typeface="Times New Roman" panose="02020603050405020304" pitchFamily="18" charset="0"/>
                </a:rPr>
                <a:t>即所有等价类的并集就是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922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2341"/>
              <a:ext cx="1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22CF0A-F36E-47C4-8849-EC0B1260150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301038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A={ 1, 2, … , 8 }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上模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等价关系的等价类：</a:t>
            </a:r>
            <a:b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[1]=[4]=[7]={1,4,7}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[2]=[5]=[8]={2,5,8}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[3]=[6]={3,6}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以上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类两两不交，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{1,4,7}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{2,5,8}{3,6} = {1,2, … ,8}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8758A-BCA9-40D4-8161-8BC2E4401171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商集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82089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以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的所有等价类作为元素的集合称为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关于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商集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记做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,  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= { [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b="1" i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55650" y="3716338"/>
            <a:ext cx="784860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实例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={1,2,…,8},A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关于模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等价关系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的商集为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A/R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 {1,4,7}, {2,5,8}, {3,6} 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关于恒等关系和全域关系的商集为：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A/I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 {1},{2}, … ,{8}}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A/E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 {1, 2, … ,8}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566A8C-08C2-4D00-A23A-F482E2A8120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集合的划分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76327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的子集族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满足下面条件：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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 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(2)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(3) ∪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的一个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划分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中的元素为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划分块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2266</TotalTime>
  <Words>2762</Words>
  <Application>Microsoft Office PowerPoint</Application>
  <PresentationFormat>全屏显示(4:3)</PresentationFormat>
  <Paragraphs>218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 Unicode MS</vt:lpstr>
      <vt:lpstr>华文行楷</vt:lpstr>
      <vt:lpstr>宋体</vt:lpstr>
      <vt:lpstr>Arial</vt:lpstr>
      <vt:lpstr>Arial Black</vt:lpstr>
      <vt:lpstr>Lucida Sans Unicode</vt:lpstr>
      <vt:lpstr>Symbol</vt:lpstr>
      <vt:lpstr>Times New Roman</vt:lpstr>
      <vt:lpstr>Wingdings</vt:lpstr>
      <vt:lpstr>1_Pixel</vt:lpstr>
      <vt:lpstr>Document</vt:lpstr>
      <vt:lpstr>文档</vt:lpstr>
      <vt:lpstr>等价关系与偏序关系</vt:lpstr>
      <vt:lpstr>等价关系的定义与实例</vt:lpstr>
      <vt:lpstr>等价关系的验证</vt:lpstr>
      <vt:lpstr>A上模3等价关系的关系图</vt:lpstr>
      <vt:lpstr>等价类</vt:lpstr>
      <vt:lpstr>等价类的性质</vt:lpstr>
      <vt:lpstr>实例</vt:lpstr>
      <vt:lpstr>商集</vt:lpstr>
      <vt:lpstr>集合的划分</vt:lpstr>
      <vt:lpstr>例题</vt:lpstr>
      <vt:lpstr>等价关系与划分的一一对应</vt:lpstr>
      <vt:lpstr>等价关系与划分之间的对应</vt:lpstr>
      <vt:lpstr>等价关系的计数</vt:lpstr>
      <vt:lpstr>第二类Stirling数的定义</vt:lpstr>
      <vt:lpstr>第二类Stirling数的递推方程</vt:lpstr>
      <vt:lpstr>两个恒等式</vt:lpstr>
      <vt:lpstr>实例</vt:lpstr>
      <vt:lpstr>实例（续）</vt:lpstr>
      <vt:lpstr>偏序关系</vt:lpstr>
      <vt:lpstr>相关概念</vt:lpstr>
      <vt:lpstr>相关概念（续）</vt:lpstr>
      <vt:lpstr>偏序集与哈斯图</vt:lpstr>
      <vt:lpstr>哈斯图实例</vt:lpstr>
      <vt:lpstr>哈斯图实例（续）</vt:lpstr>
      <vt:lpstr>偏序集的特定元素</vt:lpstr>
      <vt:lpstr>特殊元素的性质</vt:lpstr>
      <vt:lpstr>偏序集的特定元素(续)</vt:lpstr>
      <vt:lpstr>特殊元素的性质</vt:lpstr>
      <vt:lpstr>实例</vt:lpstr>
      <vt:lpstr>偏序集的特殊子集</vt:lpstr>
      <vt:lpstr>分解为反链</vt:lpstr>
      <vt:lpstr>拟序关系</vt:lpstr>
      <vt:lpstr>拟序关系例子</vt:lpstr>
      <vt:lpstr>拟序和偏序</vt:lpstr>
      <vt:lpstr>三歧性、拟线序</vt:lpstr>
      <vt:lpstr>良序关系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ren mingming</cp:lastModifiedBy>
  <cp:revision>63</cp:revision>
  <cp:lastPrinted>1601-01-01T00:00:00Z</cp:lastPrinted>
  <dcterms:created xsi:type="dcterms:W3CDTF">2004-11-29T12:10:45Z</dcterms:created>
  <dcterms:modified xsi:type="dcterms:W3CDTF">2021-04-12T12:58:46Z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