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646" r:id="rId4"/>
    <p:sldId id="581" r:id="rId5"/>
    <p:sldId id="631" r:id="rId6"/>
    <p:sldId id="487" r:id="rId7"/>
    <p:sldId id="627" r:id="rId8"/>
    <p:sldId id="626" r:id="rId9"/>
    <p:sldId id="628" r:id="rId10"/>
    <p:sldId id="629" r:id="rId11"/>
    <p:sldId id="638" r:id="rId12"/>
    <p:sldId id="630" r:id="rId13"/>
    <p:sldId id="561" r:id="rId14"/>
    <p:sldId id="632" r:id="rId16"/>
    <p:sldId id="633" r:id="rId17"/>
    <p:sldId id="634" r:id="rId18"/>
    <p:sldId id="635" r:id="rId19"/>
    <p:sldId id="636" r:id="rId20"/>
    <p:sldId id="639" r:id="rId21"/>
    <p:sldId id="637" r:id="rId22"/>
    <p:sldId id="641" r:id="rId23"/>
    <p:sldId id="644" r:id="rId24"/>
    <p:sldId id="640" r:id="rId25"/>
    <p:sldId id="642" r:id="rId26"/>
    <p:sldId id="643" r:id="rId27"/>
    <p:sldId id="652" r:id="rId28"/>
    <p:sldId id="653" r:id="rId29"/>
    <p:sldId id="655" r:id="rId30"/>
    <p:sldId id="654" r:id="rId31"/>
    <p:sldId id="656" r:id="rId32"/>
    <p:sldId id="645" r:id="rId33"/>
    <p:sldId id="647" r:id="rId34"/>
    <p:sldId id="648" r:id="rId35"/>
    <p:sldId id="649" r:id="rId36"/>
    <p:sldId id="650" r:id="rId37"/>
    <p:sldId id="651" r:id="rId38"/>
    <p:sldId id="657" r:id="rId39"/>
    <p:sldId id="658" r:id="rId40"/>
    <p:sldId id="659" r:id="rId41"/>
    <p:sldId id="695" r:id="rId42"/>
    <p:sldId id="696" r:id="rId43"/>
    <p:sldId id="699" r:id="rId44"/>
    <p:sldId id="700" r:id="rId45"/>
    <p:sldId id="701" r:id="rId46"/>
    <p:sldId id="703" r:id="rId47"/>
    <p:sldId id="702" r:id="rId48"/>
    <p:sldId id="704" r:id="rId49"/>
    <p:sldId id="705" r:id="rId50"/>
    <p:sldId id="697" r:id="rId51"/>
    <p:sldId id="698" r:id="rId52"/>
    <p:sldId id="706" r:id="rId53"/>
    <p:sldId id="707" r:id="rId54"/>
    <p:sldId id="708" r:id="rId55"/>
    <p:sldId id="709" r:id="rId56"/>
    <p:sldId id="710" r:id="rId57"/>
    <p:sldId id="717" r:id="rId58"/>
    <p:sldId id="711" r:id="rId59"/>
    <p:sldId id="714" r:id="rId60"/>
    <p:sldId id="712" r:id="rId61"/>
    <p:sldId id="718" r:id="rId62"/>
    <p:sldId id="713" r:id="rId63"/>
    <p:sldId id="719" r:id="rId64"/>
    <p:sldId id="715" r:id="rId65"/>
    <p:sldId id="720" r:id="rId66"/>
    <p:sldId id="721" r:id="rId67"/>
    <p:sldId id="610" r:id="rId68"/>
    <p:sldId id="612" r:id="rId69"/>
    <p:sldId id="722" r:id="rId70"/>
    <p:sldId id="716" r:id="rId71"/>
    <p:sldId id="723" r:id="rId72"/>
    <p:sldId id="724" r:id="rId7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1" autoAdjust="0"/>
    <p:restoredTop sz="81054" autoAdjust="0"/>
  </p:normalViewPr>
  <p:slideViewPr>
    <p:cSldViewPr snapToGrid="0">
      <p:cViewPr>
        <p:scale>
          <a:sx n="65" d="100"/>
          <a:sy n="65" d="100"/>
        </p:scale>
        <p:origin x="7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26122-A094-4791-A445-D5EC55A9DA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86144-512C-480F-A9A1-21DBC41511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8086144-512C-480F-A9A1-21DBC41511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98BC-1893-43CA-AB36-FC8C582C2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E64B-999E-4031-9A68-1482006B25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68.xml"/><Relationship Id="rId21" Type="http://schemas.openxmlformats.org/officeDocument/2006/relationships/tags" Target="../tags/tag67.xml"/><Relationship Id="rId20" Type="http://schemas.openxmlformats.org/officeDocument/2006/relationships/tags" Target="../tags/tag66.xml"/><Relationship Id="rId2" Type="http://schemas.openxmlformats.org/officeDocument/2006/relationships/tags" Target="../tags/tag48.xml"/><Relationship Id="rId19" Type="http://schemas.openxmlformats.org/officeDocument/2006/relationships/tags" Target="../tags/tag65.xml"/><Relationship Id="rId18" Type="http://schemas.openxmlformats.org/officeDocument/2006/relationships/tags" Target="../tags/tag64.xml"/><Relationship Id="rId17" Type="http://schemas.openxmlformats.org/officeDocument/2006/relationships/tags" Target="../tags/tag63.xml"/><Relationship Id="rId16" Type="http://schemas.openxmlformats.org/officeDocument/2006/relationships/tags" Target="../tags/tag62.xml"/><Relationship Id="rId15" Type="http://schemas.openxmlformats.org/officeDocument/2006/relationships/tags" Target="../tags/tag61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tags" Target="../tags/tag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8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9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Relationship Id="rId3" Type="http://schemas.openxmlformats.org/officeDocument/2006/relationships/image" Target="../media/image19.png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image" Target="../media/image28.jpeg"/><Relationship Id="rId6" Type="http://schemas.openxmlformats.org/officeDocument/2006/relationships/tags" Target="../tags/tag112.xml"/><Relationship Id="rId5" Type="http://schemas.openxmlformats.org/officeDocument/2006/relationships/image" Target="../media/image27.jpeg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tags" Target="../tags/tag108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image" Target="../media/image29.png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tags" Target="../tags/tag121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2.xml"/><Relationship Id="rId1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image" Target="../media/image31.png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tags" Target="../tags/tag13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3.xml"/><Relationship Id="rId1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6.xml"/><Relationship Id="rId1" Type="http://schemas.openxmlformats.org/officeDocument/2006/relationships/image" Target="../media/image3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>
          <a:xfrm>
            <a:off x="1524000" y="2714777"/>
            <a:ext cx="9144000" cy="1428915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第一课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&amp;&amp;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第二课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1315720" y="572135"/>
            <a:ext cx="9559925" cy="191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蓝桥杯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集训</a:t>
            </a:r>
            <a:r>
              <a:rPr lang="en-US" altLang="zh-CN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7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基础班 </a:t>
            </a:r>
            <a:endParaRPr lang="zh-CN" altLang="en-US" sz="7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副标题 12"/>
          <p:cNvSpPr>
            <a:spLocks noGrp="1"/>
          </p:cNvSpPr>
          <p:nvPr>
            <p:ph type="subTitle" idx="1"/>
          </p:nvPr>
        </p:nvSpPr>
        <p:spPr>
          <a:xfrm>
            <a:off x="1524000" y="4440238"/>
            <a:ext cx="9144000" cy="1297886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蒸汽创客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C++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2023.12.16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0" y="371919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基本</a:t>
            </a:r>
            <a:r>
              <a:rPr lang="zh-CN" altLang="en-US" sz="4800">
                <a:solidFill>
                  <a:schemeClr val="bg1"/>
                </a:solidFill>
              </a:rPr>
              <a:t>数据类型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sym typeface="+mn-ea"/>
              </a:rPr>
              <a:t>基本数据类型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1473835"/>
            <a:ext cx="11796395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eaLnBrk="1" hangingPunct="1">
              <a:lnSpc>
                <a:spcPct val="25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定义</a:t>
            </a:r>
            <a:r>
              <a:rPr lang="en-US" altLang="zh-CN" sz="28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 :   </a:t>
            </a:r>
            <a:r>
              <a:rPr lang="en-US" altLang="zh-CN" sz="2800">
                <a:solidFill>
                  <a:srgbClr val="00B0F0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1.</a:t>
            </a:r>
            <a:r>
              <a:rPr lang="en-US" altLang="zh-CN" sz="2800" b="1">
                <a:solidFill>
                  <a:srgbClr val="00B0F0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r>
              <a:rPr lang="en-US" altLang="zh-CN" sz="2800" b="1">
                <a:latin typeface="宋体" charset="0"/>
                <a:ea typeface="宋体" charset="0"/>
                <a:cs typeface="宋体" charset="0"/>
                <a:sym typeface="+mn-ea"/>
              </a:rPr>
              <a:t>“</a:t>
            </a:r>
            <a:r>
              <a:rPr lang="zh-CN" altLang="en-US" sz="2800" b="1">
                <a:latin typeface="宋体" charset="0"/>
                <a:ea typeface="宋体" charset="0"/>
                <a:cs typeface="宋体" charset="0"/>
                <a:sym typeface="+mn-ea"/>
              </a:rPr>
              <a:t>类型”是对数据的抽象 </a:t>
            </a:r>
            <a:endParaRPr lang="zh-CN" altLang="en-US" sz="2800" b="1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indent="0" algn="just" eaLnBrk="1" hangingPunct="1">
              <a:lnSpc>
                <a:spcPct val="25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charset="0"/>
                <a:ea typeface="宋体" charset="0"/>
                <a:cs typeface="宋体" charset="0"/>
                <a:sym typeface="+mn-ea"/>
              </a:rPr>
              <a:t>  </a:t>
            </a:r>
            <a:r>
              <a:rPr lang="zh-CN" altLang="en-US" sz="2800" b="1"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r>
              <a:rPr lang="en-US" altLang="zh-CN" sz="2800" b="1">
                <a:latin typeface="宋体" charset="0"/>
                <a:ea typeface="宋体" charset="0"/>
                <a:cs typeface="宋体" charset="0"/>
                <a:sym typeface="+mn-ea"/>
              </a:rPr>
              <a:t>           2.   </a:t>
            </a:r>
            <a:r>
              <a:rPr lang="zh-CN" altLang="en-US" sz="2800" b="1">
                <a:latin typeface="宋体" charset="0"/>
                <a:ea typeface="宋体" charset="0"/>
                <a:cs typeface="宋体" charset="0"/>
                <a:sym typeface="+mn-ea"/>
              </a:rPr>
              <a:t>类型相同的数据有相同的表示形式、存储格式以及相关的操作 </a:t>
            </a:r>
            <a:endParaRPr lang="zh-CN" altLang="en-US" sz="2800" b="1">
              <a:solidFill>
                <a:schemeClr val="tx1"/>
              </a:solidFill>
              <a:latin typeface="宋体" charset="0"/>
              <a:ea typeface="宋体" charset="0"/>
              <a:cs typeface="宋体" charset="0"/>
            </a:endParaRPr>
          </a:p>
          <a:p>
            <a:pPr indent="0" algn="just" eaLnBrk="1" hangingPunct="1">
              <a:lnSpc>
                <a:spcPct val="25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charset="0"/>
                <a:ea typeface="宋体" charset="0"/>
                <a:cs typeface="宋体" charset="0"/>
                <a:sym typeface="+mn-ea"/>
              </a:rPr>
              <a:t>              3.   </a:t>
            </a:r>
            <a:r>
              <a:rPr lang="zh-CN" altLang="en-US" sz="2800" b="1">
                <a:latin typeface="宋体" charset="0"/>
                <a:ea typeface="宋体" charset="0"/>
                <a:cs typeface="宋体" charset="0"/>
                <a:sym typeface="+mn-ea"/>
              </a:rPr>
              <a:t>程序中使用的</a:t>
            </a:r>
            <a:r>
              <a:rPr lang="zh-CN" altLang="en-US" sz="2800" b="1">
                <a:solidFill>
                  <a:srgbClr val="FFC000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所有数据都必定属于某一种数据类型</a:t>
            </a:r>
            <a:r>
              <a:rPr lang="zh-CN" altLang="en-US" sz="2800" b="1">
                <a:latin typeface="宋体" charset="0"/>
                <a:ea typeface="宋体" charset="0"/>
                <a:cs typeface="宋体" charset="0"/>
                <a:sym typeface="+mn-ea"/>
              </a:rPr>
              <a:t> </a:t>
            </a:r>
            <a:endParaRPr lang="zh-CN" altLang="en-US" sz="2800" b="1">
              <a:solidFill>
                <a:srgbClr val="00B0F0"/>
              </a:solidFill>
              <a:latin typeface="宋体" charset="0"/>
              <a:ea typeface="宋体" charset="0"/>
              <a:cs typeface="宋体" charset="0"/>
              <a:sym typeface="宋体" pitchFamily="2" charset="-122"/>
            </a:endParaRPr>
          </a:p>
          <a:p>
            <a:endParaRPr lang="zh-CN" altLang="en-US" sz="2800" b="1">
              <a:solidFill>
                <a:srgbClr val="00B0F0"/>
              </a:solidFill>
              <a:ea typeface="+mn-lt"/>
              <a:cs typeface="+mn-lt"/>
              <a:sym typeface="宋体" pitchFamily="2" charset="-122"/>
            </a:endParaRPr>
          </a:p>
          <a:p>
            <a:endParaRPr lang="zh-CN" altLang="en-US" sz="2800" b="1">
              <a:ea typeface="+mn-lt"/>
              <a:cs typeface="+mn-lt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30175"/>
            <a:ext cx="103574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sym typeface="+mn-ea"/>
              </a:rPr>
              <a:t>基本</a:t>
            </a:r>
            <a:r>
              <a:rPr lang="zh-CN" altLang="en-US" sz="3600" b="1">
                <a:solidFill>
                  <a:srgbClr val="FF0000"/>
                </a:solidFill>
                <a:sym typeface="+mn-ea"/>
              </a:rPr>
              <a:t>数据类型</a:t>
            </a:r>
            <a:endParaRPr lang="zh-CN" altLang="en-US" sz="3600" b="1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517650" y="1084580"/>
            <a:ext cx="9575800" cy="5331726"/>
            <a:chOff x="1721955" y="2050104"/>
            <a:chExt cx="6751574" cy="4498981"/>
          </a:xfrm>
        </p:grpSpPr>
        <p:sp>
          <p:nvSpPr>
            <p:cNvPr id="20" name="文本框 19"/>
            <p:cNvSpPr txBox="1"/>
            <p:nvPr>
              <p:custDataLst>
                <p:tags r:id="rId1"/>
              </p:custDataLst>
            </p:nvPr>
          </p:nvSpPr>
          <p:spPr>
            <a:xfrm>
              <a:off x="1721955" y="4466164"/>
              <a:ext cx="1378508" cy="33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基本类型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左大括号 20"/>
            <p:cNvSpPr/>
            <p:nvPr>
              <p:custDataLst>
                <p:tags r:id="rId2"/>
              </p:custDataLst>
            </p:nvPr>
          </p:nvSpPr>
          <p:spPr>
            <a:xfrm>
              <a:off x="3288953" y="2963578"/>
              <a:ext cx="292534" cy="3528392"/>
            </a:xfrm>
            <a:prstGeom prst="leftBrace">
              <a:avLst>
                <a:gd name="adj1" fmla="val 50666"/>
                <a:gd name="adj2" fmla="val 4973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/>
            <p:cNvSpPr txBox="1"/>
            <p:nvPr>
              <p:custDataLst>
                <p:tags r:id="rId3"/>
              </p:custDataLst>
            </p:nvPr>
          </p:nvSpPr>
          <p:spPr>
            <a:xfrm>
              <a:off x="3749417" y="2729741"/>
              <a:ext cx="859138" cy="33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整型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左大括号 22"/>
            <p:cNvSpPr/>
            <p:nvPr>
              <p:custDataLst>
                <p:tags r:id="rId4"/>
              </p:custDataLst>
            </p:nvPr>
          </p:nvSpPr>
          <p:spPr>
            <a:xfrm>
              <a:off x="4772007" y="2085580"/>
              <a:ext cx="227118" cy="1485412"/>
            </a:xfrm>
            <a:prstGeom prst="leftBrace">
              <a:avLst>
                <a:gd name="adj1" fmla="val 34788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>
              <p:custDataLst>
                <p:tags r:id="rId5"/>
              </p:custDataLst>
            </p:nvPr>
          </p:nvSpPr>
          <p:spPr>
            <a:xfrm>
              <a:off x="5051503" y="2594818"/>
              <a:ext cx="1693834" cy="33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基本整型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(int)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6"/>
              </p:custDataLst>
            </p:nvPr>
          </p:nvSpPr>
          <p:spPr>
            <a:xfrm>
              <a:off x="5053542" y="2050104"/>
              <a:ext cx="1847427" cy="33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短整型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(short)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7"/>
              </p:custDataLst>
            </p:nvPr>
          </p:nvSpPr>
          <p:spPr>
            <a:xfrm>
              <a:off x="5050553" y="3172212"/>
              <a:ext cx="2278183" cy="33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长整型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(long long)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>
              <p:custDataLst>
                <p:tags r:id="rId8"/>
              </p:custDataLst>
            </p:nvPr>
          </p:nvSpPr>
          <p:spPr>
            <a:xfrm>
              <a:off x="3683352" y="4494128"/>
              <a:ext cx="1190713" cy="33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浮点型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左大括号 27"/>
            <p:cNvSpPr/>
            <p:nvPr>
              <p:custDataLst>
                <p:tags r:id="rId9"/>
              </p:custDataLst>
            </p:nvPr>
          </p:nvSpPr>
          <p:spPr>
            <a:xfrm>
              <a:off x="4772007" y="4173674"/>
              <a:ext cx="229666" cy="1109535"/>
            </a:xfrm>
            <a:prstGeom prst="leftBrace">
              <a:avLst>
                <a:gd name="adj1" fmla="val 37434"/>
                <a:gd name="adj2" fmla="val 50000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>
              <p:custDataLst>
                <p:tags r:id="rId10"/>
              </p:custDataLst>
            </p:nvPr>
          </p:nvSpPr>
          <p:spPr>
            <a:xfrm>
              <a:off x="5051503" y="3971690"/>
              <a:ext cx="2113591" cy="33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单精度型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(float)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>
              <p:custDataLst>
                <p:tags r:id="rId11"/>
              </p:custDataLst>
            </p:nvPr>
          </p:nvSpPr>
          <p:spPr>
            <a:xfrm>
              <a:off x="5051503" y="4491572"/>
              <a:ext cx="2513528" cy="33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双精度型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(double)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>
              <p:custDataLst>
                <p:tags r:id="rId12"/>
              </p:custDataLst>
            </p:nvPr>
          </p:nvSpPr>
          <p:spPr>
            <a:xfrm>
              <a:off x="5051503" y="5027962"/>
              <a:ext cx="3422026" cy="33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扩展双精度型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(long double)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13"/>
              </p:custDataLst>
            </p:nvPr>
          </p:nvSpPr>
          <p:spPr>
            <a:xfrm>
              <a:off x="3645204" y="5547844"/>
              <a:ext cx="1587965" cy="33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/>
                <a:t>字符型</a:t>
              </a:r>
              <a:r>
                <a:rPr lang="en-US" altLang="zh-CN"/>
                <a:t>(char)</a:t>
              </a:r>
              <a:endParaRPr lang="zh-CN" altLang="en-US" dirty="0"/>
            </a:p>
          </p:txBody>
        </p:sp>
        <p:sp>
          <p:nvSpPr>
            <p:cNvPr id="33" name="文本框 32"/>
            <p:cNvSpPr txBox="1"/>
            <p:nvPr>
              <p:custDataLst>
                <p:tags r:id="rId14"/>
              </p:custDataLst>
            </p:nvPr>
          </p:nvSpPr>
          <p:spPr>
            <a:xfrm>
              <a:off x="3645204" y="6212589"/>
              <a:ext cx="1587965" cy="33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/>
                <a:t>布尔型</a:t>
              </a:r>
              <a:r>
                <a:rPr lang="en-US" altLang="zh-CN" dirty="0"/>
                <a:t>(bool)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sym typeface="+mn-ea"/>
              </a:rPr>
              <a:t>基本数据类型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整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型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94185" y="1209712"/>
          <a:ext cx="10153128" cy="130380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87824"/>
                <a:gridCol w="2236372"/>
                <a:gridCol w="2281099"/>
                <a:gridCol w="1968007"/>
                <a:gridCol w="2079826"/>
              </a:tblGrid>
              <a:tr h="432435">
                <a:tc>
                  <a:txBody>
                    <a:bodyPr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上下限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有效位数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举例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35683">
                <a:tc>
                  <a:txBody>
                    <a:bodyPr/>
                    <a:p>
                      <a:pPr algn="ctr" fontAlgn="ctr"/>
                      <a:r>
                        <a:rPr lang="zh-CN" altLang="en-US" sz="2400" u="none" strike="noStrike" dirty="0">
                          <a:solidFill>
                            <a:srgbClr val="FFC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整型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kern="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r>
                        <a:rPr lang="en-US" altLang="zh-CN" sz="2400" kern="0" baseline="3000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en-US" altLang="zh-CN" sz="2400" kern="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~2</a:t>
                      </a:r>
                      <a:r>
                        <a:rPr lang="en-US" altLang="zh-CN" sz="2400" kern="0" baseline="3000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en-US" altLang="zh-CN" sz="2400" kern="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endParaRPr kumimoji="0" lang="zh-CN" alt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35610">
                <a:tc>
                  <a:txBody>
                    <a:bodyPr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长整型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kern="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</a:t>
                      </a:r>
                      <a:r>
                        <a:rPr lang="en-US" altLang="zh-CN" sz="2400" kern="0" baseline="30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</a:t>
                      </a:r>
                      <a:r>
                        <a:rPr lang="en-US" altLang="zh-CN" sz="2400" kern="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~2</a:t>
                      </a:r>
                      <a:r>
                        <a:rPr lang="en-US" altLang="zh-CN" sz="2400" kern="0" baseline="3000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</a:t>
                      </a:r>
                      <a:r>
                        <a:rPr lang="en-US" altLang="zh-CN" sz="2400" kern="0" noProof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 </a:t>
                      </a:r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270993" y="2951368"/>
            <a:ext cx="2964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整型数据直接赋值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296646" y="3959480"/>
            <a:ext cx="3573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FFC000"/>
                </a:solidFill>
              </a:rPr>
              <a:t>整型数据除法中的取整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270993" y="4967592"/>
            <a:ext cx="3878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运算时要防止溢出的发生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924880" y="3455424"/>
            <a:ext cx="2753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= 100;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1919065" y="4463536"/>
            <a:ext cx="2732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 = 5/2;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1928291" y="5432739"/>
            <a:ext cx="3663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max =</a:t>
            </a:r>
            <a:r>
              <a:rPr lang="en-US" altLang="zh-CN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2147483647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min = -2147483648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对话气泡: 圆角矩形 9"/>
          <p:cNvSpPr/>
          <p:nvPr>
            <p:custDataLst>
              <p:tags r:id="rId8"/>
            </p:custDataLst>
          </p:nvPr>
        </p:nvSpPr>
        <p:spPr>
          <a:xfrm>
            <a:off x="5231433" y="3743456"/>
            <a:ext cx="3960440" cy="626511"/>
          </a:xfrm>
          <a:prstGeom prst="wedgeRoundRectCallout">
            <a:avLst>
              <a:gd name="adj1" fmla="val -64269"/>
              <a:gd name="adj2" fmla="val 100875"/>
              <a:gd name="adj3" fmla="val 16667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结果只取整数部分，结果是为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5978590" y="5424917"/>
            <a:ext cx="6097554" cy="838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long long e = </a:t>
            </a:r>
            <a:r>
              <a:rPr lang="en-US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9223372036854775807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long long f = -9223372036854775808;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sym typeface="+mn-ea"/>
              </a:rPr>
              <a:t>基本数据类型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浮点型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53500" y="992640"/>
          <a:ext cx="10009112" cy="86811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08907"/>
                <a:gridCol w="1175469"/>
                <a:gridCol w="2736304"/>
                <a:gridCol w="2232248"/>
                <a:gridCol w="1656184"/>
              </a:tblGrid>
              <a:tr h="432435">
                <a:tc>
                  <a:txBody>
                    <a:bodyPr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数值范围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完全保证的有效位数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举例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35683">
                <a:tc>
                  <a:txBody>
                    <a:bodyPr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单精度浮点型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-3.4e-38</a:t>
                      </a:r>
                      <a:r>
                        <a:rPr lang="zh-CN" altLang="en-US" sz="2400" dirty="0"/>
                        <a:t>～</a:t>
                      </a:r>
                      <a:r>
                        <a:rPr lang="en-US" altLang="zh-CN" sz="2400" dirty="0"/>
                        <a:t>3.4e+38</a:t>
                      </a:r>
                      <a:endParaRPr kumimoji="0" lang="zh-CN" alt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float </a:t>
                      </a:r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953500" y="2166382"/>
          <a:ext cx="10009112" cy="74104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08907"/>
                <a:gridCol w="1175469"/>
                <a:gridCol w="2736304"/>
                <a:gridCol w="2232248"/>
                <a:gridCol w="1656184"/>
              </a:tblGrid>
              <a:tr h="517525">
                <a:tc>
                  <a:txBody>
                    <a:bodyPr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双精度浮点型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-1.7e-308</a:t>
                      </a:r>
                      <a:r>
                        <a:rPr lang="zh-CN" altLang="en-US" sz="2400" dirty="0"/>
                        <a:t>～</a:t>
                      </a:r>
                      <a:r>
                        <a:rPr lang="en-US" altLang="zh-CN" sz="2400" dirty="0"/>
                        <a:t>1.7e+308</a:t>
                      </a:r>
                      <a:endParaRPr kumimoji="0" lang="zh-CN" alt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 </a:t>
                      </a:r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1097516" y="3128852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浮点型数据直接赋值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1097516" y="4257098"/>
            <a:ext cx="39484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zh-CN" altLang="en-US" dirty="0"/>
              <a:t>浮点型的声明方法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   例如：</a:t>
            </a:r>
            <a:r>
              <a:rPr lang="en-US" altLang="zh-CN" dirty="0"/>
              <a:t>float f1 = 3.14;</a:t>
            </a:r>
            <a:endParaRPr lang="zh-CN" altLang="en-US" dirty="0"/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1454992" y="3632908"/>
            <a:ext cx="47529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通常写法：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4"/>
          <p:cNvSpPr/>
          <p:nvPr>
            <p:custDataLst>
              <p:tags r:id="rId6"/>
            </p:custDataLst>
          </p:nvPr>
        </p:nvSpPr>
        <p:spPr bwMode="auto">
          <a:xfrm>
            <a:off x="4424252" y="5953858"/>
            <a:ext cx="3456384" cy="690593"/>
          </a:xfrm>
          <a:prstGeom prst="roundRect">
            <a:avLst>
              <a:gd name="adj" fmla="val 7848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&lt;&lt; fixed;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4"/>
          <p:cNvSpPr/>
          <p:nvPr>
            <p:custDataLst>
              <p:tags r:id="rId7"/>
            </p:custDataLst>
          </p:nvPr>
        </p:nvSpPr>
        <p:spPr bwMode="auto">
          <a:xfrm>
            <a:off x="8373894" y="5948729"/>
            <a:ext cx="3424955" cy="690593"/>
          </a:xfrm>
          <a:prstGeom prst="roundRect">
            <a:avLst>
              <a:gd name="adj" fmla="val 7848"/>
            </a:avLst>
          </a:prstGeom>
          <a:solidFill>
            <a:srgbClr val="FFC000"/>
          </a:solidFill>
          <a:ln w="38100" cap="flat" cmpd="sng" algn="ctr">
            <a:gradFill>
              <a:gsLst>
                <a:gs pos="0">
                  <a:srgbClr val="00B0F0"/>
                </a:gs>
                <a:gs pos="100000">
                  <a:srgbClr val="002060"/>
                </a:gs>
              </a:gsLst>
              <a:lin ang="5400000" scaled="0"/>
            </a:gradFill>
            <a:prstDash val="solid"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65100" h="127000" prst="artDeco"/>
            <a:bevelB w="0" h="0"/>
            <a:contourClr>
              <a:srgbClr val="FFFFFF"/>
            </a:contourClr>
          </a:sp3d>
        </p:spPr>
        <p:txBody>
          <a:bodyPr anchor="ctr"/>
          <a:lstStyle/>
          <a:p>
            <a:pPr algn="ctr"/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setprecision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标注 10"/>
          <p:cNvSpPr/>
          <p:nvPr>
            <p:custDataLst>
              <p:tags r:id="rId8"/>
            </p:custDataLst>
          </p:nvPr>
        </p:nvSpPr>
        <p:spPr>
          <a:xfrm>
            <a:off x="5582081" y="5176391"/>
            <a:ext cx="2791813" cy="535941"/>
          </a:xfrm>
          <a:prstGeom prst="wedgeRoundRectCallout">
            <a:avLst>
              <a:gd name="adj1" fmla="val -43357"/>
              <a:gd name="adj2" fmla="val 96515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按照一般小数形式输出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标注 11"/>
          <p:cNvSpPr/>
          <p:nvPr>
            <p:custDataLst>
              <p:tags r:id="rId9"/>
            </p:custDataLst>
          </p:nvPr>
        </p:nvSpPr>
        <p:spPr>
          <a:xfrm>
            <a:off x="10214323" y="5155672"/>
            <a:ext cx="1977677" cy="535941"/>
          </a:xfrm>
          <a:prstGeom prst="wedgeRoundRectCallout">
            <a:avLst>
              <a:gd name="adj1" fmla="val -43218"/>
              <a:gd name="adj2" fmla="val 101737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设置小数精度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0"/>
            </p:custDataLst>
          </p:nvPr>
        </p:nvSpPr>
        <p:spPr>
          <a:xfrm>
            <a:off x="1097516" y="5254683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Ø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zh-CN" altLang="en-US" dirty="0"/>
              <a:t>设置浮点数输出</a:t>
            </a:r>
            <a:r>
              <a:rPr lang="zh-CN" altLang="en-US" dirty="0"/>
              <a:t>格式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sym typeface="+mn-ea"/>
              </a:rPr>
              <a:t>基本数据类型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字符型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15274" y="1275723"/>
          <a:ext cx="8352928" cy="86787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08907"/>
                <a:gridCol w="1175469"/>
                <a:gridCol w="2634319"/>
                <a:gridCol w="2334233"/>
              </a:tblGrid>
              <a:tr h="4321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举例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356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字符型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-128~127</a:t>
                      </a:r>
                      <a:endParaRPr kumimoji="0" lang="zh-CN" alt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char </a:t>
                      </a:r>
                      <a:r>
                        <a:rPr lang="en-US" altLang="zh-CN" sz="2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014441" y="238734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zh-CN" altLang="en-US" dirty="0"/>
              <a:t>字符型常量：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914110" y="2387348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如何声明字符型变量：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937790" y="2459356"/>
            <a:ext cx="0" cy="217926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flipH="1">
            <a:off x="4826222" y="2459356"/>
            <a:ext cx="1" cy="217926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017910" y="2872240"/>
            <a:ext cx="1090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800" dirty="0">
                <a:latin typeface="+mn-ea"/>
                <a:ea typeface="+mn-ea"/>
              </a:rPr>
              <a:t>‘a’</a:t>
            </a:r>
            <a:endParaRPr lang="zh-CN" altLang="en-US" sz="2800" dirty="0">
              <a:latin typeface="+mn-ea"/>
              <a:ea typeface="+mn-ea"/>
            </a:endParaRPr>
          </a:p>
        </p:txBody>
      </p: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>
            <a:off x="937790" y="3137044"/>
            <a:ext cx="93842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2017910" y="3320981"/>
            <a:ext cx="10668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800" dirty="0">
                <a:latin typeface="+mn-ea"/>
                <a:ea typeface="+mn-ea"/>
              </a:rPr>
              <a:t>‘A’</a:t>
            </a:r>
            <a:endParaRPr lang="zh-CN" altLang="en-US" sz="2800" dirty="0">
              <a:latin typeface="+mn-ea"/>
              <a:ea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9"/>
            </p:custDataLst>
          </p:nvPr>
        </p:nvCxnSpPr>
        <p:spPr>
          <a:xfrm>
            <a:off x="937790" y="3585785"/>
            <a:ext cx="93842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2017910" y="3748966"/>
            <a:ext cx="1102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800" dirty="0">
                <a:latin typeface="+mn-ea"/>
                <a:ea typeface="+mn-ea"/>
              </a:rPr>
              <a:t>‘5’</a:t>
            </a:r>
            <a:endParaRPr lang="zh-CN" altLang="en-US" sz="2800" dirty="0">
              <a:latin typeface="+mn-ea"/>
              <a:ea typeface="+mn-ea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11"/>
            </p:custDataLst>
          </p:nvPr>
        </p:nvCxnSpPr>
        <p:spPr>
          <a:xfrm>
            <a:off x="937790" y="4013770"/>
            <a:ext cx="93842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2077719" y="4206568"/>
            <a:ext cx="986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>
                <a:latin typeface="+mn-ea"/>
                <a:ea typeface="+mn-ea"/>
              </a:rPr>
              <a:t>‘#’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5975155" y="2872240"/>
            <a:ext cx="14687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800" dirty="0">
                <a:latin typeface="+mn-ea"/>
                <a:ea typeface="+mn-ea"/>
              </a:rPr>
              <a:t>char </a:t>
            </a:r>
            <a:r>
              <a:rPr lang="en-US" altLang="zh-CN" sz="2800" dirty="0" err="1">
                <a:latin typeface="+mn-ea"/>
                <a:ea typeface="+mn-ea"/>
              </a:rPr>
              <a:t>i</a:t>
            </a:r>
            <a:r>
              <a:rPr lang="zh-CN" altLang="en-US" sz="2800" dirty="0">
                <a:latin typeface="+mn-ea"/>
                <a:ea typeface="+mn-ea"/>
              </a:rPr>
              <a:t>；</a:t>
            </a:r>
            <a:endParaRPr lang="zh-CN" altLang="en-US" sz="2800" dirty="0">
              <a:latin typeface="+mn-ea"/>
              <a:ea typeface="+mn-ea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14"/>
            </p:custDataLst>
          </p:nvPr>
        </p:nvCxnSpPr>
        <p:spPr>
          <a:xfrm>
            <a:off x="4826222" y="3137044"/>
            <a:ext cx="93842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15"/>
            </p:custDataLst>
          </p:nvPr>
        </p:nvSpPr>
        <p:spPr>
          <a:xfrm>
            <a:off x="5975155" y="3320981"/>
            <a:ext cx="27057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800" dirty="0">
                <a:latin typeface="+mn-ea"/>
                <a:ea typeface="+mn-ea"/>
              </a:rPr>
              <a:t>char n = ‘a’;</a:t>
            </a:r>
            <a:endParaRPr lang="zh-CN" altLang="en-US" sz="2800" dirty="0">
              <a:latin typeface="+mn-ea"/>
              <a:ea typeface="+mn-ea"/>
            </a:endParaRPr>
          </a:p>
        </p:txBody>
      </p:sp>
      <p:cxnSp>
        <p:nvCxnSpPr>
          <p:cNvPr id="29" name="直接连接符 28"/>
          <p:cNvCxnSpPr/>
          <p:nvPr>
            <p:custDataLst>
              <p:tags r:id="rId16"/>
            </p:custDataLst>
          </p:nvPr>
        </p:nvCxnSpPr>
        <p:spPr>
          <a:xfrm>
            <a:off x="4826222" y="3585785"/>
            <a:ext cx="93842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17"/>
            </p:custDataLst>
          </p:nvPr>
        </p:nvSpPr>
        <p:spPr>
          <a:xfrm>
            <a:off x="7632207" y="2910424"/>
            <a:ext cx="29787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>
                <a:solidFill>
                  <a:schemeClr val="accent6"/>
                </a:solidFill>
                <a:latin typeface="+mn-ea"/>
                <a:ea typeface="+mn-ea"/>
              </a:rPr>
              <a:t>//</a:t>
            </a:r>
            <a:r>
              <a:rPr lang="zh-CN" altLang="en-US" dirty="0">
                <a:solidFill>
                  <a:schemeClr val="accent6"/>
                </a:solidFill>
                <a:latin typeface="+mn-ea"/>
                <a:ea typeface="+mn-ea"/>
              </a:rPr>
              <a:t>指定变量</a:t>
            </a:r>
            <a:r>
              <a:rPr lang="en-US" altLang="zh-CN" dirty="0" err="1">
                <a:solidFill>
                  <a:schemeClr val="accent6"/>
                </a:solidFill>
                <a:latin typeface="+mn-ea"/>
                <a:ea typeface="+mn-ea"/>
              </a:rPr>
              <a:t>i</a:t>
            </a:r>
            <a:r>
              <a:rPr lang="zh-CN" altLang="en-US" dirty="0">
                <a:solidFill>
                  <a:schemeClr val="accent6"/>
                </a:solidFill>
                <a:latin typeface="+mn-ea"/>
                <a:ea typeface="+mn-ea"/>
              </a:rPr>
              <a:t>为</a:t>
            </a:r>
            <a:r>
              <a:rPr lang="en-US" altLang="zh-CN" dirty="0">
                <a:solidFill>
                  <a:schemeClr val="accent6"/>
                </a:solidFill>
                <a:latin typeface="+mn-ea"/>
                <a:ea typeface="+mn-ea"/>
              </a:rPr>
              <a:t>char</a:t>
            </a:r>
            <a:r>
              <a:rPr lang="zh-CN" altLang="en-US" dirty="0">
                <a:solidFill>
                  <a:schemeClr val="accent6"/>
                </a:solidFill>
                <a:latin typeface="+mn-ea"/>
                <a:ea typeface="+mn-ea"/>
              </a:rPr>
              <a:t>型</a:t>
            </a:r>
            <a:endParaRPr lang="zh-CN" altLang="en-US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18"/>
            </p:custDataLst>
          </p:nvPr>
        </p:nvSpPr>
        <p:spPr>
          <a:xfrm>
            <a:off x="5998670" y="3807619"/>
            <a:ext cx="33362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>
                <a:latin typeface="+mn-ea"/>
                <a:ea typeface="+mn-ea"/>
              </a:rPr>
              <a:t>/</a:t>
            </a:r>
            <a:r>
              <a:rPr lang="en-US" altLang="zh-CN" dirty="0">
                <a:solidFill>
                  <a:schemeClr val="accent6"/>
                </a:solidFill>
                <a:latin typeface="+mn-ea"/>
                <a:ea typeface="+mn-ea"/>
              </a:rPr>
              <a:t>* </a:t>
            </a:r>
            <a:r>
              <a:rPr lang="zh-CN" altLang="en-US" dirty="0">
                <a:solidFill>
                  <a:schemeClr val="accent6"/>
                </a:solidFill>
                <a:latin typeface="+mn-ea"/>
                <a:ea typeface="+mn-ea"/>
              </a:rPr>
              <a:t>指定变量</a:t>
            </a:r>
            <a:r>
              <a:rPr lang="en-US" altLang="zh-CN" dirty="0">
                <a:solidFill>
                  <a:schemeClr val="accent6"/>
                </a:solidFill>
                <a:latin typeface="+mn-ea"/>
                <a:ea typeface="+mn-ea"/>
              </a:rPr>
              <a:t>n</a:t>
            </a:r>
            <a:r>
              <a:rPr lang="zh-CN" altLang="en-US" dirty="0">
                <a:solidFill>
                  <a:schemeClr val="accent6"/>
                </a:solidFill>
                <a:latin typeface="+mn-ea"/>
                <a:ea typeface="+mn-ea"/>
              </a:rPr>
              <a:t>为</a:t>
            </a:r>
            <a:r>
              <a:rPr lang="en-US" altLang="zh-CN" dirty="0">
                <a:solidFill>
                  <a:schemeClr val="accent6"/>
                </a:solidFill>
                <a:latin typeface="+mn-ea"/>
                <a:ea typeface="+mn-ea"/>
              </a:rPr>
              <a:t>char</a:t>
            </a:r>
            <a:r>
              <a:rPr lang="zh-CN" altLang="en-US" dirty="0">
                <a:solidFill>
                  <a:schemeClr val="accent6"/>
                </a:solidFill>
                <a:latin typeface="+mn-ea"/>
                <a:ea typeface="+mn-ea"/>
              </a:rPr>
              <a:t>型</a:t>
            </a:r>
            <a:r>
              <a:rPr lang="en-US" altLang="zh-CN" dirty="0">
                <a:solidFill>
                  <a:schemeClr val="accent6"/>
                </a:solidFill>
                <a:latin typeface="+mn-ea"/>
                <a:ea typeface="+mn-ea"/>
              </a:rPr>
              <a:t>,</a:t>
            </a:r>
            <a:endParaRPr lang="en-US" altLang="zh-CN" dirty="0">
              <a:solidFill>
                <a:schemeClr val="accent6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chemeClr val="accent6"/>
                </a:solidFill>
                <a:latin typeface="+mn-ea"/>
                <a:ea typeface="+mn-ea"/>
              </a:rPr>
              <a:t>并把</a:t>
            </a:r>
            <a:r>
              <a:rPr lang="en-US" altLang="zh-CN" dirty="0">
                <a:solidFill>
                  <a:schemeClr val="accent6"/>
                </a:solidFill>
                <a:latin typeface="+mn-ea"/>
                <a:ea typeface="+mn-ea"/>
              </a:rPr>
              <a:t>n</a:t>
            </a:r>
            <a:r>
              <a:rPr lang="zh-CN" altLang="en-US" dirty="0">
                <a:solidFill>
                  <a:schemeClr val="accent6"/>
                </a:solidFill>
                <a:latin typeface="+mn-ea"/>
                <a:ea typeface="+mn-ea"/>
              </a:rPr>
              <a:t>初始化为</a:t>
            </a:r>
            <a:r>
              <a:rPr lang="en-US" altLang="zh-CN" dirty="0">
                <a:solidFill>
                  <a:schemeClr val="accent6"/>
                </a:solidFill>
                <a:latin typeface="+mn-ea"/>
                <a:ea typeface="+mn-ea"/>
              </a:rPr>
              <a:t>‘a’ */</a:t>
            </a:r>
            <a:endParaRPr lang="en-US" altLang="zh-CN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19"/>
            </p:custDataLst>
          </p:nvPr>
        </p:nvCxnSpPr>
        <p:spPr>
          <a:xfrm>
            <a:off x="937790" y="4442588"/>
            <a:ext cx="93842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937790" y="4824967"/>
            <a:ext cx="10114281" cy="1721427"/>
            <a:chOff x="2269806" y="2564904"/>
            <a:chExt cx="7113903" cy="2800538"/>
          </a:xfrm>
        </p:grpSpPr>
        <p:sp>
          <p:nvSpPr>
            <p:cNvPr id="34" name="文本框 33"/>
            <p:cNvSpPr txBox="1"/>
            <p:nvPr>
              <p:custDataLst>
                <p:tags r:id="rId20"/>
              </p:custDataLst>
            </p:nvPr>
          </p:nvSpPr>
          <p:spPr>
            <a:xfrm>
              <a:off x="2280588" y="2564904"/>
              <a:ext cx="6894649" cy="899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、字符常量只能用单引号括起来，不能用双引号或其他括号。例如：‘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’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‘&amp;’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21"/>
              </p:custDataLst>
            </p:nvPr>
          </p:nvSpPr>
          <p:spPr>
            <a:xfrm>
              <a:off x="2269806" y="3124824"/>
              <a:ext cx="7113903" cy="1650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、字符常量只能是单个字符，不能是</a:t>
              </a:r>
              <a:r>
                <a:rPr lang="zh-CN" altLang="en-US" sz="2000">
                  <a:solidFill>
                    <a:schemeClr val="tx1"/>
                  </a:solidFill>
                </a:rPr>
                <a:t>字符串。错误</a:t>
              </a:r>
              <a:r>
                <a:rPr lang="zh-CN" altLang="en-US" sz="2000" dirty="0">
                  <a:solidFill>
                    <a:schemeClr val="tx1"/>
                  </a:solidFill>
                </a:rPr>
                <a:t>写法：‘</a:t>
              </a:r>
              <a:r>
                <a:rPr lang="en-US" altLang="zh-CN" sz="2000" dirty="0">
                  <a:solidFill>
                    <a:schemeClr val="tx1"/>
                  </a:solidFill>
                </a:rPr>
                <a:t>ABC</a:t>
              </a:r>
              <a:r>
                <a:rPr lang="zh-CN" altLang="en-US" sz="2000" dirty="0">
                  <a:solidFill>
                    <a:schemeClr val="tx1"/>
                  </a:solidFill>
                </a:rPr>
                <a:t>’</a:t>
              </a:r>
              <a:r>
                <a:rPr lang="zh-CN" altLang="en-US" sz="2000" dirty="0">
                  <a:solidFill>
                    <a:srgbClr val="FFC000"/>
                  </a:solidFill>
                </a:rPr>
                <a:t>（与</a:t>
              </a:r>
              <a:r>
                <a:rPr lang="en-US" altLang="zh-CN" sz="2000" dirty="0">
                  <a:solidFill>
                    <a:srgbClr val="FFC000"/>
                  </a:solidFill>
                </a:rPr>
                <a:t>python</a:t>
              </a:r>
              <a:r>
                <a:rPr lang="zh-CN" altLang="en-US" sz="2000" dirty="0">
                  <a:solidFill>
                    <a:srgbClr val="FFC000"/>
                  </a:solidFill>
                </a:rPr>
                <a:t>不同）</a:t>
              </a:r>
              <a:endParaRPr lang="en-US" altLang="zh-CN" sz="2000" dirty="0">
                <a:solidFill>
                  <a:srgbClr val="FFC000"/>
                </a:solidFill>
              </a:endParaRPr>
            </a:p>
            <a:p>
              <a:endParaRPr lang="en-US" altLang="zh-CN" sz="2000" dirty="0">
                <a:solidFill>
                  <a:srgbClr val="FFC000"/>
                </a:solidFill>
              </a:endParaRPr>
            </a:p>
          </p:txBody>
        </p:sp>
        <p:sp>
          <p:nvSpPr>
            <p:cNvPr id="36" name="文本框 35"/>
            <p:cNvSpPr txBox="1"/>
            <p:nvPr>
              <p:custDataLst>
                <p:tags r:id="rId22"/>
              </p:custDataLst>
            </p:nvPr>
          </p:nvSpPr>
          <p:spPr>
            <a:xfrm>
              <a:off x="2269806" y="3714608"/>
              <a:ext cx="6660505" cy="1650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000">
                  <a:solidFill>
                    <a:schemeClr val="tx1"/>
                  </a:solidFill>
                </a:rPr>
                <a:t>3</a:t>
              </a:r>
              <a:r>
                <a:rPr lang="zh-CN" altLang="en-US" sz="2000">
                  <a:solidFill>
                    <a:schemeClr val="tx1"/>
                  </a:solidFill>
                </a:rPr>
                <a:t>、字符</a:t>
              </a:r>
              <a:r>
                <a:rPr lang="zh-CN" altLang="en-US" sz="2000" dirty="0">
                  <a:solidFill>
                    <a:schemeClr val="tx1"/>
                  </a:solidFill>
                </a:rPr>
                <a:t>可以是字符集中任意字符。但数字被定义为字符型之后就不能参与数值运算。如</a:t>
              </a:r>
              <a:r>
                <a:rPr lang="en-US" altLang="zh-CN" sz="2000" dirty="0">
                  <a:solidFill>
                    <a:schemeClr val="tx1"/>
                  </a:solidFill>
                </a:rPr>
                <a:t>'5'</a:t>
              </a:r>
              <a:r>
                <a:rPr lang="zh-CN" altLang="en-US" sz="2000" dirty="0">
                  <a:solidFill>
                    <a:schemeClr val="tx1"/>
                  </a:solidFill>
                </a:rPr>
                <a:t>和</a:t>
              </a:r>
              <a:r>
                <a:rPr lang="en-US" altLang="zh-CN" sz="2000" dirty="0">
                  <a:solidFill>
                    <a:schemeClr val="tx1"/>
                  </a:solidFill>
                </a:rPr>
                <a:t>5 </a:t>
              </a:r>
              <a:r>
                <a:rPr lang="zh-CN" altLang="en-US" sz="2000" dirty="0">
                  <a:solidFill>
                    <a:schemeClr val="tx1"/>
                  </a:solidFill>
                </a:rPr>
                <a:t>是不同的。</a:t>
              </a:r>
              <a:r>
                <a:rPr lang="en-US" altLang="zh-CN" sz="2000" dirty="0">
                  <a:solidFill>
                    <a:schemeClr val="tx1"/>
                  </a:solidFill>
                </a:rPr>
                <a:t>'5'</a:t>
              </a:r>
              <a:r>
                <a:rPr lang="zh-CN" altLang="en-US" sz="2000" dirty="0">
                  <a:solidFill>
                    <a:schemeClr val="tx1"/>
                  </a:solidFill>
                </a:rPr>
                <a:t>是字符常量，不能参与运算。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5920" y="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sym typeface="+mn-ea"/>
              </a:rPr>
              <a:t>基本数据类型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字符型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graphicFrame>
        <p:nvGraphicFramePr>
          <p:cNvPr id="14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72574" y="640165"/>
          <a:ext cx="8006769" cy="6217750"/>
        </p:xfrm>
        <a:graphic>
          <a:graphicData uri="http://schemas.openxmlformats.org/drawingml/2006/table">
            <a:tbl>
              <a:tblPr/>
              <a:tblGrid>
                <a:gridCol w="667721"/>
                <a:gridCol w="666251"/>
                <a:gridCol w="667721"/>
                <a:gridCol w="644189"/>
                <a:gridCol w="708901"/>
                <a:gridCol w="648601"/>
                <a:gridCol w="667721"/>
                <a:gridCol w="667721"/>
                <a:gridCol w="666251"/>
                <a:gridCol w="667721"/>
                <a:gridCol w="666250"/>
                <a:gridCol w="667721"/>
              </a:tblGrid>
              <a:tr h="36576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序号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字符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序号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字符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序号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字符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序号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字符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序号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字符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序号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字符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空格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48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@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P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`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p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!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49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Q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97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a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q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panose="020B0604020202090204"/>
                          <a:ea typeface="华文中宋" pitchFamily="2" charset="-122"/>
                        </a:rPr>
                        <a:t>”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66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R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98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b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r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#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67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c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s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$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68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T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d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t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9751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%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69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E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U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e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u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&amp;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54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F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86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V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f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v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39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'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G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W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103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g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w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(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H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X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h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x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)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57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I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89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Y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i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y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*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: 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J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Z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j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122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z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+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59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;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K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[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k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{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,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&lt;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L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\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l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|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-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=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M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]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109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m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}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.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&gt;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N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^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n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～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5376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47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/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63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?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79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O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95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_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111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o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127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90204" pitchFamily="34" charset="0"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华文中宋" pitchFamily="2" charset="-122"/>
                          <a:ea typeface="华文中宋" pitchFamily="2" charset="-122"/>
                        </a:rPr>
                        <a:t>deL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sym typeface="+mn-ea"/>
              </a:rPr>
              <a:t>基本数据类型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布尔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型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15274" y="1275723"/>
          <a:ext cx="8352928" cy="86787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08907"/>
                <a:gridCol w="1175469"/>
                <a:gridCol w="2634319"/>
                <a:gridCol w="2334233"/>
              </a:tblGrid>
              <a:tr h="4321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字节数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举例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43568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布尔型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true,false</a:t>
                      </a:r>
                      <a:endParaRPr kumimoji="0" lang="en-US" altLang="zh-CN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 flag;</a:t>
                      </a:r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7" name="文本框 36"/>
          <p:cNvSpPr txBox="1"/>
          <p:nvPr>
            <p:custDataLst>
              <p:tags r:id="rId2"/>
            </p:custDataLst>
          </p:nvPr>
        </p:nvSpPr>
        <p:spPr>
          <a:xfrm>
            <a:off x="902970" y="3044825"/>
            <a:ext cx="12298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布尔数据用来判断真假，结果只有两个，</a:t>
            </a:r>
            <a:r>
              <a:rPr lang="en-US" altLang="zh-CN" sz="28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true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false</a:t>
            </a:r>
            <a:endParaRPr lang="zh-CN" altLang="en-US" sz="280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902970" y="3800475"/>
            <a:ext cx="11351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true 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转换为整型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值为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false </a:t>
            </a:r>
            <a:r>
              <a:rPr lang="zh-CN" altLang="en-US" sz="2800" dirty="0">
                <a:latin typeface="微软雅黑" charset="0"/>
                <a:ea typeface="微软雅黑" charset="0"/>
                <a:cs typeface="微软雅黑" charset="0"/>
              </a:rPr>
              <a:t>转换为整型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值为</a:t>
            </a:r>
            <a:r>
              <a:rPr lang="en-US" altLang="zh-CN" sz="2800" dirty="0">
                <a:latin typeface="微软雅黑" charset="0"/>
                <a:ea typeface="微软雅黑" charset="0"/>
                <a:cs typeface="微软雅黑" charset="0"/>
              </a:rPr>
              <a:t>0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4"/>
            </p:custDataLst>
          </p:nvPr>
        </p:nvSpPr>
        <p:spPr>
          <a:xfrm>
            <a:off x="902970" y="4556125"/>
            <a:ext cx="10245725" cy="521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C++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中布尔型，非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值可以隐式转换为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true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，而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en-US" sz="2800">
                <a:latin typeface="微软雅黑" charset="0"/>
                <a:ea typeface="微软雅黑" charset="0"/>
                <a:cs typeface="微软雅黑" charset="0"/>
              </a:rPr>
              <a:t>转换为</a:t>
            </a:r>
            <a:r>
              <a:rPr lang="en-US" altLang="zh-CN" sz="2800">
                <a:latin typeface="微软雅黑" charset="0"/>
                <a:ea typeface="微软雅黑" charset="0"/>
                <a:cs typeface="微软雅黑" charset="0"/>
              </a:rPr>
              <a:t>false</a:t>
            </a:r>
            <a:endParaRPr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0" y="371919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基本运算</a:t>
            </a:r>
            <a:r>
              <a:rPr lang="zh-CN" altLang="en-US" sz="4800">
                <a:solidFill>
                  <a:schemeClr val="bg1"/>
                </a:solidFill>
              </a:rPr>
              <a:t>类型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sym typeface="+mn-ea"/>
              </a:rPr>
              <a:t>基本运算类型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算术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运算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93103" y="2349418"/>
          <a:ext cx="10172374" cy="384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070"/>
                <a:gridCol w="2680588"/>
                <a:gridCol w="5251716"/>
              </a:tblGrid>
              <a:tr h="8228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dirty="0"/>
                        <a:t>数学符号</a:t>
                      </a:r>
                      <a:endParaRPr lang="zh-CN" altLang="en-US" sz="28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400" dirty="0"/>
                        <a:t>C++</a:t>
                      </a:r>
                      <a:r>
                        <a:rPr lang="zh-CN" altLang="en-US" sz="2400" dirty="0"/>
                        <a:t>中的运算符号</a:t>
                      </a:r>
                      <a:endParaRPr lang="zh-CN" altLang="en-US" sz="2400" dirty="0"/>
                    </a:p>
                  </a:txBody>
                  <a:tcPr marL="91442" marR="91442" marT="45715" marB="457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dirty="0"/>
                        <a:t>说明</a:t>
                      </a:r>
                      <a:endParaRPr lang="zh-CN" altLang="en-US" sz="2400" dirty="0"/>
                    </a:p>
                  </a:txBody>
                  <a:tcPr marL="91442" marR="91442" marT="45715" marB="45715"/>
                </a:tc>
              </a:tr>
              <a:tr h="4571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改变运算的顺序，如：</a:t>
                      </a:r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2*(1+1)</a:t>
                      </a:r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，</a:t>
                      </a:r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()</a:t>
                      </a:r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的优先级高，先算括号里的内容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/>
                </a:tc>
              </a:tr>
              <a:tr h="4571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2*3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/>
                </a:tc>
              </a:tr>
              <a:tr h="4571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÷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/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如果是整数相除，商只有整数部分，</a:t>
                      </a:r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4/3</a:t>
                      </a:r>
                      <a:r>
                        <a:rPr lang="zh-CN" altLang="en-US" sz="2400" dirty="0">
                          <a:solidFill>
                            <a:srgbClr val="002060"/>
                          </a:solidFill>
                        </a:rPr>
                        <a:t>，结果为</a:t>
                      </a:r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/>
                </a:tc>
              </a:tr>
              <a:tr h="3806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1+1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/>
                </a:tc>
              </a:tr>
              <a:tr h="4274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2060"/>
                          </a:solidFill>
                        </a:rPr>
                        <a:t>2-1</a:t>
                      </a:r>
                      <a:endParaRPr lang="zh-CN" altLang="en-US" sz="2400" dirty="0">
                        <a:solidFill>
                          <a:srgbClr val="002060"/>
                        </a:solidFill>
                      </a:endParaRPr>
                    </a:p>
                  </a:txBody>
                  <a:tcPr marL="91442" marR="91442" marT="45715" marB="45715"/>
                </a:tc>
              </a:tr>
            </a:tbl>
          </a:graphicData>
        </a:graphic>
      </p:graphicFrame>
      <p:sp>
        <p:nvSpPr>
          <p:cNvPr id="8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0095" y="1213485"/>
            <a:ext cx="10894695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0">
                <a:solidFill>
                  <a:srgbClr val="00B0F0"/>
                </a:solidFill>
                <a:latin typeface="微软雅黑" charset="0"/>
                <a:ea typeface="微软雅黑" charset="0"/>
                <a:cs typeface="Arial Unicode MS" panose="020B0604020202020204" charset="-122"/>
              </a:rPr>
              <a:t>定义</a:t>
            </a:r>
            <a:r>
              <a:rPr lang="en-US" altLang="zh-CN" sz="2800" b="0">
                <a:solidFill>
                  <a:srgbClr val="00B0F0"/>
                </a:solidFill>
                <a:latin typeface="微软雅黑" charset="0"/>
                <a:ea typeface="微软雅黑" charset="0"/>
                <a:cs typeface="Arial Unicode MS" panose="020B0604020202020204" charset="-122"/>
              </a:rPr>
              <a:t> </a:t>
            </a:r>
            <a:r>
              <a:rPr lang="zh-CN" altLang="en-US" sz="2800" b="0">
                <a:solidFill>
                  <a:srgbClr val="00B0F0"/>
                </a:solidFill>
                <a:latin typeface="微软雅黑" charset="0"/>
                <a:ea typeface="微软雅黑" charset="0"/>
                <a:cs typeface="Arial Unicode MS" panose="020B0604020202020204" charset="-122"/>
              </a:rPr>
              <a:t>：</a:t>
            </a:r>
            <a:r>
              <a:rPr lang="en-US" altLang="zh-CN" sz="2800" b="0">
                <a:solidFill>
                  <a:srgbClr val="00B0F0"/>
                </a:solidFill>
                <a:latin typeface="微软雅黑" charset="0"/>
                <a:ea typeface="微软雅黑" charset="0"/>
                <a:cs typeface="Arial Unicode MS" panose="020B0604020202020204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anose="020B0604020202020204" charset="-122"/>
              </a:rPr>
              <a:t>算术表达式由算术运算符和操作数组成，结果值是算术值。</a:t>
            </a:r>
            <a:endParaRPr lang="zh-CN" altLang="en-US" sz="2800" b="0">
              <a:solidFill>
                <a:schemeClr val="tx1"/>
              </a:solidFill>
              <a:latin typeface="微软雅黑" charset="0"/>
              <a:ea typeface="微软雅黑" charset="0"/>
              <a:cs typeface="Arial Unicode MS" panose="020B0604020202020204" charset="-122"/>
            </a:endParaRPr>
          </a:p>
          <a:p>
            <a:pPr algn="l" eaLnBrk="1" hangingPunct="1"/>
            <a:endParaRPr lang="zh-CN" altLang="en-US" sz="2800" b="0">
              <a:solidFill>
                <a:schemeClr val="tx1"/>
              </a:solidFill>
              <a:latin typeface="微软雅黑" charset="0"/>
              <a:ea typeface="微软雅黑" charset="0"/>
              <a:cs typeface="Arial Unicode MS" panose="020B0604020202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0" y="371919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程序</a:t>
            </a:r>
            <a:r>
              <a:rPr lang="zh-CN" altLang="en-US" sz="4800">
                <a:solidFill>
                  <a:schemeClr val="bg1"/>
                </a:solidFill>
              </a:rPr>
              <a:t>架构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sym typeface="+mn-ea"/>
              </a:rPr>
              <a:t>基本运算类型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赋值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运算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0095" y="1213485"/>
            <a:ext cx="10894695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定义</a:t>
            </a:r>
            <a:r>
              <a:rPr lang="en-US" altLang="zh-CN" sz="2800" b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800" b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28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赋值符号表示把右边的数值赋值给左边的变量</a:t>
            </a:r>
            <a:r>
              <a:rPr lang="en-US" altLang="zh-CN" sz="2800" b="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;</a:t>
            </a:r>
            <a:endParaRPr lang="en-US" altLang="zh-CN" sz="2800" b="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l" eaLnBrk="1" hangingPunct="1"/>
            <a:endParaRPr lang="en-US" altLang="zh-CN" sz="2800" b="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5350" y="2166620"/>
            <a:ext cx="1040066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+mj-lt"/>
              <a:buNone/>
            </a:pPr>
            <a:r>
              <a:rPr kumimoji="1" lang="zh-CN" altLang="en-US" sz="28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格式</a:t>
            </a:r>
            <a:r>
              <a:rPr kumimoji="1" lang="en-US" altLang="zh-CN" sz="28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kumimoji="1" lang="zh-CN" altLang="en-US" sz="28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：</a:t>
            </a:r>
            <a:r>
              <a:rPr kumimoji="1"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变量=表达式；</a:t>
            </a:r>
            <a:endParaRPr kumimoji="1" lang="zh-CN" altLang="en-US" sz="28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indent="0">
              <a:buFont typeface="+mj-lt"/>
              <a:buNone/>
            </a:pPr>
            <a:endParaRPr kumimoji="1"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Font typeface="+mj-lt"/>
              <a:buNone/>
            </a:pPr>
            <a:r>
              <a:rPr kumimoji="1" lang="zh-CN" altLang="en-US" sz="28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例 : </a:t>
            </a:r>
            <a:r>
              <a:rPr kumimoji="1"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a=3,就是把3这个数值给变量a。</a:t>
            </a:r>
            <a:endParaRPr kumimoji="1"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kumimoji="1"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      </a:t>
            </a:r>
            <a:r>
              <a:rPr kumimoji="1"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先定义后赋值，如int a;a=1234;</a:t>
            </a:r>
            <a:endParaRPr kumimoji="1" lang="zh-CN" altLang="en-US" sz="2800" dirty="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kumimoji="1" lang="en-US" altLang="zh-CN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      </a:t>
            </a:r>
            <a:r>
              <a:rPr kumimoji="1"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初始化赋值，如int a=1234;</a:t>
            </a:r>
            <a:endParaRPr kumimoji="1" lang="zh-CN" altLang="en-US" sz="28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0095" y="5319395"/>
            <a:ext cx="88309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+mj-lt"/>
              <a:buNone/>
            </a:pPr>
            <a:r>
              <a:rPr kumimoji="1" lang="zh-CN" altLang="en-US" sz="28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注意</a:t>
            </a:r>
            <a:r>
              <a:rPr kumimoji="1" lang="en-US" altLang="zh-CN" sz="28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: </a:t>
            </a:r>
            <a:r>
              <a:rPr kumimoji="1" lang="zh-CN" altLang="en-US" sz="2800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“=”是赋值符号，而不是数学中的等号；</a:t>
            </a:r>
            <a:endParaRPr kumimoji="1" lang="zh-CN" altLang="en-US" sz="2800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sym typeface="+mn-ea"/>
              </a:rPr>
              <a:t>基本运算类型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自增自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减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51510" y="1218565"/>
            <a:ext cx="8910955" cy="33229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buFont typeface="Arial" panose="020B0604020202090204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自增运算符“</a:t>
            </a:r>
            <a:r>
              <a:rPr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++”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有两种写法，即 </a:t>
            </a:r>
            <a:r>
              <a:rPr lang="en-US" altLang="zh-CN" sz="2800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++ 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或者 </a:t>
            </a:r>
            <a:r>
              <a:rPr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++</a:t>
            </a:r>
            <a:r>
              <a:rPr lang="en-US" altLang="zh-CN" sz="2800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自减运算符“</a:t>
            </a:r>
            <a:r>
              <a:rPr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--”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也有两种写法，即 </a:t>
            </a:r>
            <a:r>
              <a:rPr lang="en-US" altLang="zh-CN" sz="2800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-- 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或者 </a:t>
            </a:r>
            <a:r>
              <a:rPr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--</a:t>
            </a:r>
            <a:r>
              <a:rPr lang="en-US" altLang="zh-CN" sz="2800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。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  <a:buNone/>
              <a:defRPr/>
            </a:pPr>
            <a:endParaRPr lang="en-US" altLang="zh-CN" sz="2800" dirty="0">
              <a:solidFill>
                <a:srgbClr val="00206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  <a:buNone/>
              <a:defRPr/>
            </a:pPr>
            <a:r>
              <a:rPr kumimoji="1" lang="zh-CN" altLang="en-US" sz="28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注意</a:t>
            </a:r>
            <a:r>
              <a:rPr kumimoji="1" lang="en-US" altLang="zh-CN" sz="28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1" lang="zh-CN" altLang="en-US" sz="28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2800" dirty="0" err="1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必须是一个变量。</a:t>
            </a:r>
            <a:endParaRPr lang="en-US" altLang="zh-CN" sz="28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  <a:buFont typeface="Arial" panose="020B0604020202090204" pitchFamily="34" charset="0"/>
              <a:buNone/>
              <a:defRPr/>
            </a:pPr>
            <a:r>
              <a:rPr kumimoji="1" lang="zh-CN" altLang="en-US" sz="28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作用</a:t>
            </a:r>
            <a:r>
              <a:rPr kumimoji="1" lang="en-US" altLang="zh-CN" sz="28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1" lang="zh-CN" altLang="en-US" sz="280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让变量的值递增或递减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651510" y="5168900"/>
            <a:ext cx="8910955" cy="9531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kumimoji="1" lang="zh-CN" altLang="en-US" sz="2800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</a:rPr>
              <a:t>前置运算</a:t>
            </a:r>
            <a:r>
              <a:rPr kumimoji="1" lang="en-US" altLang="zh-CN" sz="2800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kumimoji="1" lang="zh-CN" altLang="en-US" sz="2800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先增值</a:t>
            </a:r>
            <a:r>
              <a:rPr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减值</a:t>
            </a:r>
            <a:r>
              <a:rPr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后引用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sz="2800" dirty="0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</a:rPr>
              <a:t>后置运算</a:t>
            </a:r>
            <a:r>
              <a:rPr lang="en-US" altLang="zh-CN" sz="2800" dirty="0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800" dirty="0">
                <a:solidFill>
                  <a:srgbClr val="FFC000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先引用后增值</a:t>
            </a:r>
            <a:r>
              <a:rPr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减值</a:t>
            </a:r>
            <a:r>
              <a:rPr lang="en-US" altLang="zh-CN" sz="28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sym typeface="+mn-ea"/>
              </a:rPr>
              <a:t>基本运算类型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关系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运算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0095" y="1213485"/>
            <a:ext cx="1089469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0">
                <a:solidFill>
                  <a:srgbClr val="00B0F0"/>
                </a:solidFill>
                <a:latin typeface="微软雅黑" charset="0"/>
                <a:ea typeface="微软雅黑" charset="0"/>
                <a:cs typeface="Arial Unicode MS" panose="020B0604020202020204" charset="-122"/>
              </a:rPr>
              <a:t>定义</a:t>
            </a:r>
            <a:r>
              <a:rPr lang="en-US" altLang="zh-CN" sz="2800" b="0">
                <a:solidFill>
                  <a:srgbClr val="00B0F0"/>
                </a:solidFill>
                <a:latin typeface="微软雅黑" charset="0"/>
                <a:ea typeface="微软雅黑" charset="0"/>
                <a:cs typeface="Arial Unicode MS" panose="020B0604020202020204" charset="-122"/>
              </a:rPr>
              <a:t> </a:t>
            </a:r>
            <a:r>
              <a:rPr lang="zh-CN" altLang="en-US" sz="2800" b="0">
                <a:solidFill>
                  <a:srgbClr val="00B0F0"/>
                </a:solidFill>
                <a:latin typeface="微软雅黑" charset="0"/>
                <a:ea typeface="微软雅黑" charset="0"/>
                <a:cs typeface="Arial Unicode MS" panose="020B0604020202020204" charset="-122"/>
              </a:rPr>
              <a:t>：</a:t>
            </a:r>
            <a:r>
              <a:rPr lang="en-US" altLang="zh-CN" sz="2800" b="0">
                <a:solidFill>
                  <a:srgbClr val="00B0F0"/>
                </a:solidFill>
                <a:latin typeface="微软雅黑" charset="0"/>
                <a:ea typeface="微软雅黑" charset="0"/>
                <a:cs typeface="Arial Unicode MS" panose="020B0604020202020204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  <a:sym typeface="+mn-ea"/>
              </a:rPr>
              <a:t>关系运算是指对两个运算量的大小进行比较。</a:t>
            </a:r>
            <a:endParaRPr lang="zh-CN" altLang="en-US" sz="2800" b="0">
              <a:solidFill>
                <a:schemeClr val="tx1"/>
              </a:solidFill>
              <a:latin typeface="微软雅黑" charset="0"/>
              <a:ea typeface="微软雅黑" charset="0"/>
              <a:cs typeface="Arial Unicode MS" panose="020B0604020202020204" charset="-122"/>
            </a:endParaRPr>
          </a:p>
        </p:txBody>
      </p:sp>
      <p:graphicFrame>
        <p:nvGraphicFramePr>
          <p:cNvPr id="4" name="表格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266110" y="1975223"/>
          <a:ext cx="9510488" cy="420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622"/>
                <a:gridCol w="2377622"/>
                <a:gridCol w="2377622"/>
                <a:gridCol w="2377622"/>
              </a:tblGrid>
              <a:tr h="600405"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关系运算符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含义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应用举例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表达式结果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00405">
                <a:tc>
                  <a:txBody>
                    <a:bodyPr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==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/>
                        <a:t>等于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1==2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0405">
                <a:tc>
                  <a:txBody>
                    <a:bodyPr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!=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/>
                        <a:t>不等于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1!=2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0405"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&lt;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/>
                        <a:t>小于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1&lt;2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0405"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&gt;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/>
                        <a:t>大于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1&gt;2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0405"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&lt;=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/>
                        <a:t>小于或等于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1&lt;=2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0405"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&gt;=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/>
                        <a:t>大于或等于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1&gt;=2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sym typeface="+mn-ea"/>
              </a:rPr>
              <a:t>基本运算类型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逻辑运算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36184" y="2227360"/>
          <a:ext cx="9971314" cy="3231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046"/>
                <a:gridCol w="1754797"/>
                <a:gridCol w="1754797"/>
                <a:gridCol w="4372674"/>
              </a:tblGrid>
              <a:tr h="839470"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逻辑运算符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逻辑运算关键字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逻辑运算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判断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9377"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且，与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只要有一个为假，则结果为假；同时为真，其结果才为真。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39377"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只要有一个为真，则结果为真；同时为假，其结果才为假。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3291"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！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原来为真则为假；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原来为假则为真；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sym typeface="+mn-ea"/>
              </a:rPr>
              <a:t>基本运算类型</a:t>
            </a:r>
            <a:r>
              <a:rPr lang="en-US" altLang="zh-CN" sz="4000" b="1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sym typeface="+mn-ea"/>
              </a:rPr>
              <a:t>逻辑运算</a:t>
            </a:r>
            <a:endParaRPr lang="zh-CN" altLang="en-US" sz="40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99588" y="817525"/>
          <a:ext cx="8082384" cy="24093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94128"/>
                <a:gridCol w="2694128"/>
                <a:gridCol w="2694128"/>
              </a:tblGrid>
              <a:tr h="463550">
                <a:tc gridSpan="2">
                  <a:txBody>
                    <a:bodyPr/>
                    <a:p>
                      <a:pPr algn="ctr"/>
                      <a:r>
                        <a:rPr lang="zh-CN" altLang="en-US" sz="2400" dirty="0"/>
                        <a:t>运算元素布尔值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/>
                        <a:t>运算结果</a:t>
                      </a:r>
                      <a:endParaRPr lang="zh-CN" altLang="en-US" sz="2400" dirty="0"/>
                    </a:p>
                  </a:txBody>
                  <a:tcPr/>
                </a:tc>
              </a:tr>
              <a:tr h="463284"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A&amp;&amp;B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627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370627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370627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370627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199588" y="3226601"/>
          <a:ext cx="8082384" cy="1935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94128"/>
                <a:gridCol w="2694128"/>
                <a:gridCol w="2694128"/>
              </a:tblGrid>
              <a:tr h="370840">
                <a:tc>
                  <a:txBody>
                    <a:bodyPr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A||B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58428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8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531818" y="5175998"/>
          <a:ext cx="5418666" cy="165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/>
                <a:gridCol w="2709333"/>
              </a:tblGrid>
              <a:tr h="457200">
                <a:tc>
                  <a:txBody>
                    <a:bodyPr/>
                    <a:p>
                      <a:pPr algn="ctr"/>
                      <a:r>
                        <a:rPr lang="zh-CN" altLang="en-US" sz="2400" dirty="0"/>
                        <a:t>运算元素布尔值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2400" dirty="0"/>
                        <a:t>运算结果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ctr" defTabSz="914400" rtl="0" eaLnBrk="1" latinLnBrk="0" hangingPunct="1"/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!</a:t>
                      </a:r>
                      <a:endParaRPr lang="zh-CN" altLang="en-US" sz="24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0 </a:t>
                      </a:r>
                      <a:r>
                        <a:rPr lang="zh-CN" altLang="en-US" dirty="0"/>
                        <a:t>假 </a:t>
                      </a:r>
                      <a:r>
                        <a:rPr lang="en-US" altLang="zh-CN" dirty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真 </a:t>
                      </a:r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C5015 等差</a:t>
            </a:r>
            <a:r>
              <a:rPr lang="zh-CN" altLang="en-US">
                <a:solidFill>
                  <a:srgbClr val="00B0F0"/>
                </a:solidFill>
              </a:rPr>
              <a:t>数列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等差数列是指从第二项起，每一项与它的前一项的差等于同一个常数的一种数列，这个常数叫作等差数列的公差d。例如:等差数列1,3,5,7,9…中，a_1为第1项即1，公差d=2,第n项a_n= a_1+d*(n-1)。现输入一个等差数列的前两项a_1 、 a_2和n,试求第n项即a_n的值。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sz="2400">
                <a:latin typeface="宋体" charset="0"/>
                <a:ea typeface="宋体" charset="0"/>
              </a:rPr>
              <a:t>输入3个整数，即等差数列前两项的值和n</a:t>
            </a:r>
            <a:endParaRPr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输出等差数列第n项的值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1  3  5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550862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9 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C5015 等差</a:t>
            </a:r>
            <a:r>
              <a:rPr lang="zh-CN" altLang="en-US">
                <a:solidFill>
                  <a:srgbClr val="00B0F0"/>
                </a:solidFill>
              </a:rPr>
              <a:t>数列</a:t>
            </a: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6" name="图片 5" descr="截屏2023-12-19 22.16.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0" y="1036320"/>
            <a:ext cx="6121400" cy="56261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C5011 三位数</a:t>
            </a:r>
            <a:r>
              <a:rPr lang="zh-CN" altLang="en-US">
                <a:solidFill>
                  <a:srgbClr val="00B0F0"/>
                </a:solidFill>
              </a:rPr>
              <a:t>交换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交换数字，输入一个三位数,交换百位和个位上的数字，形成一个新的三位数，并输出这个新的三位数。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lang="zh-CN" sz="2400">
                <a:latin typeface="宋体" charset="0"/>
                <a:ea typeface="宋体" charset="0"/>
              </a:rPr>
              <a:t>一个三位数</a:t>
            </a:r>
            <a:endParaRPr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交换百位、个位之后的三位数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135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550862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531 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  <a:sym typeface="+mn-ea"/>
              </a:rPr>
              <a:t>C5011 三位数交换</a:t>
            </a: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3" name="图片 2" descr="截屏2023-12-19 22.27.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215" y="878840"/>
            <a:ext cx="6719570" cy="58915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FF0000"/>
                </a:solidFill>
                <a:latin typeface="宋体" charset="0"/>
                <a:ea typeface="宋体" charset="0"/>
              </a:rPr>
              <a:t>C++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程序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框架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67685" y="962025"/>
            <a:ext cx="5805170" cy="5681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02535" y="3719195"/>
            <a:ext cx="71875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基本程序结构</a:t>
            </a:r>
            <a:r>
              <a:rPr lang="en-US" altLang="zh-CN" sz="4800">
                <a:solidFill>
                  <a:schemeClr val="bg1"/>
                </a:solidFill>
              </a:rPr>
              <a:t>-</a:t>
            </a:r>
            <a:r>
              <a:rPr lang="zh-CN" altLang="en-US" sz="4800">
                <a:solidFill>
                  <a:schemeClr val="bg1"/>
                </a:solidFill>
              </a:rPr>
              <a:t>分支</a:t>
            </a:r>
            <a:r>
              <a:rPr lang="zh-CN" altLang="en-US" sz="4800">
                <a:solidFill>
                  <a:schemeClr val="bg1"/>
                </a:solidFill>
              </a:rPr>
              <a:t>结构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基本程序结构</a:t>
            </a:r>
            <a:r>
              <a:rPr lang="en-US" altLang="zh-CN" sz="4000" b="1">
                <a:solidFill>
                  <a:srgbClr val="FF0000"/>
                </a:solidFill>
                <a:latin typeface="宋体" charset="0"/>
                <a:ea typeface="宋体" charset="0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顺序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1473835"/>
            <a:ext cx="11684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定义</a:t>
            </a:r>
            <a:r>
              <a:rPr lang="en-US" altLang="zh-CN" sz="28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 :</a:t>
            </a:r>
            <a:r>
              <a:rPr lang="en-US" altLang="zh-CN" sz="2800">
                <a:solidFill>
                  <a:schemeClr val="tx1"/>
                </a:solidFill>
                <a:latin typeface="宋" charset="0"/>
                <a:ea typeface="+mn-lt"/>
                <a:cs typeface="宋" charset="0"/>
                <a:sym typeface="+mn-ea"/>
              </a:rPr>
              <a:t> </a:t>
            </a:r>
            <a:r>
              <a:rPr lang="zh-CN" altLang="en-US" sz="28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所有程序都可用</a:t>
            </a:r>
            <a:r>
              <a:rPr lang="en-US" altLang="zh-CN" sz="28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8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种控制结构即</a:t>
            </a:r>
            <a:r>
              <a:rPr lang="zh-CN" altLang="en-US" sz="280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顺序结构</a:t>
            </a:r>
            <a:r>
              <a:rPr lang="zh-CN" altLang="en-US" sz="28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80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分支结构</a:t>
            </a:r>
            <a:r>
              <a:rPr lang="zh-CN" altLang="en-US" sz="28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、和</a:t>
            </a:r>
            <a:r>
              <a:rPr lang="zh-CN" altLang="en-US" sz="2800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循环结构</a:t>
            </a:r>
            <a:r>
              <a:rPr lang="zh-CN" altLang="en-US" sz="28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实现。</a:t>
            </a:r>
            <a:r>
              <a:rPr lang="en-US" altLang="zh-CN" sz="28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C++</a:t>
            </a:r>
            <a:r>
              <a:rPr lang="zh-CN" altLang="en-US" sz="28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在默认的情况下采取顺序结构，除非特别指明，计算机总是按语句顺序一条一条地执行。</a:t>
            </a:r>
            <a:endParaRPr lang="zh-CN" altLang="en-US" sz="2800" b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>
              <a:solidFill>
                <a:schemeClr val="tx1"/>
              </a:solidFill>
              <a:latin typeface="宋" charset="0"/>
              <a:cs typeface="宋" charset="0"/>
              <a:sym typeface="+mn-ea"/>
            </a:endParaRPr>
          </a:p>
          <a:p>
            <a:endParaRPr lang="zh-CN" altLang="en-US" sz="2800">
              <a:solidFill>
                <a:schemeClr val="tx1"/>
              </a:solidFill>
              <a:latin typeface="宋" charset="0"/>
              <a:ea typeface="+mn-lt"/>
              <a:cs typeface="宋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基本程序结构</a:t>
            </a:r>
            <a:r>
              <a:rPr lang="en-US" altLang="zh-CN" sz="4000" b="1">
                <a:solidFill>
                  <a:srgbClr val="FF0000"/>
                </a:solidFill>
                <a:latin typeface="宋体" charset="0"/>
                <a:ea typeface="宋体" charset="0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分支（单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分支）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1473835"/>
            <a:ext cx="11684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800">
              <a:solidFill>
                <a:schemeClr val="tx1"/>
              </a:solidFill>
              <a:latin typeface="宋" charset="0"/>
              <a:cs typeface="宋" charset="0"/>
              <a:sym typeface="+mn-ea"/>
            </a:endParaRPr>
          </a:p>
          <a:p>
            <a:endParaRPr lang="zh-CN" altLang="en-US" sz="2800">
              <a:solidFill>
                <a:schemeClr val="tx1"/>
              </a:solidFill>
              <a:latin typeface="宋" charset="0"/>
              <a:ea typeface="+mn-lt"/>
              <a:cs typeface="宋" charset="0"/>
              <a:sym typeface="+mn-ea"/>
            </a:endParaRPr>
          </a:p>
        </p:txBody>
      </p:sp>
      <p:pic>
        <p:nvPicPr>
          <p:cNvPr id="4" name="图片 3" descr="截屏2023-12-19 21.54.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6505" y="996950"/>
            <a:ext cx="7764145" cy="3072765"/>
          </a:xfrm>
          <a:prstGeom prst="rect">
            <a:avLst/>
          </a:prstGeom>
        </p:spPr>
      </p:pic>
      <p:pic>
        <p:nvPicPr>
          <p:cNvPr id="6" name="图片 5" descr="截屏2023-12-19 21.54.33"/>
          <p:cNvPicPr>
            <a:picLocks noChangeAspect="1"/>
          </p:cNvPicPr>
          <p:nvPr/>
        </p:nvPicPr>
        <p:blipFill>
          <a:blip r:embed="rId2"/>
          <a:srcRect l="4086" r="1103"/>
          <a:stretch>
            <a:fillRect/>
          </a:stretch>
        </p:blipFill>
        <p:spPr>
          <a:xfrm>
            <a:off x="1637030" y="4314825"/>
            <a:ext cx="6983730" cy="240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493" y="1958928"/>
            <a:ext cx="2699948" cy="375548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85710" y="16827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solidFill>
                  <a:srgbClr val="00B0F0"/>
                </a:solidFill>
                <a:sym typeface="+mn-ea"/>
              </a:rPr>
              <a:t>if</a:t>
            </a:r>
            <a:endParaRPr lang="en-US" altLang="zh-CN" sz="3200" b="1">
              <a:solidFill>
                <a:srgbClr val="00B0F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基本程序结构</a:t>
            </a:r>
            <a:r>
              <a:rPr lang="en-US" altLang="zh-CN" sz="4000" b="1">
                <a:solidFill>
                  <a:srgbClr val="FF0000"/>
                </a:solidFill>
                <a:latin typeface="宋体" charset="0"/>
                <a:ea typeface="宋体" charset="0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分支（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双分支）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2897" y="1672284"/>
            <a:ext cx="3002067" cy="3716844"/>
          </a:xfrm>
          <a:prstGeom prst="rect">
            <a:avLst/>
          </a:prstGeom>
        </p:spPr>
      </p:pic>
      <p:pic>
        <p:nvPicPr>
          <p:cNvPr id="6" name="图片 5" descr="截屏2023-12-19 21.58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020" y="2046605"/>
            <a:ext cx="2967990" cy="29679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43800" y="23368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solidFill>
                  <a:srgbClr val="00B0F0"/>
                </a:solidFill>
                <a:sym typeface="+mn-ea"/>
              </a:rPr>
              <a:t>if - else</a:t>
            </a:r>
            <a:endParaRPr lang="en-US" altLang="zh-CN" sz="3200" b="1">
              <a:solidFill>
                <a:srgbClr val="00B0F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基本程序结构</a:t>
            </a:r>
            <a:r>
              <a:rPr lang="en-US" altLang="zh-CN" sz="4000" b="1">
                <a:solidFill>
                  <a:srgbClr val="FF0000"/>
                </a:solidFill>
                <a:latin typeface="宋体" charset="0"/>
                <a:ea typeface="宋体" charset="0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分支（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多分支）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5987" y="1089976"/>
            <a:ext cx="3276600" cy="5029200"/>
          </a:xfrm>
          <a:prstGeom prst="rect">
            <a:avLst/>
          </a:prstGeom>
        </p:spPr>
      </p:pic>
      <p:pic>
        <p:nvPicPr>
          <p:cNvPr id="4" name="图片 3" descr="截屏2023-12-19 22.00.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454150"/>
            <a:ext cx="5321300" cy="3949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14285" y="233680"/>
            <a:ext cx="4116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F0"/>
                </a:solidFill>
              </a:rPr>
              <a:t>if - else if - else</a:t>
            </a:r>
            <a:endParaRPr lang="en-US" altLang="zh-CN" sz="3200" b="1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基本程序结构</a:t>
            </a:r>
            <a:r>
              <a:rPr lang="en-US" altLang="zh-CN" sz="4000" b="1">
                <a:solidFill>
                  <a:srgbClr val="FF0000"/>
                </a:solidFill>
                <a:latin typeface="宋体" charset="0"/>
                <a:ea typeface="宋体" charset="0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分支（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  <a:sym typeface="+mn-ea"/>
              </a:rPr>
              <a:t>多分支）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7639685" y="233680"/>
            <a:ext cx="4116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F0"/>
                </a:solidFill>
              </a:rPr>
              <a:t>switch</a:t>
            </a:r>
            <a:endParaRPr lang="en-US" altLang="zh-CN" sz="3200" b="1">
              <a:solidFill>
                <a:srgbClr val="00B0F0"/>
              </a:solidFill>
            </a:endParaRPr>
          </a:p>
        </p:txBody>
      </p:sp>
      <p:pic>
        <p:nvPicPr>
          <p:cNvPr id="6" name="图片 5" descr="截屏2023-12-19 22.03.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" y="1089660"/>
            <a:ext cx="4191000" cy="5130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05" y="1143000"/>
            <a:ext cx="3566795" cy="5035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C50</a:t>
            </a:r>
            <a:r>
              <a:rPr lang="en-US" altLang="zh-CN">
                <a:solidFill>
                  <a:srgbClr val="00B0F0"/>
                </a:solidFill>
              </a:rPr>
              <a:t>32</a:t>
            </a:r>
            <a:r>
              <a:rPr lang="zh-CN" altLang="en-US">
                <a:solidFill>
                  <a:srgbClr val="00B0F0"/>
                </a:solidFill>
              </a:rPr>
              <a:t> 判断</a:t>
            </a:r>
            <a:r>
              <a:rPr lang="zh-CN" altLang="en-US">
                <a:solidFill>
                  <a:srgbClr val="00B0F0"/>
                </a:solidFill>
              </a:rPr>
              <a:t>公倍数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latin typeface="宋体" charset="0"/>
                <a:ea typeface="宋体" charset="0"/>
              </a:rPr>
              <a:t>输入一个数，判断这个数是否是</a:t>
            </a:r>
            <a:r>
              <a:rPr lang="en-US" altLang="zh-CN" sz="2400">
                <a:latin typeface="宋体" charset="0"/>
                <a:ea typeface="宋体" charset="0"/>
              </a:rPr>
              <a:t>3</a:t>
            </a:r>
            <a:r>
              <a:rPr lang="zh-CN" altLang="en-US" sz="2400">
                <a:latin typeface="宋体" charset="0"/>
                <a:ea typeface="宋体" charset="0"/>
              </a:rPr>
              <a:t>和</a:t>
            </a:r>
            <a:r>
              <a:rPr lang="en-US" altLang="zh-CN" sz="2400">
                <a:latin typeface="宋体" charset="0"/>
                <a:ea typeface="宋体" charset="0"/>
              </a:rPr>
              <a:t>5</a:t>
            </a:r>
            <a:r>
              <a:rPr lang="zh-CN" altLang="en-US" sz="2400">
                <a:latin typeface="宋体" charset="0"/>
                <a:ea typeface="宋体" charset="0"/>
              </a:rPr>
              <a:t>的公倍数，如果是则输出这个数，如果不是则输出</a:t>
            </a:r>
            <a:r>
              <a:rPr lang="en-US" altLang="zh-CN" sz="2400">
                <a:latin typeface="宋体" charset="0"/>
                <a:ea typeface="宋体" charset="0"/>
              </a:rPr>
              <a:t>Fail</a:t>
            </a:r>
            <a:r>
              <a:rPr lang="zh-CN" altLang="en-US" sz="2400">
                <a:latin typeface="宋体" charset="0"/>
                <a:ea typeface="宋体" charset="0"/>
              </a:rPr>
              <a:t>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sz="2400">
                <a:latin typeface="宋体" charset="0"/>
                <a:ea typeface="宋体" charset="0"/>
              </a:rPr>
              <a:t>输入</a:t>
            </a:r>
            <a:r>
              <a:rPr lang="en-US" sz="2400">
                <a:latin typeface="宋体" charset="0"/>
                <a:ea typeface="宋体" charset="0"/>
              </a:rPr>
              <a:t>1</a:t>
            </a:r>
            <a:r>
              <a:rPr sz="2400">
                <a:latin typeface="宋体" charset="0"/>
                <a:ea typeface="宋体" charset="0"/>
              </a:rPr>
              <a:t>个整数</a:t>
            </a:r>
            <a:endParaRPr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  <a:sym typeface="+mn-ea"/>
              </a:rPr>
              <a:t>若是</a:t>
            </a:r>
            <a:r>
              <a:rPr lang="en-US" altLang="zh-CN" sz="2400">
                <a:latin typeface="宋体" charset="0"/>
                <a:ea typeface="宋体" charset="0"/>
                <a:sym typeface="+mn-ea"/>
              </a:rPr>
              <a:t>3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和</a:t>
            </a:r>
            <a:r>
              <a:rPr lang="en-US" altLang="zh-CN" sz="2400">
                <a:latin typeface="宋体" charset="0"/>
                <a:ea typeface="宋体" charset="0"/>
                <a:sym typeface="+mn-ea"/>
              </a:rPr>
              <a:t>5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的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公倍数则输出这个数，如果不是则输出</a:t>
            </a:r>
            <a:r>
              <a:rPr lang="en-US" altLang="zh-CN" sz="2400">
                <a:latin typeface="宋体" charset="0"/>
                <a:ea typeface="宋体" charset="0"/>
                <a:sym typeface="+mn-ea"/>
              </a:rPr>
              <a:t>Fail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。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30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550862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30 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4490720" y="485584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16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490720" y="550862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样例输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Fail 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  <a:sym typeface="+mn-ea"/>
              </a:rPr>
              <a:t>C50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32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 判断公倍数</a:t>
            </a: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44775" y="886460"/>
            <a:ext cx="6638925" cy="597154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</a:rPr>
              <a:t>C5033 三个数的最大值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</a:rPr>
              <a:t>已知有三个不等的数，将其中的最大数找出来并输出</a:t>
            </a:r>
            <a:endParaRPr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输入只有一行，包括3个整数。之间用一个空格分开</a:t>
            </a:r>
            <a:endParaRPr lang="en-US" altLang="zh-CN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sz="2400">
                <a:latin typeface="宋体" charset="0"/>
                <a:ea typeface="宋体" charset="0"/>
                <a:sym typeface="+mn-ea"/>
              </a:rPr>
              <a:t>输出只有一行，包括1个整数</a:t>
            </a:r>
            <a:endParaRPr sz="2400"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1 5 8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550862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8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rgbClr val="FF0000"/>
                </a:solidFill>
                <a:latin typeface="宋体" charset="0"/>
                <a:ea typeface="宋体" charset="0"/>
              </a:rPr>
              <a:t>C++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程序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框架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7365" y="962025"/>
            <a:ext cx="5805170" cy="56819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393055" y="2244725"/>
            <a:ext cx="6720205" cy="3699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rgbClr val="FF0000"/>
                </a:solidFill>
              </a:rPr>
              <a:t>include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中文意思：包括</a:t>
            </a:r>
            <a:r>
              <a:rPr lang="zh-CN" altLang="en-US" sz="2400"/>
              <a:t>（</a:t>
            </a:r>
            <a:r>
              <a:rPr lang="en-US" altLang="zh-CN" sz="2400"/>
              <a:t>动词</a:t>
            </a:r>
            <a:r>
              <a:rPr lang="zh-CN" altLang="en-US" sz="2400"/>
              <a:t>）</a:t>
            </a:r>
            <a:endParaRPr lang="en-US" altLang="zh-CN" sz="2400"/>
          </a:p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FF0000"/>
                </a:solidFill>
              </a:rPr>
              <a:t>using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中文意思：使用</a:t>
            </a:r>
            <a:r>
              <a:rPr lang="zh-CN" altLang="en-US" sz="2400"/>
              <a:t>（</a:t>
            </a:r>
            <a:r>
              <a:rPr lang="en-US" altLang="zh-CN" sz="2400"/>
              <a:t>动词</a:t>
            </a:r>
            <a:r>
              <a:rPr lang="zh-CN" altLang="en-US" sz="2400"/>
              <a:t>）</a:t>
            </a:r>
            <a:endParaRPr lang="en-US" altLang="zh-CN" sz="2400"/>
          </a:p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FF0000"/>
                </a:solidFill>
              </a:rPr>
              <a:t>namespace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中文意思：命名空间</a:t>
            </a:r>
            <a:r>
              <a:rPr lang="zh-CN" altLang="en-US" sz="2400"/>
              <a:t>（</a:t>
            </a:r>
            <a:r>
              <a:rPr lang="en-US" altLang="zh-CN" sz="2400"/>
              <a:t>名词</a:t>
            </a:r>
            <a:r>
              <a:rPr lang="zh-CN" altLang="en-US" sz="2400"/>
              <a:t>）</a:t>
            </a:r>
            <a:endParaRPr lang="zh-CN" altLang="en-US" sz="2400"/>
          </a:p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FF0000"/>
                </a:solidFill>
              </a:rPr>
              <a:t>main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中文意思：主要的</a:t>
            </a:r>
            <a:r>
              <a:rPr lang="zh-CN" altLang="en-US" sz="2400"/>
              <a:t>（</a:t>
            </a:r>
            <a:r>
              <a:rPr lang="en-US" altLang="zh-CN" sz="2400"/>
              <a:t>名词</a:t>
            </a:r>
            <a:r>
              <a:rPr lang="zh-CN" altLang="en-US" sz="2400"/>
              <a:t>）</a:t>
            </a:r>
            <a:r>
              <a:rPr lang="en-US" altLang="zh-CN" sz="2400"/>
              <a:t>（在特定上下文中，如在编程中指代主函数）</a:t>
            </a:r>
            <a:endParaRPr lang="en-US" altLang="zh-CN" sz="2400"/>
          </a:p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FF0000"/>
                </a:solidFill>
              </a:rPr>
              <a:t>return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中文意思：返回</a:t>
            </a:r>
            <a:r>
              <a:rPr lang="zh-CN" altLang="en-US" sz="2400"/>
              <a:t>（</a:t>
            </a:r>
            <a:r>
              <a:rPr lang="en-US" altLang="zh-CN" sz="2400"/>
              <a:t>动词</a:t>
            </a:r>
            <a:r>
              <a:rPr lang="zh-CN" altLang="en-US" sz="2400"/>
              <a:t>）</a:t>
            </a:r>
            <a:endParaRPr lang="zh-CN" altLang="en-US" sz="2400"/>
          </a:p>
        </p:txBody>
      </p:sp>
      <p:sp>
        <p:nvSpPr>
          <p:cNvPr id="16" name="文本框 15"/>
          <p:cNvSpPr txBox="1"/>
          <p:nvPr/>
        </p:nvSpPr>
        <p:spPr>
          <a:xfrm>
            <a:off x="5393055" y="110490"/>
            <a:ext cx="40640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iostream</a:t>
            </a:r>
            <a:br>
              <a:rPr lang="en-US" altLang="zh-CN" sz="2800"/>
            </a:br>
            <a:r>
              <a:rPr lang="en-US" altLang="zh-CN" sz="2800"/>
              <a:t>i ==&gt; input </a:t>
            </a:r>
            <a:r>
              <a:rPr lang="zh-CN" altLang="en-US" sz="2800"/>
              <a:t>输入</a:t>
            </a:r>
            <a:br>
              <a:rPr lang="zh-CN" altLang="en-US" sz="2800"/>
            </a:br>
            <a:r>
              <a:rPr lang="en-US" altLang="zh-CN" sz="2800"/>
              <a:t>o ==&gt; output </a:t>
            </a:r>
            <a:r>
              <a:rPr lang="zh-CN" altLang="en-US" sz="2800"/>
              <a:t>输出</a:t>
            </a:r>
            <a:br>
              <a:rPr lang="zh-CN" altLang="en-US" sz="2800"/>
            </a:br>
            <a:r>
              <a:rPr lang="en-US" altLang="zh-CN" sz="2800"/>
              <a:t>stream ==&gt; </a:t>
            </a:r>
            <a:r>
              <a:rPr lang="zh-CN" altLang="en-US" sz="2800"/>
              <a:t>数据流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sym typeface="+mn-ea"/>
              </a:rPr>
              <a:t>C5033 三个数的最大值</a:t>
            </a: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4" name="图片 3" descr="截屏2023-12-20 09.28.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900" y="942340"/>
            <a:ext cx="6934835" cy="57626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</a:rPr>
              <a:t>Y1041 奇偶数判断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</a:rPr>
              <a:t>给定一个整数 n，判断该数是奇数还是偶数。如果 n 是奇数，输出 odd；如果 n 是偶数，输出even。</a:t>
            </a:r>
            <a:endParaRPr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输入只有一行，</a:t>
            </a:r>
            <a:r>
              <a:rPr lang="zh-CN" altLang="en-US" sz="2400">
                <a:latin typeface="宋体" charset="0"/>
                <a:ea typeface="宋体" charset="0"/>
              </a:rPr>
              <a:t>一个大于</a:t>
            </a:r>
            <a:r>
              <a:rPr lang="en-US" altLang="zh-CN" sz="2400">
                <a:latin typeface="宋体" charset="0"/>
                <a:ea typeface="宋体" charset="0"/>
              </a:rPr>
              <a:t>0</a:t>
            </a:r>
            <a:r>
              <a:rPr lang="zh-CN" altLang="en-US" sz="2400">
                <a:latin typeface="宋体" charset="0"/>
                <a:ea typeface="宋体" charset="0"/>
              </a:rPr>
              <a:t>的正整数</a:t>
            </a:r>
            <a:r>
              <a:rPr lang="en-US" altLang="zh-CN" sz="2400">
                <a:latin typeface="宋体" charset="0"/>
                <a:ea typeface="宋体" charset="0"/>
              </a:rPr>
              <a:t> n</a:t>
            </a:r>
            <a:r>
              <a:rPr lang="zh-CN" altLang="en-US" sz="2400">
                <a:latin typeface="宋体" charset="0"/>
                <a:ea typeface="宋体" charset="0"/>
              </a:rPr>
              <a:t>。</a:t>
            </a:r>
            <a:endParaRPr lang="en-US" altLang="zh-CN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  <a:sym typeface="+mn-ea"/>
              </a:rPr>
              <a:t>输出只有一行，</a:t>
            </a:r>
            <a:r>
              <a:rPr sz="2400">
                <a:latin typeface="宋体" charset="0"/>
                <a:ea typeface="宋体" charset="0"/>
                <a:sym typeface="+mn-ea"/>
              </a:rPr>
              <a:t>如果 n 是奇数，输出 odd；如果 n 是偶数，输出even。</a:t>
            </a:r>
            <a:endParaRPr sz="2400"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5 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550862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odd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sym typeface="+mn-ea"/>
              </a:rPr>
              <a:t>Y1041 奇偶数判断</a:t>
            </a:r>
            <a:endParaRPr>
              <a:solidFill>
                <a:srgbClr val="00B0F0"/>
              </a:solidFill>
              <a:sym typeface="+mn-ea"/>
            </a:endParaRPr>
          </a:p>
        </p:txBody>
      </p:sp>
      <p:pic>
        <p:nvPicPr>
          <p:cNvPr id="3" name="图片 2" descr="截屏2023-12-20 09.43.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0" y="1028700"/>
            <a:ext cx="6476365" cy="580136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02535" y="3719195"/>
            <a:ext cx="71875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基本程序结构</a:t>
            </a:r>
            <a:r>
              <a:rPr lang="en-US" altLang="zh-CN" sz="4800">
                <a:solidFill>
                  <a:schemeClr val="bg1"/>
                </a:solidFill>
              </a:rPr>
              <a:t>-</a:t>
            </a:r>
            <a:r>
              <a:rPr lang="zh-CN" altLang="en-US" sz="4800">
                <a:solidFill>
                  <a:schemeClr val="bg1"/>
                </a:solidFill>
              </a:rPr>
              <a:t>循环结构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基本程序结构</a:t>
            </a:r>
            <a:r>
              <a:rPr lang="en-US" altLang="zh-CN" sz="4000" b="1">
                <a:solidFill>
                  <a:srgbClr val="FF0000"/>
                </a:solidFill>
                <a:latin typeface="宋体" charset="0"/>
                <a:ea typeface="宋体" charset="0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循环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359650" y="1127586"/>
            <a:ext cx="5472608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b="0">
                <a:solidFill>
                  <a:srgbClr val="FFC000"/>
                </a:solidFill>
              </a:rPr>
              <a:t>while </a:t>
            </a:r>
            <a:r>
              <a:rPr lang="zh-CN" altLang="en-US" b="0">
                <a:solidFill>
                  <a:srgbClr val="FFC000"/>
                </a:solidFill>
              </a:rPr>
              <a:t>循环</a:t>
            </a:r>
            <a:endParaRPr lang="zh-CN" altLang="en-US" b="0" dirty="0">
              <a:solidFill>
                <a:srgbClr val="FFC000"/>
              </a:solidFill>
            </a:endParaRPr>
          </a:p>
        </p:txBody>
      </p:sp>
      <p:sp>
        <p:nvSpPr>
          <p:cNvPr id="6" name="矩形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70990" y="2340610"/>
            <a:ext cx="4525645" cy="307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while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语句的格式如下：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while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（条件表达式）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｛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循环体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｝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33172" y="2036809"/>
            <a:ext cx="4210050" cy="3876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基本程序结构</a:t>
            </a:r>
            <a:r>
              <a:rPr lang="en-US" altLang="zh-CN" sz="4000" b="1">
                <a:solidFill>
                  <a:srgbClr val="FF0000"/>
                </a:solidFill>
                <a:latin typeface="宋体" charset="0"/>
                <a:ea typeface="宋体" charset="0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循环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971030" y="1395556"/>
            <a:ext cx="5472608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FFC000"/>
                </a:solidFill>
              </a:rPr>
              <a:t>do-while </a:t>
            </a:r>
            <a:r>
              <a:rPr lang="zh-CN" altLang="en-US">
                <a:solidFill>
                  <a:srgbClr val="FFC000"/>
                </a:solidFill>
              </a:rPr>
              <a:t>循环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279640" y="2446020"/>
            <a:ext cx="4052570" cy="3996690"/>
          </a:xfrm>
          <a:prstGeom prst="rect">
            <a:avLst/>
          </a:prstGeom>
        </p:spPr>
      </p:pic>
      <p:sp>
        <p:nvSpPr>
          <p:cNvPr id="10" name="矩形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46055" y="2728217"/>
            <a:ext cx="5411788" cy="302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do-while 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语句的格式如下：</a:t>
            </a:r>
            <a:endParaRPr lang="zh-CN" altLang="en-US" sz="28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+mn-ea"/>
                <a:ea typeface="+mn-ea"/>
              </a:rPr>
              <a:t>do</a:t>
            </a:r>
            <a:endParaRPr lang="en-US" altLang="zh-CN" sz="280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+mn-ea"/>
                <a:ea typeface="+mn-ea"/>
              </a:rPr>
              <a:t>{</a:t>
            </a:r>
            <a:endParaRPr lang="en-US" altLang="zh-CN" sz="280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zh-CN" altLang="en-US" sz="2800">
                <a:solidFill>
                  <a:schemeClr val="tx1"/>
                </a:solidFill>
                <a:latin typeface="+mn-ea"/>
                <a:ea typeface="+mn-ea"/>
              </a:rPr>
              <a:t>循环体</a:t>
            </a:r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+mn-ea"/>
                <a:ea typeface="+mn-ea"/>
              </a:rPr>
              <a:t>}while</a:t>
            </a:r>
            <a:r>
              <a:rPr lang="zh-CN" altLang="en-US" sz="2800">
                <a:solidFill>
                  <a:schemeClr val="tx1"/>
                </a:solidFill>
                <a:latin typeface="+mn-ea"/>
                <a:ea typeface="+mn-ea"/>
              </a:rPr>
              <a:t>（表达式）；</a:t>
            </a:r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基本程序结构</a:t>
            </a:r>
            <a:r>
              <a:rPr lang="en-US" altLang="zh-CN" sz="4000" b="1">
                <a:solidFill>
                  <a:srgbClr val="FF0000"/>
                </a:solidFill>
                <a:latin typeface="宋体" charset="0"/>
                <a:ea typeface="宋体" charset="0"/>
              </a:rPr>
              <a:t>--</a:t>
            </a:r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循环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780530" y="956136"/>
            <a:ext cx="5472608" cy="69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9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defRPr>
            </a:lvl1pPr>
            <a:lvl2pPr marL="742950" indent="-285750">
              <a:defRPr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>
                <a:solidFill>
                  <a:srgbClr val="FFC000"/>
                </a:solidFill>
              </a:rPr>
              <a:t>for </a:t>
            </a:r>
            <a:r>
              <a:rPr lang="zh-CN" altLang="en-US">
                <a:solidFill>
                  <a:srgbClr val="FFC000"/>
                </a:solidFill>
              </a:rPr>
              <a:t>循环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00036" y="1887719"/>
            <a:ext cx="5411788" cy="302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 b="1">
                <a:solidFill>
                  <a:srgbClr val="000066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for </a:t>
            </a:r>
            <a:r>
              <a:rPr lang="zh-CN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语句的格式如下：</a:t>
            </a:r>
            <a:endParaRPr lang="zh-CN" altLang="en-US" sz="280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+mn-ea"/>
                <a:ea typeface="+mn-ea"/>
              </a:rPr>
              <a:t>for(</a:t>
            </a:r>
            <a:r>
              <a:rPr lang="zh-CN" altLang="en-US" sz="2800">
                <a:solidFill>
                  <a:schemeClr val="tx1"/>
                </a:solidFill>
                <a:latin typeface="+mn-ea"/>
                <a:ea typeface="+mn-ea"/>
              </a:rPr>
              <a:t>表达式</a:t>
            </a:r>
            <a:r>
              <a:rPr lang="en-US" altLang="zh-CN" sz="2800">
                <a:solidFill>
                  <a:schemeClr val="tx1"/>
                </a:solidFill>
                <a:latin typeface="+mn-ea"/>
                <a:ea typeface="+mn-ea"/>
              </a:rPr>
              <a:t>1;</a:t>
            </a:r>
            <a:r>
              <a:rPr lang="zh-CN" altLang="en-US" sz="2800">
                <a:solidFill>
                  <a:schemeClr val="tx1"/>
                </a:solidFill>
                <a:latin typeface="+mn-ea"/>
                <a:ea typeface="+mn-ea"/>
              </a:rPr>
              <a:t>表达式</a:t>
            </a:r>
            <a:r>
              <a:rPr lang="en-US" altLang="zh-CN" sz="2800">
                <a:solidFill>
                  <a:schemeClr val="tx1"/>
                </a:solidFill>
                <a:latin typeface="+mn-ea"/>
                <a:ea typeface="+mn-ea"/>
              </a:rPr>
              <a:t>2;</a:t>
            </a:r>
            <a:r>
              <a:rPr lang="zh-CN" altLang="en-US" sz="2800">
                <a:solidFill>
                  <a:schemeClr val="tx1"/>
                </a:solidFill>
                <a:latin typeface="+mn-ea"/>
                <a:ea typeface="+mn-ea"/>
              </a:rPr>
              <a:t>表达式</a:t>
            </a:r>
            <a:r>
              <a:rPr lang="en-US" altLang="zh-CN" sz="2800">
                <a:solidFill>
                  <a:schemeClr val="tx1"/>
                </a:solidFill>
                <a:latin typeface="+mn-ea"/>
                <a:ea typeface="+mn-ea"/>
              </a:rPr>
              <a:t>3)</a:t>
            </a:r>
            <a:endParaRPr lang="en-US" altLang="zh-CN" sz="280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+mn-ea"/>
                <a:ea typeface="+mn-ea"/>
              </a:rPr>
              <a:t>{</a:t>
            </a:r>
            <a:endParaRPr lang="en-US" altLang="zh-CN" sz="280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zh-CN" altLang="en-US" sz="2800">
                <a:solidFill>
                  <a:schemeClr val="tx1"/>
                </a:solidFill>
                <a:latin typeface="+mn-ea"/>
                <a:ea typeface="+mn-ea"/>
              </a:rPr>
              <a:t>循环体</a:t>
            </a:r>
            <a:endParaRPr lang="zh-CN" altLang="en-US" sz="280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+mn-ea"/>
                <a:ea typeface="+mn-ea"/>
              </a:rPr>
              <a:t>}</a:t>
            </a:r>
            <a:endParaRPr lang="en-US" altLang="zh-CN" sz="28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986771" y="5093739"/>
            <a:ext cx="68179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</a:rPr>
              <a:t>说明：</a:t>
            </a:r>
            <a:endParaRPr lang="en-US" altLang="zh-CN" sz="2400" b="1">
              <a:solidFill>
                <a:schemeClr val="tx1"/>
              </a:solidFill>
            </a:endParaRPr>
          </a:p>
          <a:p>
            <a:pPr marL="0" lvl="1"/>
            <a:r>
              <a:rPr lang="zh-CN" altLang="en-US" sz="2400">
                <a:solidFill>
                  <a:schemeClr val="tx1"/>
                </a:solidFill>
              </a:rPr>
              <a:t>表达式</a:t>
            </a:r>
            <a:r>
              <a:rPr lang="zh-CN" altLang="en-US" sz="2400" dirty="0">
                <a:solidFill>
                  <a:schemeClr val="tx1"/>
                </a:solidFill>
              </a:rPr>
              <a:t>1：循环变量赋初始值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lvl="1"/>
            <a:r>
              <a:rPr lang="zh-CN" altLang="en-US" sz="2400" dirty="0">
                <a:solidFill>
                  <a:schemeClr val="tx1"/>
                </a:solidFill>
              </a:rPr>
              <a:t>表达式2：循环条件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lvl="1"/>
            <a:r>
              <a:rPr lang="zh-CN" altLang="en-US" sz="2400" dirty="0">
                <a:solidFill>
                  <a:schemeClr val="tx1"/>
                </a:solidFill>
              </a:rPr>
              <a:t>表达式3：循环</a:t>
            </a:r>
            <a:r>
              <a:rPr lang="zh-CN" altLang="en-US" sz="2400">
                <a:solidFill>
                  <a:schemeClr val="tx1"/>
                </a:solidFill>
              </a:rPr>
              <a:t>变量增值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12015" y="1788181"/>
            <a:ext cx="5496330" cy="5256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sym typeface="+mn-ea"/>
              </a:rPr>
              <a:t>P1009 数列特征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</a:rPr>
              <a:t>给出 n个数，找出这n个数的最大值，最小值，和。</a:t>
            </a:r>
            <a:endParaRPr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第一行为整数 n 表示数的个数。</a:t>
            </a:r>
            <a:endParaRPr lang="en-US" altLang="zh-CN" sz="2400"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第二行有n个数，为给定的n个数，每个数的绝对值都小于10000。</a:t>
            </a:r>
            <a:endParaRPr lang="en-US" altLang="zh-CN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sz="2400">
                <a:latin typeface="宋体" charset="0"/>
                <a:ea typeface="宋体" charset="0"/>
                <a:sym typeface="+mn-ea"/>
              </a:rPr>
              <a:t>输出三行，每行一个整数。第一行表示这些数中的最大值，第二行表示这些数中的最小值，第三行表示这些数的和。</a:t>
            </a:r>
            <a:endParaRPr sz="2400"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1371600" lvl="3" indent="457200">
              <a:buNone/>
            </a:pP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 1  3  -2  4  5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5791200"/>
            <a:ext cx="92259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5</a:t>
            </a:r>
            <a:endParaRPr lang="en-US" altLang="zh-CN" sz="2400" i="1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 i="1">
                <a:solidFill>
                  <a:schemeClr val="tx1"/>
                </a:solidFill>
                <a:sym typeface="+mn-ea"/>
              </a:rPr>
              <a:t> 		 -2</a:t>
            </a:r>
            <a:endParaRPr lang="en-US" altLang="zh-CN" sz="2400" i="1">
              <a:solidFill>
                <a:schemeClr val="tx1"/>
              </a:solidFill>
              <a:sym typeface="+mn-ea"/>
            </a:endParaRPr>
          </a:p>
          <a:p>
            <a:pPr marL="1371600" lvl="3" indent="457200">
              <a:buNone/>
            </a:pPr>
            <a:r>
              <a:rPr lang="en-US" altLang="zh-CN" sz="2400" i="1">
                <a:solidFill>
                  <a:schemeClr val="tx1"/>
                </a:solidFill>
                <a:sym typeface="+mn-ea"/>
              </a:rPr>
              <a:t> 11</a:t>
            </a:r>
            <a:endParaRPr lang="en-US" altLang="zh-CN" sz="2400" i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sym typeface="+mn-ea"/>
              </a:rPr>
              <a:t>P1009 数列特征</a:t>
            </a:r>
            <a:endParaRPr>
              <a:solidFill>
                <a:srgbClr val="00B0F0"/>
              </a:solidFill>
              <a:sym typeface="+mn-ea"/>
            </a:endParaRPr>
          </a:p>
        </p:txBody>
      </p:sp>
      <p:pic>
        <p:nvPicPr>
          <p:cNvPr id="3" name="图片 2" descr="截屏2023-12-20 09.35.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" y="1490980"/>
            <a:ext cx="6913880" cy="4430395"/>
          </a:xfrm>
          <a:prstGeom prst="rect">
            <a:avLst/>
          </a:prstGeom>
        </p:spPr>
      </p:pic>
      <p:pic>
        <p:nvPicPr>
          <p:cNvPr id="5" name="图片 4" descr="截屏2023-12-20 09.36.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0" y="1426210"/>
            <a:ext cx="4719320" cy="4710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0" y="371919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变量与常量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sym typeface="+mn-ea"/>
              </a:rPr>
              <a:t>C5104 金币问题</a:t>
            </a:r>
            <a:endParaRPr>
              <a:solidFill>
                <a:srgbClr val="00B0F0"/>
              </a:solidFill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1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</a:rPr>
              <a:t>国王将金币作为工资，发放给忠诚的骑士。第1天，骑士收到一枚金币；之后两天(第2天和第3天)里，每天收到两枚金币；之后三天(第4、5、6天)里，每天收到三枚金币；之后四天(第7、8、9、10天)里，每天收到四枚金币……这种工资发放模式会一直这样延续下去：当连续n天每天收到n枚金币后，骑士会在之后的连续n+1天里，每天收到n+1枚金币(n为任意正整数)。试编写一个程序，确定从第一天开始的给定天数内，骑士一共获得了多少金币。</a:t>
            </a:r>
            <a:endParaRPr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一个整数（范围1到10000），表示天数。</a:t>
            </a:r>
            <a:endParaRPr lang="en-US" altLang="zh-CN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sz="2400">
                <a:latin typeface="宋体" charset="0"/>
                <a:ea typeface="宋体" charset="0"/>
                <a:sym typeface="+mn-ea"/>
              </a:rPr>
              <a:t>骑士获得的金币数。</a:t>
            </a:r>
            <a:endParaRPr sz="2400"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5541010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6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6219190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14</a:t>
            </a:r>
            <a:endParaRPr lang="en-US" altLang="zh-CN" sz="2400" i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屏2023-12-20 10.42.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3225" y="0"/>
            <a:ext cx="94767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sym typeface="+mn-ea"/>
              </a:rPr>
              <a:t>C5096 鸡兔同笼</a:t>
            </a:r>
            <a:endParaRPr>
              <a:solidFill>
                <a:srgbClr val="00B0F0"/>
              </a:solidFill>
              <a:sym typeface="+mn-ea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sz="2400">
                <a:latin typeface="宋体" charset="0"/>
                <a:ea typeface="宋体" charset="0"/>
              </a:rPr>
              <a:t>今有鸡兔同笼，上有三十五头，下有九十四足，问鸡兔各几何?</a:t>
            </a:r>
            <a:endParaRPr sz="2400"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 </a:t>
            </a:r>
            <a:r>
              <a:rPr lang="zh-CN" altLang="en-US" sz="2400">
                <a:latin typeface="宋体" charset="0"/>
                <a:ea typeface="宋体" charset="0"/>
              </a:rPr>
              <a:t>无</a:t>
            </a:r>
            <a:endParaRPr lang="en-US" altLang="zh-CN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sz="2400">
                <a:latin typeface="宋体" charset="0"/>
                <a:ea typeface="宋体" charset="0"/>
                <a:sym typeface="+mn-ea"/>
              </a:rPr>
              <a:t>鸡的数量，兔的</a:t>
            </a:r>
            <a:r>
              <a:rPr lang="zh-CN" sz="2400">
                <a:latin typeface="宋体" charset="0"/>
                <a:ea typeface="宋体" charset="0"/>
                <a:sym typeface="+mn-ea"/>
              </a:rPr>
              <a:t>数量</a:t>
            </a:r>
            <a:endParaRPr lang="zh-CN" sz="2400"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85584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zh-CN" altLang="en-US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无</a:t>
            </a:r>
            <a:endParaRPr lang="zh-CN" altLang="en-US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5791200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样例输出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sym typeface="+mn-ea"/>
              </a:rPr>
              <a:t>23 12</a:t>
            </a:r>
            <a:endParaRPr lang="en-US" altLang="zh-CN" sz="2400" i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  <a:sym typeface="+mn-ea"/>
              </a:rPr>
              <a:t>C5096 鸡兔同笼</a:t>
            </a:r>
            <a:endParaRPr>
              <a:solidFill>
                <a:srgbClr val="00B0F0"/>
              </a:solidFill>
              <a:sym typeface="+mn-ea"/>
            </a:endParaRPr>
          </a:p>
        </p:txBody>
      </p:sp>
      <p:pic>
        <p:nvPicPr>
          <p:cNvPr id="4" name="图片 3" descr="截屏2023-12-20 10.46.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835" y="942975"/>
            <a:ext cx="7458075" cy="603440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310" y="2458720"/>
            <a:ext cx="6214745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02535" y="3719195"/>
            <a:ext cx="71875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>
                <a:solidFill>
                  <a:schemeClr val="bg1"/>
                </a:solidFill>
              </a:rPr>
              <a:t>一维数组</a:t>
            </a:r>
            <a:endParaRPr lang="zh-CN" altLang="en-US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172" y="796732"/>
            <a:ext cx="5701337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理解计算机与信息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 descr="计算机 纯色填充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03531" y="2326990"/>
            <a:ext cx="2346689" cy="1817763"/>
          </a:xfrm>
        </p:spPr>
      </p:pic>
      <p:sp>
        <p:nvSpPr>
          <p:cNvPr id="6" name="箭头: 右 5"/>
          <p:cNvSpPr/>
          <p:nvPr/>
        </p:nvSpPr>
        <p:spPr>
          <a:xfrm>
            <a:off x="3402199" y="2852976"/>
            <a:ext cx="769358" cy="5108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7435796" y="2852976"/>
            <a:ext cx="932539" cy="6195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36010" y="2656550"/>
            <a:ext cx="1034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64727" y="2710942"/>
            <a:ext cx="1034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信息输出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7221" y="2604127"/>
            <a:ext cx="1705826" cy="13255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99416" y="4144753"/>
            <a:ext cx="2510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当数据很多怎么办？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4504986" y="4205197"/>
            <a:ext cx="1008605" cy="60680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096000" y="4206728"/>
            <a:ext cx="1008605" cy="60680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右 13"/>
          <p:cNvSpPr/>
          <p:nvPr/>
        </p:nvSpPr>
        <p:spPr>
          <a:xfrm>
            <a:off x="5616981" y="4335180"/>
            <a:ext cx="401631" cy="3468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074804" y="356052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1+1</a:t>
            </a:r>
            <a:endParaRPr lang="en-US" altLang="zh-CN" dirty="0">
              <a:solidFill>
                <a:schemeClr val="accent1"/>
              </a:solidFill>
              <a:highlight>
                <a:srgbClr val="00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71832" y="36408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highlight>
                  <a:srgbClr val="00FF00"/>
                </a:highlight>
              </a:rPr>
              <a:t>2</a:t>
            </a:r>
            <a:endParaRPr lang="en-US" altLang="zh-CN" dirty="0">
              <a:solidFill>
                <a:schemeClr val="accent1"/>
              </a:solidFill>
              <a:highlight>
                <a:srgbClr val="00FF00"/>
              </a:highligh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75566" y="494133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highlight>
                  <a:srgbClr val="00FF00"/>
                </a:highlight>
              </a:rPr>
              <a:t>1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zh-CN" altLang="en-US" dirty="0">
                <a:solidFill>
                  <a:schemeClr val="accent1"/>
                </a:solidFill>
              </a:rPr>
              <a:t>，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  <a:highlight>
                  <a:srgbClr val="00FF00"/>
                </a:highlight>
              </a:rPr>
              <a:t>1</a:t>
            </a:r>
            <a:endParaRPr lang="en-US" altLang="zh-CN" dirty="0">
              <a:solidFill>
                <a:schemeClr val="accent1"/>
              </a:solidFill>
              <a:highlight>
                <a:srgbClr val="00FF00"/>
              </a:highlight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6401580" y="4941330"/>
            <a:ext cx="548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highlight>
                  <a:srgbClr val="00FF00"/>
                </a:highlight>
              </a:rPr>
              <a:t>+</a:t>
            </a:r>
            <a:endParaRPr lang="en-US" altLang="zh-CN" dirty="0">
              <a:solidFill>
                <a:schemeClr val="accent1"/>
              </a:solidFill>
              <a:highlight>
                <a:srgbClr val="00FF00"/>
              </a:highligh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66107" y="225570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计算机是用来处理信息（解决问题）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一维数组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/>
      <p:bldP spid="9" grpId="0"/>
      <p:bldP spid="10" grpId="0" bldLvl="0" animBg="1"/>
      <p:bldP spid="11" grpId="0"/>
      <p:bldP spid="12" grpId="0" bldLvl="0" animBg="1"/>
      <p:bldP spid="13" grpId="0" bldLvl="0" animBg="1"/>
      <p:bldP spid="14" grpId="0" bldLvl="0" animBg="1"/>
      <p:bldP spid="15" grpId="0"/>
      <p:bldP spid="16" grpId="0"/>
      <p:bldP spid="17" grpId="0"/>
      <p:bldP spid="19" grpId="0"/>
      <p:bldP spid="2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一维数组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77873" y="1012336"/>
            <a:ext cx="9215996" cy="1325563"/>
          </a:xfrm>
        </p:spPr>
        <p:txBody>
          <a:bodyPr anchor="ctr" anchorCtr="0">
            <a:norm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“找个办法把所有数据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排在一起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 flipH="1">
            <a:off x="2756649" y="2533482"/>
            <a:ext cx="725844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如果，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输入的数据全是数字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，我们用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来排在一起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06815" y="3648522"/>
            <a:ext cx="855811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数组是一种容器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放数据的东西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，可以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有序地排放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一堆类型相同的变量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06" y="4711388"/>
            <a:ext cx="1491127" cy="146934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99" y="4884582"/>
            <a:ext cx="1763143" cy="136114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509107" y="4783397"/>
            <a:ext cx="3888432" cy="1001903"/>
            <a:chOff x="5029046" y="3609440"/>
            <a:chExt cx="2323404" cy="357578"/>
          </a:xfrm>
        </p:grpSpPr>
        <p:sp>
          <p:nvSpPr>
            <p:cNvPr id="15" name="Title 2"/>
            <p:cNvSpPr txBox="1"/>
            <p:nvPr>
              <p:custDataLst>
                <p:tags r:id="rId8"/>
              </p:custDataLst>
            </p:nvPr>
          </p:nvSpPr>
          <p:spPr>
            <a:xfrm>
              <a:off x="5029046" y="3675890"/>
              <a:ext cx="2323404" cy="215900"/>
            </a:xfrm>
            <a:prstGeom prst="rect">
              <a:avLst/>
            </a:prstGeom>
          </p:spPr>
          <p:txBody>
            <a:bodyPr vert="horz" lIns="36000" tIns="45720" rIns="3600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b="1" kern="1200">
                  <a:solidFill>
                    <a:schemeClr val="bg2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1" i="0" u="none" strike="noStrike" kern="2000" cap="none" spc="30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j-cs"/>
                </a:rPr>
                <a:t>盒子</a:t>
              </a:r>
              <a:r>
                <a:rPr kumimoji="0" lang="zh-CN" altLang="en-US" sz="4000" b="1" i="0" u="none" strike="noStrike" kern="2000" cap="none" spc="300" normalizeH="0" baseline="0" noProof="0" dirty="0">
                  <a:ln>
                    <a:noFill/>
                  </a:ln>
                  <a:solidFill>
                    <a:srgbClr val="EEECE1">
                      <a:lumMod val="50000"/>
                    </a:srgbClr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j-cs"/>
                </a:rPr>
                <a:t>（变量）</a:t>
              </a:r>
              <a:endParaRPr kumimoji="0" lang="en-US" altLang="zh-CN" sz="4000" b="1" i="0" u="none" strike="noStrike" kern="2000" cap="none" spc="30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endParaRPr>
            </a:p>
          </p:txBody>
        </p:sp>
        <p:sp>
          <p:nvSpPr>
            <p:cNvPr id="16" name="圆角矩形 8"/>
            <p:cNvSpPr/>
            <p:nvPr>
              <p:custDataLst>
                <p:tags r:id="rId9"/>
              </p:custDataLst>
            </p:nvPr>
          </p:nvSpPr>
          <p:spPr>
            <a:xfrm>
              <a:off x="5119914" y="3609440"/>
              <a:ext cx="1966686" cy="357578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819233" y="4711389"/>
            <a:ext cx="4373403" cy="1073911"/>
            <a:chOff x="5119914" y="3553226"/>
            <a:chExt cx="2016979" cy="357578"/>
          </a:xfrm>
        </p:grpSpPr>
        <p:sp>
          <p:nvSpPr>
            <p:cNvPr id="18" name="Title 2"/>
            <p:cNvSpPr txBox="1"/>
            <p:nvPr>
              <p:custDataLst>
                <p:tags r:id="rId10"/>
              </p:custDataLst>
            </p:nvPr>
          </p:nvSpPr>
          <p:spPr>
            <a:xfrm>
              <a:off x="5133959" y="3631958"/>
              <a:ext cx="2002934" cy="215900"/>
            </a:xfrm>
            <a:prstGeom prst="rect">
              <a:avLst/>
            </a:prstGeom>
          </p:spPr>
          <p:txBody>
            <a:bodyPr vert="horz" lIns="36000" tIns="45720" rIns="3600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b="1" kern="1200">
                  <a:solidFill>
                    <a:schemeClr val="bg2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1" i="0" u="none" strike="noStrike" kern="2000" cap="none" spc="30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j-cs"/>
                </a:rPr>
                <a:t>抽屉柜</a:t>
              </a:r>
              <a:r>
                <a:rPr kumimoji="0" lang="zh-CN" altLang="en-US" sz="4000" b="1" i="0" u="none" strike="noStrike" kern="2000" cap="none" spc="300" normalizeH="0" baseline="0" noProof="0" dirty="0">
                  <a:ln>
                    <a:noFill/>
                  </a:ln>
                  <a:solidFill>
                    <a:srgbClr val="EEECE1">
                      <a:lumMod val="50000"/>
                    </a:srgbClr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  <a:cs typeface="+mj-cs"/>
                </a:rPr>
                <a:t>（数组）</a:t>
              </a:r>
              <a:endParaRPr kumimoji="0" lang="en-US" altLang="zh-CN" sz="4000" b="1" i="0" u="none" strike="noStrike" kern="2000" cap="none" spc="30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endParaRPr>
            </a:p>
          </p:txBody>
        </p:sp>
        <p:sp>
          <p:nvSpPr>
            <p:cNvPr id="19" name="圆角矩形 8"/>
            <p:cNvSpPr/>
            <p:nvPr>
              <p:custDataLst>
                <p:tags r:id="rId11"/>
              </p:custDataLst>
            </p:nvPr>
          </p:nvSpPr>
          <p:spPr>
            <a:xfrm>
              <a:off x="5119914" y="3553226"/>
              <a:ext cx="1966686" cy="357578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一维数组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057337" y="1799013"/>
            <a:ext cx="8212787" cy="2375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数组是有序排列的，正序从左往右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075483" y="2721249"/>
          <a:ext cx="5087440" cy="425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930"/>
                <a:gridCol w="635930"/>
                <a:gridCol w="635930"/>
                <a:gridCol w="635930"/>
                <a:gridCol w="635930"/>
                <a:gridCol w="635930"/>
                <a:gridCol w="635930"/>
                <a:gridCol w="635930"/>
              </a:tblGrid>
              <a:tr h="42554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174490" y="2200910"/>
          <a:ext cx="4988560" cy="417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570"/>
                <a:gridCol w="623570"/>
                <a:gridCol w="623570"/>
                <a:gridCol w="623570"/>
                <a:gridCol w="623570"/>
                <a:gridCol w="623570"/>
                <a:gridCol w="623570"/>
                <a:gridCol w="623570"/>
              </a:tblGrid>
              <a:tr h="417830"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[0]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[1]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[2]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[3]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[4]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[5]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[6]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[7]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3299666" y="2238979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下标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一维数组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345963" y="168556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内存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07365" y="991870"/>
            <a:ext cx="1685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创建数组：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113184" y="1624069"/>
            <a:ext cx="22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temp[]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222747" y="1533936"/>
          <a:ext cx="293737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"/>
                <a:gridCol w="396707"/>
                <a:gridCol w="381190"/>
                <a:gridCol w="318849"/>
                <a:gridCol w="318849"/>
                <a:gridCol w="318849"/>
                <a:gridCol w="318849"/>
                <a:gridCol w="318849"/>
                <a:gridCol w="318849"/>
              </a:tblGrid>
              <a:tr h="267074"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67074"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CN" dirty="0">
                        <a:highlight>
                          <a:srgbClr val="808080"/>
                        </a:highlight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8" name="箭头: 右 15"/>
          <p:cNvSpPr/>
          <p:nvPr>
            <p:custDataLst>
              <p:tags r:id="rId5"/>
            </p:custDataLst>
          </p:nvPr>
        </p:nvSpPr>
        <p:spPr>
          <a:xfrm>
            <a:off x="3617832" y="1836673"/>
            <a:ext cx="907288" cy="481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5160434" y="2274655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声明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数组完毕后，计算机在内存开辟了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个格子可以装数据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2" y="2557526"/>
            <a:ext cx="2824303" cy="217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833954" y="5008486"/>
            <a:ext cx="27693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数组的名字叫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temp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数组的能装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个数字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只能装整数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int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222747" y="3570406"/>
            <a:ext cx="520671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temp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数组共有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个元素组成，在内存中共占</a:t>
            </a: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49" charset="-122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个连续的格子。使用数组下标可以操作数组中的任何一个空间。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9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temp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数组最小下标为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，最大下标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。每个单元就是一个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int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</a:rPr>
              <a:t>类型的变量。</a:t>
            </a:r>
            <a:r>
              <a:rPr kumimoji="0" lang="zh-CN" alt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  <a:sym typeface="+mn-ea"/>
              </a:rPr>
              <a:t>每个数组第一个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  <a:sym typeface="+mn-ea"/>
              </a:rPr>
              <a:t>元素的下标都是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  <a:sym typeface="+mn-ea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  <a:sym typeface="+mn-ea"/>
              </a:rPr>
              <a:t>，最后一个元素的下标为“数组长度减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  <a:sym typeface="+mn-ea"/>
              </a:rPr>
              <a:t>1”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90204" pitchFamily="34" charset="0"/>
                <a:ea typeface="黑体" panose="02010609060101010101" pitchFamily="49" charset="-122"/>
                <a:cs typeface="+mn-cs"/>
                <a:sym typeface="+mn-ea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90204" pitchFamily="34" charset="0"/>
              <a:ea typeface="黑体" panose="02010609060101010101" pitchFamily="49" charset="-122"/>
              <a:cs typeface="+mn-cs"/>
              <a:sym typeface="+mn-ea"/>
            </a:endParaRPr>
          </a:p>
        </p:txBody>
      </p:sp>
      <p:graphicFrame>
        <p:nvGraphicFramePr>
          <p:cNvPr id="27" name="Group 5"/>
          <p:cNvGraphicFramePr>
            <a:graphicFrameLocks noGrp="1"/>
          </p:cNvGraphicFramePr>
          <p:nvPr>
            <p:custDataLst>
              <p:tags r:id="rId11"/>
            </p:custDataLst>
          </p:nvPr>
        </p:nvGraphicFramePr>
        <p:xfrm>
          <a:off x="5222747" y="2873738"/>
          <a:ext cx="6183630" cy="474963"/>
        </p:xfrm>
        <a:graphic>
          <a:graphicData uri="http://schemas.openxmlformats.org/drawingml/2006/table">
            <a:tbl>
              <a:tblPr/>
              <a:tblGrid>
                <a:gridCol w="772160"/>
                <a:gridCol w="773430"/>
                <a:gridCol w="770255"/>
                <a:gridCol w="825500"/>
                <a:gridCol w="722630"/>
                <a:gridCol w="773430"/>
                <a:gridCol w="772160"/>
                <a:gridCol w="774065"/>
              </a:tblGrid>
              <a:tr h="47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temp[0]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temp[1]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temp[2]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temp[3]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temp[4]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temp[5]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temp[6]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宋体" pitchFamily="2" charset="-122"/>
                        </a:rPr>
                        <a:t>temp[7]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宋体" pitchFamily="2" charset="-122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731477" y="2024877"/>
            <a:ext cx="231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（声明数组）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bldLvl="0" animBg="1"/>
      <p:bldP spid="20" grpId="0"/>
      <p:bldP spid="23" grpId="0"/>
      <p:bldP spid="26" grpId="0" bldLvl="0" animBg="1"/>
      <p:bldP spid="2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5357" y="600835"/>
            <a:ext cx="8692057" cy="114300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代码实践：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37" y="2276165"/>
            <a:ext cx="4638946" cy="307817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6000" y="2516176"/>
            <a:ext cx="3656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main()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函数前创造，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也可以定义在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main()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函数里面创造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一维数组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变量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1473835"/>
            <a:ext cx="1179639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定义</a:t>
            </a:r>
            <a:r>
              <a:rPr lang="en-US" altLang="zh-CN" sz="28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 : </a:t>
            </a:r>
            <a:r>
              <a:rPr lang="zh-CN" altLang="en-US" sz="2800">
                <a:latin typeface="宋" charset="0"/>
                <a:cs typeface="宋" charset="0"/>
                <a:sym typeface="+mn-ea"/>
              </a:rPr>
              <a:t>变量是一个可以变化的量，是存储信息的容器。</a:t>
            </a:r>
            <a:endParaRPr lang="zh-CN" altLang="en-US" sz="2800">
              <a:latin typeface="宋" charset="0"/>
              <a:cs typeface="宋" charset="0"/>
              <a:sym typeface="+mn-ea"/>
            </a:endParaRPr>
          </a:p>
          <a:p>
            <a:endParaRPr lang="zh-CN" altLang="en-US" sz="2800">
              <a:solidFill>
                <a:srgbClr val="00B0F0"/>
              </a:solidFill>
              <a:ea typeface="+mn-lt"/>
              <a:cs typeface="+mn-lt"/>
              <a:sym typeface="宋体" pitchFamily="2" charset="-122"/>
            </a:endParaRPr>
          </a:p>
          <a:p>
            <a:endParaRPr lang="zh-CN" altLang="en-US" sz="2800">
              <a:solidFill>
                <a:srgbClr val="00B0F0"/>
              </a:solidFill>
              <a:ea typeface="+mn-lt"/>
              <a:cs typeface="+mn-lt"/>
              <a:sym typeface="宋体" pitchFamily="2" charset="-122"/>
            </a:endParaRPr>
          </a:p>
          <a:p>
            <a:r>
              <a:rPr lang="zh-CN" altLang="en-US" sz="2800">
                <a:solidFill>
                  <a:srgbClr val="00B0F0"/>
                </a:solidFill>
                <a:ea typeface="+mn-lt"/>
                <a:cs typeface="+mn-lt"/>
                <a:sym typeface="宋体" pitchFamily="2" charset="-122"/>
              </a:rPr>
              <a:t>声明</a:t>
            </a:r>
            <a:r>
              <a:rPr lang="en-US" altLang="zh-CN" sz="28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 : </a:t>
            </a:r>
            <a:r>
              <a:rPr lang="zh-CN" altLang="en-US" sz="2800">
                <a:ea typeface="+mn-lt"/>
                <a:cs typeface="+mn-lt"/>
                <a:sym typeface="宋体" pitchFamily="2" charset="-122"/>
              </a:rPr>
              <a:t>变量类型 + 变量名 + 赋值符号 + 数据值</a:t>
            </a:r>
            <a:endParaRPr lang="zh-CN" altLang="en-US" sz="2800">
              <a:ea typeface="+mn-lt"/>
              <a:cs typeface="+mn-lt"/>
              <a:sym typeface="宋体" pitchFamily="2" charset="-122"/>
            </a:endParaRPr>
          </a:p>
          <a:p>
            <a:endParaRPr lang="zh-CN" altLang="en-US" sz="2800">
              <a:ea typeface="+mn-lt"/>
              <a:cs typeface="+mn-lt"/>
              <a:sym typeface="宋体" pitchFamily="2" charset="-122"/>
            </a:endParaRPr>
          </a:p>
          <a:p>
            <a:endParaRPr lang="zh-CN" altLang="en-US" sz="2800">
              <a:ea typeface="+mn-lt"/>
              <a:cs typeface="+mn-lt"/>
              <a:sym typeface="宋体" pitchFamily="2" charset="-122"/>
            </a:endParaRPr>
          </a:p>
          <a:p>
            <a:r>
              <a:rPr lang="zh-CN" altLang="en-US" sz="2800">
                <a:solidFill>
                  <a:srgbClr val="00B0F0"/>
                </a:solidFill>
                <a:ea typeface="+mn-lt"/>
                <a:cs typeface="+mn-lt"/>
                <a:sym typeface="宋体" pitchFamily="2" charset="-122"/>
              </a:rPr>
              <a:t>例</a:t>
            </a:r>
            <a:r>
              <a:rPr lang="en-US" altLang="zh-CN" sz="2800">
                <a:solidFill>
                  <a:srgbClr val="00B0F0"/>
                </a:solidFill>
                <a:ea typeface="+mn-lt"/>
                <a:cs typeface="+mn-lt"/>
                <a:sym typeface="宋体" pitchFamily="2" charset="-122"/>
              </a:rPr>
              <a:t> </a:t>
            </a:r>
            <a:r>
              <a:rPr lang="en-US" altLang="zh-CN" sz="28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: </a:t>
            </a:r>
            <a:r>
              <a:rPr lang="zh-CN" altLang="en-US" sz="2800">
                <a:ea typeface="+mn-lt"/>
                <a:cs typeface="+mn-lt"/>
                <a:sym typeface="宋体" pitchFamily="2" charset="-122"/>
              </a:rPr>
              <a:t>int num = 520;</a:t>
            </a:r>
            <a:endParaRPr lang="zh-CN" altLang="en-US" sz="2800">
              <a:ea typeface="+mn-lt"/>
              <a:cs typeface="+mn-lt"/>
              <a:sym typeface="宋体" pitchFamily="2" charset="-122"/>
            </a:endParaRPr>
          </a:p>
        </p:txBody>
      </p:sp>
      <p:pic>
        <p:nvPicPr>
          <p:cNvPr id="4" name="图片 3" descr="截屏2023-12-19 17.00.46"/>
          <p:cNvPicPr>
            <a:picLocks noChangeAspect="1"/>
          </p:cNvPicPr>
          <p:nvPr/>
        </p:nvPicPr>
        <p:blipFill>
          <a:blip r:embed="rId1"/>
          <a:srcRect l="8829"/>
          <a:stretch>
            <a:fillRect/>
          </a:stretch>
        </p:blipFill>
        <p:spPr>
          <a:xfrm>
            <a:off x="2399030" y="5178425"/>
            <a:ext cx="7143115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一维数组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642740" y="1243193"/>
            <a:ext cx="259576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数组输入：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箭头: 右 15"/>
          <p:cNvSpPr/>
          <p:nvPr>
            <p:custDataLst>
              <p:tags r:id="rId2"/>
            </p:custDataLst>
          </p:nvPr>
        </p:nvSpPr>
        <p:spPr>
          <a:xfrm>
            <a:off x="4137988" y="3142452"/>
            <a:ext cx="767522" cy="42376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513212" y="2870050"/>
            <a:ext cx="3545095" cy="1198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数组的输入一定通过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for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循环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如果有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个数据需要输入，数组是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a[],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一般的结构都是：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188585" y="3142615"/>
          <a:ext cx="6400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695325"/>
                <a:gridCol w="904875"/>
                <a:gridCol w="800100"/>
                <a:gridCol w="800100"/>
                <a:gridCol w="800100"/>
              </a:tblGrid>
              <a:tr h="365760">
                <a:tc>
                  <a:txBody>
                    <a:bodyPr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/>
                        <a:t>8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5188791" y="2685384"/>
            <a:ext cx="588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把所有输入数据，通过循环输入（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for+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cin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）装入内存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6" name="图片 3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25" y="3979666"/>
            <a:ext cx="3194371" cy="1263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矩形 36"/>
          <p:cNvSpPr/>
          <p:nvPr>
            <p:custDataLst>
              <p:tags r:id="rId8"/>
            </p:custDataLst>
          </p:nvPr>
        </p:nvSpPr>
        <p:spPr>
          <a:xfrm>
            <a:off x="2639410" y="4070379"/>
            <a:ext cx="454047" cy="465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5345430" y="3921125"/>
          <a:ext cx="6400800" cy="417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  <a:gridCol w="800100"/>
              </a:tblGrid>
              <a:tr h="417830"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[0]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[1]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[2]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[3]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[4]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[5]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[6]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[7]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" name="箭头: 右 15"/>
          <p:cNvSpPr/>
          <p:nvPr>
            <p:custDataLst>
              <p:tags r:id="rId10"/>
            </p:custDataLst>
          </p:nvPr>
        </p:nvSpPr>
        <p:spPr>
          <a:xfrm rot="16200000">
            <a:off x="8140065" y="3576320"/>
            <a:ext cx="161925" cy="20129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>
            <p:custDataLst>
              <p:tags r:id="rId11"/>
            </p:custDataLst>
          </p:nvPr>
        </p:nvSpPr>
        <p:spPr>
          <a:xfrm>
            <a:off x="4569666" y="3921094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下标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00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ldLvl="0" animBg="1"/>
      <p:bldP spid="22" grpId="0"/>
      <p:bldP spid="32" grpId="0"/>
      <p:bldP spid="25" grpId="0" bldLvl="0" animBg="1"/>
      <p:bldP spid="2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5357" y="600835"/>
            <a:ext cx="8692057" cy="114300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代码实践：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14322" y="3061088"/>
            <a:ext cx="4165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循环实现对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个格子的遍历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temp[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表示第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次循环往第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个格子装数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数组的下标是从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  所以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数组的最后下标是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&lt;8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18" y="1841965"/>
            <a:ext cx="4429157" cy="3638577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一维数组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45685" y="1070974"/>
            <a:ext cx="25957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数组：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4074" y="2454571"/>
            <a:ext cx="9346805" cy="378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在大部分情况下，数组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都要通过</a:t>
            </a:r>
            <a:r>
              <a:rPr lang="en-US" altLang="zh-CN" sz="2400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sz="2400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进行处理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如果有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个数据需要输入，数组是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a[],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一般</a:t>
            </a:r>
            <a:r>
              <a:rPr lang="zh-CN" altLang="en-US" sz="2400" noProof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来进行取值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一般一个数组问题，都需要：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创造数组</a:t>
            </a:r>
            <a:r>
              <a:rPr lang="zh-CN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solidFill>
                <a:schemeClr val="tx1"/>
              </a:solidFill>
              <a:highlight>
                <a:srgbClr val="FFFF00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输入数组 </a:t>
            </a:r>
            <a:endParaRPr lang="en-US" altLang="zh-CN" sz="2400" dirty="0">
              <a:solidFill>
                <a:schemeClr val="tx1"/>
              </a:solidFill>
              <a:highlight>
                <a:srgbClr val="FFFF00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dirty="0">
                <a:solidFill>
                  <a:schemeClr val="tx1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400" dirty="0">
                <a:solidFill>
                  <a:schemeClr val="tx1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处理数组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一维数组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一维数组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9495" y="2310765"/>
            <a:ext cx="93357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tx1"/>
                </a:solidFill>
              </a:rPr>
              <a:t>如何实现数组的</a:t>
            </a:r>
            <a:r>
              <a:rPr lang="en-US" altLang="zh-CN" sz="6000" b="1">
                <a:solidFill>
                  <a:srgbClr val="FFC000"/>
                </a:solidFill>
              </a:rPr>
              <a:t> </a:t>
            </a:r>
            <a:r>
              <a:rPr lang="zh-CN" altLang="en-US" sz="6000" b="1">
                <a:solidFill>
                  <a:srgbClr val="FFC000"/>
                </a:solidFill>
              </a:rPr>
              <a:t>输出</a:t>
            </a:r>
            <a:r>
              <a:rPr lang="en-US" altLang="zh-CN" sz="6000" b="1">
                <a:solidFill>
                  <a:srgbClr val="FFC000"/>
                </a:solidFill>
              </a:rPr>
              <a:t> </a:t>
            </a:r>
            <a:r>
              <a:rPr lang="zh-CN" altLang="en-US" sz="6000" b="1">
                <a:solidFill>
                  <a:schemeClr val="tx1"/>
                </a:solidFill>
              </a:rPr>
              <a:t>以及</a:t>
            </a:r>
            <a:r>
              <a:rPr lang="en-US" altLang="zh-CN" sz="6000" b="1">
                <a:solidFill>
                  <a:schemeClr val="tx1"/>
                </a:solidFill>
              </a:rPr>
              <a:t> </a:t>
            </a:r>
            <a:r>
              <a:rPr lang="zh-CN" altLang="en-US" sz="6000" b="1">
                <a:solidFill>
                  <a:srgbClr val="FFC000"/>
                </a:solidFill>
              </a:rPr>
              <a:t>逆向输出</a:t>
            </a:r>
            <a:r>
              <a:rPr lang="en-US" altLang="zh-CN" sz="6000" b="1">
                <a:solidFill>
                  <a:srgbClr val="FFC000"/>
                </a:solidFill>
              </a:rPr>
              <a:t> </a:t>
            </a:r>
            <a:r>
              <a:rPr lang="zh-CN" altLang="en-US" sz="6000" b="1">
                <a:solidFill>
                  <a:srgbClr val="FFC000"/>
                </a:solidFill>
              </a:rPr>
              <a:t>？</a:t>
            </a:r>
            <a:endParaRPr lang="zh-CN" altLang="en-US" sz="6000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5357" y="600835"/>
            <a:ext cx="8692057" cy="114300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代码实践：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52159" y="3597116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从右向左遍历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，对每一个进行输出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temp[7]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=7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temp[0]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48" y="1929698"/>
            <a:ext cx="3707738" cy="3672841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一维数组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9340" y="2799080"/>
            <a:ext cx="4973320" cy="1260475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</a:t>
            </a:r>
            <a:r>
              <a:rPr lang="zh-CN" altLang="en-US" sz="5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5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U00008</a:t>
            </a:r>
            <a:r>
              <a:rPr lang="en-US" altLang="zh-CN">
                <a:solidFill>
                  <a:srgbClr val="00B0F0"/>
                </a:solidFill>
              </a:rPr>
              <a:t>0</a:t>
            </a:r>
            <a:r>
              <a:rPr lang="zh-CN" altLang="en-US">
                <a:solidFill>
                  <a:srgbClr val="00B0F0"/>
                </a:solidFill>
              </a:rPr>
              <a:t> 数组</a:t>
            </a:r>
            <a:r>
              <a:rPr lang="zh-CN" altLang="en-US">
                <a:solidFill>
                  <a:srgbClr val="00B0F0"/>
                </a:solidFill>
              </a:rPr>
              <a:t>逆序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输入n个整数，将n个数逆序输出。</a:t>
            </a:r>
            <a:endParaRPr lang="zh-CN" altLang="en-US" sz="2400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第一行：数据个数n(1&lt;=n&lt;=100)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pPr marL="0" indent="457200"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第二行：n个数（数字之间用空格隔开）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  <a:sym typeface="+mn-ea"/>
              </a:rPr>
              <a:t>一行(n个数的逆序排列) 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5002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4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pPr marL="1828800" lvl="4" indent="457200">
              <a:buNone/>
            </a:pPr>
            <a:r>
              <a:rPr lang="zh-CN" altLang="en-US" sz="2400">
                <a:latin typeface="宋体" charset="0"/>
                <a:ea typeface="宋体" charset="0"/>
                <a:sym typeface="+mn-ea"/>
              </a:rPr>
              <a:t>2 3 4 5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561403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出样例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 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5 4 3 2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U000081 美人松的高度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光头强看到丛林里有N棵美人松，当然每个松的高度是已知的，李老板要问光头强：高度超过K(包含K)的美人松有多少棵？</a:t>
            </a:r>
            <a:endParaRPr lang="zh-CN" altLang="en-US" sz="2400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第一行为一个正整数N，1&lt;N&lt;10000，表示美人松的个数。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  <a:sym typeface="+mn-ea"/>
              </a:rPr>
              <a:t>第二行N个正整数，表示N棵美人松的高度。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  <a:sym typeface="+mn-ea"/>
              </a:rPr>
              <a:t>第三行一个正整数K，表示高度超过K(包含K)的美人松有多少棵。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  <a:sym typeface="+mn-ea"/>
              </a:rPr>
              <a:t>一行一个整数，表示对应高度为K的树的数量，如果没有则输出0。</a:t>
            </a:r>
            <a:endParaRPr lang="zh-CN" altLang="en-US" sz="2400">
              <a:latin typeface="宋体" charset="0"/>
              <a:ea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500245"/>
            <a:ext cx="92259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5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1828800" lvl="4" indent="457200">
              <a:buNone/>
            </a:pPr>
            <a:r>
              <a:rPr lang="zh-CN" altLang="en-US" sz="2400">
                <a:latin typeface="宋体" charset="0"/>
                <a:ea typeface="宋体" charset="0"/>
                <a:sym typeface="+mn-ea"/>
              </a:rPr>
              <a:t>3 4 5 2 3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1828800" lvl="4" indent="457200">
              <a:buNone/>
            </a:pPr>
            <a:r>
              <a:rPr lang="zh-CN" altLang="en-US" sz="2400">
                <a:latin typeface="宋体" charset="0"/>
                <a:ea typeface="宋体" charset="0"/>
                <a:sym typeface="+mn-ea"/>
              </a:rPr>
              <a:t>4</a:t>
            </a:r>
            <a:endParaRPr lang="zh-CN" altLang="en-US" sz="2400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561403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出样例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 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2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rgbClr val="00B0F0"/>
                </a:solidFill>
              </a:rPr>
              <a:t>U000082 成绩统计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现有n个学生的成绩(最多不超过120)，请统计分数大于平均分的总人数。 </a:t>
            </a:r>
            <a:endParaRPr lang="zh-CN" altLang="en-US" sz="2400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现有n个学生的成绩(最多不超过120)，请统计分数大于平均分的总人数。 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  <a:sym typeface="+mn-ea"/>
              </a:rPr>
              <a:t>成绩大于平均分的总人数。 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500245"/>
            <a:ext cx="92259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5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pPr marL="1828800" lvl="4" indent="457200">
              <a:buNone/>
            </a:pPr>
            <a:r>
              <a:rPr lang="zh-CN" altLang="en-US" sz="2400">
                <a:latin typeface="宋体" charset="0"/>
                <a:ea typeface="宋体" charset="0"/>
                <a:sym typeface="+mn-ea"/>
              </a:rPr>
              <a:t>70 60 90 65 85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561403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出样例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 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2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685" y="0"/>
            <a:ext cx="6075680" cy="1233805"/>
          </a:xfrm>
        </p:spPr>
        <p:txBody>
          <a:bodyPr/>
          <a:p>
            <a:pPr algn="l">
              <a:buClrTx/>
              <a:buSzTx/>
              <a:buFontTx/>
            </a:pPr>
            <a:r>
              <a:rPr>
                <a:solidFill>
                  <a:srgbClr val="00B0F0"/>
                </a:solidFill>
              </a:rPr>
              <a:t>U000079 统计闰年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537210" y="1109345"/>
            <a:ext cx="10816590" cy="5109845"/>
          </a:xfrm>
        </p:spPr>
        <p:txBody>
          <a:bodyPr>
            <a:normAutofit lnSpcReduction="20000"/>
          </a:bodyPr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</a:rPr>
              <a:t>·描述</a:t>
            </a:r>
            <a:endParaRPr lang="zh-CN" altLang="en-US" sz="2400">
              <a:latin typeface="宋体" charset="0"/>
              <a:ea typeface="宋体" charset="0"/>
            </a:endParaRPr>
          </a:p>
          <a:p>
            <a:pPr marL="0" indent="457200">
              <a:lnSpc>
                <a:spcPct val="10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输入两个年份x和y，统计并输出公元年到公元y年之间的所有闰年数（包括年和y年）， 1≤ x≤ 3000.</a:t>
            </a:r>
            <a:endParaRPr lang="zh-CN" altLang="en-US" sz="2400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</a:t>
            </a:r>
            <a:endParaRPr lang="zh-CN" altLang="en-US" sz="2400" i="1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latin typeface="宋体" charset="0"/>
                <a:ea typeface="宋体" charset="0"/>
              </a:rPr>
              <a:t>       </a:t>
            </a:r>
            <a:r>
              <a:rPr lang="zh-CN" altLang="en-US" sz="2400">
                <a:latin typeface="宋体" charset="0"/>
                <a:ea typeface="宋体" charset="0"/>
                <a:sym typeface="+mn-ea"/>
              </a:rPr>
              <a:t>一行两个正整数表示x和y，之间用一个空格隔开。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·输出</a:t>
            </a:r>
            <a:endParaRPr lang="zh-CN" altLang="en-US" sz="2400">
              <a:solidFill>
                <a:srgbClr val="00B0F0"/>
              </a:solidFill>
              <a:latin typeface="宋体" charset="0"/>
              <a:ea typeface="宋体" charset="0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  <a:sym typeface="+mn-ea"/>
              </a:rPr>
              <a:t>一行一个正整数，表示公元年到公元y年之间的所有闰年数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  <a:p>
            <a:pPr marL="0" indent="457200">
              <a:buNone/>
            </a:pPr>
            <a:r>
              <a:rPr lang="en-US" altLang="zh-CN" sz="2400">
                <a:latin typeface="宋体" charset="0"/>
                <a:ea typeface="宋体" charset="0"/>
                <a:sym typeface="+mn-ea"/>
              </a:rPr>
              <a:t>      </a:t>
            </a:r>
            <a:endParaRPr lang="en-US" altLang="zh-CN" sz="2400">
              <a:latin typeface="宋体" charset="0"/>
              <a:ea typeface="宋体" charset="0"/>
              <a:sym typeface="+mn-ea"/>
            </a:endParaRPr>
          </a:p>
          <a:p>
            <a:pPr marL="0" indent="457200">
              <a:buNone/>
            </a:pPr>
            <a:r>
              <a:rPr lang="zh-CN" altLang="en-US" sz="2400">
                <a:latin typeface="宋体" charset="0"/>
                <a:ea typeface="宋体" charset="0"/>
                <a:sym typeface="+mn-ea"/>
              </a:rPr>
              <a:t>1.能被4整除且不能被100整除的为闰年。2.能被400整除的也是闰年。</a:t>
            </a:r>
            <a:endParaRPr lang="zh-CN" altLang="en-US" sz="2400"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685" y="478980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>
              <a:buClrTx/>
              <a:buSzTx/>
              <a:buFontTx/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·输入样例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 </a:t>
            </a:r>
            <a:r>
              <a:rPr lang="en-US" altLang="zh-CN" sz="2400" i="1">
                <a:latin typeface="宋体" charset="0"/>
                <a:ea typeface="宋体" charset="0"/>
                <a:sym typeface="+mn-ea"/>
              </a:rPr>
              <a:t>2000 2004</a:t>
            </a:r>
            <a:endParaRPr lang="en-US" altLang="zh-CN" sz="2400" i="1">
              <a:latin typeface="宋体" charset="0"/>
              <a:ea typeface="宋体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54685" y="5614035"/>
            <a:ext cx="9225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i="1">
                <a:solidFill>
                  <a:srgbClr val="00B0F0"/>
                </a:solidFill>
                <a:sym typeface="+mn-ea"/>
              </a:rPr>
              <a:t>·输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出样例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2400" i="1">
                <a:solidFill>
                  <a:srgbClr val="00B0F0"/>
                </a:solidFill>
                <a:sym typeface="+mn-ea"/>
              </a:rPr>
              <a:t>：</a:t>
            </a:r>
            <a:r>
              <a:rPr lang="en-US" altLang="zh-CN" sz="2400" i="1">
                <a:solidFill>
                  <a:srgbClr val="00B0F0"/>
                </a:solidFill>
                <a:sym typeface="+mn-ea"/>
              </a:rPr>
              <a:t>  </a:t>
            </a:r>
            <a:r>
              <a:rPr lang="en-US" altLang="zh-CN" sz="2400" i="1">
                <a:solidFill>
                  <a:schemeClr val="tx1"/>
                </a:solidFill>
                <a:latin typeface="宋体" charset="0"/>
                <a:ea typeface="宋体" charset="0"/>
                <a:sym typeface="+mn-ea"/>
              </a:rPr>
              <a:t>2</a:t>
            </a:r>
            <a:endParaRPr lang="en-US" altLang="zh-CN" sz="2400" i="1">
              <a:solidFill>
                <a:schemeClr val="tx1"/>
              </a:solidFill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变量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7651" y="2000797"/>
            <a:ext cx="10166737" cy="3203330"/>
            <a:chOff x="942994" y="2778244"/>
            <a:chExt cx="6104890" cy="3203330"/>
          </a:xfrm>
        </p:grpSpPr>
        <p:sp>
          <p:nvSpPr>
            <p:cNvPr id="9" name="矩形 8"/>
            <p:cNvSpPr/>
            <p:nvPr>
              <p:custDataLst>
                <p:tags r:id="rId1"/>
              </p:custDataLst>
            </p:nvPr>
          </p:nvSpPr>
          <p:spPr>
            <a:xfrm>
              <a:off x="942994" y="3500874"/>
              <a:ext cx="6096000" cy="829945"/>
            </a:xfrm>
            <a:prstGeom prst="rect">
              <a:avLst/>
            </a:prstGeom>
          </p:spPr>
          <p:txBody>
            <a:bodyPr>
              <a:spAutoFit/>
            </a:bodyPr>
            <a:p>
              <a:pPr indent="0"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区分大小写，意思是大写和小写是不同的， 所以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teacher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Teacher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TEACHER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是三个不同的名字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942994" y="4398185"/>
              <a:ext cx="6102409" cy="4603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indent="0"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变量名不能以数字开头，所以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4name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不能作为变量名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3"/>
              </p:custDataLst>
            </p:nvPr>
          </p:nvSpPr>
          <p:spPr>
            <a:xfrm>
              <a:off x="942994" y="4970070"/>
              <a:ext cx="3556981" cy="4603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indent="0"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变量名不能包含空格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>
            <a:xfrm>
              <a:off x="942994" y="5521199"/>
              <a:ext cx="3556981" cy="4603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indent="0"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5.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变量名不能和关键字重名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951884" y="2778244"/>
              <a:ext cx="6096000" cy="460375"/>
            </a:xfrm>
            <a:prstGeom prst="rect">
              <a:avLst/>
            </a:prstGeom>
          </p:spPr>
          <p:txBody>
            <a:bodyPr>
              <a:spAutoFit/>
            </a:bodyPr>
            <a:p>
              <a:pPr lvl="0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1. 变量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命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名可以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由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字母、数字和下划线（_）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组成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507365" y="1055370"/>
            <a:ext cx="10400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B0F0"/>
                </a:solidFill>
                <a:latin typeface="宋体" charset="0"/>
                <a:ea typeface="宋体" charset="0"/>
              </a:rPr>
              <a:t>命名规范</a:t>
            </a:r>
            <a:endParaRPr lang="zh-CN" altLang="en-US" sz="2800" b="1">
              <a:solidFill>
                <a:srgbClr val="00B0F0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/>
          <p:cNvGrpSpPr/>
          <p:nvPr/>
        </p:nvGrpSpPr>
        <p:grpSpPr bwMode="auto">
          <a:xfrm>
            <a:off x="1524000" y="714375"/>
            <a:ext cx="9144000" cy="7938"/>
            <a:chOff x="0" y="714356"/>
            <a:chExt cx="9144000" cy="869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928688" y="714356"/>
              <a:ext cx="8215312" cy="8698"/>
            </a:xfrm>
            <a:prstGeom prst="line">
              <a:avLst/>
            </a:prstGeom>
            <a:ln w="19050">
              <a:solidFill>
                <a:srgbClr val="4286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0" y="714356"/>
              <a:ext cx="1785938" cy="1740"/>
            </a:xfrm>
            <a:prstGeom prst="line">
              <a:avLst/>
            </a:prstGeom>
            <a:ln w="76200">
              <a:solidFill>
                <a:srgbClr val="B2D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1666875" y="44625"/>
            <a:ext cx="7813501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陶陶摘苹果 </a:t>
            </a:r>
            <a:r>
              <a:rPr lang="en-US" altLang="zh-CN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NOIP2005</a:t>
            </a: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普及组第</a:t>
            </a:r>
            <a:r>
              <a:rPr lang="en-US" altLang="zh-CN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1</a:t>
            </a:r>
            <a:r>
              <a:rPr lang="zh-CN" altLang="en-US" sz="3600" b="1" dirty="0">
                <a:solidFill>
                  <a:srgbClr val="993300"/>
                </a:solidFill>
                <a:latin typeface="FrutigerNext LT Regular" pitchFamily="2" charset="0"/>
                <a:ea typeface="华文细黑" pitchFamily="2" charset="-122"/>
              </a:rPr>
              <a:t>题</a:t>
            </a:r>
            <a:endParaRPr lang="zh-CN" altLang="en-US" sz="3600" b="1" dirty="0">
              <a:solidFill>
                <a:srgbClr val="993300"/>
              </a:solidFill>
              <a:latin typeface="FrutigerNext LT Regular" pitchFamily="2" charset="0"/>
              <a:ea typeface="华文细黑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666875" y="836713"/>
            <a:ext cx="878363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陶陶家的院子里有一棵苹果树，每到秋天树上就会结出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个苹果。苹果成熟的时候，陶陶就会跑去摘苹果。陶陶有个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30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厘米高的板凳，当她不能直接用手摘到苹果的时候，就会踩到板凳上再试试。</a:t>
            </a: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    现在已知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个苹果到地面的高度，以及陶陶把手伸直的时候能够达到的最大高度，请帮陶陶算一下她能够摘到的苹果的数目。假设她碰到苹果，苹果就会掉下来。 </a:t>
            </a: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输入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: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包括两行数据。第一行包含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个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到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200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之间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包括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200)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的整数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以厘米为单位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分别表示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个苹果到地面的高度，两个相邻的整数之间用一个空格隔开。第二行只包括一个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到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120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之间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包含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100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120)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的整数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以厘米为单位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，表示陶陶把手伸直的时候能够达到的最大高度。</a:t>
            </a: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输出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: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包括一行，这一行只包含一个整数，表示陶陶能够摘到的苹果的数目。</a:t>
            </a:r>
            <a:endParaRPr lang="zh-CN" altLang="en-US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样例输入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: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    100 200 150 140 129 134 167 198 200 111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    110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2060"/>
                </a:solidFill>
                <a:ea typeface="黑体" panose="02010609060101010101" pitchFamily="49" charset="-122"/>
              </a:rPr>
              <a:t>样例输出</a:t>
            </a: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: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2060"/>
                </a:solidFill>
                <a:ea typeface="黑体" panose="02010609060101010101" pitchFamily="49" charset="-122"/>
              </a:rPr>
              <a:t>    5</a:t>
            </a:r>
            <a:endParaRPr lang="en-US" altLang="zh-CN" sz="200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常量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65" y="1473835"/>
            <a:ext cx="1179639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定义</a:t>
            </a:r>
            <a:r>
              <a:rPr lang="en-US" altLang="zh-CN" sz="28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 : </a:t>
            </a:r>
            <a:r>
              <a:rPr lang="zh-CN" altLang="en-US" sz="2800">
                <a:ea typeface="+mn-lt"/>
                <a:cs typeface="+mn-lt"/>
                <a:sym typeface="+mn-ea"/>
              </a:rPr>
              <a:t>常量的值在程序中不能发生变化。</a:t>
            </a:r>
            <a:endParaRPr lang="zh-CN" altLang="en-US" sz="2800">
              <a:ea typeface="+mn-lt"/>
              <a:cs typeface="+mn-lt"/>
            </a:endParaRPr>
          </a:p>
          <a:p>
            <a:endParaRPr lang="zh-CN" altLang="en-US" sz="2800">
              <a:latin typeface="宋" charset="0"/>
              <a:cs typeface="宋" charset="0"/>
              <a:sym typeface="+mn-ea"/>
            </a:endParaRPr>
          </a:p>
          <a:p>
            <a:endParaRPr lang="zh-CN" altLang="en-US" sz="2800">
              <a:solidFill>
                <a:srgbClr val="00B0F0"/>
              </a:solidFill>
              <a:ea typeface="+mn-lt"/>
              <a:cs typeface="+mn-lt"/>
              <a:sym typeface="宋体" pitchFamily="2" charset="-122"/>
            </a:endParaRPr>
          </a:p>
          <a:p>
            <a:r>
              <a:rPr lang="zh-CN" altLang="en-US" sz="2800">
                <a:solidFill>
                  <a:srgbClr val="00B0F0"/>
                </a:solidFill>
                <a:ea typeface="+mn-lt"/>
                <a:cs typeface="+mn-lt"/>
                <a:sym typeface="宋体" pitchFamily="2" charset="-122"/>
              </a:rPr>
              <a:t>声明</a:t>
            </a:r>
            <a:r>
              <a:rPr lang="en-US" altLang="zh-CN" sz="28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 : </a:t>
            </a:r>
            <a:r>
              <a:rPr lang="en-US" altLang="zh-CN" sz="2800">
                <a:solidFill>
                  <a:srgbClr val="FF0000"/>
                </a:solidFill>
                <a:latin typeface="宋" charset="0"/>
                <a:ea typeface="+mn-lt"/>
                <a:cs typeface="宋" charset="0"/>
                <a:sym typeface="+mn-ea"/>
              </a:rPr>
              <a:t>const + </a:t>
            </a:r>
            <a:r>
              <a:rPr lang="zh-CN" altLang="en-US" sz="2800">
                <a:ea typeface="+mn-lt"/>
                <a:cs typeface="+mn-lt"/>
                <a:sym typeface="宋体" pitchFamily="2" charset="-122"/>
              </a:rPr>
              <a:t>变量类型 + 变量名 + 赋值符号 + 数据值</a:t>
            </a:r>
            <a:endParaRPr lang="zh-CN" altLang="en-US" sz="2800">
              <a:ea typeface="+mn-lt"/>
              <a:cs typeface="+mn-lt"/>
              <a:sym typeface="宋体" pitchFamily="2" charset="-122"/>
            </a:endParaRPr>
          </a:p>
          <a:p>
            <a:endParaRPr lang="zh-CN" altLang="en-US" sz="2800">
              <a:ea typeface="+mn-lt"/>
              <a:cs typeface="+mn-lt"/>
              <a:sym typeface="宋体" pitchFamily="2" charset="-122"/>
            </a:endParaRPr>
          </a:p>
          <a:p>
            <a:endParaRPr lang="zh-CN" altLang="en-US" sz="2800">
              <a:ea typeface="+mn-lt"/>
              <a:cs typeface="+mn-lt"/>
              <a:sym typeface="宋体" pitchFamily="2" charset="-122"/>
            </a:endParaRPr>
          </a:p>
          <a:p>
            <a:r>
              <a:rPr lang="zh-CN" altLang="en-US" sz="2800">
                <a:solidFill>
                  <a:srgbClr val="00B0F0"/>
                </a:solidFill>
                <a:ea typeface="+mn-lt"/>
                <a:cs typeface="+mn-lt"/>
                <a:sym typeface="宋体" pitchFamily="2" charset="-122"/>
              </a:rPr>
              <a:t>例</a:t>
            </a:r>
            <a:r>
              <a:rPr lang="en-US" altLang="zh-CN" sz="2800">
                <a:solidFill>
                  <a:srgbClr val="00B0F0"/>
                </a:solidFill>
                <a:ea typeface="+mn-lt"/>
                <a:cs typeface="+mn-lt"/>
                <a:sym typeface="宋体" pitchFamily="2" charset="-122"/>
              </a:rPr>
              <a:t> </a:t>
            </a:r>
            <a:r>
              <a:rPr lang="en-US" altLang="zh-CN" sz="2800">
                <a:solidFill>
                  <a:srgbClr val="00B0F0"/>
                </a:solidFill>
                <a:latin typeface="宋" charset="0"/>
                <a:ea typeface="+mn-lt"/>
                <a:cs typeface="宋" charset="0"/>
                <a:sym typeface="+mn-ea"/>
              </a:rPr>
              <a:t>: </a:t>
            </a:r>
            <a:r>
              <a:rPr lang="en-US" altLang="zh-CN" sz="2800">
                <a:solidFill>
                  <a:schemeClr val="tx1"/>
                </a:solidFill>
                <a:ea typeface="+mn-lt"/>
                <a:cs typeface="宋" charset="0"/>
                <a:sym typeface="+mn-ea"/>
              </a:rPr>
              <a:t>const </a:t>
            </a:r>
            <a:r>
              <a:rPr lang="zh-CN" altLang="en-US" sz="2800">
                <a:ea typeface="+mn-lt"/>
                <a:cs typeface="+mn-lt"/>
                <a:sym typeface="宋体" pitchFamily="2" charset="-122"/>
              </a:rPr>
              <a:t>int num = 520;</a:t>
            </a:r>
            <a:endParaRPr lang="zh-CN" altLang="en-US" sz="2800">
              <a:ea typeface="+mn-lt"/>
              <a:cs typeface="+mn-lt"/>
              <a:sym typeface="宋体" pitchFamily="2" charset="-122"/>
            </a:endParaRPr>
          </a:p>
        </p:txBody>
      </p:sp>
      <p:pic>
        <p:nvPicPr>
          <p:cNvPr id="6" name="图片 5" descr="截屏2023-12-19 17.02.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7505" y="4980305"/>
            <a:ext cx="8685530" cy="1369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7365" y="110490"/>
            <a:ext cx="10400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宋体" charset="0"/>
                <a:ea typeface="宋体" charset="0"/>
              </a:rPr>
              <a:t>常量</a:t>
            </a:r>
            <a:endParaRPr lang="zh-CN" altLang="en-US" sz="4000" b="1">
              <a:solidFill>
                <a:srgbClr val="FF0000"/>
              </a:solidFill>
              <a:latin typeface="宋体" charset="0"/>
              <a:ea typeface="宋体" charset="0"/>
            </a:endParaRPr>
          </a:p>
        </p:txBody>
      </p:sp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127635" y="594360"/>
            <a:ext cx="11685270" cy="605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7651" y="2000797"/>
            <a:ext cx="10166737" cy="2652201"/>
            <a:chOff x="942994" y="2778244"/>
            <a:chExt cx="6104890" cy="2652201"/>
          </a:xfrm>
        </p:grpSpPr>
        <p:sp>
          <p:nvSpPr>
            <p:cNvPr id="9" name="矩形 8"/>
            <p:cNvSpPr/>
            <p:nvPr>
              <p:custDataLst>
                <p:tags r:id="rId1"/>
              </p:custDataLst>
            </p:nvPr>
          </p:nvSpPr>
          <p:spPr>
            <a:xfrm>
              <a:off x="942994" y="3500874"/>
              <a:ext cx="6096000" cy="460375"/>
            </a:xfrm>
            <a:prstGeom prst="rect">
              <a:avLst/>
            </a:prstGeom>
          </p:spPr>
          <p:txBody>
            <a:bodyPr>
              <a:spAutoFit/>
            </a:bodyPr>
            <a:p>
              <a:pPr indent="0"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常量只能在定义时进行初始化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942994" y="4398185"/>
              <a:ext cx="6102409" cy="4603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indent="0"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常量不可以使用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cin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输入，因此不可以用户自定义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3"/>
              </p:custDataLst>
            </p:nvPr>
          </p:nvSpPr>
          <p:spPr>
            <a:xfrm>
              <a:off x="952145" y="4970070"/>
              <a:ext cx="3556981" cy="4603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indent="0"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常量全局不可改变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>
              <a:off x="951884" y="2778244"/>
              <a:ext cx="6096000" cy="460375"/>
            </a:xfrm>
            <a:prstGeom prst="rect">
              <a:avLst/>
            </a:prstGeom>
          </p:spPr>
          <p:txBody>
            <a:bodyPr>
              <a:spAutoFit/>
            </a:bodyPr>
            <a:p>
              <a:pPr lvl="0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1.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常量同样遵守命名规范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07365" y="1055370"/>
            <a:ext cx="10400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0B0F0"/>
                </a:solidFill>
                <a:latin typeface="宋体" charset="0"/>
                <a:ea typeface="宋体" charset="0"/>
              </a:rPr>
              <a:t>使用规范</a:t>
            </a:r>
            <a:endParaRPr lang="zh-CN" altLang="en-US" sz="2800" b="1">
              <a:solidFill>
                <a:srgbClr val="00B0F0"/>
              </a:solidFill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TABLE_ENDDRAG_ORIGIN_RECT" val="392*32"/>
  <p:tag name="TABLE_ENDDRAG_RECT" val="320*173*392*32"/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TABLE_ENDDRAG_ORIGIN_RECT" val="503*23"/>
  <p:tag name="TABLE_ENDDRAG_RECT" val="398*204*503*23"/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6883</Words>
  <Application>WPS 文字</Application>
  <PresentationFormat>宽屏</PresentationFormat>
  <Paragraphs>1421</Paragraphs>
  <Slides>70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99" baseType="lpstr">
      <vt:lpstr>Arial</vt:lpstr>
      <vt:lpstr>宋体</vt:lpstr>
      <vt:lpstr>Wingdings</vt:lpstr>
      <vt:lpstr>微软雅黑</vt:lpstr>
      <vt:lpstr>汉仪旗黑</vt:lpstr>
      <vt:lpstr>宋体</vt:lpstr>
      <vt:lpstr>汉仪书宋二KW</vt:lpstr>
      <vt:lpstr>黑体</vt:lpstr>
      <vt:lpstr>宋</vt:lpstr>
      <vt:lpstr>Arial Unicode MS</vt:lpstr>
      <vt:lpstr>等线 Light</vt:lpstr>
      <vt:lpstr>汉仪中等线KW</vt:lpstr>
      <vt:lpstr>等线</vt:lpstr>
      <vt:lpstr>Calibri</vt:lpstr>
      <vt:lpstr>Helvetica Neue</vt:lpstr>
      <vt:lpstr>汉仪中黑KW</vt:lpstr>
      <vt:lpstr>等线</vt:lpstr>
      <vt:lpstr>等线</vt:lpstr>
      <vt:lpstr>华文中宋</vt:lpstr>
      <vt:lpstr>Arial</vt:lpstr>
      <vt:lpstr>微软雅黑</vt:lpstr>
      <vt:lpstr>Times New Roman</vt:lpstr>
      <vt:lpstr>Consolas</vt:lpstr>
      <vt:lpstr>Calibri</vt:lpstr>
      <vt:lpstr>FrutigerNext LT Regular</vt:lpstr>
      <vt:lpstr>苹方-简</vt:lpstr>
      <vt:lpstr>华文细黑</vt:lpstr>
      <vt:lpstr>黑体-简</vt:lpstr>
      <vt:lpstr>Office 主题​​</vt:lpstr>
      <vt:lpstr>第一课&amp;&amp;第二课</vt:lpstr>
      <vt:lpstr>复习回顾</vt:lpstr>
      <vt:lpstr>PowerPoint 演示文稿</vt:lpstr>
      <vt:lpstr>PowerPoint 演示文稿</vt:lpstr>
      <vt:lpstr>复习回顾</vt:lpstr>
      <vt:lpstr>PowerPoint 演示文稿</vt:lpstr>
      <vt:lpstr>PowerPoint 演示文稿</vt:lpstr>
      <vt:lpstr>PowerPoint 演示文稿</vt:lpstr>
      <vt:lpstr>PowerPoint 演示文稿</vt:lpstr>
      <vt:lpstr>复习回顾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复习回顾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C5015 等差数列</vt:lpstr>
      <vt:lpstr>C5015 等差数列</vt:lpstr>
      <vt:lpstr>C5011 三位数交换</vt:lpstr>
      <vt:lpstr>C5011 三位数交换</vt:lpstr>
      <vt:lpstr>复习回顾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C5032 判断公倍数</vt:lpstr>
      <vt:lpstr>C5032 判断公倍数</vt:lpstr>
      <vt:lpstr>C5033 三个数的最大值</vt:lpstr>
      <vt:lpstr>C5033 三个数的最大值</vt:lpstr>
      <vt:lpstr>Y1041 奇偶数判断</vt:lpstr>
      <vt:lpstr>Y1041 奇偶数判断</vt:lpstr>
      <vt:lpstr>复习回顾</vt:lpstr>
      <vt:lpstr>PowerPoint 演示文稿</vt:lpstr>
      <vt:lpstr>PowerPoint 演示文稿</vt:lpstr>
      <vt:lpstr>PowerPoint 演示文稿</vt:lpstr>
      <vt:lpstr>课堂练习</vt:lpstr>
      <vt:lpstr>P1009 数列特征</vt:lpstr>
      <vt:lpstr>P1009 数列特征</vt:lpstr>
      <vt:lpstr>C5104 金币问题</vt:lpstr>
      <vt:lpstr>PowerPoint 演示文稿</vt:lpstr>
      <vt:lpstr>C5096 鸡兔同笼</vt:lpstr>
      <vt:lpstr>C5096 鸡兔同笼</vt:lpstr>
      <vt:lpstr>复习回顾</vt:lpstr>
      <vt:lpstr>理解计算机与信息</vt:lpstr>
      <vt:lpstr>“找个办法把所有数据排在一起”</vt:lpstr>
      <vt:lpstr>PowerPoint 演示文稿</vt:lpstr>
      <vt:lpstr>PowerPoint 演示文稿</vt:lpstr>
      <vt:lpstr>代码实践：</vt:lpstr>
      <vt:lpstr>PowerPoint 演示文稿</vt:lpstr>
      <vt:lpstr>代码实践：</vt:lpstr>
      <vt:lpstr>PowerPoint 演示文稿</vt:lpstr>
      <vt:lpstr>PowerPoint 演示文稿</vt:lpstr>
      <vt:lpstr>代码实践：</vt:lpstr>
      <vt:lpstr>课堂练习</vt:lpstr>
      <vt:lpstr>U000080 数组逆序</vt:lpstr>
      <vt:lpstr>U000081 美人松的高度</vt:lpstr>
      <vt:lpstr>U000082 成绩统计</vt:lpstr>
      <vt:lpstr>U000079 统计闰年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gao</dc:creator>
  <cp:lastModifiedBy>Y</cp:lastModifiedBy>
  <cp:revision>33</cp:revision>
  <dcterms:created xsi:type="dcterms:W3CDTF">2023-12-26T05:55:40Z</dcterms:created>
  <dcterms:modified xsi:type="dcterms:W3CDTF">2023-12-26T05:55:40Z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AB3945D25FC9A73F7B48696535F58332_43</vt:lpwstr>
  </property>
  <property fmtid="{D5CDD505-2E9C-101B-9397-08002B2CF9AE}" pid="3" name="KSOProductBuildVer">
    <vt:lpwstr>2052-6.4.0.8550</vt:lpwstr>
  </property>
</Properties>
</file>