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487" r:id="rId4"/>
    <p:sldId id="626" r:id="rId5"/>
    <p:sldId id="627" r:id="rId6"/>
    <p:sldId id="733" r:id="rId7"/>
    <p:sldId id="734" r:id="rId8"/>
    <p:sldId id="735" r:id="rId9"/>
    <p:sldId id="736" r:id="rId10"/>
    <p:sldId id="737" r:id="rId11"/>
    <p:sldId id="738" r:id="rId12"/>
    <p:sldId id="739" r:id="rId13"/>
    <p:sldId id="806" r:id="rId14"/>
    <p:sldId id="628" r:id="rId15"/>
    <p:sldId id="803" r:id="rId16"/>
    <p:sldId id="629" r:id="rId17"/>
    <p:sldId id="804" r:id="rId18"/>
    <p:sldId id="805" r:id="rId19"/>
    <p:sldId id="807" r:id="rId20"/>
    <p:sldId id="808" r:id="rId21"/>
    <p:sldId id="809" r:id="rId22"/>
    <p:sldId id="810" r:id="rId23"/>
    <p:sldId id="812" r:id="rId24"/>
    <p:sldId id="815" r:id="rId25"/>
    <p:sldId id="816" r:id="rId26"/>
    <p:sldId id="813" r:id="rId27"/>
    <p:sldId id="814" r:id="rId28"/>
    <p:sldId id="819" r:id="rId29"/>
    <p:sldId id="817" r:id="rId30"/>
    <p:sldId id="818" r:id="rId31"/>
    <p:sldId id="820" r:id="rId32"/>
    <p:sldId id="823" r:id="rId33"/>
    <p:sldId id="822" r:id="rId34"/>
    <p:sldId id="824" r:id="rId35"/>
    <p:sldId id="827" r:id="rId36"/>
    <p:sldId id="825" r:id="rId37"/>
    <p:sldId id="828" r:id="rId38"/>
    <p:sldId id="826" r:id="rId39"/>
    <p:sldId id="829" r:id="rId40"/>
    <p:sldId id="830" r:id="rId41"/>
    <p:sldId id="835" r:id="rId42"/>
    <p:sldId id="831" r:id="rId43"/>
    <p:sldId id="83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60.xml"/><Relationship Id="rId32" Type="http://schemas.openxmlformats.org/officeDocument/2006/relationships/tags" Target="../tags/tag59.xml"/><Relationship Id="rId31" Type="http://schemas.openxmlformats.org/officeDocument/2006/relationships/tags" Target="../tags/tag58.xml"/><Relationship Id="rId30" Type="http://schemas.openxmlformats.org/officeDocument/2006/relationships/tags" Target="../tags/tag57.xml"/><Relationship Id="rId3" Type="http://schemas.openxmlformats.org/officeDocument/2006/relationships/tags" Target="../tags/tag30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tags" Target="../tags/tag54.xml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97.xml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tags" Target="../tags/tag76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第三课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315720" y="572135"/>
            <a:ext cx="9559925" cy="191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蓝桥杯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集训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 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蒸汽创客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2023.12.16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十六转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4851" y="126857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1651" y="126857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22002" y="1268579"/>
            <a:ext cx="223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788.07031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17" name="Group 5"/>
          <p:cNvGrpSpPr/>
          <p:nvPr/>
        </p:nvGrpSpPr>
        <p:grpSpPr bwMode="auto">
          <a:xfrm>
            <a:off x="762000" y="2763551"/>
            <a:ext cx="10668000" cy="1460501"/>
            <a:chOff x="336" y="864"/>
            <a:chExt cx="5040" cy="690"/>
          </a:xfrm>
        </p:grpSpPr>
        <p:sp>
          <p:nvSpPr>
            <p:cNvPr id="1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1015"/>
              <a:ext cx="4512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十六进制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314.12        3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1               4                  1                 2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1296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5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56" y="1056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grpSp>
          <p:nvGrpSpPr>
            <p:cNvPr id="26" name="Group 9"/>
            <p:cNvGrpSpPr/>
            <p:nvPr/>
          </p:nvGrpSpPr>
          <p:grpSpPr bwMode="auto">
            <a:xfrm>
              <a:off x="2448" y="864"/>
              <a:ext cx="624" cy="432"/>
              <a:chOff x="3504" y="1104"/>
              <a:chExt cx="624" cy="432"/>
            </a:xfrm>
          </p:grpSpPr>
          <p:sp>
            <p:nvSpPr>
              <p:cNvPr id="27" name="AutoShap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240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29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75251" y="137017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2400"/>
          </a:p>
        </p:txBody>
      </p:sp>
      <p:sp>
        <p:nvSpPr>
          <p:cNvPr id="30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90800" y="3641968"/>
            <a:ext cx="82296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 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 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56000" y="3651885"/>
            <a:ext cx="62382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     +                 +                  +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2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0052" y="1268579"/>
            <a:ext cx="3079751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314.12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89200" y="5376545"/>
            <a:ext cx="6096000" cy="54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935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总结：按权展开</a:t>
            </a:r>
            <a:endParaRPr kumimoji="1" lang="zh-CN" altLang="en-US" sz="2935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07457" y="1586205"/>
            <a:ext cx="6097554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十六进制输入转十进制输出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116778" y="1578476"/>
            <a:ext cx="6097554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十进制输入转十六进制输出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025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1615" y="1230630"/>
            <a:ext cx="895731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 b="1"/>
              <a:t>尝试将以下数字在不同进制之间进行转换</a:t>
            </a:r>
            <a:endParaRPr lang="zh-CN" altLang="en-US" sz="3200" b="1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63600" y="4000500"/>
          <a:ext cx="10213340" cy="153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335"/>
                <a:gridCol w="2553335"/>
                <a:gridCol w="2553335"/>
                <a:gridCol w="2553335"/>
              </a:tblGrid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十进制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二进制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十六进制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八进制</a:t>
                      </a:r>
                      <a:endParaRPr lang="zh-CN" altLang="en-US" sz="2400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67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0100 0011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0x43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103</a:t>
                      </a:r>
                      <a:endParaRPr lang="en-US" altLang="zh-CN" sz="2400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867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0011 0110 0011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0x363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1543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57495" y="2002790"/>
            <a:ext cx="12255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67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r>
              <a:rPr lang="en-US" altLang="zh-CN" sz="4000" b="1"/>
              <a:t>867 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常用函数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00267" y="959429"/>
          <a:ext cx="8540750" cy="5579683"/>
        </p:xfrm>
        <a:graphic>
          <a:graphicData uri="http://schemas.openxmlformats.org/drawingml/2006/table">
            <a:tbl>
              <a:tblPr/>
              <a:tblGrid>
                <a:gridCol w="1822450"/>
                <a:gridCol w="1081088"/>
                <a:gridCol w="3527425"/>
                <a:gridCol w="2109787"/>
              </a:tblGrid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函数名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格式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功能说明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例子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abs(-5)=5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(-5.23)=5.23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16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自然数指数函数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的自然指数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exp(1)=2.718282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向下取整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求不大于实数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floor(3.14)=3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向上取整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求不小于实数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的最小整数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ceil(3.14)=4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自然对数函数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log(x)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的自然数对数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log(1)=0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计算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结果为双精度实数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pow(2,3)=8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pow(25,0.5)=5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随机函数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rand()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产生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32767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之间的随机整数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rand()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平方根值函数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的平方根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(25)=5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最大公约数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gcd(x,y)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返回整数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的最大公约数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gcd(12,16)=4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单选题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截屏2023-12-22 11.46.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1570" y="1666875"/>
            <a:ext cx="8308340" cy="3348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42145" y="1713230"/>
            <a:ext cx="30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A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3-12-22 11.48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675765"/>
            <a:ext cx="7554595" cy="3506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68360" y="1724025"/>
            <a:ext cx="42735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C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2 11.50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180" y="101600"/>
            <a:ext cx="5549900" cy="6654800"/>
          </a:xfrm>
          <a:prstGeom prst="rect">
            <a:avLst/>
          </a:prstGeom>
        </p:spPr>
      </p:pic>
      <p:sp>
        <p:nvSpPr>
          <p:cNvPr id="105" name="文本框 104"/>
          <p:cNvSpPr txBox="1"/>
          <p:nvPr/>
        </p:nvSpPr>
        <p:spPr>
          <a:xfrm>
            <a:off x="750570" y="32340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A.127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50570" y="36277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B.97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50570" y="40214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C.63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50570" y="44151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0" indent="0" algn="l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D.126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570" y="27679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右侧程序执行结果（）</a:t>
            </a:r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386455" y="2767965"/>
            <a:ext cx="42735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A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3-12-22 16.34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3" y="1432560"/>
            <a:ext cx="11141075" cy="3993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25335" y="1408430"/>
            <a:ext cx="962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D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2 16.36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1779905"/>
            <a:ext cx="11045190" cy="329755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880735" y="1767840"/>
            <a:ext cx="962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B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2410" y="5603875"/>
            <a:ext cx="71786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: sizeof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（）函数不会计算未被初始化的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数组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数制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3-12-22 16.40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1554480"/>
            <a:ext cx="10633710" cy="355028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510520" y="1644015"/>
            <a:ext cx="962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A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0610" y="6023610"/>
            <a:ext cx="728853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注意：</a:t>
            </a:r>
            <a:r>
              <a:rPr lang="en-US" altLang="zh-CN" sz="2400">
                <a:solidFill>
                  <a:srgbClr val="FF0000"/>
                </a:solidFill>
              </a:rPr>
              <a:t>strlen()</a:t>
            </a:r>
            <a:r>
              <a:rPr lang="zh-CN" altLang="en-US" sz="2400">
                <a:solidFill>
                  <a:srgbClr val="FF0000"/>
                </a:solidFill>
              </a:rPr>
              <a:t>函数在遇到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>
                <a:solidFill>
                  <a:srgbClr val="FF0000"/>
                </a:solidFill>
              </a:rPr>
              <a:t>字符时结束计算长度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编程题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 n 个整数，请计算出所有大于等于 10 的整数之和。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例如:  n = 5，5 个整数分别为 10、20、4、30、9，其中大于等于 10 的整数有 10、20、30，它们的和为 60 (10 + 20 + 30)。</a:t>
            </a:r>
            <a:endParaRPr sz="24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共两行，第一行输入一个整数 n(1≤n≤1000)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endParaRPr lang="en-US"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       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第二行输入 n 个整数Pi (1≤P≤100)，整数之间以一个空格隔开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输出一个整数，表示所有大于等于 10 的整数之和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10 20 4 30 9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60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输入数量为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的整数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判断输入数字数否大于等于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10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求和计算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8" name="图片 7" descr="截屏2023-12-22 17.04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645" y="1056640"/>
            <a:ext cx="5067300" cy="5283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偶数：能被 22 整除的数。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数位和：一个整数中所有数位上的数字之和。例如：整数 123，数位和是 6（1+2+3）。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给定一个整数 n，请找出 1 到 n 之间（包含 1 和 n）所有数位和为偶数的整数。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例如：n=15，1 到 115 之间的整数为：1、2、3、4、5、6、7、8、9、10、11、12、13、14、15；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数位和依次为：1、2、3、4、5、6、7、8、9、1、2、3、4、5、6；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数位和为偶数的是：2、4、6、8、11、13、15。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输入一个整数 n (2≤n≤1000)。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一行输出若干个整数，表示 1 到 n 之间（包含 1 和 n）所有数位和为偶数的数，并按照从小到大的顺序依次输出，整数之间以一个空格隔开。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2  4  6  8  11  13  15</a:t>
            </a:r>
            <a:endParaRPr lang="en-US" altLang="zh-CN" sz="2400" i="1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570" y="240601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思考问题：</a:t>
            </a:r>
            <a:r>
              <a:rPr lang="en-US" altLang="zh-CN" sz="3200">
                <a:solidFill>
                  <a:srgbClr val="00B0F0"/>
                </a:solidFill>
              </a:rPr>
              <a:t> </a:t>
            </a:r>
            <a:endParaRPr lang="en-US" altLang="zh-CN" sz="32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0370" y="2406015"/>
            <a:ext cx="8758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如何针对不同大小的数字取出所有数位并且求和</a:t>
            </a:r>
            <a:endParaRPr lang="zh-CN" altLang="en-US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265" y="3951605"/>
            <a:ext cx="60591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例如：</a:t>
            </a:r>
            <a:endParaRPr lang="zh-CN" altLang="en-US" sz="3200">
              <a:solidFill>
                <a:srgbClr val="00B0F0"/>
              </a:solidFill>
            </a:endParaRPr>
          </a:p>
          <a:p>
            <a:r>
              <a:rPr lang="en-US" altLang="zh-CN" sz="3200"/>
              <a:t>4</a:t>
            </a:r>
            <a:r>
              <a:rPr lang="zh-CN" altLang="en-US" sz="3200"/>
              <a:t>3 = 4 + 3</a:t>
            </a:r>
            <a:endParaRPr lang="zh-CN" altLang="en-US" sz="3200"/>
          </a:p>
          <a:p>
            <a:r>
              <a:rPr lang="zh-CN" altLang="en-US" sz="3200"/>
              <a:t>541 = 5 + 4 + 1</a:t>
            </a:r>
            <a:endParaRPr lang="zh-CN" altLang="en-US" sz="3200"/>
          </a:p>
          <a:p>
            <a:r>
              <a:rPr lang="zh-CN" altLang="en-US" sz="3200"/>
              <a:t>9858 = 9 + 8 + 5 + 8</a:t>
            </a:r>
            <a:endParaRPr lang="zh-CN" altLang="en-US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循环遍历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～</a:t>
            </a:r>
            <a:r>
              <a:rPr lang="en-US" altLang="zh-CN" sz="2400">
                <a:sym typeface="+mn-ea"/>
              </a:rPr>
              <a:t> n</a:t>
            </a:r>
            <a:r>
              <a:rPr lang="zh-CN" altLang="en-US" sz="2400">
                <a:sym typeface="+mn-ea"/>
              </a:rPr>
              <a:t>的</a:t>
            </a:r>
            <a:r>
              <a:rPr lang="zh-CN" altLang="en-US" sz="2400">
                <a:sym typeface="+mn-ea"/>
              </a:rPr>
              <a:t>值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对当前值进行数位累加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判断奇偶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循环，累加，分支判断，</a:t>
            </a:r>
            <a:r>
              <a:rPr lang="zh-CN" altLang="en-US" sz="2400">
                <a:solidFill>
                  <a:srgbClr val="FF0000"/>
                </a:solidFill>
              </a:rPr>
              <a:t>数位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3" name="图片 2" descr="截屏2023-12-22 17.09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7125" y="0"/>
            <a:ext cx="531431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195" y="3459480"/>
            <a:ext cx="3395345" cy="1882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063365" y="4053840"/>
            <a:ext cx="283718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685" y="40055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不同位数数值累加</a:t>
            </a:r>
            <a:endParaRPr lang="zh-CN" altLang="en-US" sz="2800"/>
          </a:p>
        </p:txBody>
      </p:sp>
      <p:sp>
        <p:nvSpPr>
          <p:cNvPr id="9" name="右箭头 8"/>
          <p:cNvSpPr/>
          <p:nvPr/>
        </p:nvSpPr>
        <p:spPr>
          <a:xfrm>
            <a:off x="4190365" y="5383530"/>
            <a:ext cx="283718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1685" y="52939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奇偶</a:t>
            </a:r>
            <a:r>
              <a:rPr lang="zh-CN" altLang="en-US" sz="2800"/>
              <a:t>判断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bldLvl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7050" y="1513884"/>
            <a:ext cx="1065741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4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 </a:t>
            </a:r>
            <a:r>
              <a:rPr kumimoji="1" lang="zh-CN" altLang="en-US" sz="2400"/>
              <a:t>所谓数制，就是人们利用符号来计数的科学方法，又称为计数制。</a:t>
            </a:r>
            <a:endParaRPr kumimoji="1" lang="zh-CN" altLang="en-US" sz="2400">
              <a:latin typeface="楷体_GB2312" charset="-122"/>
              <a:ea typeface="楷体_GB231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7050" y="2597829"/>
            <a:ext cx="10657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数制有很多种，例如最常使用的十进制，钟表的六十进制（每分钟</a:t>
            </a:r>
            <a:r>
              <a:rPr kumimoji="1" lang="en-US" altLang="zh-CN" sz="2400"/>
              <a:t>60</a:t>
            </a:r>
            <a:r>
              <a:rPr kumimoji="1" lang="zh-CN" altLang="en-US" sz="2400"/>
              <a:t>秒、每小时</a:t>
            </a:r>
            <a:r>
              <a:rPr kumimoji="1" lang="en-US" altLang="zh-CN" sz="2400"/>
              <a:t>60</a:t>
            </a:r>
            <a:r>
              <a:rPr kumimoji="1" lang="zh-CN" altLang="en-US" sz="2400"/>
              <a:t>分钟），年月的十二进制（一年</a:t>
            </a:r>
            <a:r>
              <a:rPr kumimoji="1" lang="en-US" altLang="zh-CN" sz="2400"/>
              <a:t>12</a:t>
            </a:r>
            <a:r>
              <a:rPr kumimoji="1" lang="zh-CN" altLang="en-US" sz="2400"/>
              <a:t>个月）等。 </a:t>
            </a:r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 求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位数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给定一个正整数N（1&lt;N&lt;10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^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8），输出N为几位数。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输入一个正整数N（1&lt;N&lt;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10^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8）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输出一个整数，表示N为几位数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求位数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求当前数字的位数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输出结果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循环，累加，分支判断，</a:t>
            </a:r>
            <a:r>
              <a:rPr lang="zh-CN" altLang="en-US" sz="2400">
                <a:solidFill>
                  <a:srgbClr val="FF0000"/>
                </a:solidFill>
              </a:rPr>
              <a:t>数位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求位数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3" name="图片 2" descr="截屏2023-12-22 17.25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405" y="1123315"/>
            <a:ext cx="4589780" cy="551307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218940" y="3459480"/>
            <a:ext cx="3407410" cy="15614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>
            <p:custDataLst>
              <p:tags r:id="rId3"/>
            </p:custDataLst>
          </p:nvPr>
        </p:nvSpPr>
        <p:spPr>
          <a:xfrm>
            <a:off x="3146425" y="3880485"/>
            <a:ext cx="916940" cy="3219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70940" y="37960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位数</a:t>
            </a:r>
            <a:r>
              <a:rPr lang="zh-CN" altLang="en-US" sz="2800"/>
              <a:t>累加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1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有N（1＜N＜100）个盒子排成一排，每个盒子都放有宝石。请找出3个连续的盒子，使得3个盒子中的宝石数量之和最多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例如：N = 5，盒子中的宝石数量依次为6、2、4、5、1。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3个连续的盒子共有3组，分别为（6，2，4）、（2，4，5）、（4，5，1），宝石数量之和最多是（6，2，4），宝石数量为12。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第一行输入一个正整数N（1＜N＜100），表示这排盒子的数量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第二行输入N个正整数（1≤正整数＜100），表示盒子中依次放有的宝石数量，正整数之间以一个空格隔开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输出一个整数，表示3个连续的盒子最多的宝石数量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6 2 4 5 1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个数作为宝石数量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计算连续三个盒子数量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比较得到最大结果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50210" y="5307965"/>
            <a:ext cx="716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</a:t>
            </a:r>
            <a:r>
              <a:rPr lang="zh-CN" altLang="en-US" sz="2400">
                <a:solidFill>
                  <a:srgbClr val="FF0000"/>
                </a:solidFill>
              </a:rPr>
              <a:t>数组</a:t>
            </a:r>
            <a:r>
              <a:rPr lang="zh-CN" altLang="en-US" sz="2400">
                <a:solidFill>
                  <a:schemeClr val="tx1"/>
                </a:solidFill>
              </a:rPr>
              <a:t>，分支判断，</a:t>
            </a:r>
            <a:r>
              <a:rPr lang="zh-CN" altLang="en-US" sz="2400">
                <a:solidFill>
                  <a:srgbClr val="FF0000"/>
                </a:solidFill>
              </a:rPr>
              <a:t>滑动窗口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335" y="1639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数组</a:t>
            </a:r>
            <a:r>
              <a:rPr lang="zh-CN" altLang="en-US" sz="3200"/>
              <a:t>下的</a:t>
            </a:r>
            <a:r>
              <a:rPr lang="zh-CN" altLang="en-US" sz="3200">
                <a:solidFill>
                  <a:srgbClr val="FF0000"/>
                </a:solidFill>
              </a:rPr>
              <a:t>滑动窗口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238500"/>
          <a:ext cx="902208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</a:tblGrid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828800" y="3239135"/>
            <a:ext cx="3407410" cy="1110615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971800" y="3078480"/>
            <a:ext cx="3407410" cy="1393825"/>
          </a:xfrm>
          <a:prstGeom prst="rect">
            <a:avLst/>
          </a:prstGeom>
          <a:noFill/>
          <a:ln w="41275" cap="flat" cmpd="sng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077335" y="2905760"/>
            <a:ext cx="3407410" cy="1726565"/>
          </a:xfrm>
          <a:prstGeom prst="rect">
            <a:avLst/>
          </a:prstGeom>
          <a:noFill/>
          <a:ln w="41275" cap="flat" cmpd="sng">
            <a:solidFill>
              <a:srgbClr val="92D05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5314950"/>
            <a:ext cx="1012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窗口大小为</a:t>
            </a:r>
            <a:r>
              <a:rPr lang="en-US" altLang="zh-CN" sz="3200">
                <a:solidFill>
                  <a:srgbClr val="FF0000"/>
                </a:solidFill>
              </a:rPr>
              <a:t>3 </a:t>
            </a:r>
            <a:r>
              <a:rPr lang="zh-CN" altLang="en-US" sz="3200">
                <a:solidFill>
                  <a:schemeClr val="tx1"/>
                </a:solidFill>
              </a:rPr>
              <a:t>逐渐</a:t>
            </a:r>
            <a:r>
              <a:rPr lang="zh-CN" altLang="en-US" sz="3200">
                <a:solidFill>
                  <a:srgbClr val="FF0000"/>
                </a:solidFill>
              </a:rPr>
              <a:t>向右移动，</a:t>
            </a:r>
            <a:r>
              <a:rPr lang="zh-CN" altLang="en-US" sz="3200">
                <a:solidFill>
                  <a:schemeClr val="tx1"/>
                </a:solidFill>
              </a:rPr>
              <a:t>只需要计算</a:t>
            </a:r>
            <a:r>
              <a:rPr lang="zh-CN" altLang="en-US" sz="3200">
                <a:solidFill>
                  <a:srgbClr val="FF0000"/>
                </a:solidFill>
              </a:rPr>
              <a:t>窗口内的和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28702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窗口</a:t>
            </a:r>
            <a:r>
              <a:rPr lang="en-US" altLang="zh-CN">
                <a:solidFill>
                  <a:srgbClr val="FFC000"/>
                </a:solidFill>
              </a:rPr>
              <a:t>1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3385" y="26289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窗口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7970" y="246697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窗口</a:t>
            </a:r>
            <a:r>
              <a:rPr lang="en-US" altLang="zh-CN">
                <a:solidFill>
                  <a:srgbClr val="92D050"/>
                </a:solidFill>
              </a:rPr>
              <a:t>3</a:t>
            </a:r>
            <a:endParaRPr lang="en-US" altLang="zh-CN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/>
      <p:bldP spid="12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7" name="图片 6" descr="截屏2023-12-22 17.36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45" y="847090"/>
            <a:ext cx="7560945" cy="592709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632710" y="4465955"/>
            <a:ext cx="7073900" cy="141351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35585" y="46545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滑动</a:t>
            </a:r>
            <a:r>
              <a:rPr lang="zh-CN" altLang="en-US" sz="2800"/>
              <a:t>窗口</a:t>
            </a:r>
            <a:endParaRPr lang="zh-CN" altLang="en-US" sz="2800"/>
          </a:p>
        </p:txBody>
      </p:sp>
      <p:sp>
        <p:nvSpPr>
          <p:cNvPr id="10" name="右箭头 9"/>
          <p:cNvSpPr/>
          <p:nvPr>
            <p:custDataLst>
              <p:tags r:id="rId4"/>
            </p:custDataLst>
          </p:nvPr>
        </p:nvSpPr>
        <p:spPr>
          <a:xfrm>
            <a:off x="1957705" y="4780280"/>
            <a:ext cx="61976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有一个长为 n 的序列 a，以及一个大小为 k 的窗口。现在这个从左边开始向右滑动，每次滑动一个单位，求出每次滑动后窗口中的最大值和最小值。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输入一共有两行，第一行有两个正整数 n,k。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                         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 n 个整数，表示序列 a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输出共两行，第一行为每次窗口滑动的最小值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		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第二行为每次窗口滑动的最大值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438140"/>
            <a:ext cx="3307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8 3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 3 -1 -3 5 3 6 7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421505" y="5438140"/>
            <a:ext cx="9225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-1 -3 -3 -3 3 3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3 3 5 5 6 7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2790" y="20681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6485" y="2068195"/>
            <a:ext cx="62445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r>
              <a:rPr lang="zh-CN" altLang="en-US" sz="2400">
                <a:sym typeface="+mn-ea"/>
              </a:rPr>
              <a:t>（序列长度）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（窗口</a:t>
            </a:r>
            <a:r>
              <a:rPr lang="zh-CN" altLang="en-US" sz="2400">
                <a:sym typeface="+mn-ea"/>
              </a:rPr>
              <a:t>大小）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</a:t>
            </a:r>
            <a:r>
              <a:rPr lang="en-US" altLang="zh-CN" sz="2400">
                <a:sym typeface="+mn-ea"/>
              </a:rPr>
              <a:t> n </a:t>
            </a:r>
            <a:r>
              <a:rPr lang="zh-CN" altLang="en-US" sz="2400">
                <a:sym typeface="+mn-ea"/>
              </a:rPr>
              <a:t>个值作为序列内容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根据窗口大小</a:t>
            </a:r>
            <a:r>
              <a:rPr lang="en-US" altLang="zh-CN" sz="2400">
                <a:sym typeface="+mn-ea"/>
              </a:rPr>
              <a:t> k </a:t>
            </a:r>
            <a:r>
              <a:rPr lang="zh-CN" altLang="en-US" sz="2400">
                <a:sym typeface="+mn-ea"/>
              </a:rPr>
              <a:t>设定滑动</a:t>
            </a:r>
            <a:r>
              <a:rPr lang="zh-CN" altLang="en-US" sz="2400">
                <a:sym typeface="+mn-ea"/>
              </a:rPr>
              <a:t>窗口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窗口依次向后移动，求最大值最小值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141855" y="4970145"/>
            <a:ext cx="716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</a:t>
            </a:r>
            <a:r>
              <a:rPr lang="zh-CN" altLang="en-US" sz="2400">
                <a:solidFill>
                  <a:srgbClr val="FF0000"/>
                </a:solidFill>
              </a:rPr>
              <a:t>数组</a:t>
            </a:r>
            <a:r>
              <a:rPr lang="zh-CN" altLang="en-US" sz="2400">
                <a:solidFill>
                  <a:schemeClr val="tx1"/>
                </a:solidFill>
              </a:rPr>
              <a:t>，分支判断，</a:t>
            </a:r>
            <a:r>
              <a:rPr lang="zh-CN" altLang="en-US" sz="2400">
                <a:solidFill>
                  <a:srgbClr val="FF0000"/>
                </a:solidFill>
              </a:rPr>
              <a:t>滑动窗口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" name="Group 4"/>
          <p:cNvGraphicFramePr/>
          <p:nvPr>
            <p:custDataLst>
              <p:tags r:id="rId1"/>
            </p:custDataLst>
          </p:nvPr>
        </p:nvGraphicFramePr>
        <p:xfrm>
          <a:off x="617220" y="1994535"/>
          <a:ext cx="10756265" cy="3797300"/>
        </p:xfrm>
        <a:graphic>
          <a:graphicData uri="http://schemas.openxmlformats.org/drawingml/2006/table">
            <a:tbl>
              <a:tblPr/>
              <a:tblGrid>
                <a:gridCol w="2122805"/>
                <a:gridCol w="1981200"/>
                <a:gridCol w="1219835"/>
                <a:gridCol w="3879850"/>
                <a:gridCol w="1552575"/>
              </a:tblGrid>
              <a:tr h="1102360"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进位制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计数规则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基数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可用数符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后缀字符标识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94940"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二进制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八进制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十进制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十六进制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16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0,1,…,7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0,1,…,9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0,1,…,9,A,B,C,D,E,F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华文行楷" panose="02010800040101010101" pitchFamily="2" charset="-122"/>
                          <a:cs typeface="Times New Roman" panose="02020503050405090304" pitchFamily="18" charset="0"/>
                        </a:rPr>
                        <a:t>O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335" y="1639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数组</a:t>
            </a:r>
            <a:r>
              <a:rPr lang="zh-CN" altLang="en-US" sz="3200"/>
              <a:t>下的</a:t>
            </a:r>
            <a:r>
              <a:rPr lang="zh-CN" altLang="en-US" sz="3200">
                <a:solidFill>
                  <a:srgbClr val="FF0000"/>
                </a:solidFill>
              </a:rPr>
              <a:t>滑动窗口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238500"/>
          <a:ext cx="902208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</a:tblGrid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828800" y="3239135"/>
            <a:ext cx="3407410" cy="1110615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971800" y="3078480"/>
            <a:ext cx="3407410" cy="1393825"/>
          </a:xfrm>
          <a:prstGeom prst="rect">
            <a:avLst/>
          </a:prstGeom>
          <a:noFill/>
          <a:ln w="41275" cap="flat" cmpd="sng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077335" y="2905760"/>
            <a:ext cx="3407410" cy="1726565"/>
          </a:xfrm>
          <a:prstGeom prst="rect">
            <a:avLst/>
          </a:prstGeom>
          <a:noFill/>
          <a:ln w="41275" cap="flat" cmpd="sng">
            <a:solidFill>
              <a:srgbClr val="92D05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5314950"/>
            <a:ext cx="1012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窗口大小为</a:t>
            </a:r>
            <a:r>
              <a:rPr lang="en-US" altLang="zh-CN" sz="3200">
                <a:solidFill>
                  <a:srgbClr val="FF0000"/>
                </a:solidFill>
              </a:rPr>
              <a:t>3 </a:t>
            </a:r>
            <a:r>
              <a:rPr lang="zh-CN" altLang="en-US" sz="3200">
                <a:solidFill>
                  <a:schemeClr val="tx1"/>
                </a:solidFill>
              </a:rPr>
              <a:t>逐渐</a:t>
            </a:r>
            <a:r>
              <a:rPr lang="zh-CN" altLang="en-US" sz="3200">
                <a:solidFill>
                  <a:srgbClr val="FF0000"/>
                </a:solidFill>
              </a:rPr>
              <a:t>向右移动，</a:t>
            </a:r>
            <a:r>
              <a:rPr lang="zh-CN" altLang="en-US" sz="3200">
                <a:solidFill>
                  <a:schemeClr val="tx1"/>
                </a:solidFill>
              </a:rPr>
              <a:t>只需要计算</a:t>
            </a:r>
            <a:r>
              <a:rPr lang="zh-CN" altLang="en-US" sz="3200">
                <a:solidFill>
                  <a:srgbClr val="FF0000"/>
                </a:solidFill>
              </a:rPr>
              <a:t>窗口内的和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28702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窗口</a:t>
            </a:r>
            <a:r>
              <a:rPr lang="en-US" altLang="zh-CN">
                <a:solidFill>
                  <a:srgbClr val="FFC000"/>
                </a:solidFill>
              </a:rPr>
              <a:t>1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3385" y="26289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窗口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7970" y="246697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窗口</a:t>
            </a:r>
            <a:r>
              <a:rPr lang="en-US" altLang="zh-CN">
                <a:solidFill>
                  <a:srgbClr val="92D050"/>
                </a:solidFill>
              </a:rPr>
              <a:t>3</a:t>
            </a:r>
            <a:endParaRPr lang="en-US" altLang="zh-CN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/>
      <p:bldP spid="12" grpId="0"/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5" name="图片 4" descr="截屏2023-12-22 20.01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1007110"/>
            <a:ext cx="5816600" cy="5219700"/>
          </a:xfrm>
          <a:prstGeom prst="rect">
            <a:avLst/>
          </a:prstGeom>
        </p:spPr>
      </p:pic>
      <p:pic>
        <p:nvPicPr>
          <p:cNvPr id="6" name="图片 5" descr="截屏2023-12-22 20.01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1344930"/>
            <a:ext cx="6278245" cy="482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11" name="图片 10" descr="截屏2023-12-22 20.03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911225"/>
            <a:ext cx="8159115" cy="586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59665" y="1397666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2465" y="1878149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776548" y="2068649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45499" y="1878149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10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882200" y="2068649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29948" y="1878150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逢十进一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06232" y="2644383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9032" y="31248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823115" y="3315366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4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2065" y="31248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2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928766" y="3315366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976515" y="3124867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逢二进一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208348" y="3863582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1……7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8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1148" y="43440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八进制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1825233" y="4534566"/>
            <a:ext cx="54715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0" name="Text Box 2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4181" y="43440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8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8930881" y="4534566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2" name="Text Box 2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978633" y="4344067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逢八进一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159665" y="5110300"/>
            <a:ext cx="52324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A…F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27715" y="5590782"/>
            <a:ext cx="1775884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2398849" y="5815149"/>
            <a:ext cx="489796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6" name="Text Box 2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40748" y="5590782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16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8977448" y="5781282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8" name="Text Box 2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0025200" y="5590782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逢十六进一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数制（十转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二）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5" name="Group 4"/>
          <p:cNvGrpSpPr/>
          <p:nvPr/>
        </p:nvGrpSpPr>
        <p:grpSpPr bwMode="auto">
          <a:xfrm>
            <a:off x="461780" y="859800"/>
            <a:ext cx="4931110" cy="609600"/>
            <a:chOff x="288" y="1824"/>
            <a:chExt cx="2256" cy="288"/>
          </a:xfrm>
          <a:solidFill>
            <a:schemeClr val="accent2"/>
          </a:solidFill>
        </p:grpSpPr>
        <p:sp>
          <p:nvSpPr>
            <p:cNvPr id="16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二进制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2400"/>
            </a:p>
          </p:txBody>
        </p:sp>
      </p:grpSp>
      <p:sp>
        <p:nvSpPr>
          <p:cNvPr id="61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91136" y="821969"/>
            <a:ext cx="5464440" cy="5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18.8125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10010.1101</a:t>
            </a:r>
            <a:endParaRPr kumimoji="1"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62" name="Group 9"/>
          <p:cNvGrpSpPr/>
          <p:nvPr/>
        </p:nvGrpSpPr>
        <p:grpSpPr bwMode="auto">
          <a:xfrm>
            <a:off x="461780" y="1517598"/>
            <a:ext cx="10566400" cy="4064000"/>
            <a:chOff x="384" y="2208"/>
            <a:chExt cx="4992" cy="1920"/>
          </a:xfrm>
        </p:grpSpPr>
        <p:sp>
          <p:nvSpPr>
            <p:cNvPr id="63" name="Line 1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4" name="Line 1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5" name="Rectangle 1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66" name="Group 13"/>
          <p:cNvGrpSpPr/>
          <p:nvPr/>
        </p:nvGrpSpPr>
        <p:grpSpPr bwMode="auto">
          <a:xfrm>
            <a:off x="1376180" y="2431999"/>
            <a:ext cx="3556000" cy="954616"/>
            <a:chOff x="960" y="2640"/>
            <a:chExt cx="1680" cy="451"/>
          </a:xfrm>
        </p:grpSpPr>
        <p:sp>
          <p:nvSpPr>
            <p:cNvPr id="67" name="Rectangle 1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2        18       ......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9" name="Line 1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0" name="Group 17"/>
          <p:cNvGrpSpPr/>
          <p:nvPr/>
        </p:nvGrpSpPr>
        <p:grpSpPr bwMode="auto">
          <a:xfrm>
            <a:off x="1623831" y="2895546"/>
            <a:ext cx="3105149" cy="912283"/>
            <a:chOff x="1077" y="2859"/>
            <a:chExt cx="1467" cy="431"/>
          </a:xfrm>
        </p:grpSpPr>
        <p:sp>
          <p:nvSpPr>
            <p:cNvPr id="71" name="Rectangle 1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2" name="Line 19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73" name="Line 2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4" name="Group 21"/>
          <p:cNvGrpSpPr/>
          <p:nvPr/>
        </p:nvGrpSpPr>
        <p:grpSpPr bwMode="auto">
          <a:xfrm>
            <a:off x="1782580" y="3304063"/>
            <a:ext cx="3048000" cy="912283"/>
            <a:chOff x="1152" y="3051"/>
            <a:chExt cx="1440" cy="431"/>
          </a:xfrm>
        </p:grpSpPr>
        <p:sp>
          <p:nvSpPr>
            <p:cNvPr id="75" name="Rectangle 2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52" y="3051"/>
              <a:ext cx="144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77" name="Line 2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8" name="Group 25"/>
          <p:cNvGrpSpPr/>
          <p:nvPr/>
        </p:nvGrpSpPr>
        <p:grpSpPr bwMode="auto">
          <a:xfrm>
            <a:off x="1956147" y="3693529"/>
            <a:ext cx="2844800" cy="912283"/>
            <a:chOff x="1248" y="3236"/>
            <a:chExt cx="1344" cy="431"/>
          </a:xfrm>
        </p:grpSpPr>
        <p:sp>
          <p:nvSpPr>
            <p:cNvPr id="79" name="Rectangle 2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48" y="3236"/>
              <a:ext cx="1344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0" y="3264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1" name="Line 28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345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82" name="Rectangle 2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392181" y="4108399"/>
            <a:ext cx="23071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 ......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余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3" name="Group 30"/>
          <p:cNvGrpSpPr/>
          <p:nvPr/>
        </p:nvGrpSpPr>
        <p:grpSpPr bwMode="auto">
          <a:xfrm>
            <a:off x="2188980" y="2533600"/>
            <a:ext cx="2540000" cy="3022600"/>
            <a:chOff x="1200" y="2640"/>
            <a:chExt cx="1200" cy="1428"/>
          </a:xfrm>
        </p:grpSpPr>
        <p:sp>
          <p:nvSpPr>
            <p:cNvPr id="84" name="Line 3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5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10010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86" name="Rectangle 3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62580" y="204337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0.8125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  2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7" name="Group 34"/>
          <p:cNvGrpSpPr/>
          <p:nvPr/>
        </p:nvGrpSpPr>
        <p:grpSpPr bwMode="auto">
          <a:xfrm>
            <a:off x="6456180" y="2835017"/>
            <a:ext cx="4572000" cy="503767"/>
            <a:chOff x="3216" y="2966"/>
            <a:chExt cx="2160" cy="238"/>
          </a:xfrm>
        </p:grpSpPr>
        <p:sp>
          <p:nvSpPr>
            <p:cNvPr id="88" name="Line 3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9" name="Rectangle 3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1.625     ......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0" name="Group 37"/>
          <p:cNvGrpSpPr/>
          <p:nvPr/>
        </p:nvGrpSpPr>
        <p:grpSpPr bwMode="auto">
          <a:xfrm>
            <a:off x="6456180" y="3139810"/>
            <a:ext cx="4572000" cy="912283"/>
            <a:chOff x="3216" y="3110"/>
            <a:chExt cx="2160" cy="431"/>
          </a:xfrm>
        </p:grpSpPr>
        <p:sp>
          <p:nvSpPr>
            <p:cNvPr id="91" name="Line 3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2" name="Rectangle 3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1.25     ......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3" name="Group 40"/>
          <p:cNvGrpSpPr/>
          <p:nvPr/>
        </p:nvGrpSpPr>
        <p:grpSpPr bwMode="auto">
          <a:xfrm>
            <a:off x="6456180" y="3872176"/>
            <a:ext cx="4572000" cy="912283"/>
            <a:chOff x="3216" y="3456"/>
            <a:chExt cx="2160" cy="431"/>
          </a:xfrm>
        </p:grpSpPr>
        <p:sp>
          <p:nvSpPr>
            <p:cNvPr id="94" name="Line 4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5" name="Rectangle 4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0.5     ......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6" name="Group 43"/>
          <p:cNvGrpSpPr/>
          <p:nvPr/>
        </p:nvGrpSpPr>
        <p:grpSpPr bwMode="auto">
          <a:xfrm>
            <a:off x="5744980" y="2551380"/>
            <a:ext cx="5181600" cy="3005667"/>
            <a:chOff x="2880" y="2832"/>
            <a:chExt cx="2448" cy="1420"/>
          </a:xfrm>
        </p:grpSpPr>
        <p:sp>
          <p:nvSpPr>
            <p:cNvPr id="97" name="Line 4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8" name="Rectangle 4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80" y="3976"/>
              <a:ext cx="59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1101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9" name="Group 40"/>
          <p:cNvGrpSpPr/>
          <p:nvPr/>
        </p:nvGrpSpPr>
        <p:grpSpPr bwMode="auto">
          <a:xfrm>
            <a:off x="6456180" y="4629099"/>
            <a:ext cx="4572000" cy="912284"/>
            <a:chOff x="3216" y="3456"/>
            <a:chExt cx="2160" cy="431"/>
          </a:xfrm>
        </p:grpSpPr>
        <p:sp>
          <p:nvSpPr>
            <p:cNvPr id="100" name="Line 41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01" name="Rectangle 4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1.0     ......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7365" y="5916930"/>
            <a:ext cx="10817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总结：分为整数部分（除</a:t>
            </a:r>
            <a:r>
              <a:rPr kumimoji="1" lang="en-US" altLang="zh-CN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取余、自底向上）和小数部分（乘</a:t>
            </a:r>
            <a:r>
              <a:rPr kumimoji="1" lang="en-US" altLang="zh-CN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取整、自顶向下）</a:t>
            </a:r>
            <a:endParaRPr kumimoji="1" lang="zh-CN" altLang="en-US" sz="2400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（二转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56340" y="119688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773" y="1188422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096690" y="1196889"/>
            <a:ext cx="142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27.25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 bwMode="auto">
          <a:xfrm>
            <a:off x="900572" y="2958139"/>
            <a:ext cx="10668000" cy="1462615"/>
            <a:chOff x="336" y="1123"/>
            <a:chExt cx="5040" cy="691"/>
          </a:xfrm>
        </p:grpSpPr>
        <p:sp>
          <p:nvSpPr>
            <p:cNvPr id="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1275"/>
              <a:ext cx="5040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二进制                  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11011.01 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1           1           0            1             1            0           1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1553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1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56" y="1313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grpSp>
          <p:nvGrpSpPr>
            <p:cNvPr id="12" name="Group 9"/>
            <p:cNvGrpSpPr/>
            <p:nvPr/>
          </p:nvGrpSpPr>
          <p:grpSpPr bwMode="auto">
            <a:xfrm>
              <a:off x="3584" y="1123"/>
              <a:ext cx="624" cy="430"/>
              <a:chOff x="3728" y="1106"/>
              <a:chExt cx="624" cy="430"/>
            </a:xfrm>
          </p:grpSpPr>
          <p:sp>
            <p:nvSpPr>
              <p:cNvPr id="13" name="AutoShap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3934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2400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728" y="1106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19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46740" y="129848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2400"/>
          </a:p>
        </p:txBody>
      </p:sp>
      <p:sp>
        <p:nvSpPr>
          <p:cNvPr id="20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39882" y="3821526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4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51225" y="3815715"/>
            <a:ext cx="81172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 +             +          +              +            + 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91540" y="1196889"/>
            <a:ext cx="33528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</a:t>
            </a:r>
            <a:r>
              <a:rPr kumimoji="1" lang="en-US" altLang="zh-CN" sz="2665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en-US" altLang="zh-CN" sz="2665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11011.01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59380" y="5376545"/>
            <a:ext cx="6096000" cy="54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935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总结：按权展开</a:t>
            </a:r>
            <a:endParaRPr kumimoji="1" lang="zh-CN" altLang="en-US" sz="2935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4447" y="1703267"/>
            <a:ext cx="5087516" cy="34766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二进制输入转十进制输出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=(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to_ulong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732490" y="1703065"/>
            <a:ext cx="6097554" cy="28613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十进制输入转二进制输出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9560" y="132715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数制（十转十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六）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1346835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74815" y="950785"/>
            <a:ext cx="203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13A.4F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89665" y="950786"/>
            <a:ext cx="8362951" cy="609600"/>
            <a:chOff x="288" y="1824"/>
            <a:chExt cx="3951" cy="288"/>
          </a:xfrm>
        </p:grpSpPr>
        <p:sp>
          <p:nvSpPr>
            <p:cNvPr id="7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十六进制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84" y="1824"/>
              <a:ext cx="145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[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例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]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314.31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）</a:t>
              </a:r>
              <a:r>
                <a:rPr kumimoji="1" lang="en-US" altLang="zh-CN" sz="2665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 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2" name="Group 9"/>
          <p:cNvGrpSpPr/>
          <p:nvPr/>
        </p:nvGrpSpPr>
        <p:grpSpPr bwMode="auto">
          <a:xfrm>
            <a:off x="627742" y="1935268"/>
            <a:ext cx="10566400" cy="4064000"/>
            <a:chOff x="384" y="2208"/>
            <a:chExt cx="4992" cy="1920"/>
          </a:xfrm>
        </p:grpSpPr>
        <p:sp>
          <p:nvSpPr>
            <p:cNvPr id="13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4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9" name="Rectangle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0" name="Group 13"/>
          <p:cNvGrpSpPr/>
          <p:nvPr/>
        </p:nvGrpSpPr>
        <p:grpSpPr bwMode="auto">
          <a:xfrm>
            <a:off x="932542" y="3256072"/>
            <a:ext cx="4470400" cy="954618"/>
            <a:chOff x="720" y="2784"/>
            <a:chExt cx="2112" cy="451"/>
          </a:xfrm>
        </p:grpSpPr>
        <p:sp>
          <p:nvSpPr>
            <p:cNvPr id="21" name="Rectangl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20" y="2784"/>
              <a:ext cx="2112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16      314       ......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10→A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19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960" y="283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3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60" y="3024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24" name="Group 17"/>
          <p:cNvGrpSpPr/>
          <p:nvPr/>
        </p:nvGrpSpPr>
        <p:grpSpPr bwMode="auto">
          <a:xfrm>
            <a:off x="1135742" y="3719617"/>
            <a:ext cx="3556000" cy="912283"/>
            <a:chOff x="864" y="2859"/>
            <a:chExt cx="1680" cy="431"/>
          </a:xfrm>
        </p:grpSpPr>
        <p:sp>
          <p:nvSpPr>
            <p:cNvPr id="25" name="Rectangle 1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64" y="2859"/>
              <a:ext cx="168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16                 ......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1       ......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7" name="Line 2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104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28" name="Group 21"/>
          <p:cNvGrpSpPr/>
          <p:nvPr/>
        </p:nvGrpSpPr>
        <p:grpSpPr bwMode="auto">
          <a:xfrm>
            <a:off x="2558142" y="2951270"/>
            <a:ext cx="2540000" cy="3022600"/>
            <a:chOff x="1200" y="2640"/>
            <a:chExt cx="1200" cy="1428"/>
          </a:xfrm>
        </p:grpSpPr>
        <p:sp>
          <p:nvSpPr>
            <p:cNvPr id="29" name="Line 2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0" name="Rectangle 2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13A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31" name="Rectangle 2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25342" y="295126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0.31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16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32" name="Group 25"/>
          <p:cNvGrpSpPr/>
          <p:nvPr/>
        </p:nvGrpSpPr>
        <p:grpSpPr bwMode="auto">
          <a:xfrm>
            <a:off x="6418942" y="3742907"/>
            <a:ext cx="4572000" cy="503767"/>
            <a:chOff x="3216" y="2966"/>
            <a:chExt cx="2160" cy="238"/>
          </a:xfrm>
        </p:grpSpPr>
        <p:sp>
          <p:nvSpPr>
            <p:cNvPr id="33" name="Line 2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4" name="Rectangle 2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4.96     ......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5" name="Group 28"/>
          <p:cNvGrpSpPr/>
          <p:nvPr/>
        </p:nvGrpSpPr>
        <p:grpSpPr bwMode="auto">
          <a:xfrm>
            <a:off x="6418942" y="4047700"/>
            <a:ext cx="5181600" cy="912283"/>
            <a:chOff x="3216" y="3110"/>
            <a:chExt cx="2448" cy="431"/>
          </a:xfrm>
        </p:grpSpPr>
        <p:sp>
          <p:nvSpPr>
            <p:cNvPr id="36" name="Line 29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7" name="Rectangle 3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08" y="3110"/>
              <a:ext cx="2256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16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15.36     ......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=15→F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8" name="Group 31"/>
          <p:cNvGrpSpPr/>
          <p:nvPr/>
        </p:nvGrpSpPr>
        <p:grpSpPr bwMode="auto">
          <a:xfrm>
            <a:off x="8450942" y="3052870"/>
            <a:ext cx="3048000" cy="2921000"/>
            <a:chOff x="4080" y="2736"/>
            <a:chExt cx="1440" cy="1380"/>
          </a:xfrm>
        </p:grpSpPr>
        <p:sp>
          <p:nvSpPr>
            <p:cNvPr id="39" name="Line 3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5520" y="2736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40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080" y="3840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4F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27000" y="5980430"/>
            <a:ext cx="11979275" cy="995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总结：分为整数部分（除</a:t>
            </a:r>
            <a:r>
              <a:rPr kumimoji="1" lang="en-US" altLang="zh-CN" sz="2935">
                <a:latin typeface="楷体_GB2312" charset="-122"/>
                <a:ea typeface="楷体_GB2312" charset="-122"/>
                <a:sym typeface="+mn-ea"/>
              </a:rPr>
              <a:t>16</a:t>
            </a: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取余、自底向上）和小数部分（乘</a:t>
            </a:r>
            <a:r>
              <a:rPr kumimoji="1" lang="en-US" altLang="zh-CN" sz="2935">
                <a:latin typeface="楷体_GB2312" charset="-122"/>
                <a:ea typeface="楷体_GB2312" charset="-122"/>
                <a:sym typeface="+mn-ea"/>
              </a:rPr>
              <a:t>16</a:t>
            </a: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取整、自顶向下）</a:t>
            </a:r>
            <a:endParaRPr kumimoji="1" lang="zh-CN" altLang="en-US" sz="2935"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TABLE_ENDDRAG_ORIGIN_RECT" val="761*136"/>
  <p:tag name="TABLE_ENDDRAG_RECT" val="54*315*761*136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TABLE_ENDDRAG_ORIGIN_RECT" val="710*87"/>
  <p:tag name="TABLE_ENDDRAG_RECT" val="144*255*710*87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TABLE_ENDDRAG_ORIGIN_RECT" val="710*87"/>
  <p:tag name="TABLE_ENDDRAG_RECT" val="144*255*710*87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8df4fe37-9487-4c14-87ae-0d3990a3acae}"/>
  <p:tag name="KSO_WM_BEAUTIFY_FLAG" val=""/>
  <p:tag name="TABLE_ENDDRAG_ORIGIN_RECT" val="844*299"/>
  <p:tag name="TABLE_ENDDRAG_RECT" val="48*157*844*299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4979</Words>
  <Application>WPS 文字</Application>
  <PresentationFormat>宽屏</PresentationFormat>
  <Paragraphs>639</Paragraphs>
  <Slides>42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87" baseType="lpstr">
      <vt:lpstr>Arial</vt:lpstr>
      <vt:lpstr>宋体</vt:lpstr>
      <vt:lpstr>Wingdings</vt:lpstr>
      <vt:lpstr>微软雅黑</vt:lpstr>
      <vt:lpstr>汉仪旗黑</vt:lpstr>
      <vt:lpstr>宋体</vt:lpstr>
      <vt:lpstr>汉仪书宋二KW</vt:lpstr>
      <vt:lpstr>黑体</vt:lpstr>
      <vt:lpstr>宋</vt:lpstr>
      <vt:lpstr>楷体_GB2312</vt:lpstr>
      <vt:lpstr>Times New Roman</vt:lpstr>
      <vt:lpstr>华文行楷</vt:lpstr>
      <vt:lpstr>JetBrains Mono</vt:lpstr>
      <vt:lpstr>Arial Unicode MS</vt:lpstr>
      <vt:lpstr>等线 Light</vt:lpstr>
      <vt:lpstr>汉仪中等线KW</vt:lpstr>
      <vt:lpstr>等线</vt:lpstr>
      <vt:lpstr>Calibri</vt:lpstr>
      <vt:lpstr>Helvetica Neue</vt:lpstr>
      <vt:lpstr>汉仪中黑KW</vt:lpstr>
      <vt:lpstr>汉仪楷体简</vt:lpstr>
      <vt:lpstr>行楷-简</vt:lpstr>
      <vt:lpstr>苹方-简</vt:lpstr>
      <vt:lpstr>华文新魏</vt:lpstr>
      <vt:lpstr>宋体-简</vt:lpstr>
      <vt:lpstr>等线</vt:lpstr>
      <vt:lpstr>等线</vt:lpstr>
      <vt:lpstr>华文中宋</vt:lpstr>
      <vt:lpstr>Arial</vt:lpstr>
      <vt:lpstr>微软雅黑</vt:lpstr>
      <vt:lpstr>Consolas</vt:lpstr>
      <vt:lpstr>Calibri</vt:lpstr>
      <vt:lpstr>FrutigerNext LT Regular</vt:lpstr>
      <vt:lpstr>华文细黑</vt:lpstr>
      <vt:lpstr>黑体-简</vt:lpstr>
      <vt:lpstr/>
      <vt:lpstr>Wingdings</vt:lpstr>
      <vt:lpstr>华文中宋</vt:lpstr>
      <vt:lpstr>华文新魏</vt:lpstr>
      <vt:lpstr>华文细黑</vt:lpstr>
      <vt:lpstr>华文行楷</vt:lpstr>
      <vt:lpstr>楷体_GB2312</vt:lpstr>
      <vt:lpstr>黑体</vt:lpstr>
      <vt:lpstr>Times New Roman Regular</vt:lpstr>
      <vt:lpstr>Office 主题​​</vt:lpstr>
      <vt:lpstr>第三课&amp;&amp;第四课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C5011 三位数交换</vt:lpstr>
      <vt:lpstr>N5573 计算整数和</vt:lpstr>
      <vt:lpstr>N5573 计算整数和</vt:lpstr>
      <vt:lpstr>N5573 计算整数和</vt:lpstr>
      <vt:lpstr>N5573 计算整数和</vt:lpstr>
      <vt:lpstr>N5574 数位和为偶数</vt:lpstr>
      <vt:lpstr>N5573 计算整数和</vt:lpstr>
      <vt:lpstr>N5573 计算整数和</vt:lpstr>
      <vt:lpstr>N5573 计算整数和</vt:lpstr>
      <vt:lpstr>N5574 数位和为偶数</vt:lpstr>
      <vt:lpstr>N5573 计算整数和</vt:lpstr>
      <vt:lpstr>U000182 求位数</vt:lpstr>
      <vt:lpstr>U000182 求位数</vt:lpstr>
      <vt:lpstr>U000182 求位数</vt:lpstr>
      <vt:lpstr>U000183 寻宝石</vt:lpstr>
      <vt:lpstr>U000182 求位数</vt:lpstr>
      <vt:lpstr>U000183 寻宝石</vt:lpstr>
      <vt:lpstr>U000183 寻宝石</vt:lpstr>
      <vt:lpstr>U000183 寻宝石</vt:lpstr>
      <vt:lpstr>U000183 寻宝石</vt:lpstr>
      <vt:lpstr>Y1597 滑动窗口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36</cp:revision>
  <dcterms:created xsi:type="dcterms:W3CDTF">2023-12-22T12:46:03Z</dcterms:created>
  <dcterms:modified xsi:type="dcterms:W3CDTF">2023-12-22T12:46:03Z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AB3945D25FC9A73F7B48696535F58332_43</vt:lpwstr>
  </property>
  <property fmtid="{D5CDD505-2E9C-101B-9397-08002B2CF9AE}" pid="3" name="KSOProductBuildVer">
    <vt:lpwstr>2052-6.4.0.8550</vt:lpwstr>
  </property>
</Properties>
</file>