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3"/>
    <p:sldId id="487" r:id="rId4"/>
    <p:sldId id="626" r:id="rId5"/>
    <p:sldId id="627" r:id="rId6"/>
    <p:sldId id="733" r:id="rId7"/>
    <p:sldId id="734" r:id="rId8"/>
    <p:sldId id="735" r:id="rId9"/>
    <p:sldId id="736" r:id="rId10"/>
    <p:sldId id="737" r:id="rId11"/>
    <p:sldId id="738" r:id="rId12"/>
    <p:sldId id="739" r:id="rId13"/>
    <p:sldId id="806" r:id="rId14"/>
    <p:sldId id="628" r:id="rId15"/>
    <p:sldId id="803" r:id="rId16"/>
    <p:sldId id="629" r:id="rId17"/>
    <p:sldId id="804" r:id="rId18"/>
    <p:sldId id="805" r:id="rId19"/>
    <p:sldId id="807" r:id="rId20"/>
    <p:sldId id="808" r:id="rId21"/>
    <p:sldId id="809" r:id="rId22"/>
    <p:sldId id="810" r:id="rId23"/>
    <p:sldId id="812" r:id="rId24"/>
    <p:sldId id="815" r:id="rId25"/>
    <p:sldId id="816" r:id="rId26"/>
    <p:sldId id="813" r:id="rId27"/>
    <p:sldId id="814" r:id="rId28"/>
    <p:sldId id="819" r:id="rId29"/>
    <p:sldId id="817" r:id="rId30"/>
    <p:sldId id="818" r:id="rId31"/>
    <p:sldId id="820" r:id="rId32"/>
    <p:sldId id="823" r:id="rId33"/>
    <p:sldId id="822" r:id="rId34"/>
    <p:sldId id="839" r:id="rId35"/>
    <p:sldId id="840" r:id="rId36"/>
    <p:sldId id="841" r:id="rId37"/>
    <p:sldId id="824" r:id="rId38"/>
    <p:sldId id="827" r:id="rId39"/>
    <p:sldId id="825" r:id="rId40"/>
    <p:sldId id="828" r:id="rId41"/>
    <p:sldId id="826" r:id="rId42"/>
    <p:sldId id="829" r:id="rId43"/>
    <p:sldId id="830" r:id="rId44"/>
    <p:sldId id="835" r:id="rId45"/>
    <p:sldId id="831" r:id="rId46"/>
    <p:sldId id="833" r:id="rId47"/>
    <p:sldId id="838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1" autoAdjust="0"/>
    <p:restoredTop sz="81054" autoAdjust="0"/>
  </p:normalViewPr>
  <p:slideViewPr>
    <p:cSldViewPr snapToGrid="0">
      <p:cViewPr>
        <p:scale>
          <a:sx n="65" d="100"/>
          <a:sy n="65" d="100"/>
        </p:scale>
        <p:origin x="7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6122-A094-4791-A445-D5EC55A9DA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27.xml"/><Relationship Id="rId23" Type="http://schemas.openxmlformats.org/officeDocument/2006/relationships/tags" Target="../tags/tag26.xml"/><Relationship Id="rId22" Type="http://schemas.openxmlformats.org/officeDocument/2006/relationships/tags" Target="../tags/tag25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tags" Target="../tags/tag5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4" Type="http://schemas.openxmlformats.org/officeDocument/2006/relationships/slideLayout" Target="../slideLayouts/slideLayout2.xml"/><Relationship Id="rId33" Type="http://schemas.openxmlformats.org/officeDocument/2006/relationships/tags" Target="../tags/tag60.xml"/><Relationship Id="rId32" Type="http://schemas.openxmlformats.org/officeDocument/2006/relationships/tags" Target="../tags/tag59.xml"/><Relationship Id="rId31" Type="http://schemas.openxmlformats.org/officeDocument/2006/relationships/tags" Target="../tags/tag58.xml"/><Relationship Id="rId30" Type="http://schemas.openxmlformats.org/officeDocument/2006/relationships/tags" Target="../tags/tag57.xml"/><Relationship Id="rId3" Type="http://schemas.openxmlformats.org/officeDocument/2006/relationships/tags" Target="../tags/tag30.xml"/><Relationship Id="rId29" Type="http://schemas.openxmlformats.org/officeDocument/2006/relationships/tags" Target="../tags/tag56.xml"/><Relationship Id="rId28" Type="http://schemas.openxmlformats.org/officeDocument/2006/relationships/tags" Target="../tags/tag55.xml"/><Relationship Id="rId27" Type="http://schemas.openxmlformats.org/officeDocument/2006/relationships/tags" Target="../tags/tag54.xml"/><Relationship Id="rId26" Type="http://schemas.openxmlformats.org/officeDocument/2006/relationships/tags" Target="../tags/tag53.xml"/><Relationship Id="rId25" Type="http://schemas.openxmlformats.org/officeDocument/2006/relationships/tags" Target="../tags/tag52.xml"/><Relationship Id="rId24" Type="http://schemas.openxmlformats.org/officeDocument/2006/relationships/tags" Target="../tags/tag5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tags" Target="../tags/tag48.xml"/><Relationship Id="rId20" Type="http://schemas.openxmlformats.org/officeDocument/2006/relationships/tags" Target="../tags/tag47.xml"/><Relationship Id="rId2" Type="http://schemas.openxmlformats.org/officeDocument/2006/relationships/tags" Target="../tags/tag29.xml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97.xml"/><Relationship Id="rId22" Type="http://schemas.openxmlformats.org/officeDocument/2006/relationships/tags" Target="../tags/tag96.xml"/><Relationship Id="rId21" Type="http://schemas.openxmlformats.org/officeDocument/2006/relationships/tags" Target="../tags/tag95.xml"/><Relationship Id="rId20" Type="http://schemas.openxmlformats.org/officeDocument/2006/relationships/tags" Target="../tags/tag94.xml"/><Relationship Id="rId2" Type="http://schemas.openxmlformats.org/officeDocument/2006/relationships/tags" Target="../tags/tag76.xml"/><Relationship Id="rId19" Type="http://schemas.openxmlformats.org/officeDocument/2006/relationships/tags" Target="../tags/tag93.xml"/><Relationship Id="rId18" Type="http://schemas.openxmlformats.org/officeDocument/2006/relationships/tags" Target="../tags/tag92.xml"/><Relationship Id="rId17" Type="http://schemas.openxmlformats.org/officeDocument/2006/relationships/tags" Target="../tags/tag91.xml"/><Relationship Id="rId16" Type="http://schemas.openxmlformats.org/officeDocument/2006/relationships/tags" Target="../tags/tag90.xml"/><Relationship Id="rId15" Type="http://schemas.openxmlformats.org/officeDocument/2006/relationships/tags" Target="../tags/tag89.xml"/><Relationship Id="rId14" Type="http://schemas.openxmlformats.org/officeDocument/2006/relationships/tags" Target="../tags/tag88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>
          <a:xfrm>
            <a:off x="1524000" y="2714777"/>
            <a:ext cx="9144000" cy="1428915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第三课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四课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1315720" y="572135"/>
            <a:ext cx="9559925" cy="191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蓝桥杯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集训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基础班 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</p:nvPr>
        </p:nvSpPr>
        <p:spPr>
          <a:xfrm>
            <a:off x="1524000" y="4440238"/>
            <a:ext cx="9144000" cy="1297886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蒸汽创客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C++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2023.12.16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（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十六转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十）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84851" y="1268579"/>
            <a:ext cx="20320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5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1651" y="1268579"/>
            <a:ext cx="20320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十六进制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522002" y="1268579"/>
            <a:ext cx="2235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788.07031</a:t>
            </a:r>
            <a:endParaRPr kumimoji="1"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17" name="Group 5"/>
          <p:cNvGrpSpPr/>
          <p:nvPr/>
        </p:nvGrpSpPr>
        <p:grpSpPr bwMode="auto">
          <a:xfrm>
            <a:off x="762000" y="2763551"/>
            <a:ext cx="10668000" cy="1460501"/>
            <a:chOff x="336" y="864"/>
            <a:chExt cx="5040" cy="690"/>
          </a:xfrm>
        </p:grpSpPr>
        <p:sp>
          <p:nvSpPr>
            <p:cNvPr id="18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36" y="1015"/>
              <a:ext cx="4512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30000"/>
                </a:spcBef>
              </a:pP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十六进制                 十进制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>
                <a:spcBef>
                  <a:spcPct val="30000"/>
                </a:spcBef>
              </a:pP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314.12        3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    1               4                  1                 2</a:t>
              </a:r>
              <a:endPara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23" name="Line 7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84" y="1296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25" name="Line 8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056" y="1056"/>
              <a:ext cx="0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grpSp>
          <p:nvGrpSpPr>
            <p:cNvPr id="26" name="Group 9"/>
            <p:cNvGrpSpPr/>
            <p:nvPr/>
          </p:nvGrpSpPr>
          <p:grpSpPr bwMode="auto">
            <a:xfrm>
              <a:off x="2448" y="864"/>
              <a:ext cx="624" cy="432"/>
              <a:chOff x="3504" y="1104"/>
              <a:chExt cx="624" cy="432"/>
            </a:xfrm>
          </p:grpSpPr>
          <p:sp>
            <p:nvSpPr>
              <p:cNvPr id="27" name="AutoShap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3648" y="1344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2400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504" y="1104"/>
                <a:ext cx="624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p>
                <a:pPr eaLnBrk="0" hangingPunct="0"/>
                <a:r>
                  <a:rPr kumimoji="1" lang="zh-CN" altLang="en-US" sz="2665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rPr>
                  <a:t>个位</a:t>
                </a:r>
                <a:endPara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endParaRPr>
              </a:p>
            </p:txBody>
          </p:sp>
        </p:grpSp>
      </p:grpSp>
      <p:sp>
        <p:nvSpPr>
          <p:cNvPr id="29" name="AutoShap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775251" y="1370179"/>
            <a:ext cx="508000" cy="406400"/>
          </a:xfrm>
          <a:prstGeom prst="rightArrow">
            <a:avLst>
              <a:gd name="adj1" fmla="val 50000"/>
              <a:gd name="adj2" fmla="val 644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 sz="2400"/>
          </a:p>
        </p:txBody>
      </p:sp>
      <p:sp>
        <p:nvSpPr>
          <p:cNvPr id="30" name="Rectangle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590800" y="3641968"/>
            <a:ext cx="82296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 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  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-2</a:t>
            </a:r>
            <a:endParaRPr kumimoji="1" lang="en-US" altLang="zh-CN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31" name="Rectangle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556000" y="3651885"/>
            <a:ext cx="623824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+               +                 +                  +</a:t>
            </a:r>
            <a:endParaRPr kumimoji="1" lang="en-US" altLang="zh-CN" sz="32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32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620052" y="1268579"/>
            <a:ext cx="3079751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[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例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] 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314.12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）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16 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=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89200" y="5376545"/>
            <a:ext cx="6096000" cy="542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935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总结：按权展开</a:t>
            </a:r>
            <a:endParaRPr kumimoji="1" lang="zh-CN" altLang="en-US" sz="2935">
              <a:solidFill>
                <a:schemeClr val="tx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07457" y="1586205"/>
            <a:ext cx="6097554" cy="40925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十六进制输入转十进制输出</a:t>
            </a:r>
            <a:b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stringstream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hex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en-US" altLang="zh-CN" sz="2000">
              <a:solidFill>
                <a:srgbClr val="000000"/>
              </a:solidFill>
              <a:effectLst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116778" y="1578476"/>
            <a:ext cx="6097554" cy="40925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十进制输入转十六进制输出</a:t>
            </a:r>
            <a:b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stringstream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hex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en-US" altLang="zh-CN" sz="200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025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1615" y="1230630"/>
            <a:ext cx="8957310" cy="449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200" b="1"/>
              <a:t>尝试将以下数字在不同进制之间进行转换</a:t>
            </a:r>
            <a:endParaRPr lang="zh-CN" altLang="en-US" sz="3200" b="1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863600" y="4000500"/>
          <a:ext cx="10213340" cy="1533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335"/>
                <a:gridCol w="2553335"/>
                <a:gridCol w="2553335"/>
                <a:gridCol w="2553335"/>
              </a:tblGrid>
              <a:tr h="51117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400"/>
                        <a:t>十进制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400"/>
                        <a:t>二进制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400"/>
                        <a:t>十六进制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400"/>
                        <a:t>八进制</a:t>
                      </a:r>
                      <a:endParaRPr lang="zh-CN" altLang="en-US" sz="2400"/>
                    </a:p>
                  </a:txBody>
                  <a:tcPr/>
                </a:tc>
              </a:tr>
              <a:tr h="51117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67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0100 0011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0x43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103</a:t>
                      </a:r>
                      <a:endParaRPr lang="en-US" altLang="zh-CN" sz="2400"/>
                    </a:p>
                  </a:txBody>
                  <a:tcPr/>
                </a:tc>
              </a:tr>
              <a:tr h="51117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867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0011 0110 0011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0x363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1543</a:t>
                      </a:r>
                      <a:endParaRPr lang="en-US" altLang="zh-CN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357495" y="2002790"/>
            <a:ext cx="12255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/>
              <a:t>67</a:t>
            </a:r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r>
              <a:rPr lang="en-US" altLang="zh-CN" sz="4000" b="1"/>
              <a:t>867 </a:t>
            </a: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常用函数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00267" y="959429"/>
          <a:ext cx="8540750" cy="5579683"/>
        </p:xfrm>
        <a:graphic>
          <a:graphicData uri="http://schemas.openxmlformats.org/drawingml/2006/table">
            <a:tbl>
              <a:tblPr/>
              <a:tblGrid>
                <a:gridCol w="1822450"/>
                <a:gridCol w="1081088"/>
                <a:gridCol w="3527425"/>
                <a:gridCol w="2109787"/>
              </a:tblGrid>
              <a:tr h="482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函数名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格式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功能说明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例子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418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绝对值函数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abs(x)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求一个整数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的绝对值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abs(-5)=5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418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绝对值函数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fabs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求一个实数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的绝对值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fabs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(-5.23)=5.23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0165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自然数指数函数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exp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求实数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的自然指数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exp(1)=2.718282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0958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向下取整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floor(x)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求不大于实数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的最大整数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floor(3.14)=3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向上取整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ceil(x)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求不小于实数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的最小整数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ceil(3.14)=4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577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自然对数函数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log(x)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的自然数对数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log(1)=0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指数函数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pow(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x,y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计算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30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,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结果为双精度实数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pow(2,3)=8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pow(25,0.5)=5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随机函数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rand()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产生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32767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之间的随机整数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rand()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577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平方根值函数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sqrt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的平方根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sqrt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(25)=5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最大公约数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gcd(x,y)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返回整数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x,y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的最大公约数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gcd(12,16)=4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064000" y="371919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单选题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截屏2023-12-22 11.46.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01570" y="1666875"/>
            <a:ext cx="8308340" cy="334835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542145" y="1713230"/>
            <a:ext cx="309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A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屏2023-12-22 11.48.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9020" y="1675765"/>
            <a:ext cx="7554595" cy="35064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68360" y="1724025"/>
            <a:ext cx="427355" cy="436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C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屏2023-12-22 11.50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3180" y="101600"/>
            <a:ext cx="5549900" cy="6654800"/>
          </a:xfrm>
          <a:prstGeom prst="rect">
            <a:avLst/>
          </a:prstGeom>
        </p:spPr>
      </p:pic>
      <p:sp>
        <p:nvSpPr>
          <p:cNvPr id="105" name="文本框 104"/>
          <p:cNvSpPr txBox="1"/>
          <p:nvPr/>
        </p:nvSpPr>
        <p:spPr>
          <a:xfrm>
            <a:off x="750570" y="3234055"/>
            <a:ext cx="534543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2400" b="0">
                <a:solidFill>
                  <a:srgbClr val="212529"/>
                </a:solidFill>
                <a:latin typeface="Helvetica Neue" panose="02000503000000020004" charset="0"/>
                <a:cs typeface="宋体" charset="0"/>
              </a:rPr>
              <a:t>A.127</a:t>
            </a:r>
            <a:endParaRPr lang="en-US" altLang="en-US" sz="2400" b="0">
              <a:solidFill>
                <a:srgbClr val="212529"/>
              </a:solidFill>
              <a:latin typeface="Helvetica Neue" panose="02000503000000020004" charset="0"/>
              <a:cs typeface="宋体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50570" y="3627755"/>
            <a:ext cx="534543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2400" b="0">
                <a:solidFill>
                  <a:srgbClr val="212529"/>
                </a:solidFill>
                <a:latin typeface="Helvetica Neue" panose="02000503000000020004" charset="0"/>
                <a:cs typeface="宋体" charset="0"/>
              </a:rPr>
              <a:t>B.97</a:t>
            </a:r>
            <a:endParaRPr lang="en-US" altLang="en-US" sz="2400" b="0">
              <a:solidFill>
                <a:srgbClr val="212529"/>
              </a:solidFill>
              <a:latin typeface="Helvetica Neue" panose="02000503000000020004" charset="0"/>
              <a:cs typeface="宋体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750570" y="4021455"/>
            <a:ext cx="534543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2400" b="0">
                <a:solidFill>
                  <a:srgbClr val="212529"/>
                </a:solidFill>
                <a:latin typeface="Helvetica Neue" panose="02000503000000020004" charset="0"/>
                <a:cs typeface="宋体" charset="0"/>
              </a:rPr>
              <a:t>C.63</a:t>
            </a:r>
            <a:endParaRPr lang="en-US" altLang="en-US" sz="2400" b="0">
              <a:solidFill>
                <a:srgbClr val="212529"/>
              </a:solidFill>
              <a:latin typeface="Helvetica Neue" panose="02000503000000020004" charset="0"/>
              <a:cs typeface="宋体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750570" y="4415155"/>
            <a:ext cx="534543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0" indent="0" algn="l"/>
            <a:r>
              <a:rPr lang="en-US" sz="2400" b="0">
                <a:solidFill>
                  <a:srgbClr val="212529"/>
                </a:solidFill>
                <a:latin typeface="Helvetica Neue" panose="02000503000000020004" charset="0"/>
                <a:cs typeface="宋体" charset="0"/>
              </a:rPr>
              <a:t>D.126</a:t>
            </a:r>
            <a:endParaRPr lang="en-US" altLang="en-US" sz="2400" b="0">
              <a:solidFill>
                <a:srgbClr val="212529"/>
              </a:solidFill>
              <a:latin typeface="Helvetica Neue" panose="02000503000000020004" charset="0"/>
              <a:cs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0570" y="276796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右侧程序执行结果（）</a:t>
            </a:r>
            <a:endParaRPr lang="zh-CN" altLang="en-US" sz="240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386455" y="2767965"/>
            <a:ext cx="427355" cy="436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A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截屏2023-12-22 16.34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463" y="1432560"/>
            <a:ext cx="11141075" cy="3993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25335" y="1408430"/>
            <a:ext cx="962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D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3-12-22 16.36.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405" y="1779905"/>
            <a:ext cx="11045190" cy="329755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880735" y="1767840"/>
            <a:ext cx="962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B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72410" y="5603875"/>
            <a:ext cx="71786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注意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: sizeof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（）函数不会计算未被初始化的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数组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0" y="371919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数制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截屏2023-12-22 16.40.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1554480"/>
            <a:ext cx="10633710" cy="355028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510520" y="1644015"/>
            <a:ext cx="962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A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40610" y="6023610"/>
            <a:ext cx="7288530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注意：</a:t>
            </a:r>
            <a:r>
              <a:rPr lang="en-US" altLang="zh-CN" sz="2400">
                <a:solidFill>
                  <a:srgbClr val="FF0000"/>
                </a:solidFill>
              </a:rPr>
              <a:t>strlen()</a:t>
            </a:r>
            <a:r>
              <a:rPr lang="zh-CN" altLang="en-US" sz="2400">
                <a:solidFill>
                  <a:srgbClr val="FF0000"/>
                </a:solidFill>
              </a:rPr>
              <a:t>函数在遇到</a:t>
            </a:r>
            <a:r>
              <a:rPr lang="en-US" altLang="zh-CN" sz="2400">
                <a:solidFill>
                  <a:srgbClr val="FF0000"/>
                </a:solidFill>
              </a:rPr>
              <a:t>null</a:t>
            </a:r>
            <a:r>
              <a:rPr lang="zh-CN" altLang="en-US" sz="2400">
                <a:solidFill>
                  <a:srgbClr val="FF0000"/>
                </a:solidFill>
              </a:rPr>
              <a:t>字符时结束计算长度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064000" y="371919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编程题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N5573 计算整数和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给定 n 个整数，请计算出所有大于等于 10 的整数之和。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例如:  n = 5，5 个整数分别为 10、20、4、30、9，其中大于等于 10 的整数有 10、20、30，它们的和为 60 (10 + 20 + 30)。</a:t>
            </a:r>
            <a:endParaRPr sz="24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共两行，第一行输入一个整数 n(1≤n≤1000)</a:t>
            </a: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endParaRPr lang="en-US"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       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第二行输入 n 个整数Pi (1≤P≤100)，整数之间以一个空格隔开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sz="2400">
                <a:latin typeface="Calibri" charset="0"/>
                <a:cs typeface="宋体" charset="0"/>
                <a:sym typeface="+mn-ea"/>
              </a:rPr>
              <a:t>输出一个整数，表示所有大于等于 10 的整数之和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21640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10 20 4 30 9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63035" y="48558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latin typeface="宋体" charset="0"/>
                <a:ea typeface="宋体" charset="0"/>
                <a:sym typeface="+mn-ea"/>
              </a:rPr>
              <a:t>60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N5573 计算整数和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145" y="2406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406015"/>
            <a:ext cx="58604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输入数量为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的整数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判断输入数字数否大于等于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10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4. </a:t>
            </a:r>
            <a:r>
              <a:rPr lang="zh-CN" altLang="en-US" sz="2400">
                <a:sym typeface="+mn-ea"/>
              </a:rPr>
              <a:t>求和计算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938145" y="5307965"/>
            <a:ext cx="614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循环，累加，分支判断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N5573 计算整数和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8" name="图片 7" descr="截屏2023-12-22 17.04.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2645" y="1056640"/>
            <a:ext cx="5067300" cy="5283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偶数：能被 22 整除的数。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数位和：一个整数中所有数位上的数字之和。例如：整数 123，数位和是 6（1+2+3）。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给定一个整数 n，请找出 1 到 n 之间（包含 1 和 n）所有数位和为偶数的整数。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例如：n=15，1 到 115 之间的整数为：1、2、3、4、5、6、7、8、9、10、11、12、13、14、15；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数位和依次为：1、2、3、4、5、6、7、8、9、1、2、3、4、5、6；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数位和为偶数的是：2、4、6、8、11、13、15。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输入一个整数 n (2≤n≤1000)。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sz="2400">
                <a:latin typeface="Calibri" charset="0"/>
                <a:cs typeface="宋体" charset="0"/>
                <a:sym typeface="+mn-ea"/>
              </a:rPr>
              <a:t>一行输出若干个整数，表示 1 到 n 之间（包含 1 和 n）所有数位和为偶数的数，并按照从小到大的顺序依次输出，整数之间以一个空格隔开。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21640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15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63035" y="48558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latin typeface="宋体" charset="0"/>
                <a:ea typeface="宋体" charset="0"/>
                <a:sym typeface="+mn-ea"/>
              </a:rPr>
              <a:t>2  4  6  8  11  13  15</a:t>
            </a:r>
            <a:endParaRPr lang="en-US" altLang="zh-CN" sz="2400" i="1"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7570" y="240601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B0F0"/>
                </a:solidFill>
              </a:rPr>
              <a:t>思考问题：</a:t>
            </a:r>
            <a:r>
              <a:rPr lang="en-US" altLang="zh-CN" sz="3200">
                <a:solidFill>
                  <a:srgbClr val="00B0F0"/>
                </a:solidFill>
              </a:rPr>
              <a:t> </a:t>
            </a:r>
            <a:endParaRPr lang="en-US" altLang="zh-CN" sz="32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60370" y="2406015"/>
            <a:ext cx="8758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ym typeface="+mn-ea"/>
              </a:rPr>
              <a:t>如何针对不同大小的数字取出所有数位并且求和</a:t>
            </a:r>
            <a:endParaRPr lang="zh-CN" altLang="en-US" sz="3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7265" y="3951605"/>
            <a:ext cx="605917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B0F0"/>
                </a:solidFill>
              </a:rPr>
              <a:t>例如：</a:t>
            </a:r>
            <a:endParaRPr lang="zh-CN" altLang="en-US" sz="3200">
              <a:solidFill>
                <a:srgbClr val="00B0F0"/>
              </a:solidFill>
            </a:endParaRPr>
          </a:p>
          <a:p>
            <a:r>
              <a:rPr lang="en-US" altLang="zh-CN" sz="3200"/>
              <a:t>4</a:t>
            </a:r>
            <a:r>
              <a:rPr lang="zh-CN" altLang="en-US" sz="3200"/>
              <a:t>3 = 4 + 3</a:t>
            </a:r>
            <a:endParaRPr lang="zh-CN" altLang="en-US" sz="3200"/>
          </a:p>
          <a:p>
            <a:r>
              <a:rPr lang="zh-CN" altLang="en-US" sz="3200"/>
              <a:t>541 = 5 + 4 + 1</a:t>
            </a:r>
            <a:endParaRPr lang="zh-CN" altLang="en-US" sz="3200"/>
          </a:p>
          <a:p>
            <a:r>
              <a:rPr lang="zh-CN" altLang="en-US" sz="3200"/>
              <a:t>9858 = 9 + 8 + 5 + 8</a:t>
            </a:r>
            <a:endParaRPr lang="zh-CN" altLang="en-US"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145" y="2406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406015"/>
            <a:ext cx="58604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循环遍历</a:t>
            </a:r>
            <a:r>
              <a:rPr lang="en-US" altLang="zh-CN" sz="2400">
                <a:sym typeface="+mn-ea"/>
              </a:rPr>
              <a:t>1 </a:t>
            </a:r>
            <a:r>
              <a:rPr lang="zh-CN" altLang="en-US" sz="2400">
                <a:sym typeface="+mn-ea"/>
              </a:rPr>
              <a:t>～</a:t>
            </a:r>
            <a:r>
              <a:rPr lang="en-US" altLang="zh-CN" sz="2400">
                <a:sym typeface="+mn-ea"/>
              </a:rPr>
              <a:t> n</a:t>
            </a:r>
            <a:r>
              <a:rPr lang="zh-CN" altLang="en-US" sz="2400">
                <a:sym typeface="+mn-ea"/>
              </a:rPr>
              <a:t>的</a:t>
            </a:r>
            <a:r>
              <a:rPr lang="zh-CN" altLang="en-US" sz="2400">
                <a:sym typeface="+mn-ea"/>
              </a:rPr>
              <a:t>值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对当前值进行数位累加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4. </a:t>
            </a:r>
            <a:r>
              <a:rPr lang="zh-CN" altLang="en-US" sz="2400">
                <a:sym typeface="+mn-ea"/>
              </a:rPr>
              <a:t>判断奇偶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938145" y="5307965"/>
            <a:ext cx="614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循环，累加，分支判断，</a:t>
            </a:r>
            <a:r>
              <a:rPr lang="zh-CN" altLang="en-US" sz="2400">
                <a:solidFill>
                  <a:srgbClr val="FF0000"/>
                </a:solidFill>
              </a:rPr>
              <a:t>数位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3" name="图片 2" descr="截屏2023-12-22 17.09.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7125" y="0"/>
            <a:ext cx="5314315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48195" y="3459480"/>
            <a:ext cx="3395345" cy="18827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063365" y="4053840"/>
            <a:ext cx="2837180" cy="3962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4685" y="400558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不同位数数值累加</a:t>
            </a:r>
            <a:endParaRPr lang="zh-CN" altLang="en-US" sz="2800"/>
          </a:p>
        </p:txBody>
      </p:sp>
      <p:sp>
        <p:nvSpPr>
          <p:cNvPr id="9" name="右箭头 8"/>
          <p:cNvSpPr/>
          <p:nvPr/>
        </p:nvSpPr>
        <p:spPr>
          <a:xfrm>
            <a:off x="4190365" y="5383530"/>
            <a:ext cx="2837180" cy="3962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1685" y="529399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奇偶</a:t>
            </a:r>
            <a:r>
              <a:rPr lang="zh-CN" altLang="en-US" sz="2800"/>
              <a:t>判断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9" grpId="0" bldLvl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数制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Text Box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7050" y="1513884"/>
            <a:ext cx="1065741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定义</a:t>
            </a:r>
            <a:r>
              <a:rPr lang="en-US" altLang="zh-CN" sz="24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 :  </a:t>
            </a:r>
            <a:r>
              <a:rPr kumimoji="1" lang="zh-CN" altLang="en-US" sz="2400"/>
              <a:t>所谓数制，就是人们利用符号来计数的科学方法，又称为计数制。</a:t>
            </a:r>
            <a:endParaRPr kumimoji="1" lang="zh-CN" altLang="en-US" sz="2400">
              <a:latin typeface="楷体_GB2312" charset="-122"/>
              <a:ea typeface="楷体_GB2312" charset="-12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7050" y="2597829"/>
            <a:ext cx="106574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/>
              <a:t>数制有很多种，例如最常使用的十进制，钟表的六十进制（每分钟</a:t>
            </a:r>
            <a:r>
              <a:rPr kumimoji="1" lang="en-US" altLang="zh-CN" sz="2400"/>
              <a:t>60</a:t>
            </a:r>
            <a:r>
              <a:rPr kumimoji="1" lang="zh-CN" altLang="en-US" sz="2400"/>
              <a:t>秒、每小时</a:t>
            </a:r>
            <a:r>
              <a:rPr kumimoji="1" lang="en-US" altLang="zh-CN" sz="2400"/>
              <a:t>60</a:t>
            </a:r>
            <a:r>
              <a:rPr kumimoji="1" lang="zh-CN" altLang="en-US" sz="2400"/>
              <a:t>分钟），年月的十二进制（一年</a:t>
            </a:r>
            <a:r>
              <a:rPr kumimoji="1" lang="en-US" altLang="zh-CN" sz="2400"/>
              <a:t>12</a:t>
            </a:r>
            <a:r>
              <a:rPr kumimoji="1" lang="zh-CN" altLang="en-US" sz="2400"/>
              <a:t>个月）等。 </a:t>
            </a:r>
            <a:endParaRPr kumimoji="1"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U000182 求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位数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给定一个正整数N（1&lt;N&lt;10</a:t>
            </a: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^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8），输出N为几位数。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输入一个正整数N（1&lt;N&lt;</a:t>
            </a: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10^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8）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sz="2400">
                <a:latin typeface="Calibri" charset="0"/>
                <a:cs typeface="宋体" charset="0"/>
                <a:sym typeface="+mn-ea"/>
              </a:rPr>
              <a:t>输出一个整数，表示N为几位数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21640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15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63035" y="48558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2 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U000182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求位数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145" y="2406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406015"/>
            <a:ext cx="58604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endParaRPr lang="en-US" altLang="zh-CN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求当前数字的位数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ym typeface="+mn-ea"/>
              </a:rPr>
              <a:t>输出结果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938145" y="5307965"/>
            <a:ext cx="614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循环，累加，分支判断，</a:t>
            </a:r>
            <a:r>
              <a:rPr lang="zh-CN" altLang="en-US" sz="2400">
                <a:solidFill>
                  <a:srgbClr val="FF0000"/>
                </a:solidFill>
              </a:rPr>
              <a:t>数位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U000182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求位数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3" name="图片 2" descr="截屏2023-12-22 17.25.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1405" y="1123315"/>
            <a:ext cx="4589780" cy="551307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4218940" y="3459480"/>
            <a:ext cx="3407410" cy="156146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>
            <p:custDataLst>
              <p:tags r:id="rId3"/>
            </p:custDataLst>
          </p:nvPr>
        </p:nvSpPr>
        <p:spPr>
          <a:xfrm>
            <a:off x="3146425" y="3880485"/>
            <a:ext cx="916940" cy="3219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70940" y="379603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位数</a:t>
            </a:r>
            <a:r>
              <a:rPr lang="zh-CN" altLang="en-US" sz="2800"/>
              <a:t>累加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U000185 开关灯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一盏台灯的开关可以控制三种灯光状态。初始状态为关闭状态，第一次按下开关为冷光状态，第二次按下开关为暖光状态，第三次按下开关为关闭状态，第四次按下开关继续为冷光状态，以此类推。请计算出按下N次开关后，台灯为何种状态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输入一个正整数N（1&lt;N&lt;1000），表示按下台灯开关的次数（初始状态为关闭状态）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Calibri" charset="0"/>
                <a:cs typeface="宋体" charset="0"/>
                <a:sym typeface="+mn-ea"/>
              </a:rPr>
              <a:t>输出一个大写字母，当按下台灯开关N次后，灯光为冷光状态则输出大写字母“L”，为暖光状态则输出大写字母“N”，为关闭状态则输出大写字母“G”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5042535"/>
            <a:ext cx="21640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63035" y="504253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N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U000185 开关灯</a:t>
            </a:r>
            <a:endParaRPr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145" y="2406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406015"/>
            <a:ext cx="58604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 </a:t>
            </a:r>
            <a:r>
              <a:rPr lang="zh-CN" altLang="en-US" sz="2400">
                <a:sym typeface="+mn-ea"/>
              </a:rPr>
              <a:t>作为按动开关</a:t>
            </a:r>
            <a:r>
              <a:rPr lang="zh-CN" altLang="en-US" sz="2400">
                <a:sym typeface="+mn-ea"/>
              </a:rPr>
              <a:t>次数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计算开关状态</a:t>
            </a:r>
            <a:endParaRPr lang="zh-CN" altLang="en-US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ym typeface="+mn-ea"/>
              </a:rPr>
              <a:t>输出结果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938145" y="5307965"/>
            <a:ext cx="614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循环，分支判断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U000185 开关灯</a:t>
            </a:r>
            <a:endParaRPr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7" name="图片 6" descr="截屏2023-12-23 11.08.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830" y="850900"/>
            <a:ext cx="5916930" cy="584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10000"/>
          </a:bodyPr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有N（1＜N＜100）个盒子排成一排，每个盒子都放有宝石。请找出3个连续的盒子，使得3个盒子中的宝石数量之和最多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例如：N = 5，盒子中的宝石数量依次为6、2、4、5、1。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3个连续的盒子共有3组，分别为（6，2，4）、（2，4，5）、（4，5，1），宝石数量之和最多是（6，2，4），宝石数量为12。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  <a:sym typeface="+mn-ea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第一行输入一个正整数N（1＜N＜100），表示这排盒子的数量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第二行输入N个正整数（1≤正整数＜100），表示盒子中依次放有的宝石数量，正整数之间以一个空格隔开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输出一个整数，表示3个连续的盒子最多的宝石数量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21640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6 2 4 5 1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63035" y="48558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12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145" y="2406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406015"/>
            <a:ext cx="58604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endParaRPr lang="en-US" altLang="zh-CN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输入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个数作为宝石数量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ym typeface="+mn-ea"/>
              </a:rPr>
              <a:t>计算连续三个盒子数量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4. </a:t>
            </a:r>
            <a:r>
              <a:rPr lang="zh-CN" altLang="en-US" sz="2400">
                <a:sym typeface="+mn-ea"/>
              </a:rPr>
              <a:t>比较得到最大结果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950210" y="5307965"/>
            <a:ext cx="716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</a:t>
            </a:r>
            <a:r>
              <a:rPr lang="zh-CN" altLang="en-US" sz="2400">
                <a:solidFill>
                  <a:srgbClr val="FF0000"/>
                </a:solidFill>
              </a:rPr>
              <a:t>数组</a:t>
            </a:r>
            <a:r>
              <a:rPr lang="zh-CN" altLang="en-US" sz="2400">
                <a:solidFill>
                  <a:schemeClr val="tx1"/>
                </a:solidFill>
              </a:rPr>
              <a:t>，分支判断，</a:t>
            </a:r>
            <a:r>
              <a:rPr lang="zh-CN" altLang="en-US" sz="2400">
                <a:solidFill>
                  <a:srgbClr val="FF0000"/>
                </a:solidFill>
              </a:rPr>
              <a:t>滑动窗口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7335" y="163957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数组</a:t>
            </a:r>
            <a:r>
              <a:rPr lang="zh-CN" altLang="en-US" sz="3200"/>
              <a:t>下的</a:t>
            </a:r>
            <a:r>
              <a:rPr lang="zh-CN" altLang="en-US" sz="3200">
                <a:solidFill>
                  <a:srgbClr val="FF0000"/>
                </a:solidFill>
              </a:rPr>
              <a:t>滑动窗口</a:t>
            </a:r>
            <a:endParaRPr lang="zh-CN" altLang="en-US" sz="320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3238500"/>
          <a:ext cx="9022080" cy="111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/>
                <a:gridCol w="1127760"/>
                <a:gridCol w="1127760"/>
                <a:gridCol w="1127760"/>
                <a:gridCol w="1127760"/>
                <a:gridCol w="1127760"/>
                <a:gridCol w="1127760"/>
                <a:gridCol w="1127760"/>
              </a:tblGrid>
              <a:tr h="1111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3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5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2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7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8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9</a:t>
                      </a:r>
                      <a:endParaRPr lang="en-US" altLang="zh-CN" sz="32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828800" y="3239135"/>
            <a:ext cx="3407410" cy="1110615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2971800" y="3078480"/>
            <a:ext cx="3407410" cy="1393825"/>
          </a:xfrm>
          <a:prstGeom prst="rect">
            <a:avLst/>
          </a:prstGeom>
          <a:noFill/>
          <a:ln w="41275" cap="flat" cmpd="sng">
            <a:solidFill>
              <a:srgbClr val="FF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4077335" y="2905760"/>
            <a:ext cx="3407410" cy="1726565"/>
          </a:xfrm>
          <a:prstGeom prst="rect">
            <a:avLst/>
          </a:prstGeom>
          <a:noFill/>
          <a:ln w="41275" cap="flat" cmpd="sng">
            <a:solidFill>
              <a:srgbClr val="92D05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3465" y="5314950"/>
            <a:ext cx="10124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窗口大小为</a:t>
            </a:r>
            <a:r>
              <a:rPr lang="en-US" altLang="zh-CN" sz="3200">
                <a:solidFill>
                  <a:srgbClr val="FF0000"/>
                </a:solidFill>
              </a:rPr>
              <a:t>3 </a:t>
            </a:r>
            <a:r>
              <a:rPr lang="zh-CN" altLang="en-US" sz="3200">
                <a:solidFill>
                  <a:schemeClr val="tx1"/>
                </a:solidFill>
              </a:rPr>
              <a:t>逐渐</a:t>
            </a:r>
            <a:r>
              <a:rPr lang="zh-CN" altLang="en-US" sz="3200">
                <a:solidFill>
                  <a:srgbClr val="FF0000"/>
                </a:solidFill>
              </a:rPr>
              <a:t>向右移动，</a:t>
            </a:r>
            <a:r>
              <a:rPr lang="zh-CN" altLang="en-US" sz="3200">
                <a:solidFill>
                  <a:schemeClr val="tx1"/>
                </a:solidFill>
              </a:rPr>
              <a:t>只需要计算</a:t>
            </a:r>
            <a:r>
              <a:rPr lang="zh-CN" altLang="en-US" sz="3200">
                <a:solidFill>
                  <a:srgbClr val="FF0000"/>
                </a:solidFill>
              </a:rPr>
              <a:t>窗口内的和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28800" y="287020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窗口</a:t>
            </a:r>
            <a:r>
              <a:rPr lang="en-US" altLang="zh-CN">
                <a:solidFill>
                  <a:srgbClr val="FFC000"/>
                </a:solidFill>
              </a:rPr>
              <a:t>1</a:t>
            </a:r>
            <a:endParaRPr lang="en-US" altLang="zh-CN">
              <a:solidFill>
                <a:srgbClr val="FFC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53385" y="262890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窗口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77970" y="2466975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92D050"/>
                </a:solidFill>
              </a:rPr>
              <a:t>窗口</a:t>
            </a:r>
            <a:r>
              <a:rPr lang="en-US" altLang="zh-CN">
                <a:solidFill>
                  <a:srgbClr val="92D050"/>
                </a:solidFill>
              </a:rPr>
              <a:t>3</a:t>
            </a:r>
            <a:endParaRPr lang="en-US" altLang="zh-CN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" grpId="0" bldLvl="0" animBg="1"/>
      <p:bldP spid="6" grpId="0" bldLvl="0" animBg="1"/>
      <p:bldP spid="7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7" name="Group 4"/>
          <p:cNvGraphicFramePr/>
          <p:nvPr>
            <p:custDataLst>
              <p:tags r:id="rId1"/>
            </p:custDataLst>
          </p:nvPr>
        </p:nvGraphicFramePr>
        <p:xfrm>
          <a:off x="617220" y="1994535"/>
          <a:ext cx="10756265" cy="3797300"/>
        </p:xfrm>
        <a:graphic>
          <a:graphicData uri="http://schemas.openxmlformats.org/drawingml/2006/table">
            <a:tbl>
              <a:tblPr/>
              <a:tblGrid>
                <a:gridCol w="2122805"/>
                <a:gridCol w="1981200"/>
                <a:gridCol w="1219835"/>
                <a:gridCol w="3879850"/>
                <a:gridCol w="1552575"/>
              </a:tblGrid>
              <a:tr h="1102360"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进位制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计数规则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基数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可用数符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黑体" panose="02010609060101010101" pitchFamily="49" charset="-122"/>
                        <a:cs typeface="Arial" panose="020B060402020209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黑体" panose="02010609060101010101" pitchFamily="49" charset="-122"/>
                          <a:cs typeface="Arial" panose="020B0604020202090204" pitchFamily="34" charset="0"/>
                        </a:rPr>
                        <a:t>后缀字符标识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Arial" panose="020B060402020209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94940"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二进制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八进制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十进制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十六进制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16</a:t>
                      </a: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16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0,1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0,1,…,7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0,1,…,9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0,1,…,9,A,B,C,D,E,F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华文行楷" panose="02010800040101010101" pitchFamily="2" charset="-122"/>
                          <a:cs typeface="Times New Roman" panose="02020503050405090304" pitchFamily="18" charset="0"/>
                        </a:rPr>
                        <a:t>O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D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华文行楷" panose="02010800040101010101" pitchFamily="2" charset="-122"/>
                        <a:cs typeface="Times New Roman" panose="0202050305040509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H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7" name="图片 6" descr="截屏2023-12-22 17.36.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5845" y="847090"/>
            <a:ext cx="7560945" cy="592709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632710" y="4465955"/>
            <a:ext cx="7073900" cy="141351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35585" y="465455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滑动</a:t>
            </a:r>
            <a:r>
              <a:rPr lang="zh-CN" altLang="en-US" sz="2800"/>
              <a:t>窗口</a:t>
            </a:r>
            <a:endParaRPr lang="zh-CN" altLang="en-US" sz="2800"/>
          </a:p>
        </p:txBody>
      </p:sp>
      <p:sp>
        <p:nvSpPr>
          <p:cNvPr id="10" name="右箭头 9"/>
          <p:cNvSpPr/>
          <p:nvPr>
            <p:custDataLst>
              <p:tags r:id="rId4"/>
            </p:custDataLst>
          </p:nvPr>
        </p:nvSpPr>
        <p:spPr>
          <a:xfrm>
            <a:off x="1957705" y="4780280"/>
            <a:ext cx="619760" cy="3962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  <p:bldP spid="10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/>
          </a:bodyPr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有一个长为 n 的序列 a，以及一个大小为 k 的窗口。现在这个从左边开始向右滑动，每次滑动一个单位，求出每次滑动后窗口中的最大值和最小值。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  <a:sym typeface="+mn-ea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输入一共有两行，第一行有两个正整数 n,k。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                         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第二行 n 个整数，表示序列 a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输出共两行，第一行为每次窗口滑动的最小值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457200" lvl="1" indent="0" algn="l">
              <a:lnSpc>
                <a:spcPct val="100000"/>
              </a:lnSpc>
              <a:buClrTx/>
              <a:buSzTx/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		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第二行为每次窗口滑动的最大值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5438140"/>
            <a:ext cx="33077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8 3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1 3 -1 -3 5 3 6 7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421505" y="5438140"/>
            <a:ext cx="92259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-1 -3 -3 -3 3 3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3 3 5 5 6 7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02790" y="206819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6485" y="2068195"/>
            <a:ext cx="62445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r>
              <a:rPr lang="zh-CN" altLang="en-US" sz="2400">
                <a:sym typeface="+mn-ea"/>
              </a:rPr>
              <a:t>（序列长度）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（窗口</a:t>
            </a:r>
            <a:r>
              <a:rPr lang="zh-CN" altLang="en-US" sz="2400">
                <a:sym typeface="+mn-ea"/>
              </a:rPr>
              <a:t>大小）</a:t>
            </a:r>
            <a:r>
              <a:rPr lang="en-US" altLang="zh-CN" sz="2400">
                <a:sym typeface="+mn-ea"/>
              </a:rPr>
              <a:t> </a:t>
            </a:r>
            <a:endParaRPr lang="en-US" altLang="zh-CN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输入</a:t>
            </a:r>
            <a:r>
              <a:rPr lang="en-US" altLang="zh-CN" sz="2400">
                <a:sym typeface="+mn-ea"/>
              </a:rPr>
              <a:t> n </a:t>
            </a:r>
            <a:r>
              <a:rPr lang="zh-CN" altLang="en-US" sz="2400">
                <a:sym typeface="+mn-ea"/>
              </a:rPr>
              <a:t>个值作为序列内容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ym typeface="+mn-ea"/>
              </a:rPr>
              <a:t>根据窗口大小</a:t>
            </a:r>
            <a:r>
              <a:rPr lang="en-US" altLang="zh-CN" sz="2400">
                <a:sym typeface="+mn-ea"/>
              </a:rPr>
              <a:t> k </a:t>
            </a:r>
            <a:r>
              <a:rPr lang="zh-CN" altLang="en-US" sz="2400">
                <a:sym typeface="+mn-ea"/>
              </a:rPr>
              <a:t>设定滑动</a:t>
            </a:r>
            <a:r>
              <a:rPr lang="zh-CN" altLang="en-US" sz="2400">
                <a:sym typeface="+mn-ea"/>
              </a:rPr>
              <a:t>窗口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4. </a:t>
            </a:r>
            <a:r>
              <a:rPr lang="zh-CN" altLang="en-US" sz="2400">
                <a:sym typeface="+mn-ea"/>
              </a:rPr>
              <a:t>窗口依次向后移动，求最大值最小值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141855" y="4970145"/>
            <a:ext cx="716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</a:t>
            </a:r>
            <a:r>
              <a:rPr lang="zh-CN" altLang="en-US" sz="2400">
                <a:solidFill>
                  <a:srgbClr val="FF0000"/>
                </a:solidFill>
              </a:rPr>
              <a:t>数组</a:t>
            </a:r>
            <a:r>
              <a:rPr lang="zh-CN" altLang="en-US" sz="2400">
                <a:solidFill>
                  <a:schemeClr val="tx1"/>
                </a:solidFill>
              </a:rPr>
              <a:t>，分支判断，</a:t>
            </a:r>
            <a:r>
              <a:rPr lang="zh-CN" altLang="en-US" sz="2400">
                <a:solidFill>
                  <a:srgbClr val="FF0000"/>
                </a:solidFill>
              </a:rPr>
              <a:t>滑动窗口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7335" y="163957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数组</a:t>
            </a:r>
            <a:r>
              <a:rPr lang="zh-CN" altLang="en-US" sz="3200"/>
              <a:t>下的</a:t>
            </a:r>
            <a:r>
              <a:rPr lang="zh-CN" altLang="en-US" sz="3200">
                <a:solidFill>
                  <a:srgbClr val="FF0000"/>
                </a:solidFill>
              </a:rPr>
              <a:t>滑动窗口</a:t>
            </a:r>
            <a:endParaRPr lang="zh-CN" altLang="en-US" sz="320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3238500"/>
          <a:ext cx="9022080" cy="111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/>
                <a:gridCol w="1127760"/>
                <a:gridCol w="1127760"/>
                <a:gridCol w="1127760"/>
                <a:gridCol w="1127760"/>
                <a:gridCol w="1127760"/>
                <a:gridCol w="1127760"/>
                <a:gridCol w="1127760"/>
              </a:tblGrid>
              <a:tr h="1111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3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5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2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7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8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9</a:t>
                      </a:r>
                      <a:endParaRPr lang="en-US" altLang="zh-CN" sz="32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828800" y="3239135"/>
            <a:ext cx="3407410" cy="1110615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2971800" y="3078480"/>
            <a:ext cx="3407410" cy="1393825"/>
          </a:xfrm>
          <a:prstGeom prst="rect">
            <a:avLst/>
          </a:prstGeom>
          <a:noFill/>
          <a:ln w="41275" cap="flat" cmpd="sng">
            <a:solidFill>
              <a:srgbClr val="FF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4077335" y="2905760"/>
            <a:ext cx="3407410" cy="1726565"/>
          </a:xfrm>
          <a:prstGeom prst="rect">
            <a:avLst/>
          </a:prstGeom>
          <a:noFill/>
          <a:ln w="41275" cap="flat" cmpd="sng">
            <a:solidFill>
              <a:srgbClr val="92D05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3465" y="5314950"/>
            <a:ext cx="10124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窗口大小为</a:t>
            </a:r>
            <a:r>
              <a:rPr lang="en-US" altLang="zh-CN" sz="3200">
                <a:solidFill>
                  <a:srgbClr val="FF0000"/>
                </a:solidFill>
              </a:rPr>
              <a:t>k </a:t>
            </a:r>
            <a:r>
              <a:rPr lang="zh-CN" altLang="en-US" sz="3200">
                <a:solidFill>
                  <a:schemeClr val="tx1"/>
                </a:solidFill>
              </a:rPr>
              <a:t>逐渐</a:t>
            </a:r>
            <a:r>
              <a:rPr lang="zh-CN" altLang="en-US" sz="3200">
                <a:solidFill>
                  <a:srgbClr val="FF0000"/>
                </a:solidFill>
              </a:rPr>
              <a:t>向右移动，</a:t>
            </a:r>
            <a:r>
              <a:rPr lang="zh-CN" altLang="en-US" sz="3200">
                <a:solidFill>
                  <a:schemeClr val="tx1"/>
                </a:solidFill>
              </a:rPr>
              <a:t>只需要计算</a:t>
            </a:r>
            <a:r>
              <a:rPr lang="zh-CN" altLang="en-US" sz="3200">
                <a:solidFill>
                  <a:srgbClr val="FF0000"/>
                </a:solidFill>
              </a:rPr>
              <a:t>窗口内的和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28800" y="287020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窗口</a:t>
            </a:r>
            <a:r>
              <a:rPr lang="en-US" altLang="zh-CN">
                <a:solidFill>
                  <a:srgbClr val="FFC000"/>
                </a:solidFill>
              </a:rPr>
              <a:t>1</a:t>
            </a:r>
            <a:endParaRPr lang="en-US" altLang="zh-CN">
              <a:solidFill>
                <a:srgbClr val="FFC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53385" y="262890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窗口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77970" y="2466975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92D050"/>
                </a:solidFill>
              </a:rPr>
              <a:t>窗口</a:t>
            </a:r>
            <a:r>
              <a:rPr lang="en-US" altLang="zh-CN">
                <a:solidFill>
                  <a:srgbClr val="92D050"/>
                </a:solidFill>
              </a:rPr>
              <a:t>3</a:t>
            </a:r>
            <a:endParaRPr lang="en-US" altLang="zh-CN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" grpId="0" bldLvl="0" animBg="1"/>
      <p:bldP spid="6" grpId="0" bldLvl="0" animBg="1"/>
      <p:bldP spid="7" grpId="0"/>
      <p:bldP spid="12" grpId="0"/>
      <p:bldP spid="13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5" name="图片 4" descr="截屏2023-12-22 20.01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" y="1007110"/>
            <a:ext cx="5816600" cy="5219700"/>
          </a:xfrm>
          <a:prstGeom prst="rect">
            <a:avLst/>
          </a:prstGeom>
        </p:spPr>
      </p:pic>
      <p:pic>
        <p:nvPicPr>
          <p:cNvPr id="6" name="图片 5" descr="截屏2023-12-22 20.01.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60" y="1344930"/>
            <a:ext cx="6278245" cy="4822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11" name="图片 10" descr="截屏2023-12-22 20.03.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7055" y="911225"/>
            <a:ext cx="8159115" cy="5869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r>
              <a:rPr lang="en-US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(</a:t>
            </a:r>
            <a:r>
              <a:rPr lang="zh-CN" altLang="en-US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完整代码</a:t>
            </a:r>
            <a:r>
              <a:rPr lang="en-US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)</a:t>
            </a:r>
            <a:endParaRPr 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930" y="831850"/>
            <a:ext cx="539559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#include &lt;iostream&gt;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using namespace std;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int main() {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int n, k;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cin &gt;&gt; n &gt;&gt; k;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int nums[n];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for (int i = 0; i &lt; n; ++i) {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    cin &gt;&gt; nums[i];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}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// 装载最大以及最小值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int minValues[n - k + 1];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int maxValues[n - k + 1];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// 遍历每个窗口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for (int i = 0; i &lt;= n - k; ++i) {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    int maxVal = INT_MIN;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    int minVal = INT_MAX;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      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60285" y="139065"/>
            <a:ext cx="869632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// 在当前窗口找最大值和最小值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 for (int j = i; j &lt; i + k; ++j) {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     maxVal = max(maxVal, nums[j]);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     minVal = min(minVal, nums[j]);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 }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 minValues[i] = minVal;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 maxValues[i] = maxVal;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}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// 输出所有窗口的最小值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for (int i = 0; i &lt; n - k + 1; ++i) {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 cout &lt;&lt; minValues[i] &lt;&lt; " ";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}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cout &lt;&lt; endl;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// 输出所有窗口的最大值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for (int i = 0; i &lt; n - k + 1; ++i) {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    cout &lt;&lt; maxValues[i] &lt;&lt; " ";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}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cout &lt;&lt; endl;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   return 0;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}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59665" y="1397666"/>
            <a:ext cx="48006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可使用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1…9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，共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个数</a:t>
            </a:r>
            <a:endParaRPr kumimoji="1" lang="zh-CN" altLang="en-US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2465" y="1878149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6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1776548" y="2068649"/>
            <a:ext cx="5471584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8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45499" y="1878149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基数为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10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9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882200" y="2068649"/>
            <a:ext cx="95884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10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29948" y="1878150"/>
            <a:ext cx="1974851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逢十进一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06232" y="2644383"/>
            <a:ext cx="48006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可使用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，共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个数</a:t>
            </a:r>
            <a:endParaRPr kumimoji="1" lang="zh-CN" altLang="en-US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79032" y="3124866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二进制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823115" y="3315366"/>
            <a:ext cx="5471584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14" name="Text Box 1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92065" y="3124866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基数为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2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8928766" y="3315366"/>
            <a:ext cx="95884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16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976515" y="3124867"/>
            <a:ext cx="1974851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逢二进一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208348" y="3863582"/>
            <a:ext cx="48006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可使用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1……7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，共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8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个数</a:t>
            </a:r>
            <a:endParaRPr kumimoji="1" lang="zh-CN" altLang="en-US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81148" y="4344066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八进制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1825233" y="4534566"/>
            <a:ext cx="547158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20" name="Text Box 2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394181" y="4344066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基数为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8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8930881" y="4534566"/>
            <a:ext cx="958851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22" name="Text Box 2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978633" y="4344067"/>
            <a:ext cx="1974849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逢八进一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159665" y="5110300"/>
            <a:ext cx="52324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可使用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1…9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A…F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，共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16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个数</a:t>
            </a:r>
            <a:endParaRPr kumimoji="1" lang="zh-CN" altLang="en-US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27715" y="5590782"/>
            <a:ext cx="1775884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十六进制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2398849" y="5815149"/>
            <a:ext cx="489796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26" name="Text Box 2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440748" y="5590782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基数为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16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8977448" y="5781282"/>
            <a:ext cx="958851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28" name="Text Box 28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0025200" y="5590782"/>
            <a:ext cx="1974849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逢十六进一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数制（十转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二）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15" name="Group 4"/>
          <p:cNvGrpSpPr/>
          <p:nvPr/>
        </p:nvGrpSpPr>
        <p:grpSpPr bwMode="auto">
          <a:xfrm>
            <a:off x="461780" y="859800"/>
            <a:ext cx="4931110" cy="609600"/>
            <a:chOff x="288" y="1824"/>
            <a:chExt cx="2256" cy="288"/>
          </a:xfrm>
          <a:solidFill>
            <a:schemeClr val="accent2"/>
          </a:solidFill>
        </p:grpSpPr>
        <p:sp>
          <p:nvSpPr>
            <p:cNvPr id="16" name="Oval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88" y="1824"/>
              <a:ext cx="960" cy="288"/>
            </a:xfrm>
            <a:prstGeom prst="ellipse">
              <a:avLst/>
            </a:prstGeom>
            <a:grpFill/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十进制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584" y="1824"/>
              <a:ext cx="960" cy="288"/>
            </a:xfrm>
            <a:prstGeom prst="ellipse">
              <a:avLst/>
            </a:prstGeom>
            <a:grpFill/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二进制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18" name="AutoShape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296" y="1872"/>
              <a:ext cx="240" cy="192"/>
            </a:xfrm>
            <a:prstGeom prst="rightArrow">
              <a:avLst>
                <a:gd name="adj1" fmla="val 50000"/>
                <a:gd name="adj2" fmla="val 64450"/>
              </a:avLst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2400"/>
            </a:p>
          </p:txBody>
        </p:sp>
      </p:grpSp>
      <p:sp>
        <p:nvSpPr>
          <p:cNvPr id="61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91136" y="821969"/>
            <a:ext cx="5464440" cy="5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[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例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] 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18.8125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）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10 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=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10010.1101</a:t>
            </a:r>
            <a:endParaRPr kumimoji="1" lang="en-US" altLang="zh-CN" sz="28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62" name="Group 9"/>
          <p:cNvGrpSpPr/>
          <p:nvPr/>
        </p:nvGrpSpPr>
        <p:grpSpPr bwMode="auto">
          <a:xfrm>
            <a:off x="461780" y="1517598"/>
            <a:ext cx="10566400" cy="4064000"/>
            <a:chOff x="384" y="2208"/>
            <a:chExt cx="4992" cy="1920"/>
          </a:xfrm>
        </p:grpSpPr>
        <p:sp>
          <p:nvSpPr>
            <p:cNvPr id="63" name="Line 10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84" y="2448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64" name="Line 11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2880" y="2256"/>
              <a:ext cx="0" cy="1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65" name="Rectangle 1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68" y="2208"/>
              <a:ext cx="43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（除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取余法）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    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小数部分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（乘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取整法）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66" name="Group 13"/>
          <p:cNvGrpSpPr/>
          <p:nvPr/>
        </p:nvGrpSpPr>
        <p:grpSpPr bwMode="auto">
          <a:xfrm>
            <a:off x="1376180" y="2431999"/>
            <a:ext cx="3556000" cy="954616"/>
            <a:chOff x="960" y="2640"/>
            <a:chExt cx="1680" cy="451"/>
          </a:xfrm>
        </p:grpSpPr>
        <p:sp>
          <p:nvSpPr>
            <p:cNvPr id="67" name="Rectangle 1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960" y="2640"/>
              <a:ext cx="1680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2        18       ......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9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68" name="Line 15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152" y="2688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69" name="Line 16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152" y="2880"/>
              <a:ext cx="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70" name="Group 17"/>
          <p:cNvGrpSpPr/>
          <p:nvPr/>
        </p:nvGrpSpPr>
        <p:grpSpPr bwMode="auto">
          <a:xfrm>
            <a:off x="1623831" y="2895546"/>
            <a:ext cx="3105149" cy="912283"/>
            <a:chOff x="1077" y="2859"/>
            <a:chExt cx="1467" cy="431"/>
          </a:xfrm>
        </p:grpSpPr>
        <p:sp>
          <p:nvSpPr>
            <p:cNvPr id="71" name="Rectangle 1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77" y="2859"/>
              <a:ext cx="146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2                ......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4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72" name="Line 19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248" y="2880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73" name="Line 20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248" y="3072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74" name="Group 21"/>
          <p:cNvGrpSpPr/>
          <p:nvPr/>
        </p:nvGrpSpPr>
        <p:grpSpPr bwMode="auto">
          <a:xfrm>
            <a:off x="1782580" y="3304063"/>
            <a:ext cx="3048000" cy="912283"/>
            <a:chOff x="1152" y="3051"/>
            <a:chExt cx="1440" cy="431"/>
          </a:xfrm>
        </p:grpSpPr>
        <p:sp>
          <p:nvSpPr>
            <p:cNvPr id="75" name="Rectangle 2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152" y="3051"/>
              <a:ext cx="144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2              ......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76" name="Line 2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344" y="3072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77" name="Line 24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344" y="3264"/>
              <a:ext cx="3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78" name="Group 25"/>
          <p:cNvGrpSpPr/>
          <p:nvPr/>
        </p:nvGrpSpPr>
        <p:grpSpPr bwMode="auto">
          <a:xfrm>
            <a:off x="1956147" y="3693529"/>
            <a:ext cx="2844800" cy="912283"/>
            <a:chOff x="1248" y="3236"/>
            <a:chExt cx="1344" cy="431"/>
          </a:xfrm>
        </p:grpSpPr>
        <p:sp>
          <p:nvSpPr>
            <p:cNvPr id="79" name="Rectangle 2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248" y="3236"/>
              <a:ext cx="1344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2            ......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80" name="Line 27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0" y="3264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81" name="Line 28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440" y="3456"/>
              <a:ext cx="28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sp>
        <p:nvSpPr>
          <p:cNvPr id="82" name="Rectangle 2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392181" y="4108399"/>
            <a:ext cx="23071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/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  ......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余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83" name="Group 30"/>
          <p:cNvGrpSpPr/>
          <p:nvPr/>
        </p:nvGrpSpPr>
        <p:grpSpPr bwMode="auto">
          <a:xfrm>
            <a:off x="2188980" y="2533600"/>
            <a:ext cx="2540000" cy="3022600"/>
            <a:chOff x="1200" y="2640"/>
            <a:chExt cx="1200" cy="1428"/>
          </a:xfrm>
        </p:grpSpPr>
        <p:sp>
          <p:nvSpPr>
            <p:cNvPr id="84" name="Line 31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V="1">
              <a:off x="2400" y="2640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85" name="Rectangle 3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00" y="3792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10010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sp>
        <p:nvSpPr>
          <p:cNvPr id="86" name="Rectangle 33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862580" y="2043379"/>
            <a:ext cx="1625600" cy="9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0.8125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×     2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87" name="Group 34"/>
          <p:cNvGrpSpPr/>
          <p:nvPr/>
        </p:nvGrpSpPr>
        <p:grpSpPr bwMode="auto">
          <a:xfrm>
            <a:off x="6456180" y="2835017"/>
            <a:ext cx="4572000" cy="503767"/>
            <a:chOff x="3216" y="2966"/>
            <a:chExt cx="2160" cy="238"/>
          </a:xfrm>
        </p:grpSpPr>
        <p:sp>
          <p:nvSpPr>
            <p:cNvPr id="88" name="Line 3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216" y="3003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89" name="Rectangle 3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408" y="2966"/>
              <a:ext cx="19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1.625     ......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90" name="Group 37"/>
          <p:cNvGrpSpPr/>
          <p:nvPr/>
        </p:nvGrpSpPr>
        <p:grpSpPr bwMode="auto">
          <a:xfrm>
            <a:off x="6456180" y="3139810"/>
            <a:ext cx="4572000" cy="912283"/>
            <a:chOff x="3216" y="3110"/>
            <a:chExt cx="2160" cy="431"/>
          </a:xfrm>
        </p:grpSpPr>
        <p:sp>
          <p:nvSpPr>
            <p:cNvPr id="91" name="Line 38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216" y="332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92" name="Rectangle 39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408" y="3110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×     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1.25     ......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93" name="Group 40"/>
          <p:cNvGrpSpPr/>
          <p:nvPr/>
        </p:nvGrpSpPr>
        <p:grpSpPr bwMode="auto">
          <a:xfrm>
            <a:off x="6456180" y="3872176"/>
            <a:ext cx="4572000" cy="912283"/>
            <a:chOff x="3216" y="3456"/>
            <a:chExt cx="2160" cy="431"/>
          </a:xfrm>
        </p:grpSpPr>
        <p:sp>
          <p:nvSpPr>
            <p:cNvPr id="94" name="Line 4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3216" y="367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95" name="Rectangle 4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408" y="3456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×     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0.5     ......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96" name="Group 43"/>
          <p:cNvGrpSpPr/>
          <p:nvPr/>
        </p:nvGrpSpPr>
        <p:grpSpPr bwMode="auto">
          <a:xfrm>
            <a:off x="5744980" y="2551380"/>
            <a:ext cx="5181600" cy="3005667"/>
            <a:chOff x="2880" y="2832"/>
            <a:chExt cx="2448" cy="1420"/>
          </a:xfrm>
        </p:grpSpPr>
        <p:sp>
          <p:nvSpPr>
            <p:cNvPr id="97" name="Line 44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5328" y="2832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98" name="Rectangle 4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80" y="3976"/>
              <a:ext cx="59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1101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99" name="Group 40"/>
          <p:cNvGrpSpPr/>
          <p:nvPr/>
        </p:nvGrpSpPr>
        <p:grpSpPr bwMode="auto">
          <a:xfrm>
            <a:off x="6456180" y="4629099"/>
            <a:ext cx="4572000" cy="912284"/>
            <a:chOff x="3216" y="3456"/>
            <a:chExt cx="2160" cy="431"/>
          </a:xfrm>
        </p:grpSpPr>
        <p:sp>
          <p:nvSpPr>
            <p:cNvPr id="100" name="Line 41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216" y="367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101" name="Rectangle 4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408" y="3456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×     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1.0     ......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07365" y="5916930"/>
            <a:ext cx="108178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总结：分为整数部分（除</a:t>
            </a:r>
            <a:r>
              <a:rPr kumimoji="1" lang="en-US" altLang="zh-CN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取余、自底向上）和小数部分（乘</a:t>
            </a:r>
            <a:r>
              <a:rPr kumimoji="1" lang="en-US" altLang="zh-CN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取整、自顶向下）</a:t>
            </a:r>
            <a:endParaRPr kumimoji="1" lang="zh-CN" altLang="en-US" sz="2400">
              <a:solidFill>
                <a:schemeClr val="tx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（二转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十）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56340" y="1196889"/>
            <a:ext cx="20320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十进制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6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5773" y="1188422"/>
            <a:ext cx="20320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rPr>
              <a:t>二进制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096690" y="1196889"/>
            <a:ext cx="1422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27.25</a:t>
            </a:r>
            <a:endParaRPr kumimoji="1"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8" name="Group 5"/>
          <p:cNvGrpSpPr/>
          <p:nvPr/>
        </p:nvGrpSpPr>
        <p:grpSpPr bwMode="auto">
          <a:xfrm>
            <a:off x="900572" y="2958139"/>
            <a:ext cx="10668000" cy="1462615"/>
            <a:chOff x="336" y="1123"/>
            <a:chExt cx="5040" cy="691"/>
          </a:xfrm>
        </p:grpSpPr>
        <p:sp>
          <p:nvSpPr>
            <p:cNvPr id="9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36" y="1275"/>
              <a:ext cx="5040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30000"/>
                </a:spcBef>
              </a:pP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二进制                                   十进制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>
                <a:spcBef>
                  <a:spcPct val="30000"/>
                </a:spcBef>
              </a:pP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11011.01    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1           1           0            1             1            0           1</a:t>
              </a:r>
              <a:endPara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84" y="1553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11" name="Line 8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056" y="1313"/>
              <a:ext cx="0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grpSp>
          <p:nvGrpSpPr>
            <p:cNvPr id="12" name="Group 9"/>
            <p:cNvGrpSpPr/>
            <p:nvPr/>
          </p:nvGrpSpPr>
          <p:grpSpPr bwMode="auto">
            <a:xfrm>
              <a:off x="3584" y="1123"/>
              <a:ext cx="624" cy="430"/>
              <a:chOff x="3728" y="1106"/>
              <a:chExt cx="624" cy="430"/>
            </a:xfrm>
          </p:grpSpPr>
          <p:sp>
            <p:nvSpPr>
              <p:cNvPr id="13" name="AutoShap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3934" y="1344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2400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728" y="1106"/>
                <a:ext cx="624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p>
                <a:pPr algn="ctr" eaLnBrk="0" hangingPunct="0"/>
                <a:r>
                  <a:rPr kumimoji="1" lang="zh-CN" altLang="en-US" sz="2665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503050405090304" pitchFamily="18" charset="0"/>
                  </a:rPr>
                  <a:t>个位</a:t>
                </a:r>
                <a:endPara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endParaRPr>
              </a:p>
            </p:txBody>
          </p:sp>
        </p:grpSp>
      </p:grpSp>
      <p:sp>
        <p:nvSpPr>
          <p:cNvPr id="19" name="AutoShap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146740" y="1298489"/>
            <a:ext cx="508000" cy="406400"/>
          </a:xfrm>
          <a:prstGeom prst="rightArrow">
            <a:avLst>
              <a:gd name="adj1" fmla="val 50000"/>
              <a:gd name="adj2" fmla="val 644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 sz="2400"/>
          </a:p>
        </p:txBody>
      </p:sp>
      <p:sp>
        <p:nvSpPr>
          <p:cNvPr id="20" name="Rectangle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739882" y="3821526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4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3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0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-2</a:t>
            </a:r>
            <a:endParaRPr kumimoji="1" lang="en-US" altLang="zh-CN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451225" y="3815715"/>
            <a:ext cx="811720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+           +             +          +              +            + </a:t>
            </a:r>
            <a:endParaRPr kumimoji="1" lang="en-US" altLang="zh-CN" sz="32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91540" y="1196889"/>
            <a:ext cx="3352800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[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例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]</a:t>
            </a:r>
            <a:r>
              <a:rPr kumimoji="1" lang="en-US" altLang="zh-CN" sz="2665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</a:t>
            </a:r>
            <a:r>
              <a:rPr kumimoji="1" lang="en-US" altLang="zh-CN" sz="2665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11011.01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）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2 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=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59380" y="5376545"/>
            <a:ext cx="6096000" cy="542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935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总结：按权展开</a:t>
            </a:r>
            <a:endParaRPr kumimoji="1" lang="zh-CN" altLang="en-US" sz="2935">
              <a:solidFill>
                <a:schemeClr val="tx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74447" y="1703267"/>
            <a:ext cx="5087516" cy="34766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二进制输入转十进制输出</a:t>
            </a:r>
            <a:b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bitset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8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=(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)(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to_ulong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());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en-US" altLang="zh-CN" sz="2000">
              <a:solidFill>
                <a:srgbClr val="000000"/>
              </a:solidFill>
              <a:effectLst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732490" y="1703065"/>
            <a:ext cx="6097554" cy="28613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十进制输入转二进制输出</a:t>
            </a:r>
            <a:b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bitset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8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&gt;(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en-US" altLang="zh-CN" sz="200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9560" y="132715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数制（十转十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六）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1346835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74815" y="950785"/>
            <a:ext cx="203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13A.4F</a:t>
            </a:r>
            <a:endParaRPr kumimoji="1"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6" name="Group 4"/>
          <p:cNvGrpSpPr/>
          <p:nvPr/>
        </p:nvGrpSpPr>
        <p:grpSpPr bwMode="auto">
          <a:xfrm>
            <a:off x="289665" y="950786"/>
            <a:ext cx="8362951" cy="609600"/>
            <a:chOff x="288" y="1824"/>
            <a:chExt cx="3951" cy="288"/>
          </a:xfrm>
        </p:grpSpPr>
        <p:sp>
          <p:nvSpPr>
            <p:cNvPr id="7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88" y="1824"/>
              <a:ext cx="960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十进制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84" y="1824"/>
              <a:ext cx="960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503050405090304" pitchFamily="18" charset="0"/>
                </a:rPr>
                <a:t>十六进制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296" y="1872"/>
              <a:ext cx="240" cy="192"/>
            </a:xfrm>
            <a:prstGeom prst="rightArrow">
              <a:avLst>
                <a:gd name="adj1" fmla="val 50000"/>
                <a:gd name="adj2" fmla="val 6445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2400"/>
            </a:p>
          </p:txBody>
        </p:sp>
        <p:sp>
          <p:nvSpPr>
            <p:cNvPr id="10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784" y="1824"/>
              <a:ext cx="145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[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例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] 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314.31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）</a:t>
              </a:r>
              <a:r>
                <a:rPr kumimoji="1" lang="en-US" altLang="zh-CN" sz="2665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10 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12" name="Group 9"/>
          <p:cNvGrpSpPr/>
          <p:nvPr/>
        </p:nvGrpSpPr>
        <p:grpSpPr bwMode="auto">
          <a:xfrm>
            <a:off x="627742" y="1935268"/>
            <a:ext cx="10566400" cy="4064000"/>
            <a:chOff x="384" y="2208"/>
            <a:chExt cx="4992" cy="1920"/>
          </a:xfrm>
        </p:grpSpPr>
        <p:sp>
          <p:nvSpPr>
            <p:cNvPr id="13" name="Line 1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384" y="2448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14" name="Line 11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2880" y="2256"/>
              <a:ext cx="0" cy="1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19" name="Rectangle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68" y="2208"/>
              <a:ext cx="43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（除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16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取余法）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  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小数部分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（乘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16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取整法）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20" name="Group 13"/>
          <p:cNvGrpSpPr/>
          <p:nvPr/>
        </p:nvGrpSpPr>
        <p:grpSpPr bwMode="auto">
          <a:xfrm>
            <a:off x="932542" y="3256072"/>
            <a:ext cx="4470400" cy="954618"/>
            <a:chOff x="720" y="2784"/>
            <a:chExt cx="2112" cy="451"/>
          </a:xfrm>
        </p:grpSpPr>
        <p:sp>
          <p:nvSpPr>
            <p:cNvPr id="21" name="Rectangle 1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20" y="2784"/>
              <a:ext cx="2112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16      314       ......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10→A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19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960" y="2832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23" name="Line 16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960" y="3024"/>
              <a:ext cx="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24" name="Group 17"/>
          <p:cNvGrpSpPr/>
          <p:nvPr/>
        </p:nvGrpSpPr>
        <p:grpSpPr bwMode="auto">
          <a:xfrm>
            <a:off x="1135742" y="3719617"/>
            <a:ext cx="3556000" cy="912283"/>
            <a:chOff x="864" y="2859"/>
            <a:chExt cx="1680" cy="431"/>
          </a:xfrm>
        </p:grpSpPr>
        <p:sp>
          <p:nvSpPr>
            <p:cNvPr id="25" name="Rectangle 18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64" y="2859"/>
              <a:ext cx="168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16                 ......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3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        1       ......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  <p:sp>
          <p:nvSpPr>
            <p:cNvPr id="26" name="Line 19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104" y="2880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27" name="Line 20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104" y="3072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28" name="Group 21"/>
          <p:cNvGrpSpPr/>
          <p:nvPr/>
        </p:nvGrpSpPr>
        <p:grpSpPr bwMode="auto">
          <a:xfrm>
            <a:off x="2558142" y="2951270"/>
            <a:ext cx="2540000" cy="3022600"/>
            <a:chOff x="1200" y="2640"/>
            <a:chExt cx="1200" cy="1428"/>
          </a:xfrm>
        </p:grpSpPr>
        <p:sp>
          <p:nvSpPr>
            <p:cNvPr id="29" name="Line 22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2400" y="2640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30" name="Rectangle 2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200" y="3792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13A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sp>
        <p:nvSpPr>
          <p:cNvPr id="31" name="Rectangle 2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825342" y="2951269"/>
            <a:ext cx="1625600" cy="9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    0.31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rPr>
              <a:t>×   16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503050405090304" pitchFamily="18" charset="0"/>
            </a:endParaRPr>
          </a:p>
        </p:txBody>
      </p:sp>
      <p:grpSp>
        <p:nvGrpSpPr>
          <p:cNvPr id="32" name="Group 25"/>
          <p:cNvGrpSpPr/>
          <p:nvPr/>
        </p:nvGrpSpPr>
        <p:grpSpPr bwMode="auto">
          <a:xfrm>
            <a:off x="6418942" y="3742907"/>
            <a:ext cx="4572000" cy="503767"/>
            <a:chOff x="3216" y="2966"/>
            <a:chExt cx="2160" cy="238"/>
          </a:xfrm>
        </p:grpSpPr>
        <p:sp>
          <p:nvSpPr>
            <p:cNvPr id="33" name="Line 26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3216" y="3003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34" name="Rectangle 2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408" y="2966"/>
              <a:ext cx="19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  4.96     ......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=4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35" name="Group 28"/>
          <p:cNvGrpSpPr/>
          <p:nvPr/>
        </p:nvGrpSpPr>
        <p:grpSpPr bwMode="auto">
          <a:xfrm>
            <a:off x="6418942" y="4047700"/>
            <a:ext cx="5181600" cy="912283"/>
            <a:chOff x="3216" y="3110"/>
            <a:chExt cx="2448" cy="431"/>
          </a:xfrm>
        </p:grpSpPr>
        <p:sp>
          <p:nvSpPr>
            <p:cNvPr id="36" name="Line 29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3216" y="332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37" name="Rectangle 3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408" y="3110"/>
              <a:ext cx="2256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×   16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  15.36     ......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=15→F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38" name="Group 31"/>
          <p:cNvGrpSpPr/>
          <p:nvPr/>
        </p:nvGrpSpPr>
        <p:grpSpPr bwMode="auto">
          <a:xfrm>
            <a:off x="8450942" y="3052870"/>
            <a:ext cx="3048000" cy="2921000"/>
            <a:chOff x="4080" y="2736"/>
            <a:chExt cx="1440" cy="1380"/>
          </a:xfrm>
        </p:grpSpPr>
        <p:sp>
          <p:nvSpPr>
            <p:cNvPr id="39" name="Line 32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5520" y="2736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40" name="Rectangle 3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080" y="3840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503050405090304" pitchFamily="18" charset="0"/>
                </a:rPr>
                <a:t>4F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503050405090304" pitchFamily="18" charset="0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27000" y="5980430"/>
            <a:ext cx="11979275" cy="995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935">
                <a:latin typeface="楷体_GB2312" charset="-122"/>
                <a:ea typeface="楷体_GB2312" charset="-122"/>
                <a:sym typeface="+mn-ea"/>
              </a:rPr>
              <a:t>总结：分为整数部分（除</a:t>
            </a:r>
            <a:r>
              <a:rPr kumimoji="1" lang="en-US" altLang="zh-CN" sz="2935">
                <a:latin typeface="楷体_GB2312" charset="-122"/>
                <a:ea typeface="楷体_GB2312" charset="-122"/>
                <a:sym typeface="+mn-ea"/>
              </a:rPr>
              <a:t>16</a:t>
            </a:r>
            <a:r>
              <a:rPr kumimoji="1" lang="zh-CN" altLang="en-US" sz="2935">
                <a:latin typeface="楷体_GB2312" charset="-122"/>
                <a:ea typeface="楷体_GB2312" charset="-122"/>
                <a:sym typeface="+mn-ea"/>
              </a:rPr>
              <a:t>取余、自底向上）和小数部分（乘</a:t>
            </a:r>
            <a:r>
              <a:rPr kumimoji="1" lang="en-US" altLang="zh-CN" sz="2935">
                <a:latin typeface="楷体_GB2312" charset="-122"/>
                <a:ea typeface="楷体_GB2312" charset="-122"/>
                <a:sym typeface="+mn-ea"/>
              </a:rPr>
              <a:t>16</a:t>
            </a:r>
            <a:r>
              <a:rPr kumimoji="1" lang="zh-CN" altLang="en-US" sz="2935">
                <a:latin typeface="楷体_GB2312" charset="-122"/>
                <a:ea typeface="楷体_GB2312" charset="-122"/>
                <a:sym typeface="+mn-ea"/>
              </a:rPr>
              <a:t>取整、自顶向下）</a:t>
            </a:r>
            <a:endParaRPr kumimoji="1" lang="zh-CN" altLang="en-US" sz="2935">
              <a:latin typeface="楷体_GB2312" charset="-122"/>
              <a:ea typeface="楷体_GB231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TABLE_ENDDRAG_ORIGIN_RECT" val="761*136"/>
  <p:tag name="TABLE_ENDDRAG_RECT" val="54*315*761*136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TABLE_ENDDRAG_ORIGIN_RECT" val="710*87"/>
  <p:tag name="TABLE_ENDDRAG_RECT" val="144*255*710*87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TABLE_ENDDRAG_ORIGIN_RECT" val="710*87"/>
  <p:tag name="TABLE_ENDDRAG_RECT" val="144*255*710*87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ABLE_BEAUTIFY" val="smartTable{8df4fe37-9487-4c14-87ae-0d3990a3acae}"/>
  <p:tag name="KSO_WM_BEAUTIFY_FLAG" val=""/>
  <p:tag name="TABLE_ENDDRAG_ORIGIN_RECT" val="844*299"/>
  <p:tag name="TABLE_ENDDRAG_RECT" val="48*157*844*299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6143</Words>
  <Application>WPS 文字</Application>
  <PresentationFormat>宽屏</PresentationFormat>
  <Paragraphs>720</Paragraphs>
  <Slides>46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74" baseType="lpstr">
      <vt:lpstr>Arial</vt:lpstr>
      <vt:lpstr>宋体</vt:lpstr>
      <vt:lpstr>Wingdings</vt:lpstr>
      <vt:lpstr>微软雅黑</vt:lpstr>
      <vt:lpstr>汉仪旗黑</vt:lpstr>
      <vt:lpstr>宋体</vt:lpstr>
      <vt:lpstr>汉仪书宋二KW</vt:lpstr>
      <vt:lpstr>黑体</vt:lpstr>
      <vt:lpstr>宋</vt:lpstr>
      <vt:lpstr>楷体_GB2312</vt:lpstr>
      <vt:lpstr>Times New Roman</vt:lpstr>
      <vt:lpstr>华文行楷</vt:lpstr>
      <vt:lpstr>JetBrains Mono</vt:lpstr>
      <vt:lpstr>Arial Unicode MS</vt:lpstr>
      <vt:lpstr>等线 Light</vt:lpstr>
      <vt:lpstr>汉仪中等线KW</vt:lpstr>
      <vt:lpstr>等线</vt:lpstr>
      <vt:lpstr>Calibri</vt:lpstr>
      <vt:lpstr>Helvetica Neue</vt:lpstr>
      <vt:lpstr>汉仪中黑KW</vt:lpstr>
      <vt:lpstr>汉仪楷体简</vt:lpstr>
      <vt:lpstr>行楷-简</vt:lpstr>
      <vt:lpstr>苹方-简</vt:lpstr>
      <vt:lpstr>华文新魏</vt:lpstr>
      <vt:lpstr>宋体-简</vt:lpstr>
      <vt:lpstr>微软雅黑</vt:lpstr>
      <vt:lpstr>Times New Roman Regular</vt:lpstr>
      <vt:lpstr>Office 主题​​</vt:lpstr>
      <vt:lpstr>第三课&amp;&amp;第四课</vt:lpstr>
      <vt:lpstr>复习回顾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N5573 计算整数和</vt:lpstr>
      <vt:lpstr>N5573 计算整数和</vt:lpstr>
      <vt:lpstr>N5573 计算整数和</vt:lpstr>
      <vt:lpstr>N5574 数位和为偶数</vt:lpstr>
      <vt:lpstr>N5574 数位和为偶数</vt:lpstr>
      <vt:lpstr>N5574 数位和为偶数</vt:lpstr>
      <vt:lpstr>N5574 数位和为偶数</vt:lpstr>
      <vt:lpstr>N5574 数位和为偶数</vt:lpstr>
      <vt:lpstr>U000182 求位数</vt:lpstr>
      <vt:lpstr>U000182 求位数</vt:lpstr>
      <vt:lpstr>U000182 求位数</vt:lpstr>
      <vt:lpstr>U000182 求位数</vt:lpstr>
      <vt:lpstr>U000182 求位数</vt:lpstr>
      <vt:lpstr>U000182 求位数</vt:lpstr>
      <vt:lpstr>U000183 寻宝石</vt:lpstr>
      <vt:lpstr>U000183 寻宝石</vt:lpstr>
      <vt:lpstr>U000183 寻宝石</vt:lpstr>
      <vt:lpstr>U000183 寻宝石</vt:lpstr>
      <vt:lpstr>U000183 寻宝石</vt:lpstr>
      <vt:lpstr>Y1597 滑动窗口</vt:lpstr>
      <vt:lpstr>Y1597 滑动窗口</vt:lpstr>
      <vt:lpstr>Y1597 滑动窗口</vt:lpstr>
      <vt:lpstr>Y1597 滑动窗口</vt:lpstr>
      <vt:lpstr>Y1597 滑动窗口</vt:lpstr>
      <vt:lpstr>Y1597 滑动窗口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gao</dc:creator>
  <cp:lastModifiedBy>Y</cp:lastModifiedBy>
  <cp:revision>38</cp:revision>
  <dcterms:created xsi:type="dcterms:W3CDTF">2023-12-23T03:14:09Z</dcterms:created>
  <dcterms:modified xsi:type="dcterms:W3CDTF">2023-12-23T03:14:09Z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AB3945D25FC9A73F7B48696535F58332_43</vt:lpwstr>
  </property>
  <property fmtid="{D5CDD505-2E9C-101B-9397-08002B2CF9AE}" pid="3" name="KSOProductBuildVer">
    <vt:lpwstr>2052-6.4.0.8550</vt:lpwstr>
  </property>
</Properties>
</file>