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78" r:id="rId4"/>
    <p:sldId id="277" r:id="rId5"/>
    <p:sldId id="258" r:id="rId6"/>
    <p:sldId id="314" r:id="rId7"/>
    <p:sldId id="320" r:id="rId8"/>
    <p:sldId id="279" r:id="rId9"/>
    <p:sldId id="315" r:id="rId10"/>
    <p:sldId id="319" r:id="rId11"/>
    <p:sldId id="341" r:id="rId12"/>
    <p:sldId id="259" r:id="rId13"/>
    <p:sldId id="321" r:id="rId14"/>
    <p:sldId id="363" r:id="rId15"/>
    <p:sldId id="342" r:id="rId16"/>
    <p:sldId id="323" r:id="rId17"/>
    <p:sldId id="343" r:id="rId18"/>
    <p:sldId id="324" r:id="rId19"/>
    <p:sldId id="364" r:id="rId20"/>
    <p:sldId id="365" r:id="rId21"/>
    <p:sldId id="368" r:id="rId22"/>
    <p:sldId id="347" r:id="rId23"/>
    <p:sldId id="325" r:id="rId24"/>
    <p:sldId id="369" r:id="rId25"/>
    <p:sldId id="370" r:id="rId26"/>
    <p:sldId id="349" r:id="rId27"/>
    <p:sldId id="326" r:id="rId28"/>
    <p:sldId id="371" r:id="rId29"/>
    <p:sldId id="351" r:id="rId30"/>
    <p:sldId id="327" r:id="rId31"/>
    <p:sldId id="374" r:id="rId32"/>
    <p:sldId id="375" r:id="rId33"/>
    <p:sldId id="350" r:id="rId34"/>
    <p:sldId id="329" r:id="rId35"/>
    <p:sldId id="376" r:id="rId36"/>
    <p:sldId id="353" r:id="rId37"/>
    <p:sldId id="330" r:id="rId38"/>
    <p:sldId id="354" r:id="rId39"/>
    <p:sldId id="331" r:id="rId40"/>
    <p:sldId id="355" r:id="rId41"/>
    <p:sldId id="333" r:id="rId42"/>
    <p:sldId id="356" r:id="rId43"/>
    <p:sldId id="295" r:id="rId44"/>
    <p:sldId id="322" r:id="rId45"/>
    <p:sldId id="338" r:id="rId46"/>
    <p:sldId id="337" r:id="rId47"/>
    <p:sldId id="372" r:id="rId48"/>
    <p:sldId id="340" r:id="rId49"/>
    <p:sldId id="361" r:id="rId50"/>
    <p:sldId id="362" r:id="rId51"/>
    <p:sldId id="302" r:id="rId52"/>
    <p:sldId id="334" r:id="rId53"/>
    <p:sldId id="357" r:id="rId54"/>
    <p:sldId id="335" r:id="rId55"/>
    <p:sldId id="358" r:id="rId56"/>
    <p:sldId id="336" r:id="rId57"/>
    <p:sldId id="359" r:id="rId58"/>
    <p:sldId id="260" r:id="rId59"/>
    <p:sldId id="360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fld id="{5C7B236A-67C9-4B0B-B99E-E6A81011C42B}" type="datetimeFigureOut">
              <a:rPr lang="zh-CN" altLang="en-US" smtClean="0"/>
              <a:pPr/>
              <a:t>2023/3/26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fld id="{84F57D18-222C-4FC5-9BBB-5BF12DBE52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钉钉进步体" panose="00020600040101010101" pitchFamily="18" charset="-122"/>
        <a:ea typeface="钉钉进步体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钉钉进步体" panose="00020600040101010101" pitchFamily="18" charset="-122"/>
        <a:ea typeface="钉钉进步体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钉钉进步体" panose="00020600040101010101" pitchFamily="18" charset="-122"/>
        <a:ea typeface="钉钉进步体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钉钉进步体" panose="00020600040101010101" pitchFamily="18" charset="-122"/>
        <a:ea typeface="钉钉进步体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钉钉进步体" panose="00020600040101010101" pitchFamily="18" charset="-122"/>
        <a:ea typeface="钉钉进步体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ea typeface="钉钉进步体" panose="00020600040101010101" pitchFamily="18" charset="-122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ea typeface="钉钉进步体" panose="00020600040101010101" pitchFamily="18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ea typeface="钉钉进步体" panose="00020600040101010101" pitchFamily="18" charset="-122"/>
              </a:defRPr>
            </a:lvl1pPr>
          </a:lstStyle>
          <a:p>
            <a:fld id="{48A87A34-81AB-432B-8DAE-1953F412C126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ea typeface="钉钉进步体" panose="00020600040101010101" pitchFamily="18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ea typeface="钉钉进步体" panose="00020600040101010101" pitchFamily="18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钉钉进步体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钉钉进步体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钉钉进步体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钉钉进步体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钉钉进步体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钉钉进步体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70" y="4045301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ea typeface="钉钉进步体" panose="00020600040101010101" pitchFamily="18" charset="-122"/>
              </a:rPr>
              <a:t>信息学奥林匹克竞赛</a:t>
            </a:r>
            <a:r>
              <a:rPr lang="en-US" altLang="zh-CN" sz="6000" b="1" dirty="0">
                <a:ea typeface="钉钉进步体" panose="00020600040101010101" pitchFamily="18" charset="-122"/>
              </a:rPr>
              <a:t>C++</a:t>
            </a:r>
            <a:r>
              <a:rPr lang="zh-CN" altLang="en-US" sz="6000" b="1" dirty="0">
                <a:ea typeface="钉钉进步体" panose="00020600040101010101" pitchFamily="18" charset="-122"/>
              </a:rPr>
              <a:t>教程</a:t>
            </a:r>
            <a:endParaRPr lang="zh-CN" altLang="en-US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ea typeface="钉钉进步体" panose="00020600040101010101" pitchFamily="18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2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钉钉进步体" panose="00020600040101010101" pitchFamily="18" charset="-122"/>
              </a:rPr>
              <a:t>Feb,2022 ver 0.1</a:t>
            </a:r>
            <a:endParaRPr lang="zh-CN" altLang="en-US" dirty="0"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10" y="842340"/>
            <a:ext cx="4874787" cy="317402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例题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5907281" y="2244687"/>
            <a:ext cx="49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ea typeface="钉钉进步体" panose="00020600040101010101" pitchFamily="18" charset="-122"/>
              </a:rPr>
              <a:t>除数或被除数为浮点数时，做实数除法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110" y="4453180"/>
            <a:ext cx="4755292" cy="121930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5024163" y="2429353"/>
            <a:ext cx="883118" cy="0"/>
          </a:xfrm>
          <a:prstGeom prst="straightConnector1">
            <a:avLst/>
          </a:prstGeom>
          <a:ln w="381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61067" y="4587852"/>
            <a:ext cx="4413380" cy="0"/>
          </a:xfrm>
          <a:prstGeom prst="straightConnector1">
            <a:avLst/>
          </a:prstGeom>
          <a:ln w="381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404049" y="2146041"/>
            <a:ext cx="620114" cy="283312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404049" y="2429353"/>
            <a:ext cx="620114" cy="154029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74447" y="4403186"/>
            <a:ext cx="49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ea typeface="钉钉进步体" panose="00020600040101010101" pitchFamily="18" charset="-122"/>
              </a:rPr>
              <a:t>结果为一个浮点数，或者说是一个实数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取余的应用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823604" y="1161095"/>
            <a:ext cx="6672444" cy="4274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判断数的奇偶性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判断数的整除性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平均分配与剩余问题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获取一个数的各个位数字</a:t>
            </a:r>
            <a:endParaRPr lang="en-US" altLang="zh-CN" sz="28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数据单位转换（例：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92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秒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=1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</a:t>
            </a:r>
            <a:r>
              <a:rPr lang="en-US" altLang="zh-CN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32</a:t>
            </a:r>
            <a:r>
              <a:rPr lang="zh-CN" altLang="en-US" sz="28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秒）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课堂练习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分苹果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9" y="665869"/>
            <a:ext cx="10441859" cy="59400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如把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个苹果平均分给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个同学，每人分得几个，还剩几个？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第一行，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个苹果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第二行，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个同学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每人分的苹果数和剩余个数。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 20  7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 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 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19A242C-45EC-2CD6-9F15-1EA48F67FB9B}"/>
              </a:ext>
            </a:extLst>
          </p:cNvPr>
          <p:cNvCxnSpPr/>
          <p:nvPr/>
        </p:nvCxnSpPr>
        <p:spPr>
          <a:xfrm>
            <a:off x="1453351" y="1338294"/>
            <a:ext cx="9991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4DCA1C2-2939-F3FD-976D-23A0868A1E0E}"/>
              </a:ext>
            </a:extLst>
          </p:cNvPr>
          <p:cNvCxnSpPr/>
          <p:nvPr/>
        </p:nvCxnSpPr>
        <p:spPr>
          <a:xfrm>
            <a:off x="3440607" y="1338294"/>
            <a:ext cx="9991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16604F7-A6D1-8AD4-BF40-0A7CC87930CD}"/>
              </a:ext>
            </a:extLst>
          </p:cNvPr>
          <p:cNvCxnSpPr/>
          <p:nvPr/>
        </p:nvCxnSpPr>
        <p:spPr>
          <a:xfrm>
            <a:off x="5179582" y="1338294"/>
            <a:ext cx="9991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8BF2BE-5894-35BD-EA43-5A60FFD3AEB7}"/>
              </a:ext>
            </a:extLst>
          </p:cNvPr>
          <p:cNvCxnSpPr/>
          <p:nvPr/>
        </p:nvCxnSpPr>
        <p:spPr>
          <a:xfrm>
            <a:off x="6408875" y="1338294"/>
            <a:ext cx="99917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BD49F3-D7AE-C949-FE51-6C4247ECF60C}"/>
              </a:ext>
            </a:extLst>
          </p:cNvPr>
          <p:cNvCxnSpPr/>
          <p:nvPr/>
        </p:nvCxnSpPr>
        <p:spPr>
          <a:xfrm flipV="1">
            <a:off x="2249666" y="689852"/>
            <a:ext cx="405727" cy="33136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03EFBA-A5DF-8965-808E-B5DE4E9EFCB4}"/>
              </a:ext>
            </a:extLst>
          </p:cNvPr>
          <p:cNvCxnSpPr/>
          <p:nvPr/>
        </p:nvCxnSpPr>
        <p:spPr>
          <a:xfrm flipV="1">
            <a:off x="3940196" y="686824"/>
            <a:ext cx="405727" cy="33136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E997E5-144A-4A9B-AAB3-2C156C193A22}"/>
              </a:ext>
            </a:extLst>
          </p:cNvPr>
          <p:cNvCxnSpPr/>
          <p:nvPr/>
        </p:nvCxnSpPr>
        <p:spPr>
          <a:xfrm flipV="1">
            <a:off x="5679171" y="693971"/>
            <a:ext cx="405727" cy="33136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C895D62-CBB7-4613-F929-A576929AE1F9}"/>
              </a:ext>
            </a:extLst>
          </p:cNvPr>
          <p:cNvCxnSpPr/>
          <p:nvPr/>
        </p:nvCxnSpPr>
        <p:spPr>
          <a:xfrm flipV="1">
            <a:off x="6908464" y="686824"/>
            <a:ext cx="405727" cy="33136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7092B36-CAB4-C1DE-5D5D-C44F5D867B52}"/>
              </a:ext>
            </a:extLst>
          </p:cNvPr>
          <p:cNvSpPr txBox="1"/>
          <p:nvPr/>
        </p:nvSpPr>
        <p:spPr>
          <a:xfrm>
            <a:off x="2343528" y="284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被除数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C33FBC-D915-E009-4A82-54A40120AEF0}"/>
              </a:ext>
            </a:extLst>
          </p:cNvPr>
          <p:cNvSpPr txBox="1"/>
          <p:nvPr/>
        </p:nvSpPr>
        <p:spPr>
          <a:xfrm>
            <a:off x="4022757" y="2845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除数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CC89A9-6B53-3A93-0C6B-E92C71C7783A}"/>
              </a:ext>
            </a:extLst>
          </p:cNvPr>
          <p:cNvSpPr txBox="1"/>
          <p:nvPr/>
        </p:nvSpPr>
        <p:spPr>
          <a:xfrm>
            <a:off x="5772832" y="279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整除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2C259-7344-9E6D-560E-389D798C3583}"/>
              </a:ext>
            </a:extLst>
          </p:cNvPr>
          <p:cNvSpPr txBox="1"/>
          <p:nvPr/>
        </p:nvSpPr>
        <p:spPr>
          <a:xfrm>
            <a:off x="7084889" y="324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取余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18293A0-770F-4476-8566-B820B3DC189C}"/>
              </a:ext>
            </a:extLst>
          </p:cNvPr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9173790-B0C4-415C-BC59-0536144BF5E9}"/>
                </a:ext>
              </a:extLst>
            </p:cNvPr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步骤分析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D7076F6-03BB-4131-87A8-A26CD0B9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7FE2A02-D06B-44B1-BAAC-C0835E4D3F0B}"/>
              </a:ext>
            </a:extLst>
          </p:cNvPr>
          <p:cNvSpPr/>
          <p:nvPr/>
        </p:nvSpPr>
        <p:spPr>
          <a:xfrm>
            <a:off x="7464490" y="4086808"/>
            <a:ext cx="3219061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钉钉进步体" panose="00020600040101010101" pitchFamily="18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B2F98D1-6459-2415-10BD-475935A7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60" y="1932841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创建两个变量，分别保存苹果个数与人数；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642DA55-4167-4D24-7171-0253C92BA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60" y="3009824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输入苹果个数与人数；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11E04AA-4862-A544-B031-B4639090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60" y="4086807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输出。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92" y="915621"/>
            <a:ext cx="5026582" cy="53965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时间单位转换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9" y="698089"/>
            <a:ext cx="10441859" cy="53245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将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170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秒转换成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分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50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秒的形式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无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一行，以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s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秒的形式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无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 2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分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50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秒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A749E41-BFE0-F247-6B87-104EB106920D}"/>
              </a:ext>
            </a:extLst>
          </p:cNvPr>
          <p:cNvCxnSpPr>
            <a:cxnSpLocks/>
          </p:cNvCxnSpPr>
          <p:nvPr/>
        </p:nvCxnSpPr>
        <p:spPr>
          <a:xfrm>
            <a:off x="2652366" y="1398851"/>
            <a:ext cx="32094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0C47290-712B-5753-8B5B-92BA2F552479}"/>
              </a:ext>
            </a:extLst>
          </p:cNvPr>
          <p:cNvCxnSpPr>
            <a:cxnSpLocks/>
          </p:cNvCxnSpPr>
          <p:nvPr/>
        </p:nvCxnSpPr>
        <p:spPr>
          <a:xfrm>
            <a:off x="3071214" y="1399862"/>
            <a:ext cx="50160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F4C78AF-2E2B-7BAD-BB3A-C60C7C89AD32}"/>
              </a:ext>
            </a:extLst>
          </p:cNvPr>
          <p:cNvCxnSpPr>
            <a:cxnSpLocks/>
          </p:cNvCxnSpPr>
          <p:nvPr/>
        </p:nvCxnSpPr>
        <p:spPr>
          <a:xfrm flipH="1" flipV="1">
            <a:off x="2814226" y="1433947"/>
            <a:ext cx="130281" cy="28936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04D8D77-5845-726A-89B3-51F2C021CAFB}"/>
              </a:ext>
            </a:extLst>
          </p:cNvPr>
          <p:cNvSpPr txBox="1"/>
          <p:nvPr/>
        </p:nvSpPr>
        <p:spPr>
          <a:xfrm>
            <a:off x="2592378" y="1758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整除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42EF7D-034A-CE73-CAED-5FBA6F6C6ED9}"/>
              </a:ext>
            </a:extLst>
          </p:cNvPr>
          <p:cNvSpPr txBox="1"/>
          <p:nvPr/>
        </p:nvSpPr>
        <p:spPr>
          <a:xfrm>
            <a:off x="3172952" y="17573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取余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39AFD1B-921F-FDCA-57A9-8F6054712E4E}"/>
              </a:ext>
            </a:extLst>
          </p:cNvPr>
          <p:cNvCxnSpPr>
            <a:cxnSpLocks/>
          </p:cNvCxnSpPr>
          <p:nvPr/>
        </p:nvCxnSpPr>
        <p:spPr>
          <a:xfrm flipH="1" flipV="1">
            <a:off x="3256876" y="1433947"/>
            <a:ext cx="130281" cy="2893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3" y="1727489"/>
            <a:ext cx="7191498" cy="30731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公交车始末时间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9" y="665869"/>
            <a:ext cx="10441859" cy="56323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统计公交车从始发到末站所花费的时间。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第一行，起始时间：小时  分钟 ， 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第二行，结束时间：小时  分钟。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时间差：小时   分钟。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1  20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3  10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1  50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问题分析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Text Box 3">
            <a:extLst>
              <a:ext uri="{FF2B5EF4-FFF2-40B4-BE49-F238E27FC236}">
                <a16:creationId xmlns:a16="http://schemas.microsoft.com/office/drawing/2014/main" id="{ABAF85F3-B052-075B-A83C-3EB8F9006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250" y="1018441"/>
            <a:ext cx="8215712" cy="186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情况一：出发时间分钟数  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&lt;  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到站时间分钟数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例：出发时间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9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时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30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        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到站时间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10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时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40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D8E4758-E006-86A8-0419-3D0671BC7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250" y="3198167"/>
            <a:ext cx="8215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这种情况好解决，只需要相减就行</a:t>
            </a:r>
            <a:endParaRPr lang="en-US" altLang="zh-CN" sz="2400" b="1" dirty="0">
              <a:solidFill>
                <a:schemeClr val="accent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509E1D7-BFE6-B67D-C04E-555F45D5C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250" y="3978536"/>
            <a:ext cx="8215712" cy="186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情况二：出发时间分钟数  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&gt; 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到站时间分钟数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例：出发时间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9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时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50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        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到站时间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11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时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20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B5A0209-7F31-3A18-4261-5663EF4C1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250" y="6158262"/>
            <a:ext cx="8215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这种情况怎么办？</a:t>
            </a:r>
            <a:endParaRPr lang="en-US" altLang="zh-CN" sz="2400" b="1" dirty="0">
              <a:solidFill>
                <a:schemeClr val="accent3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5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976282" y="2281084"/>
            <a:ext cx="8239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第三课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算术运算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问题分析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E509E1D7-BFE6-B67D-C04E-555F45D5C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337" y="1306521"/>
            <a:ext cx="43533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所以说需要统一单位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40778DD-37F4-D5EC-456C-B97D4D063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337" y="2040118"/>
            <a:ext cx="4353324" cy="116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例：</a:t>
            </a:r>
            <a:r>
              <a:rPr lang="en-US" altLang="zh-CN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9</a:t>
            </a: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时</a:t>
            </a:r>
            <a:r>
              <a:rPr lang="en-US" altLang="zh-CN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30</a:t>
            </a: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</a:t>
            </a:r>
            <a:r>
              <a:rPr lang="en-US" altLang="zh-CN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-&gt;570</a:t>
            </a: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</a:t>
            </a:r>
            <a:endParaRPr lang="en-US" altLang="zh-CN" sz="2400" b="1" dirty="0">
              <a:solidFill>
                <a:schemeClr val="accent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         11</a:t>
            </a: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时</a:t>
            </a:r>
            <a:r>
              <a:rPr lang="en-US" altLang="zh-CN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20</a:t>
            </a: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</a:t>
            </a:r>
            <a:r>
              <a:rPr lang="en-US" altLang="zh-CN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-&gt;680</a:t>
            </a: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</a:t>
            </a:r>
            <a:endParaRPr lang="en-US" altLang="zh-CN" sz="2400" b="1" dirty="0">
              <a:solidFill>
                <a:schemeClr val="accent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D0D7-5B40-5F06-D44B-E43EF591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062" y="3473394"/>
            <a:ext cx="50718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两数相减，就可以得到行驶时间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1BD9114F-EC1C-71B1-C92A-854CAA84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062" y="4206991"/>
            <a:ext cx="50718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680</a:t>
            </a: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 </a:t>
            </a:r>
            <a:r>
              <a:rPr lang="en-US" altLang="zh-CN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- 570</a:t>
            </a: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 </a:t>
            </a:r>
            <a:r>
              <a:rPr lang="en-US" altLang="zh-CN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= 110</a:t>
            </a: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分钟</a:t>
            </a:r>
            <a:endParaRPr lang="en-US" altLang="zh-CN" sz="2400" b="1" dirty="0">
              <a:solidFill>
                <a:schemeClr val="accent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961D3791-6C8D-1DC6-B6A1-2E698FBC5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062" y="4940588"/>
            <a:ext cx="50718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行驶时间</a:t>
            </a:r>
            <a:r>
              <a:rPr lang="en-US" altLang="zh-CN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/60</a:t>
            </a: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即可得到小时数</a:t>
            </a:r>
            <a:endParaRPr lang="en-US" altLang="zh-CN" sz="2400" b="1" dirty="0">
              <a:solidFill>
                <a:schemeClr val="accent3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FE5D581-E3A1-3F66-4375-F74814DE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062" y="5677091"/>
            <a:ext cx="50718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行驶时间</a:t>
            </a:r>
            <a:r>
              <a:rPr lang="en-US" altLang="zh-CN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%60</a:t>
            </a: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即可得到分钟数</a:t>
            </a:r>
            <a:endParaRPr lang="en-US" altLang="zh-CN" sz="2400" b="1" dirty="0">
              <a:solidFill>
                <a:schemeClr val="accent3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28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18293A0-770F-4476-8566-B820B3DC189C}"/>
              </a:ext>
            </a:extLst>
          </p:cNvPr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9173790-B0C4-415C-BC59-0536144BF5E9}"/>
                </a:ext>
              </a:extLst>
            </p:cNvPr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步骤分析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D7076F6-03BB-4131-87A8-A26CD0B9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7FE2A02-D06B-44B1-BAAC-C0835E4D3F0B}"/>
              </a:ext>
            </a:extLst>
          </p:cNvPr>
          <p:cNvSpPr/>
          <p:nvPr/>
        </p:nvSpPr>
        <p:spPr>
          <a:xfrm>
            <a:off x="7488712" y="3239020"/>
            <a:ext cx="3219061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钉钉进步体" panose="00020600040101010101" pitchFamily="18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B2F98D1-6459-2415-10BD-475935A7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081" y="1085053"/>
            <a:ext cx="90646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创建变量，分别保存出发</a:t>
            </a: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&amp;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结束时间的小时及分钟；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642DA55-4167-4D24-7171-0253C92BA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082" y="2162036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输入出发</a:t>
            </a: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&amp;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结束时间的小时及分钟；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11E04AA-4862-A544-B031-B4639090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082" y="3239019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进行单位换算；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B3CD954-8641-1B33-9281-FD099671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082" y="4316002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4.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换算之后相减得到行驶时间；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1648F7D-FBB4-3C5C-4440-949EBC52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081" y="5392985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5.</a:t>
            </a:r>
            <a:r>
              <a:rPr lang="zh-CN" altLang="en-US" sz="2800" b="1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根据行驶时间，进行运算，输出结果。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01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72" y="1036493"/>
            <a:ext cx="5181600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秒钟换算时分秒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9" y="665869"/>
            <a:ext cx="10441859" cy="50167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将输入的秒表示成小时分钟秒的形式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一行，一个整数表示秒钟时间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一行，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h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小时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分钟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s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秒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8000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小时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13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分钟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秒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0A196D2-A4BC-56EA-ADF3-CC2B05D3F169}"/>
              </a:ext>
            </a:extLst>
          </p:cNvPr>
          <p:cNvCxnSpPr>
            <a:cxnSpLocks/>
          </p:cNvCxnSpPr>
          <p:nvPr/>
        </p:nvCxnSpPr>
        <p:spPr>
          <a:xfrm>
            <a:off x="1931746" y="1345359"/>
            <a:ext cx="32094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EA5B88-8CAD-7084-38B3-3896595DFE3F}"/>
              </a:ext>
            </a:extLst>
          </p:cNvPr>
          <p:cNvCxnSpPr>
            <a:cxnSpLocks/>
          </p:cNvCxnSpPr>
          <p:nvPr/>
        </p:nvCxnSpPr>
        <p:spPr>
          <a:xfrm flipV="1">
            <a:off x="2992492" y="1338294"/>
            <a:ext cx="1204059" cy="706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秒钟换算时分秒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Text Box 3">
            <a:extLst>
              <a:ext uri="{FF2B5EF4-FFF2-40B4-BE49-F238E27FC236}">
                <a16:creationId xmlns:a16="http://schemas.microsoft.com/office/drawing/2014/main" id="{88BB80A6-AADB-6094-FBD5-91493C3C9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143" y="1363312"/>
            <a:ext cx="8215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</a:t>
            </a: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小时 </a:t>
            </a:r>
            <a:r>
              <a:rPr lang="en-US" altLang="zh-CN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= 60</a:t>
            </a: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分钟 </a:t>
            </a:r>
            <a:r>
              <a:rPr lang="en-US" altLang="zh-CN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= 3600</a:t>
            </a: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秒</a:t>
            </a:r>
            <a:endParaRPr lang="en-US" altLang="zh-CN" sz="2400" b="1" dirty="0">
              <a:solidFill>
                <a:schemeClr val="accent3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0615BC2-4AFE-947E-28E0-D5D188D68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143" y="2259366"/>
            <a:ext cx="8215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如何转换单位？</a:t>
            </a:r>
            <a:endParaRPr lang="en-US" altLang="zh-CN" sz="2400" b="1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0CDF303-FA0D-CF70-4659-518C2EEF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409" y="3155419"/>
            <a:ext cx="66290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例：</a:t>
            </a:r>
            <a:r>
              <a:rPr lang="en-US" altLang="zh-CN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8000</a:t>
            </a:r>
            <a:r>
              <a:rPr lang="zh-CN" altLang="en-US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秒中</a:t>
            </a: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有多少个</a:t>
            </a:r>
            <a:r>
              <a:rPr lang="en-US" altLang="zh-CN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3600</a:t>
            </a:r>
            <a:r>
              <a:rPr lang="zh-CN" altLang="en-US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秒，就有多少小时</a:t>
            </a:r>
            <a:endParaRPr lang="en-US" altLang="zh-CN" sz="2400" b="1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DBE1F755-865C-8052-F238-40698EF3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426" y="3155418"/>
            <a:ext cx="9478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整除</a:t>
            </a:r>
            <a:endParaRPr lang="en-US" altLang="zh-CN" sz="2400" b="1" dirty="0">
              <a:solidFill>
                <a:schemeClr val="accent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87F7A825-3C69-2D97-E8AE-0A9B01CEE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409" y="3906138"/>
            <a:ext cx="7576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不足</a:t>
            </a:r>
            <a:r>
              <a:rPr lang="en-US" altLang="zh-CN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3600</a:t>
            </a:r>
            <a:r>
              <a:rPr lang="zh-CN" altLang="en-US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秒的部分，</a:t>
            </a: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有多少个</a:t>
            </a:r>
            <a:r>
              <a:rPr lang="en-US" altLang="zh-CN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60</a:t>
            </a:r>
            <a:r>
              <a:rPr lang="zh-CN" altLang="en-US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秒，就有多少分钟</a:t>
            </a:r>
            <a:endParaRPr lang="en-US" altLang="zh-CN" sz="2400" b="1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59FCBD11-0B7D-D5C6-C9E6-05C1B4AB2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0216" y="3901776"/>
            <a:ext cx="26644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先取余，再整除</a:t>
            </a:r>
            <a:endParaRPr lang="en-US" altLang="zh-CN" sz="2400" b="1" dirty="0">
              <a:solidFill>
                <a:schemeClr val="accent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D4ED380-79E7-C8D2-FE27-D3A42762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410" y="4656857"/>
            <a:ext cx="4418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不足</a:t>
            </a:r>
            <a:r>
              <a:rPr lang="en-US" altLang="zh-CN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60</a:t>
            </a:r>
            <a:r>
              <a:rPr lang="zh-CN" altLang="en-US" sz="2400" b="1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秒的部分，就是秒数</a:t>
            </a:r>
            <a:endParaRPr lang="en-US" altLang="zh-CN" sz="2400" b="1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5F98A82D-5024-653D-D70B-6026EEF6F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744" y="4656856"/>
            <a:ext cx="9478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取余</a:t>
            </a:r>
            <a:endParaRPr lang="en-US" altLang="zh-CN" sz="2400" b="1" dirty="0">
              <a:solidFill>
                <a:schemeClr val="accent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78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18293A0-770F-4476-8566-B820B3DC189C}"/>
              </a:ext>
            </a:extLst>
          </p:cNvPr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9173790-B0C4-415C-BC59-0536144BF5E9}"/>
                </a:ext>
              </a:extLst>
            </p:cNvPr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步骤分析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D7076F6-03BB-4131-87A8-A26CD0B9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7FE2A02-D06B-44B1-BAAC-C0835E4D3F0B}"/>
              </a:ext>
            </a:extLst>
          </p:cNvPr>
          <p:cNvSpPr/>
          <p:nvPr/>
        </p:nvSpPr>
        <p:spPr>
          <a:xfrm>
            <a:off x="7488712" y="3239020"/>
            <a:ext cx="3219061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钉钉进步体" panose="00020600040101010101" pitchFamily="18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B2F98D1-6459-2415-10BD-475935A7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081" y="1085053"/>
            <a:ext cx="90646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创建变量，分别保存总秒数、时、分、秒；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642DA55-4167-4D24-7171-0253C92BA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082" y="2162036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输入总秒数；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11E04AA-4862-A544-B031-B4639090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082" y="3239019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进行单位换算，并保存在变量中；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B3CD954-8641-1B33-9281-FD099671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082" y="4316002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4.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输出结果。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2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0" y="1170275"/>
            <a:ext cx="643890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小玉买文具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665869"/>
            <a:ext cx="10441859" cy="50167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班主任给小玉一个任务，到文具店里买尽量多的签字笔。已知一只签字笔的价格是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9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角，而班主任给小玉的钱是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角，小玉想知道，她最多能买多少只签字笔呢。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输入只有一行两个整数，分别表示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输出一行一个整数，表示小玉最多能买多少只签字笔。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10 3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18293A0-770F-4476-8566-B820B3DC189C}"/>
              </a:ext>
            </a:extLst>
          </p:cNvPr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9173790-B0C4-415C-BC59-0536144BF5E9}"/>
                </a:ext>
              </a:extLst>
            </p:cNvPr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步骤分析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D7076F6-03BB-4131-87A8-A26CD0B9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7FE2A02-D06B-44B1-BAAC-C0835E4D3F0B}"/>
              </a:ext>
            </a:extLst>
          </p:cNvPr>
          <p:cNvSpPr/>
          <p:nvPr/>
        </p:nvSpPr>
        <p:spPr>
          <a:xfrm>
            <a:off x="7464489" y="3832471"/>
            <a:ext cx="3219061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钉钉进步体" panose="00020600040101010101" pitchFamily="18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B2F98D1-6459-2415-10BD-475935A7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58" y="1678504"/>
            <a:ext cx="90646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创建变量，分别保存小玉拥有的钱数；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642DA55-4167-4D24-7171-0253C92BA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59" y="2755487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输入小玉拥有的钱数；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11E04AA-4862-A544-B031-B4639090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59" y="3832470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进行单位换算，进行运算，直接输出。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8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124383"/>
            <a:ext cx="4922261" cy="39943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准备工作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875068" y="1520889"/>
            <a:ext cx="3034459" cy="15768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ea typeface="钉钉进步体" panose="00020600040101010101" pitchFamily="18" charset="-122"/>
              </a:rPr>
              <a:t>floor</a:t>
            </a:r>
            <a:endParaRPr lang="zh-CN" altLang="en-US" sz="4800" dirty="0">
              <a:ea typeface="钉钉进步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87074" y="1520889"/>
            <a:ext cx="3034459" cy="15768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ea typeface="钉钉进步体" panose="00020600040101010101" pitchFamily="18" charset="-122"/>
              </a:rPr>
              <a:t>ceil</a:t>
            </a:r>
            <a:endParaRPr lang="zh-CN" altLang="en-US" sz="4800" dirty="0">
              <a:ea typeface="钉钉进步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99084" y="1520889"/>
            <a:ext cx="2817845" cy="15768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a typeface="钉钉进步体" panose="00020600040101010101" pitchFamily="18" charset="-122"/>
              </a:rPr>
              <a:t>power</a:t>
            </a:r>
            <a:endParaRPr lang="zh-CN" altLang="en-US" sz="5400" dirty="0">
              <a:ea typeface="钉钉进步体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068" y="3760236"/>
            <a:ext cx="3034459" cy="15768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a typeface="钉钉进步体" panose="00020600040101010101" pitchFamily="18" charset="-122"/>
              </a:rPr>
              <a:t>random	</a:t>
            </a:r>
            <a:endParaRPr lang="zh-CN" altLang="en-US" sz="5400" dirty="0">
              <a:ea typeface="钉钉进步体" panose="00020600040101010101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87074" y="3760237"/>
            <a:ext cx="3034459" cy="15768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a typeface="钉钉进步体" panose="00020600040101010101" pitchFamily="18" charset="-122"/>
              </a:rPr>
              <a:t>maximum</a:t>
            </a:r>
            <a:endParaRPr lang="zh-CN" altLang="en-US" sz="5400" dirty="0">
              <a:ea typeface="钉钉进步体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9082" y="3760236"/>
            <a:ext cx="3034459" cy="15768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a typeface="钉钉进步体" panose="00020600040101010101" pitchFamily="18" charset="-122"/>
              </a:rPr>
              <a:t>minimum</a:t>
            </a:r>
            <a:endParaRPr lang="zh-CN" altLang="en-US" sz="5400" dirty="0">
              <a:ea typeface="钉钉进步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0DF54E-68D2-C892-6890-6120C631A35F}"/>
              </a:ext>
            </a:extLst>
          </p:cNvPr>
          <p:cNvSpPr txBox="1"/>
          <p:nvPr/>
        </p:nvSpPr>
        <p:spPr>
          <a:xfrm>
            <a:off x="1140992" y="3167389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地板</a:t>
            </a:r>
            <a:r>
              <a:rPr lang="en-US" altLang="zh-CN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;</a:t>
            </a:r>
            <a:r>
              <a:rPr lang="zh-CN" altLang="en-US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向下取整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905785-1A7A-6659-72D0-1976019A2E77}"/>
              </a:ext>
            </a:extLst>
          </p:cNvPr>
          <p:cNvSpPr txBox="1"/>
          <p:nvPr/>
        </p:nvSpPr>
        <p:spPr>
          <a:xfrm>
            <a:off x="4593926" y="3167389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装天花板</a:t>
            </a:r>
            <a:r>
              <a:rPr lang="en-US" altLang="zh-CN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;</a:t>
            </a:r>
            <a:r>
              <a:rPr lang="zh-CN" altLang="en-US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向上取整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BCDEB1-1212-7932-BAA5-22DA00F23912}"/>
              </a:ext>
            </a:extLst>
          </p:cNvPr>
          <p:cNvSpPr txBox="1"/>
          <p:nvPr/>
        </p:nvSpPr>
        <p:spPr>
          <a:xfrm>
            <a:off x="8833033" y="3167389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力量</a:t>
            </a:r>
            <a:r>
              <a:rPr lang="en-US" altLang="zh-CN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;</a:t>
            </a:r>
            <a:r>
              <a:rPr lang="zh-CN" altLang="en-US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幂</a:t>
            </a:r>
            <a:r>
              <a:rPr lang="en-US" altLang="zh-CN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乘方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F16E39-EEB1-9388-4F55-B7A758841960}"/>
              </a:ext>
            </a:extLst>
          </p:cNvPr>
          <p:cNvSpPr txBox="1"/>
          <p:nvPr/>
        </p:nvSpPr>
        <p:spPr>
          <a:xfrm>
            <a:off x="1763348" y="54067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随机的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37FB56-E7AC-3283-99F8-686CDDA607B0}"/>
              </a:ext>
            </a:extLst>
          </p:cNvPr>
          <p:cNvSpPr txBox="1"/>
          <p:nvPr/>
        </p:nvSpPr>
        <p:spPr>
          <a:xfrm>
            <a:off x="5573361" y="54067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最大值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49F087-BE15-B1A5-0E31-9EE2F4F4D955}"/>
              </a:ext>
            </a:extLst>
          </p:cNvPr>
          <p:cNvSpPr txBox="1"/>
          <p:nvPr/>
        </p:nvSpPr>
        <p:spPr>
          <a:xfrm>
            <a:off x="9277065" y="54067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最小值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6" grpId="0"/>
      <p:bldP spid="13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29498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三位数之和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685533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求任意一个三位数的个位、十位、百位上的三个数字之和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输入一个三位数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输出一行一个整数，表示该三位数各个位数上的和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897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9C92ADF-C901-5862-95E0-C93F2E424528}"/>
              </a:ext>
            </a:extLst>
          </p:cNvPr>
          <p:cNvCxnSpPr>
            <a:cxnSpLocks/>
          </p:cNvCxnSpPr>
          <p:nvPr/>
        </p:nvCxnSpPr>
        <p:spPr>
          <a:xfrm>
            <a:off x="3295274" y="1357470"/>
            <a:ext cx="200945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FAE1A83-ACA0-472D-8B36-90D66530E7C0}"/>
              </a:ext>
            </a:extLst>
          </p:cNvPr>
          <p:cNvCxnSpPr>
            <a:cxnSpLocks/>
          </p:cNvCxnSpPr>
          <p:nvPr/>
        </p:nvCxnSpPr>
        <p:spPr>
          <a:xfrm flipV="1">
            <a:off x="4300002" y="575285"/>
            <a:ext cx="332554" cy="34733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BA09114-83E5-1132-A1A5-ADCBC7621597}"/>
              </a:ext>
            </a:extLst>
          </p:cNvPr>
          <p:cNvSpPr txBox="1"/>
          <p:nvPr/>
        </p:nvSpPr>
        <p:spPr>
          <a:xfrm>
            <a:off x="3386065" y="20595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如何将各个位数字取出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29498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取出各个位上的数字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Text Box 3">
            <a:extLst>
              <a:ext uri="{FF2B5EF4-FFF2-40B4-BE49-F238E27FC236}">
                <a16:creationId xmlns:a16="http://schemas.microsoft.com/office/drawing/2014/main" id="{F083862C-9EA0-02ED-0631-D4ECEC9FD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89" y="659748"/>
            <a:ext cx="1579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取千位：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3A19841-D58E-C7C3-A513-50CF4747D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865" y="659748"/>
            <a:ext cx="3058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例：数字</a:t>
            </a: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7  5  3  1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6A54EA-25E6-BBA4-4FFB-4C5AA61B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35861">
            <a:off x="3930498" y="1305681"/>
            <a:ext cx="700225" cy="700225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BFE8D50-4D60-22F6-4C9A-219E88E3BEBC}"/>
              </a:ext>
            </a:extLst>
          </p:cNvPr>
          <p:cNvCxnSpPr>
            <a:cxnSpLocks/>
          </p:cNvCxnSpPr>
          <p:nvPr/>
        </p:nvCxnSpPr>
        <p:spPr>
          <a:xfrm>
            <a:off x="4280610" y="659748"/>
            <a:ext cx="0" cy="52321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">
            <a:extLst>
              <a:ext uri="{FF2B5EF4-FFF2-40B4-BE49-F238E27FC236}">
                <a16:creationId xmlns:a16="http://schemas.microsoft.com/office/drawing/2014/main" id="{53B26E90-72D4-D89B-3C3D-097696F5C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604" y="659748"/>
            <a:ext cx="3058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7531  </a:t>
            </a:r>
            <a:r>
              <a:rPr lang="en-US" altLang="zh-CN" sz="28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/  1000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A13913C3-4D43-07BF-A233-9B45409E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89" y="2259443"/>
            <a:ext cx="1579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取百位：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22F6131B-E7FF-26DA-D5D1-FFB6516C8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865" y="2259443"/>
            <a:ext cx="3058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例：数字</a:t>
            </a: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7  5  3  1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849DF03-60E5-7FC0-551B-9F9217EF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35861">
            <a:off x="4275669" y="2905375"/>
            <a:ext cx="700225" cy="700225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E82159-22FB-1565-58FC-71291387C9C8}"/>
              </a:ext>
            </a:extLst>
          </p:cNvPr>
          <p:cNvCxnSpPr>
            <a:cxnSpLocks/>
          </p:cNvCxnSpPr>
          <p:nvPr/>
        </p:nvCxnSpPr>
        <p:spPr>
          <a:xfrm>
            <a:off x="4625781" y="2259442"/>
            <a:ext cx="0" cy="52321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">
            <a:extLst>
              <a:ext uri="{FF2B5EF4-FFF2-40B4-BE49-F238E27FC236}">
                <a16:creationId xmlns:a16="http://schemas.microsoft.com/office/drawing/2014/main" id="{264F6474-E312-D3B6-3F51-FE72B4D7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604" y="2259443"/>
            <a:ext cx="3058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7531  </a:t>
            </a:r>
            <a:r>
              <a:rPr lang="en-US" altLang="zh-CN" sz="28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/  100  </a:t>
            </a:r>
            <a:r>
              <a:rPr lang="en-US" altLang="zh-CN" sz="28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%  10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91E2056-D14B-E2BE-D4E8-52E3D4954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89" y="3859136"/>
            <a:ext cx="1579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取十位：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97F559B1-5F42-F400-51C6-566B1A2F7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865" y="3859136"/>
            <a:ext cx="3058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例：数字</a:t>
            </a: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7  5  3  1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A63E27B-4286-09EA-3D65-D439EC77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35861">
            <a:off x="4659733" y="4505069"/>
            <a:ext cx="700225" cy="700225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343D7FA-888D-68D7-650F-66F5FA41C313}"/>
              </a:ext>
            </a:extLst>
          </p:cNvPr>
          <p:cNvCxnSpPr>
            <a:cxnSpLocks/>
          </p:cNvCxnSpPr>
          <p:nvPr/>
        </p:nvCxnSpPr>
        <p:spPr>
          <a:xfrm>
            <a:off x="5009845" y="3859136"/>
            <a:ext cx="0" cy="52321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">
            <a:extLst>
              <a:ext uri="{FF2B5EF4-FFF2-40B4-BE49-F238E27FC236}">
                <a16:creationId xmlns:a16="http://schemas.microsoft.com/office/drawing/2014/main" id="{74910F8D-2622-DED1-38E2-322CEFA4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604" y="3859136"/>
            <a:ext cx="3058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7531  </a:t>
            </a:r>
            <a:r>
              <a:rPr lang="en-US" altLang="zh-CN" sz="28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/  10  </a:t>
            </a:r>
            <a:r>
              <a:rPr lang="en-US" altLang="zh-CN" sz="28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%  10</a:t>
            </a: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4CADE25C-23E6-2A71-7676-FB250F36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89" y="5458828"/>
            <a:ext cx="1579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取个位：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C46A9654-7A1D-3454-F6E8-31E6A965D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865" y="5458828"/>
            <a:ext cx="3058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例：数字</a:t>
            </a: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7  5  3  1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CB78734-57DE-64B8-C85F-880E69F1D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35861">
            <a:off x="4974622" y="6104761"/>
            <a:ext cx="700225" cy="700225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B230EB0-8386-87F9-774F-B881A8B70F1E}"/>
              </a:ext>
            </a:extLst>
          </p:cNvPr>
          <p:cNvCxnSpPr>
            <a:cxnSpLocks/>
          </p:cNvCxnSpPr>
          <p:nvPr/>
        </p:nvCxnSpPr>
        <p:spPr>
          <a:xfrm>
            <a:off x="5324734" y="5458828"/>
            <a:ext cx="0" cy="52321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">
            <a:extLst>
              <a:ext uri="{FF2B5EF4-FFF2-40B4-BE49-F238E27FC236}">
                <a16:creationId xmlns:a16="http://schemas.microsoft.com/office/drawing/2014/main" id="{40E25490-74A8-D80B-C6B0-96AB6EE4B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604" y="5458828"/>
            <a:ext cx="3058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7531         </a:t>
            </a:r>
            <a:r>
              <a:rPr lang="en-US" altLang="zh-CN" sz="28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%10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42D2B54F-7EF4-03F4-6511-89AA9FA63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7292" y="659747"/>
            <a:ext cx="964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%10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48BFF57E-1910-D40E-D288-6A5FFFAA3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132" y="5458828"/>
            <a:ext cx="6540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/  1</a:t>
            </a:r>
          </a:p>
        </p:txBody>
      </p:sp>
    </p:spTree>
    <p:extLst>
      <p:ext uri="{BB962C8B-B14F-4D97-AF65-F5344CB8AC3E}">
        <p14:creationId xmlns:p14="http://schemas.microsoft.com/office/powerpoint/2010/main" val="14431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7" grpId="0"/>
      <p:bldP spid="18" grpId="0"/>
      <p:bldP spid="19" grpId="0"/>
      <p:bldP spid="22" grpId="0"/>
      <p:bldP spid="23" grpId="0"/>
      <p:bldP spid="24" grpId="0"/>
      <p:bldP spid="27" grpId="0"/>
      <p:bldP spid="28" grpId="0"/>
      <p:bldP spid="29" grpId="0"/>
      <p:bldP spid="32" grpId="0"/>
      <p:bldP spid="33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29498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取出各个位上的数字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Text Box 3">
            <a:extLst>
              <a:ext uri="{FF2B5EF4-FFF2-40B4-BE49-F238E27FC236}">
                <a16:creationId xmlns:a16="http://schemas.microsoft.com/office/drawing/2014/main" id="{B6B0F69C-4301-4709-141D-FD0596036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96" y="2237879"/>
            <a:ext cx="9064605" cy="129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记忆方法：先切一刀（</a:t>
            </a:r>
            <a:r>
              <a:rPr lang="zh-CN" altLang="en-US" sz="28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整除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），再拿剩下的（</a:t>
            </a:r>
            <a:r>
              <a:rPr lang="zh-CN" altLang="en-US" sz="28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取余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）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最高位只整除，最低位只取余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0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DF850BE-F1C7-C239-151D-5F4EFBE4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32" y="1108627"/>
            <a:ext cx="5197535" cy="547081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29498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逆序输出四位数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903862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输入一个四位数，要求把这个四位数逆序输出。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输入一个四位数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输出一行一个整数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1234</a:t>
            </a:r>
            <a:endParaRPr lang="en-US" altLang="zh-CN" sz="2000" dirty="0">
              <a:solidFill>
                <a:srgbClr val="002060"/>
              </a:solidFill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4321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18293A0-770F-4476-8566-B820B3DC189C}"/>
              </a:ext>
            </a:extLst>
          </p:cNvPr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9173790-B0C4-415C-BC59-0536144BF5E9}"/>
                </a:ext>
              </a:extLst>
            </p:cNvPr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步骤分析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D7076F6-03BB-4131-87A8-A26CD0B9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7FE2A02-D06B-44B1-BAAC-C0835E4D3F0B}"/>
              </a:ext>
            </a:extLst>
          </p:cNvPr>
          <p:cNvSpPr/>
          <p:nvPr/>
        </p:nvSpPr>
        <p:spPr>
          <a:xfrm>
            <a:off x="7464489" y="3832471"/>
            <a:ext cx="3219061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钉钉进步体" panose="00020600040101010101" pitchFamily="18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B2F98D1-6459-2415-10BD-475935A7F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58" y="1678504"/>
            <a:ext cx="90646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 输入一个四位数；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642DA55-4167-4D24-7171-0253C92BA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59" y="2755487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取出各个位上的数字 ；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11E04AA-4862-A544-B031-B4639090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59" y="3832470"/>
            <a:ext cx="8215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3.</a:t>
            </a:r>
            <a:r>
              <a:rPr lang="zh-CN" altLang="en-US" sz="28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输出结果。</a:t>
            </a:r>
            <a:endParaRPr lang="en-US" altLang="zh-CN" sz="28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6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0C2A153-4F2E-0D46-0BB2-D144585F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22" y="1134229"/>
            <a:ext cx="5630756" cy="542704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19664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19664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数字反转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593364"/>
            <a:ext cx="10441859" cy="47089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输入一个不小于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100 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且小于 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1000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，同时包括小数点后一位的一个浮点数，要求把这个数字翻转过来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输入一个包括小数点后一位的浮点数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输出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一个包括小数点后一位的浮点数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123.4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432.1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2" name="图片 1" descr="upload_post_object_v2_5110527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52" y="825705"/>
            <a:ext cx="5686070" cy="55838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19664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19664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正逆数之和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747252"/>
            <a:ext cx="10441858" cy="450317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输入一个三位数，然后与它的倒序数相加，输出和。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一个三位正整数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一个三位正整数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与它的倒序数相加的和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167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928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3994552" y="1143581"/>
            <a:ext cx="5423123" cy="807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整除</a:t>
            </a:r>
            <a:r>
              <a:rPr lang="en-US" altLang="zh-CN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&amp;</a:t>
            </a: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取余</a:t>
            </a: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运算符简写</a:t>
            </a: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自增自减</a:t>
            </a: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常用数学库函数</a:t>
            </a: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altLang="zh-CN" sz="3200" dirty="0">
              <a:solidFill>
                <a:schemeClr val="bg1"/>
              </a:solidFill>
              <a:ea typeface="钉钉进步体" panose="00020600040101010101" pitchFamily="18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3200" dirty="0">
              <a:solidFill>
                <a:schemeClr val="bg1"/>
              </a:solidFill>
              <a:ea typeface="钉钉进步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88" y="935004"/>
            <a:ext cx="5053499" cy="439249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19664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19664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人民币支付问题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1" y="839421"/>
            <a:ext cx="10441858" cy="53860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从键盘输入一指定金额（以元为单位，如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345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），然后输出支付该金额的各种面额的人民币数量，显示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50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元各多少张，要求尽量使用大面额的钞票。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一个小于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1000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的正整数。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每行显示一个整数，从上到下分别表示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50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20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元，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元人民币的张数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735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4" y="809625"/>
            <a:ext cx="603885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知识要点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运算符简写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2250364" y="5242786"/>
            <a:ext cx="7037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钉钉进步体" panose="00020600040101010101" pitchFamily="18" charset="-122"/>
              </a:rPr>
              <a:t>注意：两个简写的运算符中间不要有空格。</a:t>
            </a:r>
            <a:endParaRPr lang="en-US" altLang="zh-CN" sz="2800" b="1" dirty="0">
              <a:solidFill>
                <a:srgbClr val="FF0000"/>
              </a:solidFill>
              <a:ea typeface="钉钉进步体" panose="00020600040101010101" pitchFamily="18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73819" y="1964366"/>
          <a:ext cx="4644360" cy="2743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2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简 写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含 义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 += 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 = </a:t>
                      </a: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a+b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 -= 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 = a-b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 *= 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 = a*b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 /= 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 = a/b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 a %= 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 = </a:t>
                      </a: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sym typeface="宋体" pitchFamily="2" charset="-122"/>
                        </a:rPr>
                        <a:t>a%b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75070" y="1091994"/>
            <a:ext cx="7996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在</a:t>
            </a:r>
            <a:r>
              <a:rPr lang="en-US" altLang="zh-CN" sz="24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C++</a:t>
            </a:r>
            <a:r>
              <a:rPr lang="zh-CN" altLang="en-US" sz="24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语言中，有一些运算可以简写，如下表所示：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自增运算符和自减运算符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1584196" y="2141865"/>
            <a:ext cx="10520517" cy="2710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自增运算：变量储存的数值独自增加</a:t>
            </a:r>
            <a:r>
              <a:rPr lang="en-US" altLang="zh-CN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后，将原数值覆盖自增运算</a:t>
            </a:r>
            <a:endParaRPr lang="en-US" altLang="zh-CN" sz="24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自减运算：变量储存的数值独自减少</a:t>
            </a:r>
            <a:r>
              <a:rPr lang="en-US" altLang="zh-CN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后，将原数值覆盖自减运算</a:t>
            </a:r>
            <a:endParaRPr lang="en-US" altLang="zh-CN" sz="24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自增运算符和自减运算符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875070" y="938217"/>
            <a:ext cx="7138220" cy="2247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自增运算符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"</a:t>
            </a:r>
            <a:r>
              <a:rPr lang="en-US" altLang="zh-CN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++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"</a:t>
            </a: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有两种写法，即 </a:t>
            </a:r>
            <a:r>
              <a:rPr lang="en-US" altLang="zh-CN" sz="2400" b="1" dirty="0" err="1">
                <a:solidFill>
                  <a:srgbClr val="002060"/>
                </a:solidFill>
                <a:ea typeface="钉钉进步体" panose="00020600040101010101" pitchFamily="18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++ </a:t>
            </a: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或者 </a:t>
            </a:r>
            <a:r>
              <a:rPr lang="en-US" altLang="zh-CN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++</a:t>
            </a:r>
            <a:r>
              <a:rPr lang="en-US" altLang="zh-CN" sz="2400" b="1" dirty="0" err="1">
                <a:solidFill>
                  <a:srgbClr val="002060"/>
                </a:solidFill>
                <a:ea typeface="钉钉进步体" panose="00020600040101010101" pitchFamily="18" charset="-122"/>
              </a:rPr>
              <a:t>i</a:t>
            </a: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。自减运算符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"</a:t>
            </a:r>
            <a:r>
              <a:rPr lang="en-US" altLang="zh-CN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--</a:t>
            </a:r>
            <a:r>
              <a:rPr lang="en-US" altLang="zh-CN" sz="2400" dirty="0">
                <a:solidFill>
                  <a:schemeClr val="bg1"/>
                </a:solidFill>
                <a:ea typeface="钉钉进步体" panose="00020600040101010101" pitchFamily="18" charset="-122"/>
              </a:rPr>
              <a:t>"</a:t>
            </a: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也有两种写法，即 </a:t>
            </a:r>
            <a:r>
              <a:rPr lang="en-US" altLang="zh-CN" sz="2400" b="1" dirty="0" err="1">
                <a:solidFill>
                  <a:srgbClr val="002060"/>
                </a:solidFill>
                <a:ea typeface="钉钉进步体" panose="00020600040101010101" pitchFamily="18" charset="-122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-- </a:t>
            </a: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或者 </a:t>
            </a:r>
            <a:r>
              <a:rPr lang="en-US" altLang="zh-CN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--</a:t>
            </a:r>
            <a:r>
              <a:rPr lang="en-US" altLang="zh-CN" sz="2400" b="1" dirty="0" err="1">
                <a:solidFill>
                  <a:srgbClr val="002060"/>
                </a:solidFill>
                <a:ea typeface="钉钉进步体" panose="00020600040101010101" pitchFamily="18" charset="-122"/>
              </a:rPr>
              <a:t>i</a:t>
            </a: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。</a:t>
            </a:r>
            <a:endParaRPr lang="en-US" altLang="zh-CN" sz="24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注意：</a:t>
            </a:r>
            <a:r>
              <a:rPr lang="en-US" altLang="zh-CN" sz="2400" b="1" dirty="0" err="1">
                <a:solidFill>
                  <a:srgbClr val="002060"/>
                </a:solidFill>
                <a:ea typeface="钉钉进步体" panose="00020600040101010101" pitchFamily="18" charset="-122"/>
              </a:rPr>
              <a:t>i</a:t>
            </a: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必须是一个变量。</a:t>
            </a:r>
            <a:endParaRPr lang="en-US" altLang="zh-CN" sz="24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作用：让变量的值递增或递减</a:t>
            </a:r>
          </a:p>
        </p:txBody>
      </p:sp>
      <p:graphicFrame>
        <p:nvGraphicFramePr>
          <p:cNvPr id="16" name="表格 16"/>
          <p:cNvGraphicFramePr>
            <a:graphicFrameLocks noGrp="1"/>
          </p:cNvGraphicFramePr>
          <p:nvPr/>
        </p:nvGraphicFramePr>
        <p:xfrm>
          <a:off x="2417656" y="3421867"/>
          <a:ext cx="7356685" cy="18178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7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8912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ea typeface="钉钉进步体" panose="00020600040101010101" pitchFamily="18" charset="-122"/>
                        </a:rPr>
                        <a:t>自增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ea typeface="钉钉进步体" panose="00020600040101010101" pitchFamily="18" charset="-122"/>
                        </a:rPr>
                        <a:t>a++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ea typeface="钉钉进步体" panose="00020600040101010101" pitchFamily="18" charset="-122"/>
                        </a:rPr>
                        <a:t>++a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ea typeface="钉钉进步体" panose="00020600040101010101" pitchFamily="18" charset="-122"/>
                        </a:rPr>
                        <a:t>a=a+1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ea typeface="钉钉进步体" panose="00020600040101010101" pitchFamily="18" charset="-122"/>
                        </a:rPr>
                        <a:t>a+=1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912">
                <a:tc>
                  <a:txBody>
                    <a:bodyPr/>
                    <a:lstStyle/>
                    <a:p>
                      <a:r>
                        <a:rPr lang="zh-CN" altLang="en-US" sz="3200" b="1" dirty="0">
                          <a:ea typeface="钉钉进步体" panose="00020600040101010101" pitchFamily="18" charset="-122"/>
                        </a:rPr>
                        <a:t>自减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ea typeface="钉钉进步体" panose="00020600040101010101" pitchFamily="18" charset="-122"/>
                        </a:rPr>
                        <a:t>a--</a:t>
                      </a:r>
                      <a:endParaRPr lang="zh-CN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ea typeface="钉钉进步体" panose="00020600040101010101" pitchFamily="18" charset="-122"/>
                        </a:rPr>
                        <a:t>--a</a:t>
                      </a:r>
                      <a:endParaRPr lang="zh-CN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ea typeface="钉钉进步体" panose="00020600040101010101" pitchFamily="18" charset="-122"/>
                        </a:rPr>
                        <a:t>a=a-1</a:t>
                      </a:r>
                      <a:endParaRPr lang="zh-CN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ea typeface="钉钉进步体" panose="00020600040101010101" pitchFamily="18" charset="-122"/>
                        </a:rPr>
                        <a:t>a-=1</a:t>
                      </a:r>
                      <a:endParaRPr lang="zh-CN" alt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417656" y="5449078"/>
            <a:ext cx="78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钉钉进步体" panose="00020600040101010101" pitchFamily="18" charset="-122"/>
              </a:rPr>
              <a:t>注意：表格中的表达式都能表示变量</a:t>
            </a:r>
            <a:r>
              <a:rPr lang="en-US" altLang="zh-CN" dirty="0">
                <a:solidFill>
                  <a:srgbClr val="FF0000"/>
                </a:solidFill>
                <a:ea typeface="钉钉进步体" panose="00020600040101010101" pitchFamily="18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ea typeface="钉钉进步体" panose="00020600040101010101" pitchFamily="18" charset="-122"/>
              </a:rPr>
              <a:t>的自增或自减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自增运算符的前置与后置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Text Box 3">
            <a:extLst>
              <a:ext uri="{FF2B5EF4-FFF2-40B4-BE49-F238E27FC236}">
                <a16:creationId xmlns:a16="http://schemas.microsoft.com/office/drawing/2014/main" id="{8E5E2ABD-E5BE-F5C5-0CB7-632E08EC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54" y="942093"/>
            <a:ext cx="110696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运行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a++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和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++a</a:t>
            </a: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对于变量</a:t>
            </a:r>
            <a:r>
              <a:rPr lang="en-US" altLang="zh-CN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a</a:t>
            </a:r>
            <a:r>
              <a:rPr lang="zh-CN" altLang="en-US" sz="2400" b="1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本身没有影响，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运行之后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的值都会增加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90A5C13-FA15-B2D9-EEE1-4EBB9C29B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143" y="1563715"/>
            <a:ext cx="8215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但是，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 = a++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和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 = ++a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就有区别了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5682E1-2D8B-018E-F798-EB08E03A8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695" y="2269861"/>
            <a:ext cx="2232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 = a++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；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1B5899E6-2362-A020-3917-C4A2CB447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679" y="2269861"/>
            <a:ext cx="6275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在加号之前，表示先赋值给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，再自增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322FFBD2-F947-A526-DF94-B01AB6F4C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695" y="4483742"/>
            <a:ext cx="2232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 = ++a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；</a:t>
            </a:r>
            <a:endParaRPr lang="en-US" altLang="zh-CN" sz="24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7BC79025-66EE-74F1-FF54-DFE1410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679" y="4483741"/>
            <a:ext cx="62755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2000"/>
              </a:spcAft>
              <a:buClr>
                <a:schemeClr val="accent2"/>
              </a:buClr>
              <a:buSzPct val="8000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在加号之后，表示先自增，再赋值给</a:t>
            </a:r>
            <a:r>
              <a:rPr lang="en-US" altLang="zh-CN" sz="24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b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CDC244-D493-173E-0642-FF8EE078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43" y="2830672"/>
            <a:ext cx="2889025" cy="16323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41A728-1C26-691F-108B-44617431F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72" y="3187279"/>
            <a:ext cx="2252590" cy="10416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175FF3-6A7B-4B30-D04F-69DDE9557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144" y="5026638"/>
            <a:ext cx="2817960" cy="16313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D9A3140-48C5-4DD4-B533-53C808332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0929" y="5311508"/>
            <a:ext cx="2252590" cy="10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常用数学库函数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98780"/>
              </p:ext>
            </p:extLst>
          </p:nvPr>
        </p:nvGraphicFramePr>
        <p:xfrm>
          <a:off x="1480430" y="1275844"/>
          <a:ext cx="9615404" cy="486924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8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1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7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函数名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格式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功能说明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例子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9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abs(x)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求一个整数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abs(-5)=5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79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求一个实数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(-5.23)=5.23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49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向下取整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floor(x)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求不大于实数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的最大整数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floor(3.14)=3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7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向上取整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ceil(x)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求不小于实数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的最小整数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ceil(3.14)=4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37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pow(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计算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en-US" altLang="zh-CN" sz="1800" b="1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y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,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结果为双精度实数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pow(2,3)=8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，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pow(25,0.5)=5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449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随机函数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rand()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产生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到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32767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之间的随机整数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</a:rPr>
                        <a:t>rand()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364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平方根值函数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的平方根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(25)=5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7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F8CC"/>
                        </a:buClr>
                        <a:buSzPct val="9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比大函数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钉钉进步体" panose="00020600040101010101" pitchFamily="18" charset="-122"/>
                        <a:ea typeface="钉钉进步体" panose="00020600040101010101" pitchFamily="18" charset="-122"/>
                        <a:cs typeface="+mn-cs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AF8CC"/>
                        </a:buClr>
                        <a:buSzPct val="9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max(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x,y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x,y</a:t>
                      </a: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中较大的数</a:t>
                      </a: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max(1,2)=2</a:t>
                      </a: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2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比小函数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钉钉进步体" panose="00020600040101010101" pitchFamily="18" charset="-122"/>
                        <a:ea typeface="钉钉进步体" panose="00020600040101010101" pitchFamily="18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min(</a:t>
                      </a: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sym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x,y</a:t>
                      </a: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中较小的数</a:t>
                      </a: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钉钉进步体" panose="00020600040101010101" pitchFamily="18" charset="-122"/>
                          <a:ea typeface="钉钉进步体" panose="00020600040101010101" pitchFamily="18" charset="-122"/>
                          <a:cs typeface="+mn-cs"/>
                          <a:sym typeface="宋体" pitchFamily="2" charset="-122"/>
                        </a:rPr>
                        <a:t>min(1,2)=1</a:t>
                      </a:r>
                    </a:p>
                  </a:txBody>
                  <a:tcPr anchor="ctr" horzOverflow="overflow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常用数学库函数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875070" y="730310"/>
            <a:ext cx="10520517" cy="864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使用数学库函数时需要在程序开头包含</a:t>
            </a:r>
            <a:r>
              <a:rPr lang="zh-CN" altLang="en-US" sz="2400" b="1" dirty="0">
                <a:solidFill>
                  <a:srgbClr val="FF0000"/>
                </a:solidFill>
                <a:ea typeface="钉钉进步体" panose="00020600040101010101" pitchFamily="18" charset="-122"/>
              </a:rPr>
              <a:t>数学库头文件</a:t>
            </a:r>
            <a:r>
              <a:rPr lang="en-US" altLang="zh-CN" sz="2400" b="1" dirty="0">
                <a:solidFill>
                  <a:srgbClr val="FF0000"/>
                </a:solidFill>
                <a:ea typeface="钉钉进步体" panose="00020600040101010101" pitchFamily="18" charset="-122"/>
              </a:rPr>
              <a:t>&lt;</a:t>
            </a:r>
            <a:r>
              <a:rPr lang="en-US" altLang="zh-CN" sz="2400" b="1" dirty="0" err="1">
                <a:solidFill>
                  <a:srgbClr val="FF0000"/>
                </a:solidFill>
                <a:ea typeface="钉钉进步体" panose="00020600040101010101" pitchFamily="18" charset="-122"/>
              </a:rPr>
              <a:t>cmath</a:t>
            </a:r>
            <a:r>
              <a:rPr lang="en-US" altLang="zh-CN" sz="2400" b="1" dirty="0">
                <a:solidFill>
                  <a:srgbClr val="FF0000"/>
                </a:solidFill>
                <a:ea typeface="钉钉进步体" panose="00020600040101010101" pitchFamily="18" charset="-122"/>
              </a:rPr>
              <a:t>&gt;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78" y="1974546"/>
            <a:ext cx="4095750" cy="14763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52825" y="3541934"/>
            <a:ext cx="10520517" cy="864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或使用</a:t>
            </a:r>
            <a:r>
              <a:rPr lang="zh-CN" altLang="en-US" sz="2400" b="1" dirty="0">
                <a:solidFill>
                  <a:srgbClr val="FF0000"/>
                </a:solidFill>
                <a:ea typeface="钉钉进步体" panose="00020600040101010101" pitchFamily="18" charset="-122"/>
              </a:rPr>
              <a:t>万能头文件 </a:t>
            </a:r>
            <a:r>
              <a:rPr lang="en-US" altLang="zh-CN" sz="2400" b="1" dirty="0">
                <a:solidFill>
                  <a:srgbClr val="FF0000"/>
                </a:solidFill>
                <a:ea typeface="钉钉进步体" panose="00020600040101010101" pitchFamily="18" charset="-122"/>
              </a:rPr>
              <a:t>&lt;bits/</a:t>
            </a:r>
            <a:r>
              <a:rPr lang="en-US" altLang="zh-CN" sz="2400" b="1" dirty="0" err="1">
                <a:solidFill>
                  <a:srgbClr val="FF0000"/>
                </a:solidFill>
                <a:ea typeface="钉钉进步体" panose="00020600040101010101" pitchFamily="18" charset="-122"/>
              </a:rPr>
              <a:t>stdc</a:t>
            </a:r>
            <a:r>
              <a:rPr lang="en-US" altLang="zh-CN" sz="2400" b="1" dirty="0">
                <a:solidFill>
                  <a:srgbClr val="FF0000"/>
                </a:solidFill>
                <a:ea typeface="钉钉进步体" panose="00020600040101010101" pitchFamily="18" charset="-122"/>
              </a:rPr>
              <a:t>++.h&gt;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178" y="4656448"/>
            <a:ext cx="41814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知识要点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输出修正与保留小数位数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1902941" y="1344070"/>
            <a:ext cx="10520517" cy="235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保留小数点后指定</a:t>
            </a:r>
            <a:r>
              <a:rPr lang="en-US" altLang="zh-CN" sz="3200" b="1" dirty="0">
                <a:solidFill>
                  <a:srgbClr val="FF0000"/>
                </a:solidFill>
                <a:ea typeface="钉钉进步体" panose="00020600040101010101" pitchFamily="18" charset="-122"/>
              </a:rPr>
              <a:t>n</a:t>
            </a:r>
            <a:r>
              <a:rPr lang="zh-CN" altLang="en-US" sz="3200" b="1" dirty="0">
                <a:solidFill>
                  <a:srgbClr val="FF0000"/>
                </a:solidFill>
                <a:ea typeface="钉钉进步体" panose="00020600040101010101" pitchFamily="18" charset="-122"/>
              </a:rPr>
              <a:t>位数</a:t>
            </a:r>
            <a:r>
              <a:rPr lang="zh-CN" altLang="en-US" sz="32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，将</a:t>
            </a:r>
            <a:r>
              <a:rPr lang="en-US" altLang="zh-CN" sz="32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a</a:t>
            </a:r>
            <a:r>
              <a:rPr lang="zh-CN" altLang="en-US" sz="32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输出</a:t>
            </a:r>
            <a:endParaRPr lang="en-US" altLang="zh-CN" sz="32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1" dirty="0" err="1">
                <a:solidFill>
                  <a:srgbClr val="002060"/>
                </a:solidFill>
                <a:ea typeface="钉钉进步体" panose="00020600040101010101" pitchFamily="18" charset="-122"/>
              </a:rPr>
              <a:t>cout</a:t>
            </a:r>
            <a:r>
              <a:rPr lang="en-US" altLang="zh-CN" sz="32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&lt;&lt;</a:t>
            </a:r>
            <a:r>
              <a:rPr lang="en-US" altLang="zh-CN" sz="3200" b="1" dirty="0">
                <a:solidFill>
                  <a:srgbClr val="FF0000"/>
                </a:solidFill>
                <a:ea typeface="钉钉进步体" panose="00020600040101010101" pitchFamily="18" charset="-122"/>
              </a:rPr>
              <a:t>fixed</a:t>
            </a:r>
            <a:r>
              <a:rPr lang="en-US" altLang="zh-CN" sz="32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&lt;&lt;</a:t>
            </a:r>
            <a:r>
              <a:rPr lang="en-US" altLang="zh-CN" sz="3200" b="1" dirty="0" err="1">
                <a:solidFill>
                  <a:srgbClr val="FF0000"/>
                </a:solidFill>
                <a:ea typeface="钉钉进步体" panose="00020600040101010101" pitchFamily="18" charset="-122"/>
              </a:rPr>
              <a:t>setprecision</a:t>
            </a:r>
            <a:r>
              <a:rPr lang="en-US" altLang="zh-CN" sz="32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(n)&lt;&lt;a; </a:t>
            </a:r>
            <a:endParaRPr lang="en-US" altLang="zh-CN" sz="3200" b="1" dirty="0">
              <a:solidFill>
                <a:srgbClr val="FF0000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课堂练习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19664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19664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输出浮点数绝对值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1" y="747253"/>
            <a:ext cx="10441858" cy="47705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输入一个浮点数，输出这个浮点数的绝对值，保留到小数点后两位。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输入一个浮点数，其绝对值不超过</a:t>
            </a: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10000</a:t>
            </a: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输出格式: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输出这个浮点数的绝对值，保留到小数点后两位。</a:t>
            </a: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sym typeface="Arial" panose="020B0604020202020204" pitchFamily="34" charset="0"/>
              </a:rPr>
              <a:t>-3.14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钉钉进步体" panose="00020600040101010101" pitchFamily="18" charset="-122"/>
                <a:ea typeface="钉钉进步体" panose="00020600040101010101" pitchFamily="18" charset="-122"/>
                <a:sym typeface="Arial" panose="020B0604020202020204" pitchFamily="34" charset="0"/>
              </a:rPr>
              <a:t>3.14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  <a:latin typeface="钉钉进步体" panose="00020600040101010101" pitchFamily="18" charset="-122"/>
              <a:ea typeface="钉钉进步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54" y="1138431"/>
            <a:ext cx="7111066" cy="389076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19664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19664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指数运算之和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875071" y="747252"/>
                <a:ext cx="10441858" cy="4524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输入四个正整数</a:t>
                </a:r>
                <a:r>
                  <a:rPr lang="en-US" altLang="zh-CN" sz="2000" dirty="0" err="1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a,b,c,n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  <a:sym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  <a:sym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  <a:sym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  <a:sym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  <a:sym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  <a:sym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  <a:sym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  <a:sym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输入格式:</a:t>
                </a:r>
                <a:endParaRPr lang="en-US" altLang="zh-CN" sz="2000" b="1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一行，四个正整数</a:t>
                </a: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输出格式: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输出描述中的公式计算结果</a:t>
                </a: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输入样例：</a:t>
                </a:r>
                <a:endParaRPr lang="en-US" altLang="zh-CN" sz="2000" b="1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2 3 4 2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输出样例：</a:t>
                </a:r>
                <a:endParaRPr lang="en-US" altLang="zh-CN" sz="2000" b="1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29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71" y="747252"/>
                <a:ext cx="10441858" cy="4524315"/>
              </a:xfrm>
              <a:prstGeom prst="rect">
                <a:avLst/>
              </a:prstGeom>
              <a:blipFill>
                <a:blip r:embed="rId3"/>
                <a:stretch>
                  <a:fillRect l="-643" t="-27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50" y="848794"/>
            <a:ext cx="7259508" cy="4263171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19664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19664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海伦公式求三角形面积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875071" y="747252"/>
                <a:ext cx="10441858" cy="520482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输入三角形三边长</a:t>
                </a:r>
                <a:r>
                  <a:rPr lang="en-US" altLang="zh-CN" sz="2000" dirty="0" err="1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a,b,c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（保证能构成三角形），根据海伦公式输出三角形面积。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海伦公式：</a:t>
                </a: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𝑆</m:t>
                      </m:r>
                      <m:r>
                        <a:rPr lang="en-US" altLang="zh-CN" sz="200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+mj-ea"/>
                          <a:sym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CN" sz="2000" i="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sz="20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altLang="zh-CN" sz="2000" i="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0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000" i="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sz="20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altLang="zh-CN" sz="2000" i="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0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i="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+mj-ea"/>
                              <a:sym typeface="Arial" panose="020B0604020202020204" pitchFamily="34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sz="20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altLang="zh-CN" sz="2000" i="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0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+mj-ea"/>
                                  <a:sym typeface="Arial" panose="020B0604020202020204" pitchFamily="34" charset="0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公式描述：公式中分别为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𝑎</m:t>
                    </m:r>
                    <m:r>
                      <a:rPr lang="zh-CN" altLang="en-US" sz="20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zh-CN" alt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𝑏</m:t>
                    </m:r>
                    <m:r>
                      <a:rPr lang="zh-CN" altLang="en-US" sz="20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,</m:t>
                    </m:r>
                    <m:r>
                      <a:rPr lang="zh-CN" alt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三角形三边长，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为三角形周长的一半，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为三角形的面积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输入格式:</a:t>
                </a:r>
                <a:endParaRPr lang="en-US" altLang="zh-CN" sz="2000" b="1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一行三个用一个空格隔开的实数</a:t>
                </a:r>
                <a:r>
                  <a:rPr lang="en-US" altLang="zh-CN" sz="2000" dirty="0" err="1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a,b,c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 ,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表示三角形的三条边长</a:t>
                </a: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输出格式: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</a:rPr>
                  <a:t>输出三角形的面积，答案保留四位小数</a:t>
                </a: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输入样例：</a:t>
                </a:r>
                <a:endParaRPr lang="en-US" altLang="zh-CN" sz="2000" b="1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002060"/>
                    </a:solidFill>
                    <a:sym typeface="Arial" panose="020B0604020202020204" pitchFamily="34" charset="0"/>
                  </a:rPr>
                  <a:t>3 4 5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输出样例：</a:t>
                </a:r>
                <a:endParaRPr lang="en-US" altLang="zh-CN" sz="2000" b="1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钉钉进步体" panose="00020600040101010101" pitchFamily="18" charset="-122"/>
                    <a:ea typeface="钉钉进步体" panose="00020600040101010101" pitchFamily="18" charset="-122"/>
                    <a:sym typeface="Arial" panose="020B0604020202020204" pitchFamily="34" charset="0"/>
                  </a:rPr>
                  <a:t>6.0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000" dirty="0">
                  <a:solidFill>
                    <a:srgbClr val="002060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71" y="747252"/>
                <a:ext cx="10441858" cy="5204823"/>
              </a:xfrm>
              <a:prstGeom prst="rect">
                <a:avLst/>
              </a:prstGeom>
              <a:blipFill>
                <a:blip r:embed="rId3"/>
                <a:stretch>
                  <a:fillRect l="-643" t="-2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1247775"/>
            <a:ext cx="641032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蒸汽创客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·Steamleader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151727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a typeface="钉钉进步体" panose="00020600040101010101" pitchFamily="18" charset="-122"/>
              </a:rPr>
              <a:t>总结</a:t>
            </a:r>
            <a:endParaRPr lang="en-US" altLang="zh-CN" sz="8000" b="1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303389" y="538018"/>
            <a:ext cx="5423123" cy="807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整除</a:t>
            </a:r>
            <a:r>
              <a:rPr lang="en-US" altLang="zh-CN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&amp;</a:t>
            </a: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取余</a:t>
            </a: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运算符简写</a:t>
            </a: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自增自减</a:t>
            </a: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  <a:ea typeface="钉钉进步体" panose="00020600040101010101" pitchFamily="18" charset="-122"/>
              </a:rPr>
              <a:t>常用数学库函数</a:t>
            </a: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altLang="zh-CN" sz="3600" b="1" dirty="0">
              <a:solidFill>
                <a:srgbClr val="002060"/>
              </a:solidFill>
              <a:ea typeface="钉钉进步体" panose="00020600040101010101" pitchFamily="18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altLang="zh-CN" sz="3200" dirty="0">
              <a:solidFill>
                <a:schemeClr val="bg1"/>
              </a:solidFill>
              <a:ea typeface="钉钉进步体" panose="00020600040101010101" pitchFamily="18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3200" dirty="0">
              <a:solidFill>
                <a:schemeClr val="bg1"/>
              </a:solidFill>
              <a:ea typeface="钉钉进步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ea typeface="钉钉进步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>
                  <a:ea typeface="钉钉进步体" panose="00020600040101010101" pitchFamily="18" charset="-122"/>
                </a:rPr>
                <a:t>C++</a:t>
              </a:r>
              <a:r>
                <a:rPr lang="zh-CN" altLang="en-US" sz="3200" b="1" dirty="0">
                  <a:ea typeface="钉钉进步体" panose="00020600040101010101" pitchFamily="18" charset="-122"/>
                </a:rPr>
                <a:t>中的除法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"/"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141443" y="1287000"/>
            <a:ext cx="9909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除数和被除数都为整数，做整数除法，则结果为整数</a:t>
            </a:r>
            <a:endParaRPr lang="en-US" altLang="zh-CN" sz="2800" dirty="0">
              <a:solidFill>
                <a:schemeClr val="bg1"/>
              </a:solidFill>
              <a:ea typeface="钉钉进步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5E526F-A7B4-61A4-D168-D98CF17D239F}"/>
              </a:ext>
            </a:extLst>
          </p:cNvPr>
          <p:cNvSpPr txBox="1"/>
          <p:nvPr/>
        </p:nvSpPr>
        <p:spPr>
          <a:xfrm>
            <a:off x="534910" y="3429000"/>
            <a:ext cx="11122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除数或被除数中有浮点数，做浮点数（实数）除法，结果就为浮点数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094D7D-E24D-843E-EAA1-5A9848851BFF}"/>
              </a:ext>
            </a:extLst>
          </p:cNvPr>
          <p:cNvSpPr txBox="1"/>
          <p:nvPr/>
        </p:nvSpPr>
        <p:spPr>
          <a:xfrm>
            <a:off x="4887974" y="2316870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int/int = int</a:t>
            </a:r>
            <a:endParaRPr lang="zh-CN" altLang="en-US" sz="3200" dirty="0">
              <a:solidFill>
                <a:schemeClr val="accent3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904C11-6E8B-BC55-15A0-4CBD39DBB26C}"/>
              </a:ext>
            </a:extLst>
          </p:cNvPr>
          <p:cNvSpPr txBox="1"/>
          <p:nvPr/>
        </p:nvSpPr>
        <p:spPr>
          <a:xfrm>
            <a:off x="2534759" y="4721964"/>
            <a:ext cx="3236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float/int = float</a:t>
            </a:r>
            <a:endParaRPr lang="zh-CN" altLang="en-US" sz="3200" dirty="0">
              <a:solidFill>
                <a:schemeClr val="accent3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EA271F-893A-7D14-7610-71882140FB0C}"/>
              </a:ext>
            </a:extLst>
          </p:cNvPr>
          <p:cNvSpPr txBox="1"/>
          <p:nvPr/>
        </p:nvSpPr>
        <p:spPr>
          <a:xfrm>
            <a:off x="6738375" y="4721964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3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int/float = float</a:t>
            </a:r>
            <a:endParaRPr lang="zh-CN" altLang="en-US" sz="3200" dirty="0">
              <a:solidFill>
                <a:schemeClr val="accent3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整数除法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2993334" y="3105834"/>
            <a:ext cx="764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ea typeface="钉钉进步体" panose="00020600040101010101" pitchFamily="18" charset="-122"/>
              </a:rPr>
              <a:t>被除数  除数   商    余数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571833" y="2163944"/>
                <a:ext cx="504833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4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4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48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钉钉进步体" panose="00020600040101010101" pitchFamily="18" charset="-122"/>
                  </a:rPr>
                  <a:t>d</a:t>
                </a:r>
                <a:endParaRPr lang="zh-CN" altLang="en-US" sz="4800" i="1" dirty="0">
                  <a:solidFill>
                    <a:schemeClr val="bg1"/>
                  </a:solidFill>
                  <a:latin typeface="Cambria Math" panose="02040503050406030204" pitchFamily="18" charset="0"/>
                  <a:ea typeface="钉钉进步体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33" y="2163944"/>
                <a:ext cx="5048331" cy="738664"/>
              </a:xfrm>
              <a:prstGeom prst="rect">
                <a:avLst/>
              </a:prstGeom>
              <a:blipFill>
                <a:blip r:embed="rId3"/>
                <a:stretch>
                  <a:fillRect t="-25620" r="-7246" b="-48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54152B-D856-EF59-FF7A-58B1128EC8B5}"/>
              </a:ext>
            </a:extLst>
          </p:cNvPr>
          <p:cNvSpPr/>
          <p:nvPr/>
        </p:nvSpPr>
        <p:spPr>
          <a:xfrm>
            <a:off x="6382633" y="2083137"/>
            <a:ext cx="950734" cy="1938868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取余</a:t>
              </a:r>
              <a:r>
                <a:rPr lang="en-US" altLang="zh-CN" sz="3200" b="1" dirty="0">
                  <a:ea typeface="钉钉进步体" panose="00020600040101010101" pitchFamily="18" charset="-122"/>
                </a:rPr>
                <a:t>	</a:t>
              </a:r>
              <a:endParaRPr lang="zh-CN" altLang="en-US" sz="3200" b="1" dirty="0">
                <a:ea typeface="钉钉进步体" panose="00020600040101010101" pitchFamily="18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096166" y="561627"/>
            <a:ext cx="9909109" cy="3145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取余的运算符</a:t>
            </a:r>
            <a:r>
              <a:rPr lang="en-US" altLang="zh-CN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"%"</a:t>
            </a: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，用于求余数运算</a:t>
            </a:r>
            <a:endParaRPr lang="en-US" altLang="zh-CN" sz="2800" dirty="0">
              <a:solidFill>
                <a:schemeClr val="bg1"/>
              </a:solidFill>
              <a:ea typeface="钉钉进步体" panose="00020600040101010101" pitchFamily="18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err="1">
                <a:solidFill>
                  <a:schemeClr val="bg1"/>
                </a:solidFill>
                <a:ea typeface="钉钉进步体" panose="00020600040101010101" pitchFamily="18" charset="-122"/>
              </a:rPr>
              <a:t>a%b</a:t>
            </a: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的值就是</a:t>
            </a:r>
            <a:r>
              <a:rPr lang="en-US" altLang="zh-CN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除以</a:t>
            </a:r>
            <a:r>
              <a:rPr lang="en-US" altLang="zh-CN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b</a:t>
            </a: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的余数，</a:t>
            </a:r>
            <a:r>
              <a:rPr lang="en-US" altLang="zh-CN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的值为负数其结果就为负数</a:t>
            </a:r>
            <a:endParaRPr lang="en-US" altLang="zh-CN" sz="2800" dirty="0">
              <a:solidFill>
                <a:schemeClr val="bg1"/>
              </a:solidFill>
              <a:ea typeface="钉钉进步体" panose="00020600040101010101" pitchFamily="18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bg1"/>
                </a:solidFill>
                <a:ea typeface="钉钉进步体" panose="00020600040101010101" pitchFamily="18" charset="-122"/>
              </a:rPr>
              <a:t>其操作对象</a:t>
            </a:r>
            <a:r>
              <a:rPr lang="zh-CN" altLang="en-US" sz="2800" dirty="0">
                <a:solidFill>
                  <a:schemeClr val="accent3"/>
                </a:solidFill>
                <a:ea typeface="钉钉进步体" panose="00020600040101010101" pitchFamily="18" charset="-122"/>
              </a:rPr>
              <a:t>只能是整数类型数据或变量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DDD59C-D5A2-A044-C151-106EFF6349FC}"/>
              </a:ext>
            </a:extLst>
          </p:cNvPr>
          <p:cNvSpPr txBox="1"/>
          <p:nvPr/>
        </p:nvSpPr>
        <p:spPr>
          <a:xfrm>
            <a:off x="2914611" y="5079969"/>
            <a:ext cx="764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ea typeface="钉钉进步体" panose="00020600040101010101" pitchFamily="18" charset="-122"/>
              </a:rPr>
              <a:t>被除数  除数   商    余数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0DA3E94-406F-F986-ED88-61B73B2D09E1}"/>
                  </a:ext>
                </a:extLst>
              </p:cNvPr>
              <p:cNvSpPr txBox="1"/>
              <p:nvPr/>
            </p:nvSpPr>
            <p:spPr>
              <a:xfrm>
                <a:off x="3493110" y="4138079"/>
                <a:ext cx="504833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4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4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48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钉钉进步体" panose="00020600040101010101" pitchFamily="18" charset="-122"/>
                  </a:rPr>
                  <a:t>d</a:t>
                </a:r>
                <a:endParaRPr lang="zh-CN" altLang="en-US" sz="4800" i="1" dirty="0">
                  <a:solidFill>
                    <a:schemeClr val="bg1"/>
                  </a:solidFill>
                  <a:latin typeface="Cambria Math" panose="02040503050406030204" pitchFamily="18" charset="0"/>
                  <a:ea typeface="钉钉进步体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0DA3E94-406F-F986-ED88-61B73B2D0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10" y="4138079"/>
                <a:ext cx="5048331" cy="738664"/>
              </a:xfrm>
              <a:prstGeom prst="rect">
                <a:avLst/>
              </a:prstGeom>
              <a:blipFill>
                <a:blip r:embed="rId3"/>
                <a:stretch>
                  <a:fillRect t="-25620" r="-7367" b="-48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75D72923-793F-1597-C7F9-C2B9A17741A8}"/>
              </a:ext>
            </a:extLst>
          </p:cNvPr>
          <p:cNvSpPr/>
          <p:nvPr/>
        </p:nvSpPr>
        <p:spPr>
          <a:xfrm>
            <a:off x="7932874" y="3990660"/>
            <a:ext cx="1047623" cy="1938868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>
                  <a:ea typeface="钉钉进步体" panose="00020600040101010101" pitchFamily="18" charset="-122"/>
                </a:rPr>
                <a:t>例题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6393475" y="4711047"/>
            <a:ext cx="49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ea typeface="钉钉进步体" panose="00020600040101010101" pitchFamily="18" charset="-122"/>
              </a:rPr>
              <a:t>结果为一个整数，即整数除法的</a:t>
            </a:r>
            <a:r>
              <a:rPr lang="zh-CN" altLang="en-US" b="1" dirty="0">
                <a:solidFill>
                  <a:srgbClr val="FF0000"/>
                </a:solidFill>
                <a:ea typeface="钉钉进步体" panose="00020600040101010101" pitchFamily="18" charset="-122"/>
              </a:rPr>
              <a:t>商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38" y="987262"/>
            <a:ext cx="4498737" cy="288493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542765" y="2770846"/>
            <a:ext cx="908769" cy="0"/>
          </a:xfrm>
          <a:prstGeom prst="straightConnector1">
            <a:avLst/>
          </a:prstGeom>
          <a:ln w="381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969831" y="2389672"/>
            <a:ext cx="481703" cy="0"/>
          </a:xfrm>
          <a:prstGeom prst="straightConnector1">
            <a:avLst/>
          </a:prstGeom>
          <a:ln w="381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34700" y="2175277"/>
            <a:ext cx="49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ea typeface="钉钉进步体" panose="00020600040101010101" pitchFamily="18" charset="-122"/>
              </a:rPr>
              <a:t>除数、被除数都为整数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451534" y="2581955"/>
            <a:ext cx="49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ea typeface="钉钉进步体" panose="00020600040101010101" pitchFamily="18" charset="-122"/>
              </a:rPr>
              <a:t>输出结果为整数除法的商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316" y="4601874"/>
            <a:ext cx="3721958" cy="1499624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2506611" y="4891046"/>
            <a:ext cx="3783191" cy="0"/>
          </a:xfrm>
          <a:prstGeom prst="straightConnector1">
            <a:avLst/>
          </a:prstGeom>
          <a:ln w="381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2325</Words>
  <Application>Microsoft Office PowerPoint</Application>
  <PresentationFormat>宽屏</PresentationFormat>
  <Paragraphs>435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钉钉进步体</vt:lpstr>
      <vt:lpstr>宋体</vt:lpstr>
      <vt:lpstr>Arial</vt:lpstr>
      <vt:lpstr>Cambria Math</vt:lpstr>
      <vt:lpstr>Consolas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马 百泽</cp:lastModifiedBy>
  <cp:revision>11</cp:revision>
  <dcterms:created xsi:type="dcterms:W3CDTF">2022-10-08T06:52:28Z</dcterms:created>
  <dcterms:modified xsi:type="dcterms:W3CDTF">2023-03-26T02:06:45Z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