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3"/>
    <p:sldId id="257" r:id="rId4"/>
    <p:sldId id="278" r:id="rId5"/>
    <p:sldId id="277" r:id="rId6"/>
    <p:sldId id="258" r:id="rId7"/>
    <p:sldId id="314" r:id="rId8"/>
    <p:sldId id="320" r:id="rId10"/>
    <p:sldId id="397" r:id="rId11"/>
    <p:sldId id="398" r:id="rId12"/>
    <p:sldId id="393" r:id="rId13"/>
    <p:sldId id="363" r:id="rId14"/>
    <p:sldId id="364" r:id="rId15"/>
    <p:sldId id="279" r:id="rId16"/>
    <p:sldId id="315" r:id="rId17"/>
    <p:sldId id="319" r:id="rId18"/>
    <p:sldId id="259" r:id="rId19"/>
    <p:sldId id="321" r:id="rId20"/>
    <p:sldId id="342" r:id="rId21"/>
    <p:sldId id="323" r:id="rId22"/>
    <p:sldId id="367" r:id="rId23"/>
    <p:sldId id="368" r:id="rId24"/>
    <p:sldId id="343" r:id="rId25"/>
    <p:sldId id="324" r:id="rId26"/>
    <p:sldId id="347" r:id="rId27"/>
    <p:sldId id="325" r:id="rId28"/>
    <p:sldId id="371" r:id="rId29"/>
    <p:sldId id="372" r:id="rId30"/>
    <p:sldId id="370" r:id="rId31"/>
    <p:sldId id="326" r:id="rId32"/>
    <p:sldId id="373" r:id="rId33"/>
    <p:sldId id="260" r:id="rId34"/>
    <p:sldId id="374" r:id="rId35"/>
    <p:sldId id="360" r:id="rId36"/>
  </p:sldIdLst>
  <p:sldSz cx="12192000" cy="6858000"/>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蒸汽创客" initials="蒸"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6" autoAdjust="0"/>
    <p:restoredTop sz="94660"/>
  </p:normalViewPr>
  <p:slideViewPr>
    <p:cSldViewPr snapToGrid="0">
      <p:cViewPr varScale="1">
        <p:scale>
          <a:sx n="157" d="100"/>
          <a:sy n="157" d="100"/>
        </p:scale>
        <p:origin x="17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30.xml"/><Relationship Id="rId40" Type="http://schemas.openxmlformats.org/officeDocument/2006/relationships/commentAuthors" Target="commentAuthors.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2T15:19:37.856" idx="2">
    <p:pos x="939" y="2221"/>
    <p:text>错了</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02T15:21:57.715" idx="3">
    <p:pos x="2916" y="1201"/>
    <p:text>多一个变量</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B236A-67C9-4B0B-B99E-E6A81011C4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57D18-222C-4FC5-9BBB-5BF12DBE52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&amp;来源于拉丁语et （意为and）的连写，是一个逻辑语言，是指逻辑上表示两者属于缺一不可的关系，还表示意思是一个人和另外一个人之意，与and同义。如A&amp;B，表示A与B，A和B，A×B。</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25000"/>
          </a:srgb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tags" Target="../tags/tag14.xml"/><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蒸汽创客</a:t>
              </a:r>
              <a:r>
                <a:rPr lang="en-US" altLang="zh-CN" sz="3200" b="1" dirty="0"/>
                <a:t>·Steamleader</a:t>
              </a:r>
              <a:endParaRPr lang="zh-CN" altLang="en-US" sz="3200" b="1" dirty="0"/>
            </a:p>
          </p:txBody>
        </p:sp>
        <p:pic>
          <p:nvPicPr>
            <p:cNvPr id="11" name="图片 10"/>
            <p:cNvPicPr>
              <a:picLocks noChangeAspect="1"/>
            </p:cNvPicPr>
            <p:nvPr/>
          </p:nvPicPr>
          <p:blipFill>
            <a:blip r:embed="rId1"/>
            <a:stretch>
              <a:fillRect/>
            </a:stretch>
          </p:blipFill>
          <p:spPr>
            <a:xfrm>
              <a:off x="10358154" y="-16942"/>
              <a:ext cx="737680" cy="682811"/>
            </a:xfrm>
            <a:prstGeom prst="rect">
              <a:avLst/>
            </a:prstGeom>
          </p:spPr>
        </p:pic>
      </p:grpSp>
      <p:grpSp>
        <p:nvGrpSpPr>
          <p:cNvPr id="20" name="组合 19"/>
          <p:cNvGrpSpPr/>
          <p:nvPr/>
        </p:nvGrpSpPr>
        <p:grpSpPr>
          <a:xfrm>
            <a:off x="875069" y="4107624"/>
            <a:ext cx="10441859" cy="2298292"/>
            <a:chOff x="875070" y="3532238"/>
            <a:chExt cx="10441859" cy="2298292"/>
          </a:xfrm>
        </p:grpSpPr>
        <p:sp>
          <p:nvSpPr>
            <p:cNvPr id="9" name="矩形 8"/>
            <p:cNvSpPr/>
            <p:nvPr/>
          </p:nvSpPr>
          <p:spPr>
            <a:xfrm>
              <a:off x="875070" y="3532238"/>
              <a:ext cx="10441859" cy="2298292"/>
            </a:xfrm>
            <a:prstGeom prst="rect">
              <a:avLst/>
            </a:prstGeom>
            <a:solidFill>
              <a:srgbClr val="FFC000"/>
            </a:solidFill>
            <a:effectLst>
              <a:glow>
                <a:schemeClr val="accent1">
                  <a:alpha val="40000"/>
                </a:scheme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pPr algn="ctr">
                <a:lnSpc>
                  <a:spcPts val="0"/>
                </a:lnSpc>
              </a:pPr>
              <a:endParaRPr lang="zh-CN" altLang="en-US" sz="3200" b="1" dirty="0"/>
            </a:p>
          </p:txBody>
        </p:sp>
        <p:cxnSp>
          <p:nvCxnSpPr>
            <p:cNvPr id="19" name="直接连接符 18"/>
            <p:cNvCxnSpPr/>
            <p:nvPr/>
          </p:nvCxnSpPr>
          <p:spPr>
            <a:xfrm>
              <a:off x="1455174" y="5034116"/>
              <a:ext cx="928165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47198" y="4439902"/>
            <a:ext cx="9918100" cy="1015663"/>
          </a:xfrm>
          <a:prstGeom prst="rect">
            <a:avLst/>
          </a:prstGeom>
          <a:noFill/>
        </p:spPr>
        <p:txBody>
          <a:bodyPr wrap="none" lIns="91440" tIns="45720" rIns="91440" bIns="45720">
            <a:spAutoFit/>
          </a:bodyPr>
          <a:lstStyle/>
          <a:p>
            <a:pPr algn="ctr"/>
            <a:r>
              <a:rPr lang="zh-CN" altLang="en-US" sz="6000" b="1" dirty="0"/>
              <a:t>信息学奥林匹克竞赛</a:t>
            </a:r>
            <a:r>
              <a:rPr lang="en-US" altLang="zh-CN" sz="6000" b="1" dirty="0"/>
              <a:t>C++</a:t>
            </a:r>
            <a:r>
              <a:rPr lang="zh-CN" altLang="en-US" sz="6000" b="1" dirty="0"/>
              <a:t>教程</a:t>
            </a:r>
            <a:endParaRPr lang="zh-CN" altLang="en-US" sz="6000" b="1" cap="none" spc="50" dirty="0">
              <a:ln w="0"/>
              <a:solidFill>
                <a:schemeClr val="bg2"/>
              </a:solidFill>
              <a:effectLst>
                <a:innerShdw blurRad="63500" dist="50800" dir="13500000">
                  <a:srgbClr val="000000">
                    <a:alpha val="50000"/>
                  </a:srgbClr>
                </a:innerShdw>
              </a:effectLst>
            </a:endParaRPr>
          </a:p>
        </p:txBody>
      </p:sp>
      <p:grpSp>
        <p:nvGrpSpPr>
          <p:cNvPr id="29" name="组合 28"/>
          <p:cNvGrpSpPr/>
          <p:nvPr/>
        </p:nvGrpSpPr>
        <p:grpSpPr>
          <a:xfrm>
            <a:off x="3936532" y="1069497"/>
            <a:ext cx="4318931" cy="2761781"/>
            <a:chOff x="3846782" y="1250878"/>
            <a:chExt cx="4318931" cy="2761781"/>
          </a:xfrm>
        </p:grpSpPr>
        <p:pic>
          <p:nvPicPr>
            <p:cNvPr id="8" name="图片 7"/>
            <p:cNvPicPr>
              <a:picLocks noChangeAspect="1"/>
            </p:cNvPicPr>
            <p:nvPr/>
          </p:nvPicPr>
          <p:blipFill>
            <a:blip r:embed="rId2"/>
            <a:stretch>
              <a:fillRect/>
            </a:stretch>
          </p:blipFill>
          <p:spPr>
            <a:xfrm>
              <a:off x="3846785" y="1281749"/>
              <a:ext cx="4318928" cy="2730910"/>
            </a:xfrm>
            <a:prstGeom prst="rect">
              <a:avLst/>
            </a:prstGeom>
          </p:spPr>
        </p:pic>
        <p:pic>
          <p:nvPicPr>
            <p:cNvPr id="23" name="图片 22"/>
            <p:cNvPicPr>
              <a:picLocks noChangeAspect="1"/>
            </p:cNvPicPr>
            <p:nvPr/>
          </p:nvPicPr>
          <p:blipFill>
            <a:blip r:embed="rId3"/>
            <a:stretch>
              <a:fillRect/>
            </a:stretch>
          </p:blipFill>
          <p:spPr>
            <a:xfrm>
              <a:off x="5217570" y="1250878"/>
              <a:ext cx="1577355" cy="666052"/>
            </a:xfrm>
            <a:prstGeom prst="rect">
              <a:avLst/>
            </a:prstGeom>
          </p:spPr>
        </p:pic>
        <p:pic>
          <p:nvPicPr>
            <p:cNvPr id="25" name="图片 24"/>
            <p:cNvPicPr>
              <a:picLocks noChangeAspect="1"/>
            </p:cNvPicPr>
            <p:nvPr/>
          </p:nvPicPr>
          <p:blipFill>
            <a:blip r:embed="rId4"/>
            <a:stretch>
              <a:fillRect/>
            </a:stretch>
          </p:blipFill>
          <p:spPr>
            <a:xfrm>
              <a:off x="3846782" y="1288037"/>
              <a:ext cx="1284031" cy="1284031"/>
            </a:xfrm>
            <a:prstGeom prst="rect">
              <a:avLst/>
            </a:prstGeom>
          </p:spPr>
        </p:pic>
        <p:pic>
          <p:nvPicPr>
            <p:cNvPr id="27" name="图片 26"/>
            <p:cNvPicPr>
              <a:picLocks noChangeAspect="1"/>
            </p:cNvPicPr>
            <p:nvPr/>
          </p:nvPicPr>
          <p:blipFill>
            <a:blip r:embed="rId5"/>
            <a:stretch>
              <a:fillRect/>
            </a:stretch>
          </p:blipFill>
          <p:spPr>
            <a:xfrm>
              <a:off x="7179141" y="1495772"/>
              <a:ext cx="686633" cy="434281"/>
            </a:xfrm>
            <a:prstGeom prst="rect">
              <a:avLst/>
            </a:prstGeom>
          </p:spPr>
        </p:pic>
      </p:grpSp>
      <p:sp>
        <p:nvSpPr>
          <p:cNvPr id="30" name="文本框 29"/>
          <p:cNvSpPr txBox="1"/>
          <p:nvPr/>
        </p:nvSpPr>
        <p:spPr>
          <a:xfrm>
            <a:off x="875069" y="5823043"/>
            <a:ext cx="2959510" cy="369332"/>
          </a:xfrm>
          <a:prstGeom prst="rect">
            <a:avLst/>
          </a:prstGeom>
          <a:noFill/>
        </p:spPr>
        <p:txBody>
          <a:bodyPr wrap="square" rtlCol="0">
            <a:spAutoFit/>
          </a:bodyPr>
          <a:lstStyle/>
          <a:p>
            <a:pPr algn="ctr"/>
            <a:r>
              <a:rPr lang="en-US" altLang="zh-CN" dirty="0"/>
              <a:t>Feb,2022 ver 0.1</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逻辑运算规则</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pic>
        <p:nvPicPr>
          <p:cNvPr id="10" name="与或非新">
            <a:hlinkClick r:id="" action="ppaction://media"/>
          </p:cNvPr>
          <p:cNvPicPr/>
          <p:nvPr>
            <a:videoFile r:link="rId2"/>
            <p:extLst>
              <p:ext uri="{DAA4B4D4-6D71-4841-9C94-3DE7FCFB9230}">
                <p14:media xmlns:p14="http://schemas.microsoft.com/office/powerpoint/2010/main" r:embed="rId3"/>
              </p:ext>
            </p:extLst>
            <p:custDataLst>
              <p:tags r:id="rId4"/>
            </p:custDataLst>
          </p:nvPr>
        </p:nvPicPr>
        <p:blipFill>
          <a:blip r:embed="rId5"/>
          <a:stretch>
            <a:fillRect/>
          </a:stretch>
        </p:blipFill>
        <p:spPr>
          <a:xfrm>
            <a:off x="1029335" y="865505"/>
            <a:ext cx="10066655" cy="56622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158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fullScrn="0">
              <p:cMediaNode>
                <p:cTn id="7" fill="hold" display="1">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additive="base">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运算优先级</a:t>
              </a:r>
              <a:r>
                <a:rPr lang="en-US" altLang="zh-CN" sz="3200" b="1" dirty="0"/>
                <a:t>	</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graphicFrame>
        <p:nvGraphicFramePr>
          <p:cNvPr id="2" name="表格 5"/>
          <p:cNvGraphicFramePr>
            <a:graphicFrameLocks noGrp="1"/>
          </p:cNvGraphicFramePr>
          <p:nvPr>
            <p:custDataLst>
              <p:tags r:id="rId2"/>
            </p:custDataLst>
          </p:nvPr>
        </p:nvGraphicFramePr>
        <p:xfrm>
          <a:off x="948611" y="698089"/>
          <a:ext cx="10368318" cy="5268456"/>
        </p:xfrm>
        <a:graphic>
          <a:graphicData uri="http://schemas.openxmlformats.org/drawingml/2006/table">
            <a:tbl>
              <a:tblPr firstRow="1" bandRow="1">
                <a:tableStyleId>{21E4AEA4-8DFA-4A89-87EB-49C32662AFE0}</a:tableStyleId>
              </a:tblPr>
              <a:tblGrid>
                <a:gridCol w="1323814"/>
                <a:gridCol w="5588398"/>
                <a:gridCol w="3456106"/>
              </a:tblGrid>
              <a:tr h="534584">
                <a:tc>
                  <a:txBody>
                    <a:bodyPr/>
                    <a:lstStyle/>
                    <a:p>
                      <a:r>
                        <a:rPr lang="zh-CN" altLang="en-US" dirty="0"/>
                        <a:t>优先级</a:t>
                      </a:r>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zh-CN" altLang="en-US" dirty="0"/>
                        <a:t>运算符</a:t>
                      </a:r>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zh-CN" altLang="en-US" dirty="0"/>
                        <a:t>结合性</a:t>
                      </a:r>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584">
                <a:tc>
                  <a:txBody>
                    <a:bodyPr/>
                    <a:lstStyle/>
                    <a:p>
                      <a:pPr algn="ctr"/>
                      <a:r>
                        <a:rPr lang="en-US" altLang="zh-CN" dirty="0"/>
                        <a:t>1</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400" dirty="0"/>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zh-CN" altLang="en-US" dirty="0"/>
                        <a:t>从左向右</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584">
                <a:tc>
                  <a:txBody>
                    <a:bodyPr/>
                    <a:lstStyle/>
                    <a:p>
                      <a:pPr algn="ctr"/>
                      <a:r>
                        <a:rPr lang="en-US" altLang="zh-CN" dirty="0"/>
                        <a:t>2</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400" dirty="0"/>
                        <a:t>!,+(</a:t>
                      </a:r>
                      <a:r>
                        <a:rPr lang="zh-CN" altLang="en-US" sz="2400" dirty="0"/>
                        <a:t>正</a:t>
                      </a:r>
                      <a:r>
                        <a:rPr lang="en-US" altLang="zh-CN" sz="2400" dirty="0"/>
                        <a:t>),-(</a:t>
                      </a:r>
                      <a:r>
                        <a:rPr lang="zh-CN" altLang="en-US" sz="2400" dirty="0"/>
                        <a:t>负</a:t>
                      </a:r>
                      <a:r>
                        <a:rPr lang="en-US" altLang="zh-CN" sz="2400" dirty="0"/>
                        <a:t>),++</a:t>
                      </a:r>
                      <a:r>
                        <a:rPr lang="zh-CN" altLang="en-US" sz="2400" dirty="0"/>
                        <a:t>、</a:t>
                      </a:r>
                      <a:r>
                        <a:rPr lang="en-US" altLang="zh-CN" sz="2400" dirty="0"/>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rgbClr val="FF0000"/>
                          </a:solidFill>
                        </a:rPr>
                        <a:t>从右向左</a:t>
                      </a:r>
                      <a:endParaRPr lang="zh-CN" altLang="en-US" dirty="0">
                        <a:solidFill>
                          <a:srgbClr val="FF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584">
                <a:tc>
                  <a:txBody>
                    <a:bodyPr/>
                    <a:lstStyle/>
                    <a:p>
                      <a:pPr algn="ctr"/>
                      <a:r>
                        <a:rPr lang="en-US" altLang="zh-CN" dirty="0"/>
                        <a:t>3</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400" dirty="0"/>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从左向右</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584">
                <a:tc>
                  <a:txBody>
                    <a:bodyPr/>
                    <a:lstStyle/>
                    <a:p>
                      <a:pPr algn="ctr"/>
                      <a:r>
                        <a:rPr lang="en-US" altLang="zh-CN" dirty="0"/>
                        <a:t>4</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400" dirty="0"/>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从左向右</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584">
                <a:tc>
                  <a:txBody>
                    <a:bodyPr/>
                    <a:lstStyle/>
                    <a:p>
                      <a:pPr algn="ctr"/>
                      <a:r>
                        <a:rPr lang="en-US" altLang="zh-CN" dirty="0"/>
                        <a:t>5</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400" dirty="0"/>
                        <a:t>&lt;,&lt;=,&gt;,&gt;=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从左向右</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584">
                <a:tc>
                  <a:txBody>
                    <a:bodyPr/>
                    <a:lstStyle/>
                    <a:p>
                      <a:pPr algn="ctr"/>
                      <a:r>
                        <a:rPr lang="en-US" altLang="zh-CN" dirty="0"/>
                        <a:t>6</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400" dirty="0"/>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从左向右</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584">
                <a:tc>
                  <a:txBody>
                    <a:bodyPr/>
                    <a:lstStyle/>
                    <a:p>
                      <a:pPr algn="ctr"/>
                      <a:r>
                        <a:rPr lang="en-US" altLang="zh-CN" dirty="0"/>
                        <a:t>7</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400" dirty="0"/>
                        <a:t>&amp;&amp;</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从左向右</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0">
                <a:tc>
                  <a:txBody>
                    <a:bodyPr/>
                    <a:lstStyle/>
                    <a:p>
                      <a:pPr algn="ctr"/>
                      <a:r>
                        <a:rPr lang="en-US" altLang="zh-CN" dirty="0"/>
                        <a:t>8</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400" dirty="0"/>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从左向右</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584">
                <a:tc>
                  <a:txBody>
                    <a:bodyPr/>
                    <a:lstStyle/>
                    <a:p>
                      <a:pPr algn="ctr"/>
                      <a:r>
                        <a:rPr lang="en-US" altLang="zh-CN" dirty="0"/>
                        <a:t>9</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400" dirty="0"/>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从左向右</a:t>
                      </a:r>
                      <a:endParaRPr lang="zh-CN" alt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6" name="文本框 5"/>
          <p:cNvSpPr txBox="1"/>
          <p:nvPr/>
        </p:nvSpPr>
        <p:spPr>
          <a:xfrm>
            <a:off x="2852185" y="6267138"/>
            <a:ext cx="5956044" cy="369332"/>
          </a:xfrm>
          <a:prstGeom prst="rect">
            <a:avLst/>
          </a:prstGeom>
          <a:noFill/>
        </p:spPr>
        <p:txBody>
          <a:bodyPr wrap="square" rtlCol="0">
            <a:spAutoFit/>
          </a:bodyPr>
          <a:lstStyle/>
          <a:p>
            <a:r>
              <a:rPr lang="zh-CN" altLang="en-US" b="1" dirty="0">
                <a:solidFill>
                  <a:schemeClr val="accent3"/>
                </a:solidFill>
              </a:rPr>
              <a:t>注意：结合性，指参与该运算的元素遵循的运算次序</a:t>
            </a:r>
            <a:endParaRPr lang="zh-CN" altLang="en-US" b="1" dirty="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运算符优先级计算</a:t>
              </a:r>
              <a:endParaRPr lang="en-US" altLang="zh-CN"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6" name="矩形 5"/>
          <p:cNvSpPr/>
          <p:nvPr/>
        </p:nvSpPr>
        <p:spPr>
          <a:xfrm>
            <a:off x="1480185" y="635000"/>
            <a:ext cx="7938770" cy="2553335"/>
          </a:xfrm>
          <a:prstGeom prst="rect">
            <a:avLst/>
          </a:prstGeom>
        </p:spPr>
        <p:txBody>
          <a:bodyPr wrap="square">
            <a:spAutoFit/>
          </a:bodyPr>
          <a:lstStyle/>
          <a:p>
            <a:r>
              <a:rPr lang="en-US" altLang="zh-CN" sz="3200" b="1" dirty="0">
                <a:solidFill>
                  <a:schemeClr val="bg1">
                    <a:lumMod val="95000"/>
                    <a:lumOff val="5000"/>
                  </a:schemeClr>
                </a:solidFill>
              </a:rPr>
              <a:t>int a=3</a:t>
            </a:r>
            <a:r>
              <a:rPr lang="en-US" altLang="zh-CN" sz="3200" dirty="0">
                <a:solidFill>
                  <a:schemeClr val="bg1">
                    <a:lumMod val="95000"/>
                    <a:lumOff val="5000"/>
                  </a:schemeClr>
                </a:solidFill>
              </a:rPr>
              <a:t>&lt;=5&amp;&amp;6&gt;7%2; a </a:t>
            </a:r>
            <a:r>
              <a:rPr lang="zh-CN" altLang="en-US" sz="3200" dirty="0">
                <a:solidFill>
                  <a:schemeClr val="bg1">
                    <a:lumMod val="95000"/>
                    <a:lumOff val="5000"/>
                  </a:schemeClr>
                </a:solidFill>
              </a:rPr>
              <a:t>的值？</a:t>
            </a:r>
            <a:endParaRPr lang="en-US" altLang="zh-CN" sz="3200" dirty="0">
              <a:solidFill>
                <a:schemeClr val="bg1">
                  <a:lumMod val="95000"/>
                  <a:lumOff val="5000"/>
                </a:schemeClr>
              </a:solidFill>
            </a:endParaRPr>
          </a:p>
          <a:p>
            <a:endParaRPr lang="en-US" altLang="zh-CN" sz="3200" dirty="0">
              <a:solidFill>
                <a:srgbClr val="002060"/>
              </a:solidFill>
            </a:endParaRPr>
          </a:p>
          <a:p>
            <a:r>
              <a:rPr lang="en-US" altLang="zh-CN" sz="3200" dirty="0">
                <a:solidFill>
                  <a:srgbClr val="002060"/>
                </a:solidFill>
              </a:rPr>
              <a:t>a=3&lt;=5&amp;&amp;6&gt;1;</a:t>
            </a:r>
            <a:endParaRPr lang="en-US" altLang="zh-CN" sz="3200" dirty="0">
              <a:solidFill>
                <a:srgbClr val="002060"/>
              </a:solidFill>
            </a:endParaRPr>
          </a:p>
          <a:p>
            <a:r>
              <a:rPr lang="en-US" altLang="zh-CN" sz="3200" dirty="0">
                <a:solidFill>
                  <a:srgbClr val="002060"/>
                </a:solidFill>
              </a:rPr>
              <a:t>a=1&amp;&amp;1;</a:t>
            </a:r>
            <a:endParaRPr lang="en-US" altLang="zh-CN" sz="3200" dirty="0">
              <a:solidFill>
                <a:srgbClr val="002060"/>
              </a:solidFill>
            </a:endParaRPr>
          </a:p>
          <a:p>
            <a:r>
              <a:rPr lang="en-US" altLang="zh-CN" sz="3200" dirty="0">
                <a:solidFill>
                  <a:srgbClr val="002060"/>
                </a:solidFill>
              </a:rPr>
              <a:t>a=1;</a:t>
            </a:r>
            <a:endParaRPr lang="zh-CN" altLang="en-US" sz="3200" dirty="0">
              <a:solidFill>
                <a:srgbClr val="002060"/>
              </a:solidFill>
            </a:endParaRPr>
          </a:p>
        </p:txBody>
      </p:sp>
      <p:sp>
        <p:nvSpPr>
          <p:cNvPr id="9" name="矩形 8"/>
          <p:cNvSpPr/>
          <p:nvPr/>
        </p:nvSpPr>
        <p:spPr>
          <a:xfrm>
            <a:off x="1480231" y="3586718"/>
            <a:ext cx="8035664" cy="3046095"/>
          </a:xfrm>
          <a:prstGeom prst="rect">
            <a:avLst/>
          </a:prstGeom>
        </p:spPr>
        <p:txBody>
          <a:bodyPr wrap="square">
            <a:spAutoFit/>
          </a:bodyPr>
          <a:lstStyle/>
          <a:p>
            <a:r>
              <a:rPr lang="en-US" altLang="zh-CN" sz="3200" dirty="0">
                <a:solidFill>
                  <a:schemeClr val="bg1">
                    <a:lumMod val="95000"/>
                    <a:lumOff val="5000"/>
                  </a:schemeClr>
                </a:solidFill>
              </a:rPr>
              <a:t>int b=!0&gt;=1&amp;&amp;3&gt;2||4&gt;2&amp;&amp;5&gt;3; b </a:t>
            </a:r>
            <a:r>
              <a:rPr lang="zh-CN" altLang="en-US" sz="3200" dirty="0">
                <a:solidFill>
                  <a:schemeClr val="bg1">
                    <a:lumMod val="95000"/>
                    <a:lumOff val="5000"/>
                  </a:schemeClr>
                </a:solidFill>
              </a:rPr>
              <a:t>的值？</a:t>
            </a:r>
            <a:endParaRPr lang="en-US" altLang="zh-CN" sz="3200" dirty="0">
              <a:solidFill>
                <a:schemeClr val="bg1">
                  <a:lumMod val="95000"/>
                  <a:lumOff val="5000"/>
                </a:schemeClr>
              </a:solidFill>
            </a:endParaRPr>
          </a:p>
          <a:p>
            <a:endParaRPr lang="en-US" altLang="zh-CN" sz="3200" dirty="0">
              <a:solidFill>
                <a:srgbClr val="002060"/>
              </a:solidFill>
            </a:endParaRPr>
          </a:p>
          <a:p>
            <a:r>
              <a:rPr lang="en-US" altLang="zh-CN" sz="3200" dirty="0">
                <a:solidFill>
                  <a:srgbClr val="002060"/>
                </a:solidFill>
              </a:rPr>
              <a:t>b=1&gt;=1&amp;&amp;3&gt;2||4&gt;2&amp;&amp;5&gt;3;</a:t>
            </a:r>
            <a:endParaRPr lang="en-US" altLang="zh-CN" sz="3200" dirty="0">
              <a:solidFill>
                <a:srgbClr val="002060"/>
              </a:solidFill>
            </a:endParaRPr>
          </a:p>
          <a:p>
            <a:r>
              <a:rPr lang="en-US" altLang="zh-CN" sz="3200" dirty="0">
                <a:solidFill>
                  <a:srgbClr val="002060"/>
                </a:solidFill>
              </a:rPr>
              <a:t>b=1&amp;&amp;1||1&amp;&amp;1;</a:t>
            </a:r>
            <a:endParaRPr lang="en-US" altLang="zh-CN" sz="3200" dirty="0">
              <a:solidFill>
                <a:srgbClr val="002060"/>
              </a:solidFill>
            </a:endParaRPr>
          </a:p>
          <a:p>
            <a:r>
              <a:rPr lang="en-US" altLang="zh-CN" sz="3200" dirty="0">
                <a:solidFill>
                  <a:srgbClr val="002060"/>
                </a:solidFill>
              </a:rPr>
              <a:t>b=1||1;</a:t>
            </a:r>
            <a:endParaRPr lang="en-US" altLang="zh-CN" sz="3200" dirty="0">
              <a:solidFill>
                <a:srgbClr val="002060"/>
              </a:solidFill>
            </a:endParaRPr>
          </a:p>
          <a:p>
            <a:r>
              <a:rPr lang="en-US" altLang="zh-CN" sz="3200" dirty="0">
                <a:solidFill>
                  <a:srgbClr val="002060"/>
                </a:solidFill>
              </a:rPr>
              <a:t>b=1;</a:t>
            </a:r>
            <a:endParaRPr lang="zh-CN" altLang="en-US" sz="32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逻辑命题与运算转换</a:t>
              </a:r>
              <a:r>
                <a:rPr lang="en-US" altLang="zh-CN" sz="3200" b="1" dirty="0"/>
                <a:t>	</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graphicFrame>
        <p:nvGraphicFramePr>
          <p:cNvPr id="6" name="表格 5"/>
          <p:cNvGraphicFramePr>
            <a:graphicFrameLocks noGrp="1"/>
          </p:cNvGraphicFramePr>
          <p:nvPr/>
        </p:nvGraphicFramePr>
        <p:xfrm>
          <a:off x="1225962" y="1300911"/>
          <a:ext cx="4344414" cy="4256177"/>
        </p:xfrm>
        <a:graphic>
          <a:graphicData uri="http://schemas.openxmlformats.org/drawingml/2006/table">
            <a:tbl>
              <a:tblPr firstRow="1" bandRow="1">
                <a:tableStyleId>{F5AB1C69-6EDB-4FF4-983F-18BD219EF322}</a:tableStyleId>
              </a:tblPr>
              <a:tblGrid>
                <a:gridCol w="4344414"/>
              </a:tblGrid>
              <a:tr h="656752">
                <a:tc>
                  <a:txBody>
                    <a:bodyPr/>
                    <a:lstStyle/>
                    <a:p>
                      <a:pPr algn="ctr"/>
                      <a:r>
                        <a:rPr lang="zh-CN" altLang="en-US" sz="2400" dirty="0"/>
                        <a:t>自然或数学语言的逻辑命题</a:t>
                      </a:r>
                      <a:endParaRPr lang="zh-CN" altLang="en-US" sz="2400" dirty="0">
                        <a:latin typeface="黑体" panose="02010609060101010101" pitchFamily="49" charset="-122"/>
                        <a:ea typeface="黑体" panose="02010609060101010101" pitchFamily="49" charset="-122"/>
                      </a:endParaRPr>
                    </a:p>
                  </a:txBody>
                  <a:tcPr/>
                </a:tc>
              </a:tr>
              <a:tr h="692181">
                <a:tc>
                  <a:txBody>
                    <a:bodyPr/>
                    <a:lstStyle/>
                    <a:p>
                      <a:pPr algn="ctr"/>
                      <a:r>
                        <a:rPr lang="en-US" altLang="zh-CN" sz="2400" dirty="0">
                          <a:solidFill>
                            <a:srgbClr val="002060"/>
                          </a:solidFill>
                        </a:rPr>
                        <a:t>a</a:t>
                      </a:r>
                      <a:r>
                        <a:rPr lang="zh-CN" altLang="en-US" sz="2400" dirty="0">
                          <a:solidFill>
                            <a:srgbClr val="002060"/>
                          </a:solidFill>
                        </a:rPr>
                        <a:t>大于等于</a:t>
                      </a:r>
                      <a:r>
                        <a:rPr lang="en-US" altLang="zh-CN" sz="2400" dirty="0">
                          <a:solidFill>
                            <a:srgbClr val="002060"/>
                          </a:solidFill>
                        </a:rPr>
                        <a:t>0</a:t>
                      </a:r>
                      <a:r>
                        <a:rPr lang="zh-CN" altLang="en-US" sz="2400" dirty="0">
                          <a:solidFill>
                            <a:srgbClr val="002060"/>
                          </a:solidFill>
                        </a:rPr>
                        <a:t>且</a:t>
                      </a:r>
                      <a:r>
                        <a:rPr lang="en-US" altLang="zh-CN" sz="2400" dirty="0">
                          <a:solidFill>
                            <a:srgbClr val="002060"/>
                          </a:solidFill>
                        </a:rPr>
                        <a:t>a</a:t>
                      </a:r>
                      <a:r>
                        <a:rPr lang="zh-CN" altLang="en-US" sz="2400" dirty="0">
                          <a:solidFill>
                            <a:srgbClr val="002060"/>
                          </a:solidFill>
                        </a:rPr>
                        <a:t>小于等于</a:t>
                      </a:r>
                      <a:r>
                        <a:rPr lang="en-US" altLang="zh-CN" sz="2400" dirty="0">
                          <a:solidFill>
                            <a:srgbClr val="002060"/>
                          </a:solidFill>
                        </a:rPr>
                        <a:t>10</a:t>
                      </a:r>
                      <a:endParaRPr lang="zh-CN" altLang="en-US" sz="2400" dirty="0">
                        <a:solidFill>
                          <a:srgbClr val="002060"/>
                        </a:solidFill>
                        <a:latin typeface="黑体" panose="02010609060101010101" pitchFamily="49" charset="-122"/>
                        <a:ea typeface="黑体" panose="02010609060101010101" pitchFamily="49" charset="-122"/>
                      </a:endParaRPr>
                    </a:p>
                  </a:txBody>
                  <a:tcPr/>
                </a:tc>
              </a:tr>
              <a:tr h="719923">
                <a:tc>
                  <a:txBody>
                    <a:bodyPr/>
                    <a:lstStyle/>
                    <a:p>
                      <a:pPr algn="ctr"/>
                      <a:r>
                        <a:rPr lang="en-US" altLang="zh-CN" sz="2400" dirty="0">
                          <a:solidFill>
                            <a:srgbClr val="002060"/>
                          </a:solidFill>
                        </a:rPr>
                        <a:t>a</a:t>
                      </a:r>
                      <a:r>
                        <a:rPr lang="zh-CN" altLang="en-US" sz="2400" dirty="0">
                          <a:solidFill>
                            <a:srgbClr val="002060"/>
                          </a:solidFill>
                        </a:rPr>
                        <a:t>不大于</a:t>
                      </a:r>
                      <a:r>
                        <a:rPr lang="en-US" altLang="zh-CN" sz="2400" dirty="0">
                          <a:solidFill>
                            <a:srgbClr val="002060"/>
                          </a:solidFill>
                        </a:rPr>
                        <a:t>5</a:t>
                      </a:r>
                      <a:endParaRPr lang="en-US" altLang="zh-CN" sz="2400" dirty="0">
                        <a:solidFill>
                          <a:srgbClr val="002060"/>
                        </a:solidFill>
                      </a:endParaRPr>
                    </a:p>
                  </a:txBody>
                  <a:tcPr/>
                </a:tc>
              </a:tr>
              <a:tr h="729107">
                <a:tc>
                  <a:txBody>
                    <a:bodyPr/>
                    <a:lstStyle/>
                    <a:p>
                      <a:pPr algn="ctr"/>
                      <a:r>
                        <a:rPr lang="en-US" altLang="zh-CN" sz="2400" dirty="0">
                          <a:solidFill>
                            <a:srgbClr val="002060"/>
                          </a:solidFill>
                        </a:rPr>
                        <a:t>a</a:t>
                      </a:r>
                      <a:r>
                        <a:rPr lang="zh-CN" altLang="en-US" sz="2400" dirty="0">
                          <a:solidFill>
                            <a:srgbClr val="002060"/>
                          </a:solidFill>
                        </a:rPr>
                        <a:t>小于</a:t>
                      </a:r>
                      <a:r>
                        <a:rPr lang="en-US" altLang="zh-CN" sz="2400" dirty="0">
                          <a:solidFill>
                            <a:srgbClr val="002060"/>
                          </a:solidFill>
                        </a:rPr>
                        <a:t>0</a:t>
                      </a:r>
                      <a:r>
                        <a:rPr lang="zh-CN" altLang="en-US" sz="2400" dirty="0">
                          <a:solidFill>
                            <a:srgbClr val="002060"/>
                          </a:solidFill>
                        </a:rPr>
                        <a:t>或者</a:t>
                      </a:r>
                      <a:r>
                        <a:rPr lang="en-US" altLang="zh-CN" sz="2400" dirty="0">
                          <a:solidFill>
                            <a:srgbClr val="002060"/>
                          </a:solidFill>
                        </a:rPr>
                        <a:t>a</a:t>
                      </a:r>
                      <a:r>
                        <a:rPr lang="zh-CN" altLang="en-US" sz="2400" dirty="0">
                          <a:solidFill>
                            <a:srgbClr val="002060"/>
                          </a:solidFill>
                        </a:rPr>
                        <a:t>大于</a:t>
                      </a:r>
                      <a:r>
                        <a:rPr lang="en-US" altLang="zh-CN" sz="2400" dirty="0">
                          <a:solidFill>
                            <a:srgbClr val="002060"/>
                          </a:solidFill>
                        </a:rPr>
                        <a:t>10</a:t>
                      </a:r>
                      <a:endParaRPr lang="zh-CN" altLang="en-US" sz="2400" dirty="0">
                        <a:solidFill>
                          <a:srgbClr val="002060"/>
                        </a:solidFill>
                        <a:latin typeface="黑体" panose="02010609060101010101" pitchFamily="49" charset="-122"/>
                        <a:ea typeface="黑体" panose="02010609060101010101" pitchFamily="49" charset="-122"/>
                      </a:endParaRPr>
                    </a:p>
                  </a:txBody>
                  <a:tcPr/>
                </a:tc>
              </a:tr>
              <a:tr h="729107">
                <a:tc>
                  <a:txBody>
                    <a:bodyPr/>
                    <a:lstStyle/>
                    <a:p>
                      <a:pPr algn="ctr"/>
                      <a:r>
                        <a:rPr lang="en-US" altLang="zh-CN" sz="2400" dirty="0">
                          <a:solidFill>
                            <a:srgbClr val="002060"/>
                          </a:solidFill>
                        </a:rPr>
                        <a:t>a</a:t>
                      </a:r>
                      <a:r>
                        <a:rPr lang="zh-CN" altLang="en-US" sz="2400" dirty="0">
                          <a:solidFill>
                            <a:srgbClr val="002060"/>
                          </a:solidFill>
                        </a:rPr>
                        <a:t>大于</a:t>
                      </a:r>
                      <a:r>
                        <a:rPr lang="en-US" altLang="zh-CN" sz="2400" dirty="0">
                          <a:solidFill>
                            <a:srgbClr val="002060"/>
                          </a:solidFill>
                        </a:rPr>
                        <a:t>0</a:t>
                      </a:r>
                      <a:r>
                        <a:rPr lang="zh-CN" altLang="en-US" sz="2400" dirty="0">
                          <a:solidFill>
                            <a:srgbClr val="002060"/>
                          </a:solidFill>
                        </a:rPr>
                        <a:t>且</a:t>
                      </a:r>
                      <a:r>
                        <a:rPr lang="en-US" altLang="zh-CN" sz="2400" dirty="0">
                          <a:solidFill>
                            <a:srgbClr val="002060"/>
                          </a:solidFill>
                        </a:rPr>
                        <a:t>b</a:t>
                      </a:r>
                      <a:r>
                        <a:rPr lang="zh-CN" altLang="en-US" sz="2400" dirty="0">
                          <a:solidFill>
                            <a:srgbClr val="002060"/>
                          </a:solidFill>
                        </a:rPr>
                        <a:t>大于</a:t>
                      </a:r>
                      <a:r>
                        <a:rPr lang="en-US" altLang="zh-CN" sz="2400" dirty="0">
                          <a:solidFill>
                            <a:srgbClr val="002060"/>
                          </a:solidFill>
                        </a:rPr>
                        <a:t>0</a:t>
                      </a:r>
                      <a:endParaRPr lang="zh-CN" altLang="en-US" sz="2400" dirty="0">
                        <a:solidFill>
                          <a:srgbClr val="002060"/>
                        </a:solidFill>
                        <a:latin typeface="黑体" panose="02010609060101010101" pitchFamily="49" charset="-122"/>
                        <a:ea typeface="黑体" panose="02010609060101010101" pitchFamily="49" charset="-122"/>
                      </a:endParaRPr>
                    </a:p>
                  </a:txBody>
                  <a:tcPr/>
                </a:tc>
              </a:tr>
              <a:tr h="729107">
                <a:tc>
                  <a:txBody>
                    <a:bodyPr/>
                    <a:lstStyle/>
                    <a:p>
                      <a:pPr algn="ctr"/>
                      <a:r>
                        <a:rPr lang="en-US" altLang="zh-CN" sz="2400" dirty="0">
                          <a:solidFill>
                            <a:srgbClr val="002060"/>
                          </a:solidFill>
                        </a:rPr>
                        <a:t>a</a:t>
                      </a:r>
                      <a:r>
                        <a:rPr lang="zh-CN" altLang="en-US" sz="2400" dirty="0">
                          <a:solidFill>
                            <a:srgbClr val="002060"/>
                          </a:solidFill>
                        </a:rPr>
                        <a:t>大于</a:t>
                      </a:r>
                      <a:r>
                        <a:rPr lang="en-US" altLang="zh-CN" sz="2400" dirty="0">
                          <a:solidFill>
                            <a:srgbClr val="002060"/>
                          </a:solidFill>
                        </a:rPr>
                        <a:t>0</a:t>
                      </a:r>
                      <a:r>
                        <a:rPr lang="zh-CN" altLang="en-US" sz="2400" dirty="0">
                          <a:solidFill>
                            <a:srgbClr val="002060"/>
                          </a:solidFill>
                        </a:rPr>
                        <a:t>且</a:t>
                      </a:r>
                      <a:r>
                        <a:rPr lang="en-US" altLang="zh-CN" sz="2400" dirty="0">
                          <a:solidFill>
                            <a:srgbClr val="002060"/>
                          </a:solidFill>
                        </a:rPr>
                        <a:t>a</a:t>
                      </a:r>
                      <a:r>
                        <a:rPr lang="zh-CN" altLang="en-US" sz="2400" dirty="0">
                          <a:solidFill>
                            <a:srgbClr val="002060"/>
                          </a:solidFill>
                        </a:rPr>
                        <a:t>小于</a:t>
                      </a:r>
                      <a:r>
                        <a:rPr lang="en-US" altLang="zh-CN" sz="2400" dirty="0">
                          <a:solidFill>
                            <a:srgbClr val="002060"/>
                          </a:solidFill>
                        </a:rPr>
                        <a:t>5</a:t>
                      </a:r>
                      <a:r>
                        <a:rPr lang="zh-CN" altLang="en-US" sz="2400" dirty="0">
                          <a:solidFill>
                            <a:srgbClr val="002060"/>
                          </a:solidFill>
                        </a:rPr>
                        <a:t>或者</a:t>
                      </a:r>
                      <a:r>
                        <a:rPr lang="en-US" altLang="zh-CN" sz="2400" dirty="0">
                          <a:solidFill>
                            <a:srgbClr val="002060"/>
                          </a:solidFill>
                        </a:rPr>
                        <a:t>b</a:t>
                      </a:r>
                      <a:r>
                        <a:rPr lang="zh-CN" altLang="en-US" sz="2400" dirty="0">
                          <a:solidFill>
                            <a:srgbClr val="002060"/>
                          </a:solidFill>
                        </a:rPr>
                        <a:t>不等于</a:t>
                      </a:r>
                      <a:r>
                        <a:rPr lang="en-US" altLang="zh-CN" sz="2400" dirty="0">
                          <a:solidFill>
                            <a:srgbClr val="002060"/>
                          </a:solidFill>
                        </a:rPr>
                        <a:t>0</a:t>
                      </a:r>
                      <a:endParaRPr lang="zh-CN" altLang="en-US" sz="2400" dirty="0">
                        <a:solidFill>
                          <a:srgbClr val="002060"/>
                        </a:solidFill>
                        <a:latin typeface="黑体" panose="02010609060101010101" pitchFamily="49" charset="-122"/>
                        <a:ea typeface="黑体" panose="02010609060101010101" pitchFamily="49" charset="-122"/>
                      </a:endParaRPr>
                    </a:p>
                  </a:txBody>
                  <a:tcPr/>
                </a:tc>
              </a:tr>
            </a:tbl>
          </a:graphicData>
        </a:graphic>
      </p:graphicFrame>
      <p:graphicFrame>
        <p:nvGraphicFramePr>
          <p:cNvPr id="7" name="表格 6"/>
          <p:cNvGraphicFramePr>
            <a:graphicFrameLocks noGrp="1"/>
          </p:cNvGraphicFramePr>
          <p:nvPr/>
        </p:nvGraphicFramePr>
        <p:xfrm>
          <a:off x="7184572" y="1300911"/>
          <a:ext cx="3713583" cy="4267632"/>
        </p:xfrm>
        <a:graphic>
          <a:graphicData uri="http://schemas.openxmlformats.org/drawingml/2006/table">
            <a:tbl>
              <a:tblPr firstRow="1" bandRow="1">
                <a:tableStyleId>{00A15C55-8517-42AA-B614-E9B94910E393}</a:tableStyleId>
              </a:tblPr>
              <a:tblGrid>
                <a:gridCol w="3713583"/>
              </a:tblGrid>
              <a:tr h="658518">
                <a:tc>
                  <a:txBody>
                    <a:bodyPr/>
                    <a:lstStyle/>
                    <a:p>
                      <a:pPr algn="ctr"/>
                      <a:r>
                        <a:rPr lang="zh-CN" altLang="en-US" sz="2400" dirty="0"/>
                        <a:t>计算机语言的逻辑运算</a:t>
                      </a:r>
                      <a:endParaRPr lang="zh-CN" altLang="en-US" sz="2400" dirty="0">
                        <a:latin typeface="黑体" panose="02010609060101010101" pitchFamily="49" charset="-122"/>
                        <a:ea typeface="黑体" panose="02010609060101010101" pitchFamily="49" charset="-122"/>
                      </a:endParaRPr>
                    </a:p>
                  </a:txBody>
                  <a:tcPr/>
                </a:tc>
              </a:tr>
              <a:tr h="690465">
                <a:tc>
                  <a:txBody>
                    <a:bodyPr/>
                    <a:lstStyle/>
                    <a:p>
                      <a:pPr algn="ctr"/>
                      <a:r>
                        <a:rPr lang="en-US" altLang="zh-CN" sz="2400" dirty="0">
                          <a:solidFill>
                            <a:srgbClr val="002060"/>
                          </a:solidFill>
                        </a:rPr>
                        <a:t>a&gt;=0&amp;&amp;a&lt;=10</a:t>
                      </a:r>
                      <a:endParaRPr lang="zh-CN" altLang="en-US" sz="2400" dirty="0">
                        <a:solidFill>
                          <a:srgbClr val="002060"/>
                        </a:solidFill>
                        <a:latin typeface="黑体" panose="02010609060101010101" pitchFamily="49" charset="-122"/>
                        <a:ea typeface="黑体" panose="02010609060101010101" pitchFamily="49" charset="-122"/>
                      </a:endParaRPr>
                    </a:p>
                  </a:txBody>
                  <a:tcPr/>
                </a:tc>
              </a:tr>
              <a:tr h="737118">
                <a:tc>
                  <a:txBody>
                    <a:bodyPr/>
                    <a:lstStyle/>
                    <a:p>
                      <a:pPr algn="ctr"/>
                      <a:r>
                        <a:rPr lang="en-US" altLang="zh-CN" sz="2400" dirty="0">
                          <a:solidFill>
                            <a:srgbClr val="002060"/>
                          </a:solidFill>
                        </a:rPr>
                        <a:t>!(a&gt;5)</a:t>
                      </a:r>
                      <a:r>
                        <a:rPr lang="zh-CN" altLang="en-US" sz="2400" dirty="0">
                          <a:solidFill>
                            <a:srgbClr val="002060"/>
                          </a:solidFill>
                        </a:rPr>
                        <a:t>或者</a:t>
                      </a:r>
                      <a:r>
                        <a:rPr lang="en-US" altLang="zh-CN" sz="2400" dirty="0">
                          <a:solidFill>
                            <a:srgbClr val="002060"/>
                          </a:solidFill>
                        </a:rPr>
                        <a:t>a&lt;=5</a:t>
                      </a:r>
                      <a:endParaRPr lang="zh-CN" altLang="en-US" sz="2400" dirty="0">
                        <a:solidFill>
                          <a:srgbClr val="002060"/>
                        </a:solidFill>
                        <a:latin typeface="黑体" panose="02010609060101010101" pitchFamily="49" charset="-122"/>
                        <a:ea typeface="黑体" panose="02010609060101010101" pitchFamily="49" charset="-122"/>
                      </a:endParaRPr>
                    </a:p>
                  </a:txBody>
                  <a:tcPr/>
                </a:tc>
              </a:tr>
              <a:tr h="699796">
                <a:tc>
                  <a:txBody>
                    <a:bodyPr/>
                    <a:lstStyle/>
                    <a:p>
                      <a:pPr algn="ctr"/>
                      <a:r>
                        <a:rPr lang="en-US" altLang="zh-CN" sz="2400" dirty="0">
                          <a:solidFill>
                            <a:srgbClr val="002060"/>
                          </a:solidFill>
                        </a:rPr>
                        <a:t>a&lt;0||a&gt;10</a:t>
                      </a:r>
                      <a:endParaRPr lang="zh-CN" altLang="en-US" sz="2400" dirty="0">
                        <a:solidFill>
                          <a:srgbClr val="002060"/>
                        </a:solidFill>
                        <a:latin typeface="黑体" panose="02010609060101010101" pitchFamily="49" charset="-122"/>
                        <a:ea typeface="黑体" panose="02010609060101010101" pitchFamily="49" charset="-122"/>
                      </a:endParaRPr>
                    </a:p>
                  </a:txBody>
                  <a:tcPr/>
                </a:tc>
              </a:tr>
              <a:tr h="746449">
                <a:tc>
                  <a:txBody>
                    <a:bodyPr/>
                    <a:lstStyle/>
                    <a:p>
                      <a:pPr algn="ctr"/>
                      <a:r>
                        <a:rPr lang="en-US" altLang="zh-CN" sz="2400" dirty="0">
                          <a:solidFill>
                            <a:srgbClr val="002060"/>
                          </a:solidFill>
                        </a:rPr>
                        <a:t>a&gt;0&amp;&amp;b&gt;0</a:t>
                      </a:r>
                      <a:endParaRPr lang="zh-CN" altLang="en-US" sz="2400" dirty="0">
                        <a:solidFill>
                          <a:srgbClr val="002060"/>
                        </a:solidFill>
                        <a:latin typeface="黑体" panose="02010609060101010101" pitchFamily="49" charset="-122"/>
                        <a:ea typeface="黑体" panose="02010609060101010101" pitchFamily="49" charset="-122"/>
                      </a:endParaRPr>
                    </a:p>
                  </a:txBody>
                  <a:tcPr/>
                </a:tc>
              </a:tr>
              <a:tr h="735286">
                <a:tc>
                  <a:txBody>
                    <a:bodyPr/>
                    <a:lstStyle/>
                    <a:p>
                      <a:pPr algn="ctr"/>
                      <a:r>
                        <a:rPr lang="en-US" altLang="zh-CN" sz="2400" dirty="0">
                          <a:solidFill>
                            <a:srgbClr val="002060"/>
                          </a:solidFill>
                        </a:rPr>
                        <a:t>a&gt;0&amp;&amp;a&lt;5 ||b!=0</a:t>
                      </a:r>
                      <a:endParaRPr lang="zh-CN" altLang="en-US" sz="2400" dirty="0">
                        <a:solidFill>
                          <a:srgbClr val="002060"/>
                        </a:solidFill>
                        <a:latin typeface="黑体" panose="02010609060101010101" pitchFamily="49" charset="-122"/>
                        <a:ea typeface="黑体" panose="02010609060101010101" pitchFamily="49" charset="-122"/>
                      </a:endParaRPr>
                    </a:p>
                  </a:txBody>
                  <a:tcPr/>
                </a:tc>
              </a:tr>
            </a:tbl>
          </a:graphicData>
        </a:graphic>
      </p:graphicFrame>
      <p:sp>
        <p:nvSpPr>
          <p:cNvPr id="2" name="箭头: 右 1"/>
          <p:cNvSpPr/>
          <p:nvPr/>
        </p:nvSpPr>
        <p:spPr>
          <a:xfrm>
            <a:off x="5570376" y="3236049"/>
            <a:ext cx="1614196" cy="38589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文本框 7"/>
          <p:cNvSpPr txBox="1"/>
          <p:nvPr/>
        </p:nvSpPr>
        <p:spPr>
          <a:xfrm>
            <a:off x="5924940" y="2866717"/>
            <a:ext cx="1259632" cy="461665"/>
          </a:xfrm>
          <a:prstGeom prst="rect">
            <a:avLst/>
          </a:prstGeom>
          <a:noFill/>
        </p:spPr>
        <p:txBody>
          <a:bodyPr wrap="square" rtlCol="0">
            <a:spAutoFit/>
          </a:bodyPr>
          <a:lstStyle/>
          <a:p>
            <a:r>
              <a:rPr lang="zh-CN" altLang="en-US" sz="2400" b="1" dirty="0">
                <a:solidFill>
                  <a:schemeClr val="bg1">
                    <a:lumMod val="95000"/>
                    <a:lumOff val="5000"/>
                  </a:schemeClr>
                </a:solidFill>
              </a:rPr>
              <a:t>转换</a:t>
            </a:r>
            <a:endParaRPr lang="zh-CN" altLang="en-US" sz="2400" b="1" dirty="0">
              <a:solidFill>
                <a:schemeClr val="bg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练习</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15" name="矩形 14"/>
          <p:cNvSpPr/>
          <p:nvPr/>
        </p:nvSpPr>
        <p:spPr>
          <a:xfrm>
            <a:off x="1777976" y="948678"/>
            <a:ext cx="8356128" cy="5262979"/>
          </a:xfrm>
          <a:prstGeom prst="rect">
            <a:avLst/>
          </a:prstGeom>
        </p:spPr>
        <p:txBody>
          <a:bodyPr wrap="square">
            <a:spAutoFit/>
          </a:bodyPr>
          <a:lstStyle/>
          <a:p>
            <a:r>
              <a:rPr lang="en-US" altLang="zh-CN" sz="2400" dirty="0">
                <a:solidFill>
                  <a:srgbClr val="002060"/>
                </a:solidFill>
                <a:latin typeface="+mn-ea"/>
              </a:rPr>
              <a:t>1.</a:t>
            </a:r>
            <a:r>
              <a:rPr lang="zh-CN" altLang="en-US" sz="2400" dirty="0">
                <a:solidFill>
                  <a:srgbClr val="002060"/>
                </a:solidFill>
                <a:latin typeface="+mn-ea"/>
              </a:rPr>
              <a:t>写出表示年龄大于</a:t>
            </a:r>
            <a:r>
              <a:rPr lang="en-US" altLang="zh-CN" sz="2400" dirty="0">
                <a:solidFill>
                  <a:srgbClr val="002060"/>
                </a:solidFill>
                <a:latin typeface="+mn-ea"/>
              </a:rPr>
              <a:t>50</a:t>
            </a:r>
            <a:r>
              <a:rPr lang="zh-CN" altLang="en-US" sz="2400" dirty="0">
                <a:solidFill>
                  <a:srgbClr val="002060"/>
                </a:solidFill>
                <a:latin typeface="+mn-ea"/>
              </a:rPr>
              <a:t>岁的表达式（年龄用</a:t>
            </a:r>
            <a:r>
              <a:rPr lang="en-US" altLang="zh-CN" sz="2400" dirty="0">
                <a:solidFill>
                  <a:srgbClr val="002060"/>
                </a:solidFill>
                <a:latin typeface="+mn-ea"/>
              </a:rPr>
              <a:t>age</a:t>
            </a:r>
            <a:r>
              <a:rPr lang="zh-CN" altLang="en-US" sz="2400" dirty="0">
                <a:solidFill>
                  <a:srgbClr val="002060"/>
                </a:solidFill>
                <a:latin typeface="+mn-ea"/>
              </a:rPr>
              <a:t>表示）</a:t>
            </a:r>
            <a:endParaRPr lang="en-US" altLang="zh-CN" sz="2400" dirty="0">
              <a:solidFill>
                <a:srgbClr val="002060"/>
              </a:solidFill>
              <a:latin typeface="+mn-ea"/>
            </a:endParaRPr>
          </a:p>
          <a:p>
            <a:r>
              <a:rPr lang="en-US" altLang="zh-CN" sz="2400" dirty="0">
                <a:solidFill>
                  <a:srgbClr val="FF0000"/>
                </a:solidFill>
                <a:latin typeface="+mn-ea"/>
              </a:rPr>
              <a:t>age&gt;50;</a:t>
            </a:r>
            <a:endParaRPr lang="en-US" altLang="zh-CN" sz="2400" dirty="0">
              <a:solidFill>
                <a:srgbClr val="FF0000"/>
              </a:solidFill>
              <a:latin typeface="+mn-ea"/>
            </a:endParaRPr>
          </a:p>
          <a:p>
            <a:endParaRPr lang="en-US" altLang="zh-CN" sz="2400" dirty="0">
              <a:solidFill>
                <a:srgbClr val="FF0000"/>
              </a:solidFill>
              <a:latin typeface="+mn-ea"/>
            </a:endParaRPr>
          </a:p>
          <a:p>
            <a:r>
              <a:rPr lang="en-US" altLang="zh-CN" sz="2400" dirty="0">
                <a:solidFill>
                  <a:srgbClr val="002060"/>
                </a:solidFill>
                <a:latin typeface="+mn-ea"/>
              </a:rPr>
              <a:t>2.</a:t>
            </a:r>
            <a:r>
              <a:rPr lang="zh-CN" altLang="en-US" sz="2400" dirty="0">
                <a:solidFill>
                  <a:srgbClr val="002060"/>
                </a:solidFill>
                <a:latin typeface="+mn-ea"/>
              </a:rPr>
              <a:t>写出一个既能被</a:t>
            </a:r>
            <a:r>
              <a:rPr lang="en-US" altLang="zh-CN" sz="2400" dirty="0">
                <a:solidFill>
                  <a:srgbClr val="002060"/>
                </a:solidFill>
                <a:latin typeface="+mn-ea"/>
              </a:rPr>
              <a:t>3</a:t>
            </a:r>
            <a:r>
              <a:rPr lang="zh-CN" altLang="en-US" sz="2400" dirty="0">
                <a:solidFill>
                  <a:srgbClr val="002060"/>
                </a:solidFill>
                <a:latin typeface="+mn-ea"/>
              </a:rPr>
              <a:t>整除，又能被</a:t>
            </a:r>
            <a:r>
              <a:rPr lang="en-US" altLang="zh-CN" sz="2400" dirty="0">
                <a:solidFill>
                  <a:srgbClr val="002060"/>
                </a:solidFill>
                <a:latin typeface="+mn-ea"/>
              </a:rPr>
              <a:t>5</a:t>
            </a:r>
            <a:r>
              <a:rPr lang="zh-CN" altLang="en-US" sz="2400" dirty="0">
                <a:solidFill>
                  <a:srgbClr val="002060"/>
                </a:solidFill>
                <a:latin typeface="+mn-ea"/>
              </a:rPr>
              <a:t>整除的表达式。</a:t>
            </a:r>
            <a:endParaRPr lang="en-US" altLang="zh-CN" sz="2400" dirty="0">
              <a:solidFill>
                <a:srgbClr val="002060"/>
              </a:solidFill>
              <a:latin typeface="+mn-ea"/>
            </a:endParaRPr>
          </a:p>
          <a:p>
            <a:r>
              <a:rPr lang="en-US" altLang="zh-CN" sz="2400" dirty="0">
                <a:solidFill>
                  <a:srgbClr val="FF0000"/>
                </a:solidFill>
                <a:latin typeface="+mn-ea"/>
              </a:rPr>
              <a:t>n%3==0&amp;&amp;n%5==0;</a:t>
            </a:r>
            <a:endParaRPr lang="en-US" altLang="zh-CN" sz="2400" dirty="0">
              <a:solidFill>
                <a:srgbClr val="FF0000"/>
              </a:solidFill>
              <a:latin typeface="+mn-ea"/>
            </a:endParaRPr>
          </a:p>
          <a:p>
            <a:endParaRPr lang="en-US" altLang="zh-CN" sz="2400" dirty="0">
              <a:solidFill>
                <a:srgbClr val="002060"/>
              </a:solidFill>
              <a:latin typeface="+mn-ea"/>
            </a:endParaRPr>
          </a:p>
          <a:p>
            <a:r>
              <a:rPr lang="en-US" altLang="zh-CN" sz="2400" dirty="0">
                <a:solidFill>
                  <a:srgbClr val="002060"/>
                </a:solidFill>
                <a:latin typeface="+mn-ea"/>
              </a:rPr>
              <a:t>3.i</a:t>
            </a:r>
            <a:r>
              <a:rPr lang="zh-CN" altLang="en-US" sz="2400" dirty="0">
                <a:solidFill>
                  <a:srgbClr val="002060"/>
                </a:solidFill>
                <a:latin typeface="+mn-ea"/>
              </a:rPr>
              <a:t>是否</a:t>
            </a:r>
            <a:r>
              <a:rPr lang="en-US" altLang="zh-CN" sz="2400" dirty="0">
                <a:solidFill>
                  <a:srgbClr val="002060"/>
                </a:solidFill>
                <a:latin typeface="+mn-ea"/>
              </a:rPr>
              <a:t>j</a:t>
            </a:r>
            <a:r>
              <a:rPr lang="zh-CN" altLang="en-US" sz="2400" dirty="0">
                <a:solidFill>
                  <a:srgbClr val="002060"/>
                </a:solidFill>
                <a:latin typeface="+mn-ea"/>
              </a:rPr>
              <a:t>的整数倍的逻辑表达式。</a:t>
            </a:r>
            <a:br>
              <a:rPr lang="en-US" altLang="zh-CN" sz="2400" dirty="0">
                <a:solidFill>
                  <a:srgbClr val="002060"/>
                </a:solidFill>
                <a:latin typeface="+mn-ea"/>
              </a:rPr>
            </a:br>
            <a:endParaRPr lang="en-US" altLang="zh-CN" sz="2400" dirty="0">
              <a:solidFill>
                <a:srgbClr val="FF0000"/>
              </a:solidFill>
              <a:latin typeface="+mn-ea"/>
            </a:endParaRPr>
          </a:p>
          <a:p>
            <a:endParaRPr lang="en-US" altLang="zh-CN" sz="2400" dirty="0">
              <a:solidFill>
                <a:srgbClr val="002060"/>
              </a:solidFill>
              <a:latin typeface="+mn-ea"/>
            </a:endParaRPr>
          </a:p>
          <a:p>
            <a:r>
              <a:rPr lang="en-US" altLang="zh-CN" sz="2400" dirty="0">
                <a:solidFill>
                  <a:srgbClr val="002060"/>
                </a:solidFill>
                <a:latin typeface="+mn-ea"/>
              </a:rPr>
              <a:t>4.m</a:t>
            </a:r>
            <a:r>
              <a:rPr lang="zh-CN" altLang="en-US" sz="2400" dirty="0">
                <a:solidFill>
                  <a:srgbClr val="002060"/>
                </a:solidFill>
                <a:latin typeface="+mn-ea"/>
              </a:rPr>
              <a:t>是偶数的逻辑表达式。</a:t>
            </a:r>
            <a:endParaRPr lang="en-US" altLang="zh-CN" sz="2400" dirty="0">
              <a:solidFill>
                <a:srgbClr val="002060"/>
              </a:solidFill>
              <a:latin typeface="+mn-ea"/>
            </a:endParaRPr>
          </a:p>
          <a:p>
            <a:r>
              <a:rPr lang="en-US" altLang="zh-CN" sz="2400" dirty="0">
                <a:solidFill>
                  <a:srgbClr val="FF0000"/>
                </a:solidFill>
                <a:latin typeface="+mn-ea"/>
              </a:rPr>
              <a:t>m%2==0;</a:t>
            </a:r>
            <a:endParaRPr lang="en-US" altLang="zh-CN" sz="2400" dirty="0">
              <a:solidFill>
                <a:srgbClr val="FF0000"/>
              </a:solidFill>
              <a:latin typeface="+mn-ea"/>
            </a:endParaRPr>
          </a:p>
          <a:p>
            <a:endParaRPr lang="en-US" altLang="zh-CN" sz="2400" dirty="0">
              <a:solidFill>
                <a:srgbClr val="002060"/>
              </a:solidFill>
              <a:latin typeface="+mn-ea"/>
            </a:endParaRPr>
          </a:p>
          <a:p>
            <a:r>
              <a:rPr lang="en-US" altLang="zh-CN" sz="2400" dirty="0">
                <a:solidFill>
                  <a:srgbClr val="002060"/>
                </a:solidFill>
                <a:latin typeface="+mn-ea"/>
              </a:rPr>
              <a:t>5.y</a:t>
            </a:r>
            <a:r>
              <a:rPr lang="zh-CN" altLang="en-US" sz="2400" dirty="0">
                <a:solidFill>
                  <a:srgbClr val="002060"/>
                </a:solidFill>
                <a:latin typeface="+mn-ea"/>
              </a:rPr>
              <a:t>在</a:t>
            </a:r>
            <a:r>
              <a:rPr lang="en-US" altLang="zh-CN" sz="2400" dirty="0">
                <a:solidFill>
                  <a:srgbClr val="002060"/>
                </a:solidFill>
                <a:latin typeface="+mn-ea"/>
              </a:rPr>
              <a:t>-2</a:t>
            </a:r>
            <a:r>
              <a:rPr lang="zh-CN" altLang="en-US" sz="2400" dirty="0">
                <a:solidFill>
                  <a:srgbClr val="002060"/>
                </a:solidFill>
                <a:latin typeface="+mn-ea"/>
              </a:rPr>
              <a:t>和</a:t>
            </a:r>
            <a:r>
              <a:rPr lang="en-US" altLang="zh-CN" sz="2400" dirty="0">
                <a:solidFill>
                  <a:srgbClr val="002060"/>
                </a:solidFill>
                <a:latin typeface="+mn-ea"/>
              </a:rPr>
              <a:t>-1</a:t>
            </a:r>
            <a:r>
              <a:rPr lang="zh-CN" altLang="en-US" sz="2400" dirty="0">
                <a:solidFill>
                  <a:srgbClr val="002060"/>
                </a:solidFill>
                <a:latin typeface="+mn-ea"/>
              </a:rPr>
              <a:t>之间的逻辑表达式。</a:t>
            </a:r>
            <a:endParaRPr lang="en-US" altLang="zh-CN" sz="2400" dirty="0">
              <a:solidFill>
                <a:srgbClr val="002060"/>
              </a:solidFill>
              <a:latin typeface="+mn-ea"/>
            </a:endParaRPr>
          </a:p>
          <a:p>
            <a:r>
              <a:rPr lang="en-US" altLang="zh-CN" sz="2400" dirty="0">
                <a:solidFill>
                  <a:srgbClr val="FF0000"/>
                </a:solidFill>
                <a:latin typeface="+mn-ea"/>
              </a:rPr>
              <a:t>y&gt;=-2&amp;&amp;y&lt;=-1</a:t>
            </a:r>
            <a:endParaRPr lang="zh-CN" altLang="en-US" sz="2400" dirty="0">
              <a:solidFill>
                <a:srgbClr val="FF0000"/>
              </a:solidFill>
              <a:latin typeface="+mn-ea"/>
            </a:endParaRPr>
          </a:p>
        </p:txBody>
      </p:sp>
      <p:sp>
        <p:nvSpPr>
          <p:cNvPr id="2" name="文本框 1"/>
          <p:cNvSpPr txBox="1"/>
          <p:nvPr/>
        </p:nvSpPr>
        <p:spPr>
          <a:xfrm>
            <a:off x="5632704" y="2926080"/>
            <a:ext cx="914400" cy="914400"/>
          </a:xfrm>
          <a:prstGeom prst="rect">
            <a:avLst/>
          </a:prstGeom>
          <a:noFill/>
        </p:spPr>
        <p:txBody>
          <a:bodyPr wrap="square" rtlCol="0">
            <a:spAutoFit/>
          </a:bodyPr>
          <a:lstStyle/>
          <a:p>
            <a:endParaRPr lang="zh-CN" altLang="en-US" dirty="0"/>
          </a:p>
        </p:txBody>
      </p:sp>
      <p:sp>
        <p:nvSpPr>
          <p:cNvPr id="6" name="文本框 5"/>
          <p:cNvSpPr txBox="1"/>
          <p:nvPr/>
        </p:nvSpPr>
        <p:spPr>
          <a:xfrm>
            <a:off x="5632704" y="2926080"/>
            <a:ext cx="914400" cy="914400"/>
          </a:xfrm>
          <a:prstGeom prst="rect">
            <a:avLst/>
          </a:prstGeom>
          <a:noFill/>
        </p:spPr>
        <p:txBody>
          <a:bodyPr wrap="square" rtlCol="0">
            <a:spAutoFit/>
          </a:bodyPr>
          <a:lstStyle/>
          <a:p>
            <a:endParaRPr lang="zh-CN" altLang="en-US" dirty="0"/>
          </a:p>
        </p:txBody>
      </p:sp>
      <p:sp>
        <p:nvSpPr>
          <p:cNvPr id="7" name="文本框 6"/>
          <p:cNvSpPr txBox="1"/>
          <p:nvPr/>
        </p:nvSpPr>
        <p:spPr>
          <a:xfrm>
            <a:off x="1777976" y="3580167"/>
            <a:ext cx="1341120" cy="738664"/>
          </a:xfrm>
          <a:prstGeom prst="rect">
            <a:avLst/>
          </a:prstGeom>
          <a:noFill/>
        </p:spPr>
        <p:txBody>
          <a:bodyPr wrap="square" rtlCol="0">
            <a:spAutoFit/>
          </a:bodyPr>
          <a:lstStyle/>
          <a:p>
            <a:r>
              <a:rPr lang="en-US" altLang="zh-CN" sz="2400" dirty="0" err="1">
                <a:solidFill>
                  <a:srgbClr val="FF0000"/>
                </a:solidFill>
                <a:latin typeface="+mn-ea"/>
              </a:rPr>
              <a:t>i%j</a:t>
            </a:r>
            <a:r>
              <a:rPr lang="en-US" altLang="zh-CN" sz="2400" dirty="0">
                <a:solidFill>
                  <a:srgbClr val="FF0000"/>
                </a:solidFill>
                <a:latin typeface="+mn-ea"/>
              </a:rPr>
              <a:t>==0;</a:t>
            </a:r>
            <a:endParaRPr lang="en-US" altLang="zh-CN" sz="2400" dirty="0">
              <a:solidFill>
                <a:srgbClr val="FF0000"/>
              </a:solidFill>
              <a:latin typeface="+mn-ea"/>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194901" y="816042"/>
            <a:ext cx="3490936" cy="3224113"/>
          </a:xfrm>
          <a:prstGeom prst="rect">
            <a:avLst/>
          </a:prstGeom>
        </p:spPr>
      </p:pic>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阅读程序写出运行结果</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cxnSp>
        <p:nvCxnSpPr>
          <p:cNvPr id="12" name="直接箭头连接符 11"/>
          <p:cNvCxnSpPr/>
          <p:nvPr/>
        </p:nvCxnSpPr>
        <p:spPr>
          <a:xfrm>
            <a:off x="4280537" y="2861688"/>
            <a:ext cx="1037912" cy="0"/>
          </a:xfrm>
          <a:prstGeom prst="straightConnector1">
            <a:avLst/>
          </a:prstGeom>
          <a:ln w="38100">
            <a:headEnd type="none"/>
            <a:tailEnd type="ova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318449" y="2677022"/>
            <a:ext cx="4923454" cy="1477328"/>
          </a:xfrm>
          <a:prstGeom prst="rect">
            <a:avLst/>
          </a:prstGeom>
          <a:noFill/>
        </p:spPr>
        <p:txBody>
          <a:bodyPr wrap="square" rtlCol="0">
            <a:spAutoFit/>
          </a:bodyPr>
          <a:lstStyle/>
          <a:p>
            <a:r>
              <a:rPr lang="en-US" altLang="zh-CN" b="1" dirty="0">
                <a:solidFill>
                  <a:schemeClr val="bg2"/>
                </a:solidFill>
              </a:rPr>
              <a:t>d=(2+3||0)</a:t>
            </a:r>
            <a:endParaRPr lang="en-US" altLang="zh-CN" b="1" dirty="0">
              <a:solidFill>
                <a:schemeClr val="bg2"/>
              </a:solidFill>
            </a:endParaRPr>
          </a:p>
          <a:p>
            <a:r>
              <a:rPr lang="en-US" altLang="zh-CN" b="1" dirty="0">
                <a:solidFill>
                  <a:schemeClr val="bg2"/>
                </a:solidFill>
              </a:rPr>
              <a:t>d=(5||0)</a:t>
            </a:r>
            <a:endParaRPr lang="en-US" altLang="zh-CN" b="1" dirty="0">
              <a:solidFill>
                <a:schemeClr val="bg2"/>
              </a:solidFill>
            </a:endParaRPr>
          </a:p>
          <a:p>
            <a:r>
              <a:rPr lang="en-US" altLang="zh-CN" b="1" dirty="0">
                <a:solidFill>
                  <a:schemeClr val="bg2"/>
                </a:solidFill>
              </a:rPr>
              <a:t>d=1</a:t>
            </a:r>
            <a:endParaRPr lang="en-US" altLang="zh-CN" b="1" dirty="0">
              <a:solidFill>
                <a:schemeClr val="bg2"/>
              </a:solidFill>
            </a:endParaRPr>
          </a:p>
          <a:p>
            <a:r>
              <a:rPr lang="zh-CN" altLang="en-US" b="1" dirty="0">
                <a:solidFill>
                  <a:schemeClr val="bg2"/>
                </a:solidFill>
              </a:rPr>
              <a:t>非</a:t>
            </a:r>
            <a:r>
              <a:rPr lang="en-US" altLang="zh-CN" b="1" dirty="0">
                <a:solidFill>
                  <a:schemeClr val="bg2"/>
                </a:solidFill>
              </a:rPr>
              <a:t>0</a:t>
            </a:r>
            <a:r>
              <a:rPr lang="zh-CN" altLang="en-US" b="1" dirty="0">
                <a:solidFill>
                  <a:schemeClr val="bg2"/>
                </a:solidFill>
              </a:rPr>
              <a:t>为真，真或假的逻辑运算结果是真，所以输出结果是</a:t>
            </a:r>
            <a:r>
              <a:rPr lang="en-US" altLang="zh-CN" b="1" dirty="0">
                <a:solidFill>
                  <a:schemeClr val="bg2"/>
                </a:solidFill>
              </a:rPr>
              <a:t>1</a:t>
            </a:r>
            <a:endParaRPr lang="zh-CN" altLang="en-US" b="1" dirty="0">
              <a:solidFill>
                <a:schemeClr val="bg2"/>
              </a:solidFill>
            </a:endParaRPr>
          </a:p>
        </p:txBody>
      </p:sp>
      <p:pic>
        <p:nvPicPr>
          <p:cNvPr id="19" name="图片 18"/>
          <p:cNvPicPr>
            <a:picLocks noChangeAspect="1"/>
          </p:cNvPicPr>
          <p:nvPr/>
        </p:nvPicPr>
        <p:blipFill>
          <a:blip r:embed="rId3"/>
          <a:stretch>
            <a:fillRect/>
          </a:stretch>
        </p:blipFill>
        <p:spPr>
          <a:xfrm>
            <a:off x="3919254" y="4224821"/>
            <a:ext cx="6438900" cy="190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蒸汽创客</a:t>
              </a:r>
              <a:r>
                <a:rPr lang="en-US" altLang="zh-CN" sz="3200" b="1" dirty="0"/>
                <a:t>·Steamleader</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dirty="0">
                <a:solidFill>
                  <a:schemeClr val="bg1"/>
                </a:solidFill>
              </a:rPr>
              <a:t>课堂练习</a:t>
            </a:r>
            <a:endParaRPr lang="en-US" altLang="zh-CN" sz="8000" b="1"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先进个人</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70" y="665869"/>
            <a:ext cx="10441859" cy="5632311"/>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班级评选先进个人，其中一个条件是语文成绩不低于</a:t>
            </a:r>
            <a:r>
              <a:rPr lang="en-US" altLang="zh-CN" sz="2000" dirty="0">
                <a:solidFill>
                  <a:srgbClr val="002060"/>
                </a:solidFill>
                <a:latin typeface="+mj-ea"/>
                <a:ea typeface="+mj-ea"/>
                <a:sym typeface="Arial" panose="020B0604020202020204" pitchFamily="34" charset="0"/>
              </a:rPr>
              <a:t>75</a:t>
            </a:r>
            <a:r>
              <a:rPr lang="zh-CN" altLang="en-US" sz="2000" dirty="0">
                <a:solidFill>
                  <a:srgbClr val="002060"/>
                </a:solidFill>
                <a:latin typeface="+mj-ea"/>
                <a:ea typeface="+mj-ea"/>
                <a:sym typeface="Arial" panose="020B0604020202020204" pitchFamily="34" charset="0"/>
              </a:rPr>
              <a:t>分且数学成绩不低于</a:t>
            </a:r>
            <a:r>
              <a:rPr lang="en-US" altLang="zh-CN" sz="2000" dirty="0">
                <a:solidFill>
                  <a:srgbClr val="002060"/>
                </a:solidFill>
                <a:latin typeface="+mj-ea"/>
                <a:ea typeface="+mj-ea"/>
                <a:sym typeface="Arial" panose="020B0604020202020204" pitchFamily="34" charset="0"/>
              </a:rPr>
              <a:t>85</a:t>
            </a:r>
            <a:r>
              <a:rPr lang="zh-CN" altLang="en-US" sz="2000" dirty="0">
                <a:solidFill>
                  <a:srgbClr val="002060"/>
                </a:solidFill>
                <a:latin typeface="+mj-ea"/>
                <a:ea typeface="+mj-ea"/>
                <a:sym typeface="Arial" panose="020B0604020202020204" pitchFamily="34" charset="0"/>
              </a:rPr>
              <a:t>分，输入语文和数学成绩，输出该生是否有资格参选。</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zh-CN" altLang="en-US"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一行，两个整数，依次为语文成绩和数学成绩</a:t>
            </a:r>
            <a:endParaRPr lang="zh-CN" altLang="en-US" sz="2000"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输出格式:</a:t>
            </a:r>
            <a:endParaRPr lang="zh-CN" altLang="en-US"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根据要求输出“有资格”，“无资格”</a:t>
            </a:r>
            <a:endParaRPr lang="en-US" altLang="zh-CN" sz="2000"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sym typeface="Arial" panose="020B0604020202020204" pitchFamily="34" charset="0"/>
              </a:rPr>
              <a:t>85 90</a:t>
            </a:r>
            <a:endParaRPr lang="en-US" altLang="zh-CN" sz="2000" dirty="0">
              <a:solidFill>
                <a:srgbClr val="002060"/>
              </a:solidFill>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dirty="0">
                <a:solidFill>
                  <a:srgbClr val="002060"/>
                </a:solidFill>
                <a:latin typeface="+mj-ea"/>
                <a:ea typeface="+mj-ea"/>
              </a:rPr>
              <a:t>有资格</a:t>
            </a:r>
            <a:endParaRPr lang="en-US" altLang="zh-CN" sz="2000" dirty="0">
              <a:solidFill>
                <a:srgbClr val="002060"/>
              </a:solidFill>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sym typeface="Arial" panose="020B0604020202020204" pitchFamily="34" charset="0"/>
              </a:rPr>
              <a:t>60 90</a:t>
            </a:r>
            <a:endParaRPr lang="en-US" altLang="zh-CN" sz="2000" dirty="0">
              <a:solidFill>
                <a:srgbClr val="002060"/>
              </a:solidFill>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黑体" panose="02010609060101010101" pitchFamily="49" charset="-122"/>
                <a:ea typeface="黑体" panose="02010609060101010101" pitchFamily="49" charset="-122"/>
              </a:rPr>
              <a:t>无资格</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p:txBody>
      </p:sp>
      <p:sp>
        <p:nvSpPr>
          <p:cNvPr id="23" name="流程图: 终止 22"/>
          <p:cNvSpPr/>
          <p:nvPr/>
        </p:nvSpPr>
        <p:spPr>
          <a:xfrm>
            <a:off x="7633979" y="1991772"/>
            <a:ext cx="1134745" cy="427355"/>
          </a:xfrm>
          <a:prstGeom prst="flowChartTerminator">
            <a:avLst/>
          </a:prstGeom>
          <a:solidFill>
            <a:schemeClr val="tx1"/>
          </a:solidFill>
          <a:ln w="2857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dirty="0">
                <a:solidFill>
                  <a:schemeClr val="bg1"/>
                </a:solidFill>
                <a:ea typeface="钉钉进步体" panose="00020600040101010101" pitchFamily="18" charset="-122"/>
              </a:rPr>
              <a:t>开始</a:t>
            </a:r>
            <a:endParaRPr lang="zh-CN" altLang="en-US" sz="1400" dirty="0">
              <a:solidFill>
                <a:schemeClr val="bg1"/>
              </a:solidFill>
              <a:ea typeface="钉钉进步体" panose="00020600040101010101" pitchFamily="18" charset="-122"/>
            </a:endParaRPr>
          </a:p>
        </p:txBody>
      </p:sp>
      <p:cxnSp>
        <p:nvCxnSpPr>
          <p:cNvPr id="24" name="直接箭头连接符 23"/>
          <p:cNvCxnSpPr/>
          <p:nvPr/>
        </p:nvCxnSpPr>
        <p:spPr>
          <a:xfrm>
            <a:off x="8197859" y="2433097"/>
            <a:ext cx="4445" cy="286385"/>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 name="流程图: 数据 24"/>
          <p:cNvSpPr/>
          <p:nvPr/>
        </p:nvSpPr>
        <p:spPr>
          <a:xfrm>
            <a:off x="7012940" y="2719705"/>
            <a:ext cx="2489200" cy="546100"/>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dirty="0">
              <a:solidFill>
                <a:schemeClr val="bg1"/>
              </a:solidFill>
              <a:ea typeface="钉钉进步体" panose="00020600040101010101" pitchFamily="18" charset="-122"/>
            </a:endParaRPr>
          </a:p>
        </p:txBody>
      </p:sp>
      <p:sp>
        <p:nvSpPr>
          <p:cNvPr id="26" name="文本框 25"/>
          <p:cNvSpPr txBox="1"/>
          <p:nvPr/>
        </p:nvSpPr>
        <p:spPr>
          <a:xfrm>
            <a:off x="7333615" y="2675890"/>
            <a:ext cx="1833880" cy="583565"/>
          </a:xfrm>
          <a:prstGeom prst="rect">
            <a:avLst/>
          </a:prstGeom>
          <a:noFill/>
        </p:spPr>
        <p:txBody>
          <a:bodyPr wrap="square" rtlCol="0">
            <a:spAutoFit/>
          </a:bodyPr>
          <a:p>
            <a:r>
              <a:rPr lang="zh-CN" altLang="en-US" sz="1600" dirty="0">
                <a:solidFill>
                  <a:schemeClr val="bg1"/>
                </a:solidFill>
                <a:ea typeface="钉钉进步体" panose="00020600040101010101" pitchFamily="18" charset="-122"/>
              </a:rPr>
              <a:t>输入两个整数，数学成绩和语文成绩</a:t>
            </a:r>
            <a:endParaRPr lang="en-US" sz="1600" dirty="0">
              <a:solidFill>
                <a:schemeClr val="bg1"/>
              </a:solidFill>
              <a:ea typeface="钉钉进步体" panose="00020600040101010101" pitchFamily="18" charset="-122"/>
            </a:endParaRPr>
          </a:p>
        </p:txBody>
      </p:sp>
      <p:sp>
        <p:nvSpPr>
          <p:cNvPr id="27" name="流程图: 决策 26"/>
          <p:cNvSpPr/>
          <p:nvPr/>
        </p:nvSpPr>
        <p:spPr>
          <a:xfrm>
            <a:off x="6410960" y="3559810"/>
            <a:ext cx="3529330" cy="1047750"/>
          </a:xfrm>
          <a:prstGeom prst="flowChartDecision">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ea typeface="钉钉进步体" panose="00020600040101010101" pitchFamily="18" charset="-122"/>
            </a:endParaRPr>
          </a:p>
        </p:txBody>
      </p:sp>
      <p:sp>
        <p:nvSpPr>
          <p:cNvPr id="28" name="文本框 27"/>
          <p:cNvSpPr txBox="1"/>
          <p:nvPr/>
        </p:nvSpPr>
        <p:spPr>
          <a:xfrm>
            <a:off x="7333615" y="3700145"/>
            <a:ext cx="1753235" cy="829945"/>
          </a:xfrm>
          <a:prstGeom prst="rect">
            <a:avLst/>
          </a:prstGeom>
          <a:noFill/>
        </p:spPr>
        <p:txBody>
          <a:bodyPr wrap="square" rtlCol="0">
            <a:spAutoFit/>
          </a:bodyPr>
          <a:p>
            <a:pPr algn="ctr"/>
            <a:r>
              <a:rPr lang="zh-CN" altLang="en-US" sz="1600" dirty="0">
                <a:solidFill>
                  <a:srgbClr val="002060"/>
                </a:solidFill>
                <a:sym typeface="+mn-ea"/>
              </a:rPr>
              <a:t>语文成绩不低于</a:t>
            </a:r>
            <a:r>
              <a:rPr lang="en-US" altLang="zh-CN" sz="1600" dirty="0">
                <a:solidFill>
                  <a:srgbClr val="002060"/>
                </a:solidFill>
                <a:sym typeface="+mn-ea"/>
              </a:rPr>
              <a:t>75</a:t>
            </a:r>
            <a:r>
              <a:rPr lang="zh-CN" altLang="en-US" sz="1600" dirty="0">
                <a:solidFill>
                  <a:srgbClr val="002060"/>
                </a:solidFill>
                <a:sym typeface="+mn-ea"/>
              </a:rPr>
              <a:t>且数学成绩不低于</a:t>
            </a:r>
            <a:r>
              <a:rPr lang="en-US" altLang="zh-CN" sz="1600" dirty="0">
                <a:solidFill>
                  <a:srgbClr val="002060"/>
                </a:solidFill>
                <a:sym typeface="+mn-ea"/>
              </a:rPr>
              <a:t>85</a:t>
            </a:r>
            <a:endParaRPr lang="zh-CN" altLang="en-US" sz="1600" dirty="0">
              <a:solidFill>
                <a:schemeClr val="bg1"/>
              </a:solidFill>
              <a:latin typeface="钉钉进步体" panose="00020600040101010101" pitchFamily="18" charset="-122"/>
              <a:ea typeface="钉钉进步体" panose="00020600040101010101" pitchFamily="18" charset="-122"/>
            </a:endParaRPr>
          </a:p>
        </p:txBody>
      </p:sp>
      <p:cxnSp>
        <p:nvCxnSpPr>
          <p:cNvPr id="30" name="直接箭头连接符 29"/>
          <p:cNvCxnSpPr/>
          <p:nvPr/>
        </p:nvCxnSpPr>
        <p:spPr>
          <a:xfrm flipH="1">
            <a:off x="8202304" y="4597868"/>
            <a:ext cx="2540" cy="268605"/>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流程图: 数据 30"/>
          <p:cNvSpPr/>
          <p:nvPr/>
        </p:nvSpPr>
        <p:spPr>
          <a:xfrm>
            <a:off x="7481570" y="4866640"/>
            <a:ext cx="1553845" cy="546100"/>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dirty="0">
              <a:solidFill>
                <a:schemeClr val="bg1"/>
              </a:solidFill>
              <a:ea typeface="钉钉进步体" panose="00020600040101010101" pitchFamily="18" charset="-122"/>
            </a:endParaRPr>
          </a:p>
        </p:txBody>
      </p:sp>
      <p:sp>
        <p:nvSpPr>
          <p:cNvPr id="33" name="文本框 32"/>
          <p:cNvSpPr txBox="1"/>
          <p:nvPr/>
        </p:nvSpPr>
        <p:spPr>
          <a:xfrm>
            <a:off x="7632700" y="4970145"/>
            <a:ext cx="1402715" cy="337185"/>
          </a:xfrm>
          <a:prstGeom prst="rect">
            <a:avLst/>
          </a:prstGeom>
          <a:noFill/>
        </p:spPr>
        <p:txBody>
          <a:bodyPr wrap="square" rtlCol="0">
            <a:spAutoFit/>
          </a:bodyPr>
          <a:p>
            <a:pPr algn="ctr"/>
            <a:r>
              <a:rPr lang="zh-CN" altLang="en-US" sz="1600" dirty="0">
                <a:solidFill>
                  <a:schemeClr val="bg1"/>
                </a:solidFill>
                <a:ea typeface="钉钉进步体" panose="00020600040101010101" pitchFamily="18" charset="-122"/>
              </a:rPr>
              <a:t>输出</a:t>
            </a:r>
            <a:r>
              <a:rPr lang="en-US" altLang="zh-CN" sz="1600" dirty="0">
                <a:solidFill>
                  <a:schemeClr val="bg1"/>
                </a:solidFill>
                <a:ea typeface="钉钉进步体" panose="00020600040101010101" pitchFamily="18" charset="-122"/>
              </a:rPr>
              <a:t>“</a:t>
            </a:r>
            <a:r>
              <a:rPr lang="zh-CN" altLang="en-US" sz="1600" dirty="0">
                <a:solidFill>
                  <a:schemeClr val="bg1"/>
                </a:solidFill>
                <a:ea typeface="钉钉进步体" panose="00020600040101010101" pitchFamily="18" charset="-122"/>
              </a:rPr>
              <a:t>有资格</a:t>
            </a:r>
            <a:r>
              <a:rPr lang="en-US" altLang="zh-CN" sz="1600" dirty="0">
                <a:solidFill>
                  <a:schemeClr val="bg1"/>
                </a:solidFill>
                <a:ea typeface="钉钉进步体" panose="00020600040101010101" pitchFamily="18" charset="-122"/>
              </a:rPr>
              <a:t>”</a:t>
            </a:r>
            <a:endParaRPr lang="en-US" altLang="zh-CN" sz="1600" dirty="0">
              <a:solidFill>
                <a:schemeClr val="bg1"/>
              </a:solidFill>
              <a:ea typeface="钉钉进步体" panose="00020600040101010101" pitchFamily="18" charset="-122"/>
            </a:endParaRPr>
          </a:p>
        </p:txBody>
      </p:sp>
      <p:sp>
        <p:nvSpPr>
          <p:cNvPr id="34" name="流程图: 数据 33"/>
          <p:cNvSpPr/>
          <p:nvPr/>
        </p:nvSpPr>
        <p:spPr>
          <a:xfrm>
            <a:off x="9656445" y="4837430"/>
            <a:ext cx="1537970" cy="546100"/>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dirty="0">
              <a:solidFill>
                <a:schemeClr val="bg1"/>
              </a:solidFill>
              <a:ea typeface="钉钉进步体" panose="00020600040101010101" pitchFamily="18" charset="-122"/>
            </a:endParaRPr>
          </a:p>
        </p:txBody>
      </p:sp>
      <p:sp>
        <p:nvSpPr>
          <p:cNvPr id="37" name="文本框 36"/>
          <p:cNvSpPr txBox="1"/>
          <p:nvPr/>
        </p:nvSpPr>
        <p:spPr>
          <a:xfrm>
            <a:off x="9831705" y="4940935"/>
            <a:ext cx="1362710" cy="337185"/>
          </a:xfrm>
          <a:prstGeom prst="rect">
            <a:avLst/>
          </a:prstGeom>
          <a:noFill/>
        </p:spPr>
        <p:txBody>
          <a:bodyPr wrap="square" rtlCol="0">
            <a:spAutoFit/>
          </a:bodyPr>
          <a:p>
            <a:pPr algn="ctr"/>
            <a:r>
              <a:rPr lang="zh-CN" altLang="en-US" sz="1600" dirty="0">
                <a:solidFill>
                  <a:schemeClr val="bg1"/>
                </a:solidFill>
                <a:ea typeface="钉钉进步体" panose="00020600040101010101" pitchFamily="18" charset="-122"/>
              </a:rPr>
              <a:t>输出</a:t>
            </a:r>
            <a:r>
              <a:rPr lang="en-US" altLang="zh-CN" sz="1600" dirty="0">
                <a:solidFill>
                  <a:schemeClr val="bg1"/>
                </a:solidFill>
                <a:ea typeface="钉钉进步体" panose="00020600040101010101" pitchFamily="18" charset="-122"/>
              </a:rPr>
              <a:t>“</a:t>
            </a:r>
            <a:r>
              <a:rPr lang="zh-CN" altLang="en-US" sz="1600" dirty="0">
                <a:solidFill>
                  <a:schemeClr val="bg1"/>
                </a:solidFill>
                <a:ea typeface="钉钉进步体" panose="00020600040101010101" pitchFamily="18" charset="-122"/>
              </a:rPr>
              <a:t>无资格</a:t>
            </a:r>
            <a:r>
              <a:rPr lang="en-US" altLang="zh-CN" sz="1600" dirty="0">
                <a:solidFill>
                  <a:schemeClr val="bg1"/>
                </a:solidFill>
                <a:ea typeface="钉钉进步体" panose="00020600040101010101" pitchFamily="18" charset="-122"/>
              </a:rPr>
              <a:t>”</a:t>
            </a:r>
            <a:endParaRPr lang="en-US" altLang="zh-CN" sz="1600" dirty="0">
              <a:solidFill>
                <a:schemeClr val="bg1"/>
              </a:solidFill>
              <a:ea typeface="钉钉进步体" panose="00020600040101010101" pitchFamily="18" charset="-122"/>
            </a:endParaRPr>
          </a:p>
        </p:txBody>
      </p:sp>
      <p:cxnSp>
        <p:nvCxnSpPr>
          <p:cNvPr id="38" name="连接符: 肘形 25"/>
          <p:cNvCxnSpPr>
            <a:stCxn id="27" idx="3"/>
            <a:endCxn id="34" idx="1"/>
          </p:cNvCxnSpPr>
          <p:nvPr/>
        </p:nvCxnSpPr>
        <p:spPr>
          <a:xfrm>
            <a:off x="9940290" y="4083685"/>
            <a:ext cx="485140" cy="753745"/>
          </a:xfrm>
          <a:prstGeom prst="bentConnector2">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流程图: 终止 38"/>
          <p:cNvSpPr/>
          <p:nvPr/>
        </p:nvSpPr>
        <p:spPr>
          <a:xfrm>
            <a:off x="7632076" y="5955731"/>
            <a:ext cx="1134745" cy="427355"/>
          </a:xfrm>
          <a:prstGeom prst="flowChartTerminator">
            <a:avLst/>
          </a:prstGeom>
          <a:solidFill>
            <a:schemeClr val="tx1"/>
          </a:solidFill>
          <a:ln w="2857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dirty="0">
                <a:solidFill>
                  <a:schemeClr val="bg1"/>
                </a:solidFill>
                <a:ea typeface="钉钉进步体" panose="00020600040101010101" pitchFamily="18" charset="-122"/>
              </a:rPr>
              <a:t>结束</a:t>
            </a:r>
            <a:endParaRPr lang="zh-CN" altLang="en-US" sz="1400" dirty="0">
              <a:solidFill>
                <a:schemeClr val="bg1"/>
              </a:solidFill>
              <a:ea typeface="钉钉进步体" panose="00020600040101010101" pitchFamily="18" charset="-122"/>
            </a:endParaRPr>
          </a:p>
        </p:txBody>
      </p:sp>
      <p:cxnSp>
        <p:nvCxnSpPr>
          <p:cNvPr id="40" name="直接箭头连接符 39"/>
          <p:cNvCxnSpPr/>
          <p:nvPr/>
        </p:nvCxnSpPr>
        <p:spPr>
          <a:xfrm>
            <a:off x="8203501" y="5419909"/>
            <a:ext cx="635" cy="52324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1" name="连接符: 肘形 29"/>
          <p:cNvCxnSpPr>
            <a:stCxn id="34" idx="4"/>
          </p:cNvCxnSpPr>
          <p:nvPr/>
        </p:nvCxnSpPr>
        <p:spPr>
          <a:xfrm rot="5400000">
            <a:off x="9163050" y="4419600"/>
            <a:ext cx="299085" cy="2226310"/>
          </a:xfrm>
          <a:prstGeom prst="bentConnector2">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296568" y="4580949"/>
            <a:ext cx="568960" cy="306705"/>
          </a:xfrm>
          <a:prstGeom prst="rect">
            <a:avLst/>
          </a:prstGeom>
          <a:noFill/>
        </p:spPr>
        <p:txBody>
          <a:bodyPr wrap="square" rtlCol="0">
            <a:spAutoFit/>
          </a:bodyPr>
          <a:p>
            <a:pPr algn="l"/>
            <a:r>
              <a:rPr lang="zh-CN" altLang="en-US" sz="1400" dirty="0">
                <a:solidFill>
                  <a:schemeClr val="bg1"/>
                </a:solidFill>
                <a:ea typeface="钉钉进步体" panose="00020600040101010101" pitchFamily="18" charset="-122"/>
              </a:rPr>
              <a:t>是</a:t>
            </a:r>
            <a:endParaRPr lang="zh-CN" altLang="en-US" sz="1400" dirty="0">
              <a:solidFill>
                <a:schemeClr val="bg1"/>
              </a:solidFill>
              <a:ea typeface="钉钉进步体" panose="00020600040101010101" pitchFamily="18" charset="-122"/>
            </a:endParaRPr>
          </a:p>
        </p:txBody>
      </p:sp>
      <p:sp>
        <p:nvSpPr>
          <p:cNvPr id="43" name="文本框 42"/>
          <p:cNvSpPr txBox="1"/>
          <p:nvPr/>
        </p:nvSpPr>
        <p:spPr>
          <a:xfrm>
            <a:off x="9953598" y="3760889"/>
            <a:ext cx="568960" cy="306705"/>
          </a:xfrm>
          <a:prstGeom prst="rect">
            <a:avLst/>
          </a:prstGeom>
          <a:noFill/>
        </p:spPr>
        <p:txBody>
          <a:bodyPr wrap="square" rtlCol="0">
            <a:spAutoFit/>
          </a:bodyPr>
          <a:p>
            <a:pPr algn="ctr"/>
            <a:r>
              <a:rPr lang="zh-CN" altLang="en-US" sz="1400" dirty="0">
                <a:solidFill>
                  <a:schemeClr val="bg1"/>
                </a:solidFill>
                <a:ea typeface="钉钉进步体" panose="00020600040101010101" pitchFamily="18" charset="-122"/>
              </a:rPr>
              <a:t>否</a:t>
            </a:r>
            <a:endParaRPr lang="zh-CN" altLang="en-US" sz="1400" dirty="0">
              <a:solidFill>
                <a:schemeClr val="bg1"/>
              </a:solidFill>
              <a:ea typeface="钉钉进步体" panose="00020600040101010101" pitchFamily="18" charset="-122"/>
            </a:endParaRPr>
          </a:p>
        </p:txBody>
      </p:sp>
      <p:cxnSp>
        <p:nvCxnSpPr>
          <p:cNvPr id="44" name="直接箭头连接符 43"/>
          <p:cNvCxnSpPr/>
          <p:nvPr/>
        </p:nvCxnSpPr>
        <p:spPr>
          <a:xfrm>
            <a:off x="8193414" y="3267487"/>
            <a:ext cx="4445" cy="286385"/>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1000"/>
                                        <p:tgtEl>
                                          <p:spTgt spid="38"/>
                                        </p:tgtEl>
                                      </p:cBhvr>
                                    </p:animEffect>
                                    <p:anim calcmode="lin" valueType="num">
                                      <p:cBhvr>
                                        <p:cTn id="63" dur="1000" fill="hold"/>
                                        <p:tgtEl>
                                          <p:spTgt spid="38"/>
                                        </p:tgtEl>
                                        <p:attrNameLst>
                                          <p:attrName>ppt_x</p:attrName>
                                        </p:attrNameLst>
                                      </p:cBhvr>
                                      <p:tavLst>
                                        <p:tav tm="0">
                                          <p:val>
                                            <p:strVal val="#ppt_x"/>
                                          </p:val>
                                        </p:tav>
                                        <p:tav tm="100000">
                                          <p:val>
                                            <p:strVal val="#ppt_x"/>
                                          </p:val>
                                        </p:tav>
                                      </p:tavLst>
                                    </p:anim>
                                    <p:anim calcmode="lin" valueType="num">
                                      <p:cBhvr>
                                        <p:cTn id="64" dur="1000" fill="hold"/>
                                        <p:tgtEl>
                                          <p:spTgt spid="3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1000"/>
                                        <p:tgtEl>
                                          <p:spTgt spid="40"/>
                                        </p:tgtEl>
                                      </p:cBhvr>
                                    </p:animEffect>
                                    <p:anim calcmode="lin" valueType="num">
                                      <p:cBhvr>
                                        <p:cTn id="73" dur="1000" fill="hold"/>
                                        <p:tgtEl>
                                          <p:spTgt spid="40"/>
                                        </p:tgtEl>
                                        <p:attrNameLst>
                                          <p:attrName>ppt_x</p:attrName>
                                        </p:attrNameLst>
                                      </p:cBhvr>
                                      <p:tavLst>
                                        <p:tav tm="0">
                                          <p:val>
                                            <p:strVal val="#ppt_x"/>
                                          </p:val>
                                        </p:tav>
                                        <p:tav tm="100000">
                                          <p:val>
                                            <p:strVal val="#ppt_x"/>
                                          </p:val>
                                        </p:tav>
                                      </p:tavLst>
                                    </p:anim>
                                    <p:anim calcmode="lin" valueType="num">
                                      <p:cBhvr>
                                        <p:cTn id="74" dur="1000" fill="hold"/>
                                        <p:tgtEl>
                                          <p:spTgt spid="4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1000"/>
                                        <p:tgtEl>
                                          <p:spTgt spid="41"/>
                                        </p:tgtEl>
                                      </p:cBhvr>
                                    </p:animEffect>
                                    <p:anim calcmode="lin" valueType="num">
                                      <p:cBhvr>
                                        <p:cTn id="78" dur="1000" fill="hold"/>
                                        <p:tgtEl>
                                          <p:spTgt spid="41"/>
                                        </p:tgtEl>
                                        <p:attrNameLst>
                                          <p:attrName>ppt_x</p:attrName>
                                        </p:attrNameLst>
                                      </p:cBhvr>
                                      <p:tavLst>
                                        <p:tav tm="0">
                                          <p:val>
                                            <p:strVal val="#ppt_x"/>
                                          </p:val>
                                        </p:tav>
                                        <p:tav tm="100000">
                                          <p:val>
                                            <p:strVal val="#ppt_x"/>
                                          </p:val>
                                        </p:tav>
                                      </p:tavLst>
                                    </p:anim>
                                    <p:anim calcmode="lin" valueType="num">
                                      <p:cBhvr>
                                        <p:cTn id="79" dur="1000" fill="hold"/>
                                        <p:tgtEl>
                                          <p:spTgt spid="4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1000"/>
                                        <p:tgtEl>
                                          <p:spTgt spid="42"/>
                                        </p:tgtEl>
                                      </p:cBhvr>
                                    </p:animEffect>
                                    <p:anim calcmode="lin" valueType="num">
                                      <p:cBhvr>
                                        <p:cTn id="83" dur="1000" fill="hold"/>
                                        <p:tgtEl>
                                          <p:spTgt spid="42"/>
                                        </p:tgtEl>
                                        <p:attrNameLst>
                                          <p:attrName>ppt_x</p:attrName>
                                        </p:attrNameLst>
                                      </p:cBhvr>
                                      <p:tavLst>
                                        <p:tav tm="0">
                                          <p:val>
                                            <p:strVal val="#ppt_x"/>
                                          </p:val>
                                        </p:tav>
                                        <p:tav tm="100000">
                                          <p:val>
                                            <p:strVal val="#ppt_x"/>
                                          </p:val>
                                        </p:tav>
                                      </p:tavLst>
                                    </p:anim>
                                    <p:anim calcmode="lin" valueType="num">
                                      <p:cBhvr>
                                        <p:cTn id="84" dur="1000" fill="hold"/>
                                        <p:tgtEl>
                                          <p:spTgt spid="4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1000"/>
                                        <p:tgtEl>
                                          <p:spTgt spid="44"/>
                                        </p:tgtEl>
                                      </p:cBhvr>
                                    </p:animEffect>
                                    <p:anim calcmode="lin" valueType="num">
                                      <p:cBhvr>
                                        <p:cTn id="93" dur="1000" fill="hold"/>
                                        <p:tgtEl>
                                          <p:spTgt spid="44"/>
                                        </p:tgtEl>
                                        <p:attrNameLst>
                                          <p:attrName>ppt_x</p:attrName>
                                        </p:attrNameLst>
                                      </p:cBhvr>
                                      <p:tavLst>
                                        <p:tav tm="0">
                                          <p:val>
                                            <p:strVal val="#ppt_x"/>
                                          </p:val>
                                        </p:tav>
                                        <p:tav tm="100000">
                                          <p:val>
                                            <p:strVal val="#ppt_x"/>
                                          </p:val>
                                        </p:tav>
                                      </p:tavLst>
                                    </p:anim>
                                    <p:anim calcmode="lin" valueType="num">
                                      <p:cBhvr>
                                        <p:cTn id="9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p:bldP spid="27" grpId="0" animBg="1"/>
      <p:bldP spid="28" grpId="0"/>
      <p:bldP spid="31" grpId="0" animBg="1"/>
      <p:bldP spid="33" grpId="0"/>
      <p:bldP spid="34" grpId="0" animBg="1"/>
      <p:bldP spid="37" grpId="0"/>
      <p:bldP spid="39" grpId="0" animBg="1"/>
      <p:bldP spid="42" grpId="0"/>
      <p:bldP spid="43" grpId="0"/>
      <p:bldP spid="23" grpId="1" animBg="1"/>
      <p:bldP spid="25" grpId="1" animBg="1"/>
      <p:bldP spid="26" grpId="1"/>
      <p:bldP spid="27" grpId="1" animBg="1"/>
      <p:bldP spid="28" grpId="1"/>
      <p:bldP spid="31" grpId="1" animBg="1"/>
      <p:bldP spid="33" grpId="1"/>
      <p:bldP spid="34" grpId="1" animBg="1"/>
      <p:bldP spid="37" grpId="1"/>
      <p:bldP spid="39" grpId="1" animBg="1"/>
      <p:bldP spid="42" grpId="1"/>
      <p:bldP spid="4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6" name="图片 5"/>
          <p:cNvPicPr>
            <a:picLocks noChangeAspect="1"/>
          </p:cNvPicPr>
          <p:nvPr/>
        </p:nvPicPr>
        <p:blipFill>
          <a:blip r:embed="rId3"/>
          <a:srcRect t="912"/>
          <a:stretch>
            <a:fillRect/>
          </a:stretch>
        </p:blipFill>
        <p:spPr>
          <a:xfrm>
            <a:off x="2522220" y="764540"/>
            <a:ext cx="8503285" cy="42075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判断是否是</a:t>
              </a:r>
              <a:r>
                <a:rPr lang="en-US" altLang="zh-CN" sz="3200" b="1" dirty="0"/>
                <a:t>3</a:t>
              </a:r>
              <a:r>
                <a:rPr lang="zh-CN" altLang="en-US" sz="3200" b="1" dirty="0"/>
                <a:t>或</a:t>
              </a:r>
              <a:r>
                <a:rPr lang="en-US" altLang="zh-CN" sz="3200" b="1" dirty="0"/>
                <a:t>7</a:t>
              </a:r>
              <a:r>
                <a:rPr lang="zh-CN" altLang="en-US" sz="3200" b="1" dirty="0"/>
                <a:t>的倍数</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69" y="678595"/>
            <a:ext cx="10441859" cy="5078313"/>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输入一个正整数</a:t>
            </a:r>
            <a:r>
              <a:rPr lang="en-US" altLang="zh-CN" sz="2000" dirty="0">
                <a:solidFill>
                  <a:srgbClr val="002060"/>
                </a:solidFill>
                <a:latin typeface="+mj-ea"/>
                <a:ea typeface="+mj-ea"/>
                <a:sym typeface="Arial" panose="020B0604020202020204" pitchFamily="34" charset="0"/>
              </a:rPr>
              <a:t>,</a:t>
            </a:r>
            <a:r>
              <a:rPr lang="zh-CN" altLang="en-US" sz="2000" dirty="0">
                <a:solidFill>
                  <a:srgbClr val="002060"/>
                </a:solidFill>
                <a:latin typeface="+mj-ea"/>
                <a:ea typeface="+mj-ea"/>
                <a:sym typeface="Arial" panose="020B0604020202020204" pitchFamily="34" charset="0"/>
              </a:rPr>
              <a:t>如果该数能被</a:t>
            </a:r>
            <a:r>
              <a:rPr lang="en-US" altLang="zh-CN" sz="2000" dirty="0">
                <a:solidFill>
                  <a:srgbClr val="002060"/>
                </a:solidFill>
                <a:latin typeface="+mj-ea"/>
                <a:ea typeface="+mj-ea"/>
                <a:sym typeface="Arial" panose="020B0604020202020204" pitchFamily="34" charset="0"/>
              </a:rPr>
              <a:t>3</a:t>
            </a:r>
            <a:r>
              <a:rPr lang="zh-CN" altLang="en-US" sz="2000" dirty="0">
                <a:solidFill>
                  <a:srgbClr val="002060"/>
                </a:solidFill>
                <a:latin typeface="+mj-ea"/>
                <a:ea typeface="+mj-ea"/>
                <a:sym typeface="Arial" panose="020B0604020202020204" pitchFamily="34" charset="0"/>
              </a:rPr>
              <a:t>或</a:t>
            </a:r>
            <a:r>
              <a:rPr lang="en-US" altLang="zh-CN" sz="2000" dirty="0">
                <a:solidFill>
                  <a:srgbClr val="002060"/>
                </a:solidFill>
                <a:latin typeface="+mj-ea"/>
                <a:ea typeface="+mj-ea"/>
                <a:sym typeface="Arial" panose="020B0604020202020204" pitchFamily="34" charset="0"/>
              </a:rPr>
              <a:t>7</a:t>
            </a:r>
            <a:r>
              <a:rPr lang="zh-CN" altLang="en-US" sz="2000" dirty="0">
                <a:solidFill>
                  <a:srgbClr val="002060"/>
                </a:solidFill>
                <a:latin typeface="+mj-ea"/>
                <a:ea typeface="+mj-ea"/>
                <a:sym typeface="Arial" panose="020B0604020202020204" pitchFamily="34" charset="0"/>
              </a:rPr>
              <a:t>整除</a:t>
            </a:r>
            <a:r>
              <a:rPr lang="en-US" altLang="zh-CN" sz="2000" dirty="0">
                <a:solidFill>
                  <a:srgbClr val="002060"/>
                </a:solidFill>
                <a:latin typeface="+mj-ea"/>
                <a:ea typeface="+mj-ea"/>
                <a:sym typeface="Arial" panose="020B0604020202020204" pitchFamily="34" charset="0"/>
              </a:rPr>
              <a:t>,</a:t>
            </a:r>
            <a:r>
              <a:rPr lang="zh-CN" altLang="en-US" sz="2000" dirty="0">
                <a:solidFill>
                  <a:srgbClr val="002060"/>
                </a:solidFill>
                <a:latin typeface="+mj-ea"/>
                <a:ea typeface="+mj-ea"/>
                <a:sym typeface="Arial" panose="020B0604020202020204" pitchFamily="34" charset="0"/>
              </a:rPr>
              <a:t>则输出</a:t>
            </a:r>
            <a:r>
              <a:rPr lang="en-US" altLang="zh-CN" sz="2000" dirty="0">
                <a:solidFill>
                  <a:srgbClr val="002060"/>
                </a:solidFill>
                <a:latin typeface="+mj-ea"/>
                <a:ea typeface="+mj-ea"/>
                <a:sym typeface="Arial" panose="020B0604020202020204" pitchFamily="34" charset="0"/>
              </a:rPr>
              <a:t>“yes",</a:t>
            </a:r>
            <a:r>
              <a:rPr lang="zh-CN" altLang="en-US" sz="2000" dirty="0">
                <a:solidFill>
                  <a:srgbClr val="002060"/>
                </a:solidFill>
                <a:latin typeface="+mj-ea"/>
                <a:ea typeface="+mj-ea"/>
                <a:sym typeface="Arial" panose="020B0604020202020204" pitchFamily="34" charset="0"/>
              </a:rPr>
              <a:t>否则输出</a:t>
            </a:r>
            <a:r>
              <a:rPr lang="en-US" altLang="zh-CN" sz="2000" dirty="0">
                <a:solidFill>
                  <a:srgbClr val="002060"/>
                </a:solidFill>
                <a:latin typeface="+mj-ea"/>
                <a:ea typeface="+mj-ea"/>
                <a:sym typeface="Arial" panose="020B0604020202020204" pitchFamily="34" charset="0"/>
              </a:rPr>
              <a:t>“no"</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a:buNone/>
            </a:pPr>
            <a:r>
              <a:rPr lang="zh-CN" altLang="en-US" sz="2000" dirty="0">
                <a:solidFill>
                  <a:srgbClr val="002060"/>
                </a:solidFill>
                <a:latin typeface="黑体" panose="02010609060101010101" pitchFamily="49" charset="-122"/>
                <a:ea typeface="黑体" panose="02010609060101010101" pitchFamily="49" charset="-122"/>
              </a:rPr>
              <a:t>只有一行且只有一个正整数</a:t>
            </a:r>
            <a:r>
              <a:rPr lang="en-US" altLang="zh-CN" sz="2000" dirty="0">
                <a:solidFill>
                  <a:srgbClr val="002060"/>
                </a:solidFill>
                <a:latin typeface="黑体" panose="02010609060101010101" pitchFamily="49" charset="-122"/>
                <a:ea typeface="黑体" panose="02010609060101010101" pitchFamily="49" charset="-122"/>
              </a:rPr>
              <a:t>: n </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输出格式:</a:t>
            </a:r>
            <a:endParaRPr lang="zh-CN" altLang="en-US"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只有一行且只有一个数据</a:t>
            </a:r>
            <a:r>
              <a:rPr lang="en-US" altLang="zh-CN" sz="2000" dirty="0">
                <a:solidFill>
                  <a:srgbClr val="002060"/>
                </a:solidFill>
                <a:latin typeface="+mj-ea"/>
                <a:ea typeface="+mj-ea"/>
              </a:rPr>
              <a:t>: “yes" </a:t>
            </a:r>
            <a:r>
              <a:rPr lang="zh-CN" altLang="en-US" sz="2000" dirty="0">
                <a:solidFill>
                  <a:srgbClr val="002060"/>
                </a:solidFill>
                <a:latin typeface="+mj-ea"/>
                <a:ea typeface="+mj-ea"/>
              </a:rPr>
              <a:t>或 </a:t>
            </a:r>
            <a:r>
              <a:rPr lang="en-US" altLang="zh-CN" sz="2000" dirty="0">
                <a:solidFill>
                  <a:srgbClr val="002060"/>
                </a:solidFill>
                <a:latin typeface="+mj-ea"/>
                <a:ea typeface="+mj-ea"/>
              </a:rPr>
              <a:t>“no“</a:t>
            </a:r>
            <a:endParaRPr lang="en-US" altLang="zh-CN" sz="2000"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237</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yes</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蒸汽创客</a:t>
              </a:r>
              <a:r>
                <a:rPr lang="en-US" altLang="zh-CN" sz="3200" b="1" dirty="0"/>
                <a:t>·Steamleader</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12" name="文本框 11"/>
          <p:cNvSpPr txBox="1"/>
          <p:nvPr/>
        </p:nvSpPr>
        <p:spPr>
          <a:xfrm>
            <a:off x="1976282" y="2281084"/>
            <a:ext cx="8239434" cy="2554545"/>
          </a:xfrm>
          <a:prstGeom prst="rect">
            <a:avLst/>
          </a:prstGeom>
          <a:noFill/>
        </p:spPr>
        <p:txBody>
          <a:bodyPr wrap="square" rtlCol="0">
            <a:spAutoFit/>
          </a:bodyPr>
          <a:lstStyle/>
          <a:p>
            <a:pPr algn="ctr"/>
            <a:r>
              <a:rPr lang="zh-CN" altLang="en-US" sz="8000" b="1" dirty="0">
                <a:solidFill>
                  <a:schemeClr val="bg1"/>
                </a:solidFill>
              </a:rPr>
              <a:t>第五课</a:t>
            </a:r>
            <a:endParaRPr lang="en-US" altLang="zh-CN" sz="8000" b="1" dirty="0">
              <a:solidFill>
                <a:schemeClr val="bg1"/>
              </a:solidFill>
            </a:endParaRPr>
          </a:p>
          <a:p>
            <a:pPr algn="ctr"/>
            <a:r>
              <a:rPr lang="zh-CN" altLang="en-US" sz="8000" b="1" dirty="0">
                <a:solidFill>
                  <a:schemeClr val="bg1"/>
                </a:solidFill>
              </a:rPr>
              <a:t>逻辑大乱斗</a:t>
            </a:r>
            <a:endParaRPr lang="zh-CN" altLang="en-US" sz="80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7" name="图片 6"/>
          <p:cNvPicPr>
            <a:picLocks noChangeAspect="1"/>
          </p:cNvPicPr>
          <p:nvPr/>
        </p:nvPicPr>
        <p:blipFill>
          <a:blip r:embed="rId3"/>
          <a:srcRect l="344" t="1425"/>
          <a:stretch>
            <a:fillRect/>
          </a:stretch>
        </p:blipFill>
        <p:spPr>
          <a:xfrm>
            <a:off x="2481580" y="753745"/>
            <a:ext cx="7533640" cy="46107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被</a:t>
              </a:r>
              <a:r>
                <a:rPr lang="en-US" altLang="zh-CN" sz="3200" b="1" dirty="0"/>
                <a:t>3</a:t>
              </a:r>
              <a:r>
                <a:rPr lang="zh-CN" altLang="en-US" sz="3200" b="1" dirty="0"/>
                <a:t>和</a:t>
              </a:r>
              <a:r>
                <a:rPr lang="en-US" altLang="zh-CN" sz="3200" b="1" dirty="0"/>
                <a:t>5</a:t>
              </a:r>
              <a:r>
                <a:rPr lang="zh-CN" altLang="en-US" sz="3200" b="1" dirty="0"/>
                <a:t>整除的奇数</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70" y="665869"/>
            <a:ext cx="10441859" cy="5386090"/>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判断一个整数</a:t>
            </a:r>
            <a:r>
              <a:rPr lang="en-US" altLang="zh-CN" sz="2000" dirty="0">
                <a:solidFill>
                  <a:srgbClr val="002060"/>
                </a:solidFill>
                <a:latin typeface="+mj-ea"/>
                <a:ea typeface="+mj-ea"/>
                <a:sym typeface="Arial" panose="020B0604020202020204" pitchFamily="34" charset="0"/>
              </a:rPr>
              <a:t>n</a:t>
            </a:r>
            <a:r>
              <a:rPr lang="zh-CN" altLang="en-US" sz="2000" dirty="0">
                <a:solidFill>
                  <a:srgbClr val="002060"/>
                </a:solidFill>
                <a:latin typeface="+mj-ea"/>
                <a:ea typeface="+mj-ea"/>
                <a:sym typeface="Arial" panose="020B0604020202020204" pitchFamily="34" charset="0"/>
              </a:rPr>
              <a:t>能否同时被</a:t>
            </a:r>
            <a:r>
              <a:rPr lang="en-US" altLang="zh-CN" sz="2000" dirty="0">
                <a:solidFill>
                  <a:srgbClr val="002060"/>
                </a:solidFill>
                <a:latin typeface="+mj-ea"/>
                <a:ea typeface="+mj-ea"/>
                <a:sym typeface="Arial" panose="020B0604020202020204" pitchFamily="34" charset="0"/>
              </a:rPr>
              <a:t>3</a:t>
            </a:r>
            <a:r>
              <a:rPr lang="zh-CN" altLang="en-US" sz="2000" dirty="0">
                <a:solidFill>
                  <a:srgbClr val="002060"/>
                </a:solidFill>
                <a:latin typeface="+mj-ea"/>
                <a:ea typeface="+mj-ea"/>
                <a:sym typeface="Arial" panose="020B0604020202020204" pitchFamily="34" charset="0"/>
              </a:rPr>
              <a:t>和</a:t>
            </a:r>
            <a:r>
              <a:rPr lang="en-US" altLang="zh-CN" sz="2000" dirty="0">
                <a:solidFill>
                  <a:srgbClr val="002060"/>
                </a:solidFill>
                <a:latin typeface="+mj-ea"/>
                <a:ea typeface="+mj-ea"/>
                <a:sym typeface="Arial" panose="020B0604020202020204" pitchFamily="34" charset="0"/>
              </a:rPr>
              <a:t>5</a:t>
            </a:r>
            <a:r>
              <a:rPr lang="zh-CN" altLang="en-US" sz="2000" dirty="0">
                <a:solidFill>
                  <a:srgbClr val="002060"/>
                </a:solidFill>
                <a:latin typeface="+mj-ea"/>
                <a:ea typeface="+mj-ea"/>
                <a:sym typeface="Arial" panose="020B0604020202020204" pitchFamily="34" charset="0"/>
              </a:rPr>
              <a:t>整除且为奇数，如果能同时被</a:t>
            </a:r>
            <a:r>
              <a:rPr lang="en-US" altLang="zh-CN" sz="2000" dirty="0">
                <a:solidFill>
                  <a:srgbClr val="002060"/>
                </a:solidFill>
                <a:latin typeface="+mj-ea"/>
                <a:ea typeface="+mj-ea"/>
                <a:sym typeface="Arial" panose="020B0604020202020204" pitchFamily="34" charset="0"/>
              </a:rPr>
              <a:t>3</a:t>
            </a:r>
            <a:r>
              <a:rPr lang="zh-CN" altLang="en-US" sz="2000" dirty="0">
                <a:solidFill>
                  <a:srgbClr val="002060"/>
                </a:solidFill>
                <a:latin typeface="+mj-ea"/>
                <a:ea typeface="+mj-ea"/>
                <a:sym typeface="Arial" panose="020B0604020202020204" pitchFamily="34" charset="0"/>
              </a:rPr>
              <a:t>和</a:t>
            </a:r>
            <a:r>
              <a:rPr lang="en-US" altLang="zh-CN" sz="2000" dirty="0">
                <a:solidFill>
                  <a:srgbClr val="002060"/>
                </a:solidFill>
                <a:latin typeface="+mj-ea"/>
                <a:ea typeface="+mj-ea"/>
                <a:sym typeface="Arial" panose="020B0604020202020204" pitchFamily="34" charset="0"/>
              </a:rPr>
              <a:t>5</a:t>
            </a:r>
            <a:r>
              <a:rPr lang="zh-CN" altLang="en-US" sz="2000" dirty="0">
                <a:solidFill>
                  <a:srgbClr val="002060"/>
                </a:solidFill>
                <a:latin typeface="+mj-ea"/>
                <a:ea typeface="+mj-ea"/>
                <a:sym typeface="Arial" panose="020B0604020202020204" pitchFamily="34" charset="0"/>
              </a:rPr>
              <a:t>整除且是奇数输出</a:t>
            </a:r>
            <a:r>
              <a:rPr lang="en-US" altLang="zh-CN" sz="2000" dirty="0">
                <a:solidFill>
                  <a:srgbClr val="002060"/>
                </a:solidFill>
                <a:latin typeface="+mj-ea"/>
                <a:ea typeface="+mj-ea"/>
                <a:sym typeface="Arial" panose="020B0604020202020204" pitchFamily="34" charset="0"/>
              </a:rPr>
              <a:t>yes</a:t>
            </a:r>
            <a:r>
              <a:rPr lang="zh-CN" altLang="en-US" sz="2000" dirty="0">
                <a:solidFill>
                  <a:srgbClr val="002060"/>
                </a:solidFill>
                <a:latin typeface="+mj-ea"/>
                <a:ea typeface="+mj-ea"/>
                <a:sym typeface="Arial" panose="020B0604020202020204" pitchFamily="34" charset="0"/>
              </a:rPr>
              <a:t>，否则输出</a:t>
            </a:r>
            <a:r>
              <a:rPr lang="en-US" altLang="zh-CN" sz="2000" dirty="0">
                <a:solidFill>
                  <a:srgbClr val="002060"/>
                </a:solidFill>
                <a:latin typeface="+mj-ea"/>
                <a:ea typeface="+mj-ea"/>
                <a:sym typeface="Arial" panose="020B0604020202020204" pitchFamily="34" charset="0"/>
              </a:rPr>
              <a:t>no</a:t>
            </a:r>
            <a:r>
              <a:rPr lang="zh-CN" altLang="en-US" sz="2000" dirty="0">
                <a:solidFill>
                  <a:srgbClr val="002060"/>
                </a:solidFill>
                <a:latin typeface="+mj-ea"/>
                <a:ea typeface="+mj-ea"/>
                <a:sym typeface="Arial" panose="020B0604020202020204" pitchFamily="34" charset="0"/>
              </a:rPr>
              <a:t>。</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a:buNone/>
            </a:pPr>
            <a:r>
              <a:rPr lang="zh-CN" altLang="en-US" sz="2000" dirty="0">
                <a:solidFill>
                  <a:srgbClr val="002060"/>
                </a:solidFill>
                <a:latin typeface="黑体" panose="02010609060101010101" pitchFamily="49" charset="-122"/>
                <a:ea typeface="黑体" panose="02010609060101010101" pitchFamily="49" charset="-122"/>
              </a:rPr>
              <a:t>只有一行且只有一个正整数</a:t>
            </a:r>
            <a:r>
              <a:rPr lang="en-US" altLang="zh-CN" sz="2000" dirty="0">
                <a:solidFill>
                  <a:srgbClr val="002060"/>
                </a:solidFill>
                <a:latin typeface="黑体" panose="02010609060101010101" pitchFamily="49" charset="-122"/>
                <a:ea typeface="黑体" panose="02010609060101010101" pitchFamily="49" charset="-122"/>
              </a:rPr>
              <a:t>: n </a:t>
            </a:r>
            <a:endParaRPr lang="en-US" altLang="zh-CN" sz="2000" dirty="0">
              <a:solidFill>
                <a:srgbClr val="002060"/>
              </a:solidFill>
              <a:latin typeface="黑体" panose="02010609060101010101" pitchFamily="49" charset="-122"/>
              <a:ea typeface="黑体" panose="02010609060101010101" pitchFamily="49" charset="-122"/>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输出格式:</a:t>
            </a:r>
            <a:endParaRPr lang="zh-CN" altLang="en-US"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只有一行且只有一个数据</a:t>
            </a:r>
            <a:r>
              <a:rPr lang="en-US" altLang="zh-CN" sz="2000" dirty="0">
                <a:solidFill>
                  <a:srgbClr val="002060"/>
                </a:solidFill>
                <a:latin typeface="+mj-ea"/>
                <a:ea typeface="+mj-ea"/>
              </a:rPr>
              <a:t>: “yes" </a:t>
            </a:r>
            <a:r>
              <a:rPr lang="zh-CN" altLang="en-US" sz="2000" dirty="0">
                <a:solidFill>
                  <a:srgbClr val="002060"/>
                </a:solidFill>
                <a:latin typeface="+mj-ea"/>
                <a:ea typeface="+mj-ea"/>
              </a:rPr>
              <a:t>或 </a:t>
            </a:r>
            <a:r>
              <a:rPr lang="en-US" altLang="zh-CN" sz="2000" dirty="0">
                <a:solidFill>
                  <a:srgbClr val="002060"/>
                </a:solidFill>
                <a:latin typeface="+mj-ea"/>
                <a:ea typeface="+mj-ea"/>
              </a:rPr>
              <a:t>“no“</a:t>
            </a:r>
            <a:endParaRPr lang="en-US" altLang="zh-CN" sz="2000"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75</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yes</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p:txBody>
      </p:sp>
      <p:sp>
        <p:nvSpPr>
          <p:cNvPr id="9" name="流程图: 终止 8"/>
          <p:cNvSpPr/>
          <p:nvPr/>
        </p:nvSpPr>
        <p:spPr>
          <a:xfrm>
            <a:off x="7409189" y="1716182"/>
            <a:ext cx="1134745" cy="427355"/>
          </a:xfrm>
          <a:prstGeom prst="flowChartTerminator">
            <a:avLst/>
          </a:prstGeom>
          <a:solidFill>
            <a:schemeClr val="tx1"/>
          </a:solidFill>
          <a:ln w="2857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dirty="0">
                <a:solidFill>
                  <a:schemeClr val="bg1"/>
                </a:solidFill>
                <a:ea typeface="钉钉进步体" panose="00020600040101010101" pitchFamily="18" charset="-122"/>
              </a:rPr>
              <a:t>开始</a:t>
            </a:r>
            <a:endParaRPr lang="zh-CN" altLang="en-US" sz="1400" dirty="0">
              <a:solidFill>
                <a:schemeClr val="bg1"/>
              </a:solidFill>
              <a:ea typeface="钉钉进步体" panose="00020600040101010101" pitchFamily="18" charset="-122"/>
            </a:endParaRPr>
          </a:p>
        </p:txBody>
      </p:sp>
      <p:cxnSp>
        <p:nvCxnSpPr>
          <p:cNvPr id="10" name="直接箭头连接符 9"/>
          <p:cNvCxnSpPr/>
          <p:nvPr/>
        </p:nvCxnSpPr>
        <p:spPr>
          <a:xfrm>
            <a:off x="7978784" y="2151792"/>
            <a:ext cx="635" cy="31242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流程图: 数据 10"/>
          <p:cNvSpPr/>
          <p:nvPr/>
        </p:nvSpPr>
        <p:spPr>
          <a:xfrm>
            <a:off x="7110095" y="2472690"/>
            <a:ext cx="1753870" cy="546100"/>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dirty="0">
              <a:solidFill>
                <a:schemeClr val="bg1"/>
              </a:solidFill>
              <a:ea typeface="钉钉进步体" panose="00020600040101010101" pitchFamily="18" charset="-122"/>
            </a:endParaRPr>
          </a:p>
        </p:txBody>
      </p:sp>
      <p:sp>
        <p:nvSpPr>
          <p:cNvPr id="12" name="文本框 11"/>
          <p:cNvSpPr txBox="1"/>
          <p:nvPr/>
        </p:nvSpPr>
        <p:spPr>
          <a:xfrm>
            <a:off x="7110730" y="2573020"/>
            <a:ext cx="1833880" cy="337185"/>
          </a:xfrm>
          <a:prstGeom prst="rect">
            <a:avLst/>
          </a:prstGeom>
          <a:noFill/>
        </p:spPr>
        <p:txBody>
          <a:bodyPr wrap="square" rtlCol="0">
            <a:spAutoFit/>
          </a:bodyPr>
          <a:p>
            <a:r>
              <a:rPr lang="zh-CN" altLang="en-US" sz="1600" dirty="0">
                <a:solidFill>
                  <a:schemeClr val="bg1"/>
                </a:solidFill>
                <a:ea typeface="钉钉进步体" panose="00020600040101010101" pitchFamily="18" charset="-122"/>
              </a:rPr>
              <a:t>输入一个正整数</a:t>
            </a:r>
            <a:endParaRPr lang="zh-CN" altLang="en-US" sz="1600" dirty="0">
              <a:solidFill>
                <a:schemeClr val="bg1"/>
              </a:solidFill>
              <a:ea typeface="钉钉进步体" panose="00020600040101010101" pitchFamily="18" charset="-122"/>
            </a:endParaRPr>
          </a:p>
        </p:txBody>
      </p:sp>
      <p:sp>
        <p:nvSpPr>
          <p:cNvPr id="17" name="流程图: 决策 16"/>
          <p:cNvSpPr/>
          <p:nvPr/>
        </p:nvSpPr>
        <p:spPr>
          <a:xfrm>
            <a:off x="6188075" y="3426460"/>
            <a:ext cx="3529330" cy="1047750"/>
          </a:xfrm>
          <a:prstGeom prst="flowChartDecision">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ea typeface="钉钉进步体" panose="00020600040101010101" pitchFamily="18" charset="-122"/>
            </a:endParaRPr>
          </a:p>
        </p:txBody>
      </p:sp>
      <p:sp>
        <p:nvSpPr>
          <p:cNvPr id="18" name="文本框 17"/>
          <p:cNvSpPr txBox="1"/>
          <p:nvPr/>
        </p:nvSpPr>
        <p:spPr>
          <a:xfrm>
            <a:off x="7186930" y="3677920"/>
            <a:ext cx="1753235" cy="583565"/>
          </a:xfrm>
          <a:prstGeom prst="rect">
            <a:avLst/>
          </a:prstGeom>
          <a:noFill/>
        </p:spPr>
        <p:txBody>
          <a:bodyPr wrap="square" rtlCol="0">
            <a:spAutoFit/>
          </a:bodyPr>
          <a:p>
            <a:pPr algn="ctr"/>
            <a:r>
              <a:rPr lang="zh-CN" altLang="en-US" sz="1600" dirty="0">
                <a:solidFill>
                  <a:schemeClr val="bg1"/>
                </a:solidFill>
                <a:sym typeface="+mn-ea"/>
              </a:rPr>
              <a:t>正整数被</a:t>
            </a:r>
            <a:r>
              <a:rPr lang="en-US" altLang="zh-CN" sz="1600" dirty="0">
                <a:solidFill>
                  <a:schemeClr val="bg1"/>
                </a:solidFill>
                <a:sym typeface="+mn-ea"/>
              </a:rPr>
              <a:t>3</a:t>
            </a:r>
            <a:r>
              <a:rPr lang="zh-CN" altLang="en-US" sz="1600" dirty="0">
                <a:solidFill>
                  <a:schemeClr val="bg1"/>
                </a:solidFill>
                <a:sym typeface="+mn-ea"/>
              </a:rPr>
              <a:t>整除且被</a:t>
            </a:r>
            <a:r>
              <a:rPr lang="en-US" altLang="zh-CN" sz="1600" dirty="0">
                <a:solidFill>
                  <a:schemeClr val="bg1"/>
                </a:solidFill>
                <a:sym typeface="+mn-ea"/>
              </a:rPr>
              <a:t>5</a:t>
            </a:r>
            <a:r>
              <a:rPr lang="zh-CN" altLang="en-US" sz="1600" dirty="0">
                <a:solidFill>
                  <a:schemeClr val="bg1"/>
                </a:solidFill>
                <a:sym typeface="+mn-ea"/>
              </a:rPr>
              <a:t>整除且是奇数</a:t>
            </a:r>
            <a:endParaRPr lang="zh-CN" altLang="en-US" sz="1600" dirty="0">
              <a:solidFill>
                <a:schemeClr val="bg1"/>
              </a:solidFill>
              <a:latin typeface="钉钉进步体" panose="00020600040101010101" pitchFamily="18" charset="-122"/>
              <a:ea typeface="钉钉进步体" panose="00020600040101010101" pitchFamily="18" charset="-122"/>
              <a:sym typeface="+mn-ea"/>
            </a:endParaRPr>
          </a:p>
        </p:txBody>
      </p:sp>
      <p:cxnSp>
        <p:nvCxnSpPr>
          <p:cNvPr id="19" name="直接箭头连接符 18"/>
          <p:cNvCxnSpPr/>
          <p:nvPr/>
        </p:nvCxnSpPr>
        <p:spPr>
          <a:xfrm>
            <a:off x="7975926" y="3018721"/>
            <a:ext cx="3810" cy="40767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974974" y="4474043"/>
            <a:ext cx="4445" cy="400685"/>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 name="流程图: 数据 1"/>
          <p:cNvSpPr/>
          <p:nvPr/>
        </p:nvSpPr>
        <p:spPr>
          <a:xfrm>
            <a:off x="7258685" y="4874895"/>
            <a:ext cx="1553845" cy="546100"/>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dirty="0">
              <a:solidFill>
                <a:schemeClr val="bg1"/>
              </a:solidFill>
              <a:ea typeface="钉钉进步体" panose="00020600040101010101" pitchFamily="18" charset="-122"/>
            </a:endParaRPr>
          </a:p>
        </p:txBody>
      </p:sp>
      <p:sp>
        <p:nvSpPr>
          <p:cNvPr id="8" name="文本框 7"/>
          <p:cNvSpPr txBox="1"/>
          <p:nvPr/>
        </p:nvSpPr>
        <p:spPr>
          <a:xfrm>
            <a:off x="7409815" y="4978400"/>
            <a:ext cx="1402715" cy="337185"/>
          </a:xfrm>
          <a:prstGeom prst="rect">
            <a:avLst/>
          </a:prstGeom>
          <a:noFill/>
        </p:spPr>
        <p:txBody>
          <a:bodyPr wrap="square" rtlCol="0">
            <a:spAutoFit/>
          </a:bodyPr>
          <a:p>
            <a:pPr algn="ctr"/>
            <a:r>
              <a:rPr lang="zh-CN" altLang="en-US" sz="1600" dirty="0">
                <a:solidFill>
                  <a:schemeClr val="bg1"/>
                </a:solidFill>
                <a:ea typeface="钉钉进步体" panose="00020600040101010101" pitchFamily="18" charset="-122"/>
              </a:rPr>
              <a:t>输出</a:t>
            </a:r>
            <a:r>
              <a:rPr lang="en-US" altLang="zh-CN" sz="1600" dirty="0">
                <a:solidFill>
                  <a:schemeClr val="bg1"/>
                </a:solidFill>
                <a:ea typeface="钉钉进步体" panose="00020600040101010101" pitchFamily="18" charset="-122"/>
              </a:rPr>
              <a:t>“yes</a:t>
            </a:r>
            <a:r>
              <a:rPr lang="en-US" altLang="zh-CN" sz="1600" dirty="0">
                <a:solidFill>
                  <a:schemeClr val="bg1"/>
                </a:solidFill>
                <a:ea typeface="钉钉进步体" panose="00020600040101010101" pitchFamily="18" charset="-122"/>
              </a:rPr>
              <a:t>”</a:t>
            </a:r>
            <a:endParaRPr lang="en-US" altLang="zh-CN" sz="1600" dirty="0">
              <a:solidFill>
                <a:schemeClr val="bg1"/>
              </a:solidFill>
              <a:ea typeface="钉钉进步体" panose="00020600040101010101" pitchFamily="18" charset="-122"/>
            </a:endParaRPr>
          </a:p>
        </p:txBody>
      </p:sp>
      <p:sp>
        <p:nvSpPr>
          <p:cNvPr id="13" name="流程图: 数据 12"/>
          <p:cNvSpPr/>
          <p:nvPr/>
        </p:nvSpPr>
        <p:spPr>
          <a:xfrm>
            <a:off x="9584690" y="4845685"/>
            <a:ext cx="1537970" cy="546100"/>
          </a:xfrm>
          <a:prstGeom prst="flowChartInputOutpu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dirty="0">
              <a:solidFill>
                <a:schemeClr val="bg1"/>
              </a:solidFill>
              <a:ea typeface="钉钉进步体" panose="00020600040101010101" pitchFamily="18" charset="-122"/>
            </a:endParaRPr>
          </a:p>
        </p:txBody>
      </p:sp>
      <p:sp>
        <p:nvSpPr>
          <p:cNvPr id="14" name="文本框 13"/>
          <p:cNvSpPr txBox="1"/>
          <p:nvPr/>
        </p:nvSpPr>
        <p:spPr>
          <a:xfrm>
            <a:off x="9759950" y="4949190"/>
            <a:ext cx="1362710" cy="337185"/>
          </a:xfrm>
          <a:prstGeom prst="rect">
            <a:avLst/>
          </a:prstGeom>
          <a:noFill/>
        </p:spPr>
        <p:txBody>
          <a:bodyPr wrap="square" rtlCol="0">
            <a:spAutoFit/>
          </a:bodyPr>
          <a:p>
            <a:pPr algn="ctr"/>
            <a:r>
              <a:rPr lang="zh-CN" altLang="en-US" sz="1600" dirty="0">
                <a:solidFill>
                  <a:schemeClr val="bg1"/>
                </a:solidFill>
                <a:ea typeface="钉钉进步体" panose="00020600040101010101" pitchFamily="18" charset="-122"/>
              </a:rPr>
              <a:t>输出</a:t>
            </a:r>
            <a:r>
              <a:rPr lang="en-US" altLang="zh-CN" sz="1600" dirty="0">
                <a:solidFill>
                  <a:schemeClr val="bg1"/>
                </a:solidFill>
                <a:ea typeface="钉钉进步体" panose="00020600040101010101" pitchFamily="18" charset="-122"/>
              </a:rPr>
              <a:t>“no</a:t>
            </a:r>
            <a:r>
              <a:rPr lang="en-US" altLang="zh-CN" sz="1600" dirty="0">
                <a:solidFill>
                  <a:schemeClr val="bg1"/>
                </a:solidFill>
                <a:ea typeface="钉钉进步体" panose="00020600040101010101" pitchFamily="18" charset="-122"/>
              </a:rPr>
              <a:t>”</a:t>
            </a:r>
            <a:endParaRPr lang="en-US" altLang="zh-CN" sz="1600" dirty="0">
              <a:solidFill>
                <a:schemeClr val="bg1"/>
              </a:solidFill>
              <a:ea typeface="钉钉进步体" panose="00020600040101010101" pitchFamily="18" charset="-122"/>
            </a:endParaRPr>
          </a:p>
        </p:txBody>
      </p:sp>
      <p:cxnSp>
        <p:nvCxnSpPr>
          <p:cNvPr id="15" name="连接符: 肘形 25"/>
          <p:cNvCxnSpPr/>
          <p:nvPr/>
        </p:nvCxnSpPr>
        <p:spPr>
          <a:xfrm>
            <a:off x="9717405" y="3950335"/>
            <a:ext cx="580390" cy="923925"/>
          </a:xfrm>
          <a:prstGeom prst="bentConnector2">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流程图: 终止 15"/>
          <p:cNvSpPr/>
          <p:nvPr/>
        </p:nvSpPr>
        <p:spPr>
          <a:xfrm>
            <a:off x="7409191" y="5963986"/>
            <a:ext cx="1134745" cy="427355"/>
          </a:xfrm>
          <a:prstGeom prst="flowChartTerminator">
            <a:avLst/>
          </a:prstGeom>
          <a:solidFill>
            <a:schemeClr val="tx1"/>
          </a:solidFill>
          <a:ln w="2857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dirty="0">
                <a:solidFill>
                  <a:schemeClr val="bg1"/>
                </a:solidFill>
                <a:ea typeface="钉钉进步体" panose="00020600040101010101" pitchFamily="18" charset="-122"/>
              </a:rPr>
              <a:t>结束</a:t>
            </a:r>
            <a:endParaRPr lang="zh-CN" altLang="en-US" sz="1400" dirty="0">
              <a:solidFill>
                <a:schemeClr val="bg1"/>
              </a:solidFill>
              <a:ea typeface="钉钉进步体" panose="00020600040101010101" pitchFamily="18" charset="-122"/>
            </a:endParaRPr>
          </a:p>
        </p:txBody>
      </p:sp>
      <p:cxnSp>
        <p:nvCxnSpPr>
          <p:cNvPr id="21" name="直接箭头连接符 20"/>
          <p:cNvCxnSpPr/>
          <p:nvPr/>
        </p:nvCxnSpPr>
        <p:spPr>
          <a:xfrm>
            <a:off x="7980616" y="5428164"/>
            <a:ext cx="635" cy="52324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2" name="连接符: 肘形 29"/>
          <p:cNvCxnSpPr>
            <a:stCxn id="13" idx="4"/>
          </p:cNvCxnSpPr>
          <p:nvPr/>
        </p:nvCxnSpPr>
        <p:spPr>
          <a:xfrm rot="5400000">
            <a:off x="9018270" y="4349750"/>
            <a:ext cx="293370" cy="2377440"/>
          </a:xfrm>
          <a:prstGeom prst="bentConnector2">
            <a:avLst/>
          </a:prstGeom>
          <a:ln w="28575">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8073683" y="4399339"/>
            <a:ext cx="568960" cy="306705"/>
          </a:xfrm>
          <a:prstGeom prst="rect">
            <a:avLst/>
          </a:prstGeom>
          <a:noFill/>
        </p:spPr>
        <p:txBody>
          <a:bodyPr wrap="square" rtlCol="0">
            <a:spAutoFit/>
          </a:bodyPr>
          <a:p>
            <a:pPr algn="l"/>
            <a:r>
              <a:rPr lang="zh-CN" altLang="en-US" sz="1400" dirty="0">
                <a:solidFill>
                  <a:schemeClr val="bg1"/>
                </a:solidFill>
                <a:ea typeface="钉钉进步体" panose="00020600040101010101" pitchFamily="18" charset="-122"/>
              </a:rPr>
              <a:t>是</a:t>
            </a:r>
            <a:endParaRPr lang="zh-CN" altLang="en-US" sz="1400" dirty="0">
              <a:solidFill>
                <a:schemeClr val="bg1"/>
              </a:solidFill>
              <a:ea typeface="钉钉进步体" panose="00020600040101010101" pitchFamily="18" charset="-122"/>
            </a:endParaRPr>
          </a:p>
        </p:txBody>
      </p:sp>
      <p:sp>
        <p:nvSpPr>
          <p:cNvPr id="36" name="文本框 35"/>
          <p:cNvSpPr txBox="1"/>
          <p:nvPr/>
        </p:nvSpPr>
        <p:spPr>
          <a:xfrm>
            <a:off x="9759923" y="3643414"/>
            <a:ext cx="568960" cy="306705"/>
          </a:xfrm>
          <a:prstGeom prst="rect">
            <a:avLst/>
          </a:prstGeom>
          <a:noFill/>
        </p:spPr>
        <p:txBody>
          <a:bodyPr wrap="square" rtlCol="0">
            <a:spAutoFit/>
          </a:bodyPr>
          <a:p>
            <a:pPr algn="ctr"/>
            <a:r>
              <a:rPr lang="zh-CN" altLang="en-US" sz="1400" dirty="0">
                <a:solidFill>
                  <a:schemeClr val="bg1"/>
                </a:solidFill>
                <a:ea typeface="钉钉进步体" panose="00020600040101010101" pitchFamily="18" charset="-122"/>
              </a:rPr>
              <a:t>否</a:t>
            </a:r>
            <a:endParaRPr lang="zh-CN" altLang="en-US" sz="1400" dirty="0">
              <a:solidFill>
                <a:schemeClr val="bg1"/>
              </a:solidFill>
              <a:ea typeface="钉钉进步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anim calcmode="lin" valueType="num">
                                      <p:cBhvr>
                                        <p:cTn id="68" dur="1000" fill="hold"/>
                                        <p:tgtEl>
                                          <p:spTgt spid="15"/>
                                        </p:tgtEl>
                                        <p:attrNameLst>
                                          <p:attrName>ppt_x</p:attrName>
                                        </p:attrNameLst>
                                      </p:cBhvr>
                                      <p:tavLst>
                                        <p:tav tm="0">
                                          <p:val>
                                            <p:strVal val="#ppt_x"/>
                                          </p:val>
                                        </p:tav>
                                        <p:tav tm="100000">
                                          <p:val>
                                            <p:strVal val="#ppt_x"/>
                                          </p:val>
                                        </p:tav>
                                      </p:tavLst>
                                    </p:anim>
                                    <p:anim calcmode="lin" valueType="num">
                                      <p:cBhvr>
                                        <p:cTn id="69" dur="1000" fill="hold"/>
                                        <p:tgtEl>
                                          <p:spTgt spid="1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fade">
                                      <p:cBhvr>
                                        <p:cTn id="82" dur="1000"/>
                                        <p:tgtEl>
                                          <p:spTgt spid="32"/>
                                        </p:tgtEl>
                                      </p:cBhvr>
                                    </p:animEffect>
                                    <p:anim calcmode="lin" valueType="num">
                                      <p:cBhvr>
                                        <p:cTn id="83" dur="1000" fill="hold"/>
                                        <p:tgtEl>
                                          <p:spTgt spid="32"/>
                                        </p:tgtEl>
                                        <p:attrNameLst>
                                          <p:attrName>ppt_x</p:attrName>
                                        </p:attrNameLst>
                                      </p:cBhvr>
                                      <p:tavLst>
                                        <p:tav tm="0">
                                          <p:val>
                                            <p:strVal val="#ppt_x"/>
                                          </p:val>
                                        </p:tav>
                                        <p:tav tm="100000">
                                          <p:val>
                                            <p:strVal val="#ppt_x"/>
                                          </p:val>
                                        </p:tav>
                                      </p:tavLst>
                                    </p:anim>
                                    <p:anim calcmode="lin" valueType="num">
                                      <p:cBhvr>
                                        <p:cTn id="84" dur="1000" fill="hold"/>
                                        <p:tgtEl>
                                          <p:spTgt spid="3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7" grpId="0" animBg="1"/>
      <p:bldP spid="18" grpId="0"/>
      <p:bldP spid="2" grpId="0" animBg="1"/>
      <p:bldP spid="8" grpId="0"/>
      <p:bldP spid="13" grpId="0" animBg="1"/>
      <p:bldP spid="14" grpId="0"/>
      <p:bldP spid="16" grpId="0" animBg="1"/>
      <p:bldP spid="35" grpId="0"/>
      <p:bldP spid="36" grpId="0"/>
      <p:bldP spid="9" grpId="1" animBg="1"/>
      <p:bldP spid="11" grpId="1" animBg="1"/>
      <p:bldP spid="12" grpId="1"/>
      <p:bldP spid="17" grpId="1" animBg="1"/>
      <p:bldP spid="18" grpId="1"/>
      <p:bldP spid="2" grpId="1" animBg="1"/>
      <p:bldP spid="8" grpId="1"/>
      <p:bldP spid="13" grpId="1" animBg="1"/>
      <p:bldP spid="14" grpId="1"/>
      <p:bldP spid="16" grpId="1" animBg="1"/>
      <p:bldP spid="35" grpId="1"/>
      <p:bldP spid="3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6" name="图片 5"/>
          <p:cNvPicPr>
            <a:picLocks noChangeAspect="1"/>
          </p:cNvPicPr>
          <p:nvPr/>
        </p:nvPicPr>
        <p:blipFill>
          <a:blip r:embed="rId3"/>
          <a:stretch>
            <a:fillRect/>
          </a:stretch>
        </p:blipFill>
        <p:spPr>
          <a:xfrm>
            <a:off x="2451100" y="779145"/>
            <a:ext cx="6267450" cy="4743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晨练</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70" y="665869"/>
            <a:ext cx="10441859" cy="532453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None/>
            </a:pPr>
            <a:r>
              <a:rPr lang="zh-CN" altLang="en-US" sz="2000" dirty="0">
                <a:solidFill>
                  <a:srgbClr val="002060"/>
                </a:solidFill>
                <a:latin typeface="+mj-ea"/>
                <a:ea typeface="+mj-ea"/>
                <a:sym typeface="Arial" panose="020B0604020202020204" pitchFamily="34" charset="0"/>
              </a:rPr>
              <a:t>输入温度</a:t>
            </a:r>
            <a:r>
              <a:rPr lang="en-US" altLang="zh-CN" sz="2000" dirty="0">
                <a:solidFill>
                  <a:srgbClr val="002060"/>
                </a:solidFill>
                <a:latin typeface="+mj-ea"/>
                <a:ea typeface="+mj-ea"/>
                <a:sym typeface="Arial" panose="020B0604020202020204" pitchFamily="34" charset="0"/>
              </a:rPr>
              <a:t>t</a:t>
            </a:r>
            <a:r>
              <a:rPr lang="zh-CN" altLang="en-US" sz="2000" dirty="0">
                <a:solidFill>
                  <a:srgbClr val="002060"/>
                </a:solidFill>
                <a:latin typeface="+mj-ea"/>
                <a:ea typeface="+mj-ea"/>
                <a:sym typeface="Arial" panose="020B0604020202020204" pitchFamily="34" charset="0"/>
              </a:rPr>
              <a:t>的值，判断是否适合晨练。当</a:t>
            </a:r>
            <a:r>
              <a:rPr lang="en-US" altLang="zh-CN" sz="2000" dirty="0">
                <a:solidFill>
                  <a:srgbClr val="002060"/>
                </a:solidFill>
                <a:latin typeface="+mj-ea"/>
                <a:ea typeface="+mj-ea"/>
                <a:sym typeface="Arial" panose="020B0604020202020204" pitchFamily="34" charset="0"/>
              </a:rPr>
              <a:t>25&lt;=t&lt;=30</a:t>
            </a:r>
            <a:r>
              <a:rPr lang="zh-CN" altLang="en-US" sz="2000" dirty="0">
                <a:solidFill>
                  <a:srgbClr val="002060"/>
                </a:solidFill>
                <a:latin typeface="+mj-ea"/>
                <a:ea typeface="+mj-ea"/>
                <a:sym typeface="Arial" panose="020B0604020202020204" pitchFamily="34" charset="0"/>
              </a:rPr>
              <a:t>，则适合晨练，输出</a:t>
            </a:r>
            <a:r>
              <a:rPr lang="en-US" altLang="zh-CN" sz="2000" dirty="0">
                <a:solidFill>
                  <a:srgbClr val="002060"/>
                </a:solidFill>
                <a:latin typeface="+mj-ea"/>
                <a:ea typeface="+mj-ea"/>
                <a:sym typeface="Arial" panose="020B0604020202020204" pitchFamily="34" charset="0"/>
              </a:rPr>
              <a:t>ok</a:t>
            </a:r>
            <a:r>
              <a:rPr lang="zh-CN" altLang="en-US" sz="2000" dirty="0">
                <a:solidFill>
                  <a:srgbClr val="002060"/>
                </a:solidFill>
                <a:latin typeface="+mj-ea"/>
                <a:ea typeface="+mj-ea"/>
                <a:sym typeface="Arial" panose="020B0604020202020204" pitchFamily="34" charset="0"/>
              </a:rPr>
              <a:t>，否则不适合输出</a:t>
            </a:r>
            <a:r>
              <a:rPr lang="en-US" altLang="zh-CN" sz="2000" dirty="0">
                <a:solidFill>
                  <a:srgbClr val="002060"/>
                </a:solidFill>
                <a:latin typeface="+mj-ea"/>
                <a:ea typeface="+mj-ea"/>
                <a:sym typeface="Arial" panose="020B0604020202020204" pitchFamily="34" charset="0"/>
              </a:rPr>
              <a:t>no</a:t>
            </a:r>
            <a:r>
              <a:rPr lang="zh-CN" altLang="en-US" sz="2000" dirty="0">
                <a:solidFill>
                  <a:srgbClr val="002060"/>
                </a:solidFill>
                <a:latin typeface="+mj-ea"/>
                <a:ea typeface="+mj-ea"/>
                <a:sym typeface="Arial" panose="020B0604020202020204" pitchFamily="34" charset="0"/>
              </a:rPr>
              <a:t>。</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sym typeface="Arial" panose="020B0604020202020204" pitchFamily="34" charset="0"/>
              </a:rPr>
              <a:t>只有一行且只有一个正整数</a:t>
            </a:r>
            <a:r>
              <a:rPr lang="en-US" altLang="zh-CN" sz="2000" dirty="0">
                <a:solidFill>
                  <a:srgbClr val="002060"/>
                </a:solidFill>
                <a:latin typeface="+mj-ea"/>
                <a:ea typeface="+mj-ea"/>
                <a:sym typeface="Arial" panose="020B0604020202020204" pitchFamily="34" charset="0"/>
              </a:rPr>
              <a:t>: t </a:t>
            </a:r>
            <a:endParaRPr lang="zh-CN" altLang="en-US"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输出格式:</a:t>
            </a:r>
            <a:endParaRPr lang="zh-CN" altLang="en-US"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只有一行且只有一个数据</a:t>
            </a:r>
            <a:r>
              <a:rPr lang="en-US" altLang="zh-CN" sz="2000" dirty="0">
                <a:solidFill>
                  <a:srgbClr val="002060"/>
                </a:solidFill>
                <a:latin typeface="+mj-ea"/>
                <a:ea typeface="+mj-ea"/>
              </a:rPr>
              <a:t>: “ok" </a:t>
            </a:r>
            <a:r>
              <a:rPr lang="zh-CN" altLang="en-US" sz="2000" dirty="0">
                <a:solidFill>
                  <a:srgbClr val="002060"/>
                </a:solidFill>
                <a:latin typeface="+mj-ea"/>
                <a:ea typeface="+mj-ea"/>
              </a:rPr>
              <a:t>或 “</a:t>
            </a:r>
            <a:r>
              <a:rPr lang="en-US" altLang="zh-CN" sz="2000" dirty="0">
                <a:solidFill>
                  <a:srgbClr val="002060"/>
                </a:solidFill>
                <a:latin typeface="+mj-ea"/>
                <a:ea typeface="+mj-ea"/>
              </a:rPr>
              <a:t>no“</a:t>
            </a:r>
            <a:endParaRPr lang="en-US" altLang="zh-CN" sz="2000"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sym typeface="Arial" panose="020B0604020202020204" pitchFamily="34" charset="0"/>
              </a:rPr>
              <a:t>26</a:t>
            </a:r>
            <a:endParaRPr lang="en-US" altLang="zh-CN" sz="2000" dirty="0">
              <a:solidFill>
                <a:srgbClr val="002060"/>
              </a:solidFill>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sym typeface="Arial" panose="020B0604020202020204" pitchFamily="34" charset="0"/>
              </a:rPr>
              <a:t>ok</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7" name="图片 6"/>
          <p:cNvPicPr>
            <a:picLocks noChangeAspect="1"/>
          </p:cNvPicPr>
          <p:nvPr/>
        </p:nvPicPr>
        <p:blipFill>
          <a:blip r:embed="rId3"/>
          <a:srcRect l="628"/>
          <a:stretch>
            <a:fillRect/>
          </a:stretch>
        </p:blipFill>
        <p:spPr>
          <a:xfrm>
            <a:off x="2538730" y="728345"/>
            <a:ext cx="4723130" cy="46767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en-US" altLang="zh-CN" sz="3200" b="1" dirty="0"/>
                <a:t>0~100</a:t>
              </a:r>
              <a:r>
                <a:rPr lang="zh-CN" altLang="en-US" sz="3200" b="1" dirty="0"/>
                <a:t>以外的数</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70" y="665869"/>
            <a:ext cx="10441859" cy="532453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sym typeface="Arial" panose="020B0604020202020204" pitchFamily="34" charset="0"/>
              </a:rPr>
              <a:t>输入一个整数</a:t>
            </a:r>
            <a:r>
              <a:rPr lang="en-US" altLang="zh-CN" sz="2000" dirty="0">
                <a:solidFill>
                  <a:srgbClr val="002060"/>
                </a:solidFill>
                <a:latin typeface="+mj-ea"/>
                <a:ea typeface="+mj-ea"/>
                <a:sym typeface="Arial" panose="020B0604020202020204" pitchFamily="34" charset="0"/>
              </a:rPr>
              <a:t>n</a:t>
            </a:r>
            <a:r>
              <a:rPr lang="zh-CN" altLang="en-US" sz="2000" dirty="0">
                <a:solidFill>
                  <a:srgbClr val="002060"/>
                </a:solidFill>
                <a:latin typeface="+mj-ea"/>
                <a:ea typeface="+mj-ea"/>
                <a:sym typeface="Arial" panose="020B0604020202020204" pitchFamily="34" charset="0"/>
              </a:rPr>
              <a:t>，如果这个数不在</a:t>
            </a:r>
            <a:r>
              <a:rPr lang="en-US" altLang="zh-CN" sz="2000" dirty="0">
                <a:solidFill>
                  <a:srgbClr val="002060"/>
                </a:solidFill>
                <a:latin typeface="+mj-ea"/>
                <a:ea typeface="+mj-ea"/>
                <a:sym typeface="Arial" panose="020B0604020202020204" pitchFamily="34" charset="0"/>
              </a:rPr>
              <a:t>0~100</a:t>
            </a:r>
            <a:r>
              <a:rPr lang="zh-CN" altLang="en-US" sz="2000" dirty="0">
                <a:solidFill>
                  <a:srgbClr val="002060"/>
                </a:solidFill>
                <a:latin typeface="+mj-ea"/>
                <a:ea typeface="+mj-ea"/>
                <a:sym typeface="Arial" panose="020B0604020202020204" pitchFamily="34" charset="0"/>
              </a:rPr>
              <a:t>之间，即</a:t>
            </a:r>
            <a:r>
              <a:rPr lang="en-US" altLang="zh-CN" sz="2000" dirty="0">
                <a:solidFill>
                  <a:srgbClr val="002060"/>
                </a:solidFill>
                <a:latin typeface="+mj-ea"/>
                <a:ea typeface="+mj-ea"/>
                <a:sym typeface="Arial" panose="020B0604020202020204" pitchFamily="34" charset="0"/>
              </a:rPr>
              <a:t>0~100</a:t>
            </a:r>
            <a:r>
              <a:rPr lang="zh-CN" altLang="en-US" sz="2000" dirty="0">
                <a:solidFill>
                  <a:srgbClr val="002060"/>
                </a:solidFill>
                <a:latin typeface="+mj-ea"/>
                <a:ea typeface="+mj-ea"/>
                <a:sym typeface="Arial" panose="020B0604020202020204" pitchFamily="34" charset="0"/>
              </a:rPr>
              <a:t>以外的数，则输出</a:t>
            </a:r>
            <a:r>
              <a:rPr lang="en-US" altLang="zh-CN" sz="2000" dirty="0">
                <a:solidFill>
                  <a:srgbClr val="002060"/>
                </a:solidFill>
                <a:latin typeface="+mj-ea"/>
                <a:ea typeface="+mj-ea"/>
                <a:sym typeface="Arial" panose="020B0604020202020204" pitchFamily="34" charset="0"/>
              </a:rPr>
              <a:t>yes</a:t>
            </a:r>
            <a:r>
              <a:rPr lang="zh-CN" altLang="en-US" sz="2000" dirty="0">
                <a:solidFill>
                  <a:srgbClr val="002060"/>
                </a:solidFill>
                <a:latin typeface="+mj-ea"/>
                <a:ea typeface="+mj-ea"/>
                <a:sym typeface="Arial" panose="020B0604020202020204" pitchFamily="34" charset="0"/>
              </a:rPr>
              <a:t>，否则输出</a:t>
            </a:r>
            <a:r>
              <a:rPr lang="en-US" altLang="zh-CN" sz="2000" dirty="0">
                <a:solidFill>
                  <a:srgbClr val="002060"/>
                </a:solidFill>
                <a:latin typeface="+mj-ea"/>
                <a:ea typeface="+mj-ea"/>
                <a:sym typeface="Arial" panose="020B0604020202020204" pitchFamily="34" charset="0"/>
              </a:rPr>
              <a:t>no</a:t>
            </a:r>
            <a:r>
              <a:rPr lang="zh-CN" altLang="en-US" sz="2000" dirty="0">
                <a:solidFill>
                  <a:srgbClr val="002060"/>
                </a:solidFill>
                <a:latin typeface="+mj-ea"/>
                <a:ea typeface="+mj-ea"/>
                <a:sym typeface="Arial" panose="020B0604020202020204" pitchFamily="34" charset="0"/>
              </a:rPr>
              <a:t>。</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sym typeface="Arial" panose="020B0604020202020204" pitchFamily="34" charset="0"/>
              </a:rPr>
              <a:t>只有一行且只有一个正整数</a:t>
            </a:r>
            <a:r>
              <a:rPr lang="en-US" altLang="zh-CN" sz="2000" dirty="0">
                <a:solidFill>
                  <a:srgbClr val="002060"/>
                </a:solidFill>
                <a:latin typeface="+mj-ea"/>
                <a:ea typeface="+mj-ea"/>
                <a:sym typeface="Arial" panose="020B0604020202020204" pitchFamily="34" charset="0"/>
              </a:rPr>
              <a:t>: n </a:t>
            </a:r>
            <a:endParaRPr lang="zh-CN" altLang="en-US"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输出格式:</a:t>
            </a:r>
            <a:endParaRPr lang="zh-CN" altLang="en-US"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只有一行且只有一个数据</a:t>
            </a:r>
            <a:r>
              <a:rPr lang="en-US" altLang="zh-CN" sz="2000" dirty="0">
                <a:solidFill>
                  <a:srgbClr val="002060"/>
                </a:solidFill>
                <a:latin typeface="+mj-ea"/>
                <a:ea typeface="+mj-ea"/>
              </a:rPr>
              <a:t>: “yes" </a:t>
            </a:r>
            <a:r>
              <a:rPr lang="zh-CN" altLang="en-US" sz="2000" dirty="0">
                <a:solidFill>
                  <a:srgbClr val="002060"/>
                </a:solidFill>
                <a:latin typeface="+mj-ea"/>
                <a:ea typeface="+mj-ea"/>
              </a:rPr>
              <a:t>或 “</a:t>
            </a:r>
            <a:r>
              <a:rPr lang="en-US" altLang="zh-CN" sz="2000" dirty="0">
                <a:solidFill>
                  <a:srgbClr val="002060"/>
                </a:solidFill>
                <a:latin typeface="+mj-ea"/>
                <a:ea typeface="+mj-ea"/>
              </a:rPr>
              <a:t>no“</a:t>
            </a:r>
            <a:endParaRPr lang="en-US" altLang="zh-CN" sz="2000"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sym typeface="Arial" panose="020B0604020202020204" pitchFamily="34" charset="0"/>
              </a:rPr>
              <a:t>50</a:t>
            </a:r>
            <a:endParaRPr lang="en-US" altLang="zh-CN" sz="2000" dirty="0">
              <a:solidFill>
                <a:srgbClr val="002060"/>
              </a:solidFill>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no</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6" name="图片 5"/>
          <p:cNvPicPr>
            <a:picLocks noChangeAspect="1"/>
          </p:cNvPicPr>
          <p:nvPr/>
        </p:nvPicPr>
        <p:blipFill>
          <a:blip r:embed="rId3"/>
          <a:srcRect t="726"/>
          <a:stretch>
            <a:fillRect/>
          </a:stretch>
        </p:blipFill>
        <p:spPr>
          <a:xfrm>
            <a:off x="2498725" y="774065"/>
            <a:ext cx="4657725" cy="46901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判断两位数</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69" y="665869"/>
            <a:ext cx="10441859" cy="5016758"/>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sym typeface="Arial" panose="020B0604020202020204" pitchFamily="34" charset="0"/>
              </a:rPr>
              <a:t>判断一个正整数是否是两位数。若该正整数是两位数，输出</a:t>
            </a:r>
            <a:r>
              <a:rPr lang="en-US" altLang="zh-CN" sz="2000" dirty="0">
                <a:solidFill>
                  <a:srgbClr val="002060"/>
                </a:solidFill>
                <a:latin typeface="+mj-ea"/>
                <a:ea typeface="+mj-ea"/>
                <a:sym typeface="Arial" panose="020B0604020202020204" pitchFamily="34" charset="0"/>
              </a:rPr>
              <a:t>yes</a:t>
            </a:r>
            <a:r>
              <a:rPr lang="zh-CN" altLang="en-US" sz="2000" dirty="0">
                <a:solidFill>
                  <a:srgbClr val="002060"/>
                </a:solidFill>
                <a:latin typeface="+mj-ea"/>
                <a:ea typeface="+mj-ea"/>
                <a:sym typeface="Arial" panose="020B0604020202020204" pitchFamily="34" charset="0"/>
              </a:rPr>
              <a:t>，否则输出</a:t>
            </a:r>
            <a:r>
              <a:rPr lang="en-US" altLang="zh-CN" sz="2000" dirty="0">
                <a:solidFill>
                  <a:srgbClr val="002060"/>
                </a:solidFill>
                <a:latin typeface="+mj-ea"/>
                <a:ea typeface="+mj-ea"/>
                <a:sym typeface="Arial" panose="020B0604020202020204" pitchFamily="34" charset="0"/>
              </a:rPr>
              <a:t>no</a:t>
            </a:r>
            <a:r>
              <a:rPr lang="zh-CN" altLang="en-US" sz="2000" dirty="0">
                <a:solidFill>
                  <a:srgbClr val="002060"/>
                </a:solidFill>
                <a:latin typeface="+mj-ea"/>
                <a:ea typeface="+mj-ea"/>
                <a:sym typeface="Arial" panose="020B0604020202020204" pitchFamily="34" charset="0"/>
              </a:rPr>
              <a:t>。</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sym typeface="Arial" panose="020B0604020202020204" pitchFamily="34" charset="0"/>
              </a:rPr>
              <a:t>只有一行且只有一个正整数</a:t>
            </a:r>
            <a:r>
              <a:rPr lang="en-US" altLang="zh-CN" sz="2000" dirty="0">
                <a:solidFill>
                  <a:srgbClr val="002060"/>
                </a:solidFill>
                <a:latin typeface="+mj-ea"/>
                <a:ea typeface="+mj-ea"/>
                <a:sym typeface="Arial" panose="020B0604020202020204" pitchFamily="34" charset="0"/>
              </a:rPr>
              <a:t>: n </a:t>
            </a:r>
            <a:endParaRPr lang="zh-CN" altLang="en-US"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输出格式:</a:t>
            </a:r>
            <a:endParaRPr lang="zh-CN" altLang="en-US"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只有一行且只有一个数据</a:t>
            </a:r>
            <a:r>
              <a:rPr lang="en-US" altLang="zh-CN" sz="2000" dirty="0">
                <a:solidFill>
                  <a:srgbClr val="002060"/>
                </a:solidFill>
                <a:latin typeface="+mj-ea"/>
                <a:ea typeface="+mj-ea"/>
              </a:rPr>
              <a:t>: “yes" </a:t>
            </a:r>
            <a:r>
              <a:rPr lang="zh-CN" altLang="en-US" sz="2000" dirty="0">
                <a:solidFill>
                  <a:srgbClr val="002060"/>
                </a:solidFill>
                <a:latin typeface="+mj-ea"/>
                <a:ea typeface="+mj-ea"/>
              </a:rPr>
              <a:t>或 “</a:t>
            </a:r>
            <a:r>
              <a:rPr lang="en-US" altLang="zh-CN" sz="2000" dirty="0">
                <a:solidFill>
                  <a:srgbClr val="002060"/>
                </a:solidFill>
                <a:latin typeface="+mj-ea"/>
                <a:ea typeface="+mj-ea"/>
              </a:rPr>
              <a:t>no“</a:t>
            </a:r>
            <a:endParaRPr lang="en-US" altLang="zh-CN" sz="2000"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sym typeface="Arial" panose="020B0604020202020204" pitchFamily="34" charset="0"/>
              </a:rPr>
              <a:t>50</a:t>
            </a:r>
            <a:endParaRPr lang="en-US" altLang="zh-CN" sz="2000" dirty="0">
              <a:solidFill>
                <a:srgbClr val="002060"/>
              </a:solidFill>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no</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6" name="图片 5"/>
          <p:cNvPicPr>
            <a:picLocks noChangeAspect="1"/>
          </p:cNvPicPr>
          <p:nvPr/>
        </p:nvPicPr>
        <p:blipFill>
          <a:blip r:embed="rId3"/>
          <a:srcRect t="567"/>
          <a:stretch>
            <a:fillRect/>
          </a:stretch>
        </p:blipFill>
        <p:spPr>
          <a:xfrm>
            <a:off x="2497455" y="767715"/>
            <a:ext cx="4514850" cy="46786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商场购物</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sp>
        <p:nvSpPr>
          <p:cNvPr id="6" name="Rectangle 4"/>
          <p:cNvSpPr>
            <a:spLocks noChangeArrowheads="1"/>
          </p:cNvSpPr>
          <p:nvPr/>
        </p:nvSpPr>
        <p:spPr bwMode="auto">
          <a:xfrm>
            <a:off x="875070" y="677722"/>
            <a:ext cx="10441859" cy="5324535"/>
          </a:xfrm>
          <a:prstGeom prst="rect">
            <a:avLst/>
          </a:prstGeom>
          <a:solidFill>
            <a:schemeClr val="tx1"/>
          </a:solidFill>
          <a:ln>
            <a:noFill/>
          </a:ln>
          <a:effectLst/>
        </p:spPr>
        <p:txBody>
          <a:bodyPr wrap="square" anchor="ctr">
            <a:spAutoFit/>
          </a:bodyPr>
          <a:lstStyle>
            <a:lvl1pPr eaLnBrk="0" hangingPunct="0">
              <a:spcBef>
                <a:spcPct val="20000"/>
              </a:spcBef>
              <a:buClr>
                <a:schemeClr val="folHlink"/>
              </a:buClr>
              <a:buSzPct val="90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95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rPr>
              <a:t>题目描述：</a:t>
            </a:r>
            <a:endParaRPr lang="en-US" altLang="zh-CN" sz="2000" b="1" dirty="0">
              <a:solidFill>
                <a:srgbClr val="002060"/>
              </a:solidFill>
              <a:latin typeface="+mj-ea"/>
              <a:ea typeface="+mj-ea"/>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sym typeface="Arial" panose="020B0604020202020204" pitchFamily="34" charset="0"/>
              </a:rPr>
              <a:t>某商场优惠活动规定，某商品一次购买</a:t>
            </a:r>
            <a:r>
              <a:rPr lang="en-US" altLang="zh-CN" sz="2000" dirty="0">
                <a:solidFill>
                  <a:srgbClr val="002060"/>
                </a:solidFill>
                <a:latin typeface="+mj-ea"/>
                <a:ea typeface="+mj-ea"/>
                <a:sym typeface="Arial" panose="020B0604020202020204" pitchFamily="34" charset="0"/>
              </a:rPr>
              <a:t>5</a:t>
            </a:r>
            <a:r>
              <a:rPr lang="zh-CN" altLang="en-US" sz="2000" dirty="0">
                <a:solidFill>
                  <a:srgbClr val="002060"/>
                </a:solidFill>
                <a:latin typeface="+mj-ea"/>
                <a:ea typeface="+mj-ea"/>
                <a:sym typeface="Arial" panose="020B0604020202020204" pitchFamily="34" charset="0"/>
              </a:rPr>
              <a:t>件以下不打折，</a:t>
            </a:r>
            <a:r>
              <a:rPr lang="en-US" altLang="zh-CN" sz="2000" dirty="0">
                <a:solidFill>
                  <a:srgbClr val="002060"/>
                </a:solidFill>
                <a:latin typeface="+mj-ea"/>
                <a:ea typeface="+mj-ea"/>
                <a:sym typeface="Arial" panose="020B0604020202020204" pitchFamily="34" charset="0"/>
              </a:rPr>
              <a:t>5</a:t>
            </a:r>
            <a:r>
              <a:rPr lang="zh-CN" altLang="en-US" sz="2000" dirty="0">
                <a:solidFill>
                  <a:srgbClr val="002060"/>
                </a:solidFill>
                <a:latin typeface="+mj-ea"/>
                <a:ea typeface="+mj-ea"/>
                <a:sym typeface="Arial" panose="020B0604020202020204" pitchFamily="34" charset="0"/>
              </a:rPr>
              <a:t>件以上（包括</a:t>
            </a:r>
            <a:r>
              <a:rPr lang="en-US" altLang="zh-CN" sz="2000" dirty="0">
                <a:solidFill>
                  <a:srgbClr val="002060"/>
                </a:solidFill>
                <a:latin typeface="+mj-ea"/>
                <a:ea typeface="+mj-ea"/>
                <a:sym typeface="Arial" panose="020B0604020202020204" pitchFamily="34" charset="0"/>
              </a:rPr>
              <a:t>5</a:t>
            </a:r>
            <a:r>
              <a:rPr lang="zh-CN" altLang="en-US" sz="2000" dirty="0">
                <a:solidFill>
                  <a:srgbClr val="002060"/>
                </a:solidFill>
                <a:latin typeface="+mj-ea"/>
                <a:ea typeface="+mj-ea"/>
                <a:sym typeface="Arial" panose="020B0604020202020204" pitchFamily="34" charset="0"/>
              </a:rPr>
              <a:t>件）</a:t>
            </a:r>
            <a:r>
              <a:rPr lang="en-US" altLang="zh-CN" sz="2000" dirty="0">
                <a:solidFill>
                  <a:srgbClr val="002060"/>
                </a:solidFill>
                <a:latin typeface="+mj-ea"/>
                <a:ea typeface="+mj-ea"/>
                <a:sym typeface="Arial" panose="020B0604020202020204" pitchFamily="34" charset="0"/>
              </a:rPr>
              <a:t>10</a:t>
            </a:r>
            <a:r>
              <a:rPr lang="zh-CN" altLang="en-US" sz="2000" dirty="0">
                <a:solidFill>
                  <a:srgbClr val="002060"/>
                </a:solidFill>
                <a:latin typeface="+mj-ea"/>
                <a:ea typeface="+mj-ea"/>
                <a:sym typeface="Arial" panose="020B0604020202020204" pitchFamily="34" charset="0"/>
              </a:rPr>
              <a:t>件以下（不包含</a:t>
            </a:r>
            <a:r>
              <a:rPr lang="en-US" altLang="zh-CN" sz="2000" dirty="0">
                <a:solidFill>
                  <a:srgbClr val="002060"/>
                </a:solidFill>
                <a:latin typeface="+mj-ea"/>
                <a:ea typeface="+mj-ea"/>
                <a:sym typeface="Arial" panose="020B0604020202020204" pitchFamily="34" charset="0"/>
              </a:rPr>
              <a:t>10</a:t>
            </a:r>
            <a:r>
              <a:rPr lang="zh-CN" altLang="en-US" sz="2000" dirty="0">
                <a:solidFill>
                  <a:srgbClr val="002060"/>
                </a:solidFill>
                <a:latin typeface="+mj-ea"/>
                <a:ea typeface="+mj-ea"/>
                <a:sym typeface="Arial" panose="020B0604020202020204" pitchFamily="34" charset="0"/>
              </a:rPr>
              <a:t>件）打</a:t>
            </a:r>
            <a:r>
              <a:rPr lang="en-US" altLang="zh-CN" sz="2000" dirty="0">
                <a:solidFill>
                  <a:srgbClr val="002060"/>
                </a:solidFill>
                <a:latin typeface="+mj-ea"/>
                <a:ea typeface="+mj-ea"/>
                <a:sym typeface="Arial" panose="020B0604020202020204" pitchFamily="34" charset="0"/>
              </a:rPr>
              <a:t>9</a:t>
            </a:r>
            <a:r>
              <a:rPr lang="zh-CN" altLang="en-US" sz="2000" dirty="0">
                <a:solidFill>
                  <a:srgbClr val="002060"/>
                </a:solidFill>
                <a:latin typeface="+mj-ea"/>
                <a:ea typeface="+mj-ea"/>
                <a:sym typeface="Arial" panose="020B0604020202020204" pitchFamily="34" charset="0"/>
              </a:rPr>
              <a:t>折，一次购买</a:t>
            </a:r>
            <a:r>
              <a:rPr lang="en-US" altLang="zh-CN" sz="2000" dirty="0">
                <a:solidFill>
                  <a:srgbClr val="002060"/>
                </a:solidFill>
                <a:latin typeface="+mj-ea"/>
                <a:ea typeface="+mj-ea"/>
                <a:sym typeface="Arial" panose="020B0604020202020204" pitchFamily="34" charset="0"/>
              </a:rPr>
              <a:t>10</a:t>
            </a:r>
            <a:r>
              <a:rPr lang="zh-CN" altLang="en-US" sz="2000" dirty="0">
                <a:solidFill>
                  <a:srgbClr val="002060"/>
                </a:solidFill>
                <a:latin typeface="+mj-ea"/>
                <a:ea typeface="+mj-ea"/>
                <a:sym typeface="Arial" panose="020B0604020202020204" pitchFamily="34" charset="0"/>
              </a:rPr>
              <a:t>件以上（包含</a:t>
            </a:r>
            <a:r>
              <a:rPr lang="en-US" altLang="zh-CN" sz="2000" dirty="0">
                <a:solidFill>
                  <a:srgbClr val="002060"/>
                </a:solidFill>
                <a:latin typeface="+mj-ea"/>
                <a:ea typeface="+mj-ea"/>
                <a:sym typeface="Arial" panose="020B0604020202020204" pitchFamily="34" charset="0"/>
              </a:rPr>
              <a:t>10</a:t>
            </a:r>
            <a:r>
              <a:rPr lang="zh-CN" altLang="en-US" sz="2000" dirty="0">
                <a:solidFill>
                  <a:srgbClr val="002060"/>
                </a:solidFill>
                <a:latin typeface="+mj-ea"/>
                <a:ea typeface="+mj-ea"/>
                <a:sym typeface="Arial" panose="020B0604020202020204" pitchFamily="34" charset="0"/>
              </a:rPr>
              <a:t>件）打</a:t>
            </a:r>
            <a:r>
              <a:rPr lang="en-US" altLang="zh-CN" sz="2000" dirty="0">
                <a:solidFill>
                  <a:srgbClr val="002060"/>
                </a:solidFill>
                <a:latin typeface="+mj-ea"/>
                <a:ea typeface="+mj-ea"/>
                <a:sym typeface="Arial" panose="020B0604020202020204" pitchFamily="34" charset="0"/>
              </a:rPr>
              <a:t>8</a:t>
            </a:r>
            <a:r>
              <a:rPr lang="zh-CN" altLang="en-US" sz="2000" dirty="0">
                <a:solidFill>
                  <a:srgbClr val="002060"/>
                </a:solidFill>
                <a:latin typeface="+mj-ea"/>
                <a:ea typeface="+mj-ea"/>
                <a:sym typeface="Arial" panose="020B0604020202020204" pitchFamily="34" charset="0"/>
              </a:rPr>
              <a:t>折。</a:t>
            </a:r>
            <a:endParaRPr lang="zh-CN" altLang="en-US"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sym typeface="Arial" panose="020B0604020202020204" pitchFamily="34" charset="0"/>
              </a:rPr>
              <a:t>设计程序根据单价和客户的购买量计算总价。</a:t>
            </a:r>
            <a:endParaRPr lang="zh-CN" altLang="en-US"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输入格式:</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sym typeface="Arial" panose="020B0604020202020204" pitchFamily="34" charset="0"/>
              </a:rPr>
              <a:t>输入只有一行，一个浮点数，一个整数，分别表示单价和购买量</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b="1" dirty="0">
                <a:solidFill>
                  <a:srgbClr val="002060"/>
                </a:solidFill>
                <a:latin typeface="+mj-ea"/>
                <a:ea typeface="+mj-ea"/>
                <a:sym typeface="Arial" panose="020B0604020202020204" pitchFamily="34" charset="0"/>
              </a:rPr>
              <a:t>输出格式:</a:t>
            </a:r>
            <a:endParaRPr lang="zh-CN" altLang="en-US"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zh-CN" altLang="en-US" sz="2000" dirty="0">
                <a:solidFill>
                  <a:srgbClr val="002060"/>
                </a:solidFill>
                <a:latin typeface="+mj-ea"/>
                <a:ea typeface="+mj-ea"/>
              </a:rPr>
              <a:t>输出一行一个浮点数，表示总价</a:t>
            </a:r>
            <a:endParaRPr lang="zh-CN" altLang="en-US" sz="2000" dirty="0">
              <a:solidFill>
                <a:srgbClr val="002060"/>
              </a:solidFill>
              <a:latin typeface="+mj-ea"/>
              <a:ea typeface="+mj-ea"/>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		</a:t>
            </a:r>
            <a:r>
              <a:rPr lang="zh-CN" altLang="en-US" sz="2000" b="1" dirty="0">
                <a:solidFill>
                  <a:srgbClr val="002060"/>
                </a:solidFill>
                <a:latin typeface="+mj-ea"/>
                <a:ea typeface="+mj-ea"/>
                <a:sym typeface="Arial" panose="020B0604020202020204" pitchFamily="34" charset="0"/>
              </a:rPr>
              <a:t>输入样例：</a:t>
            </a:r>
            <a:r>
              <a:rPr lang="en-US" altLang="zh-CN" sz="2000" b="1" dirty="0">
                <a:solidFill>
                  <a:srgbClr val="002060"/>
                </a:solidFill>
                <a:latin typeface="+mj-ea"/>
                <a:ea typeface="+mj-ea"/>
                <a:sym typeface="Arial" panose="020B0604020202020204" pitchFamily="34" charset="0"/>
              </a:rPr>
              <a:t>		</a:t>
            </a:r>
            <a:r>
              <a:rPr lang="zh-CN" altLang="en-US" sz="2000" b="1" dirty="0">
                <a:solidFill>
                  <a:srgbClr val="002060"/>
                </a:solidFill>
                <a:latin typeface="+mj-ea"/>
                <a:ea typeface="+mj-ea"/>
                <a:sym typeface="Arial" panose="020B0604020202020204" pitchFamily="34" charset="0"/>
              </a:rPr>
              <a:t>输入样例：</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Font typeface="Arial" panose="020B0604020202020204" pitchFamily="34" charset="0"/>
              <a:buNone/>
            </a:pPr>
            <a:r>
              <a:rPr lang="en-US" altLang="zh-CN" sz="2000" dirty="0">
                <a:solidFill>
                  <a:srgbClr val="002060"/>
                </a:solidFill>
                <a:sym typeface="Arial" panose="020B0604020202020204" pitchFamily="34" charset="0"/>
              </a:rPr>
              <a:t>78.6  3			78.3  8			30	12		</a:t>
            </a:r>
            <a:endParaRPr lang="en-US" altLang="zh-CN" sz="2000" dirty="0">
              <a:solidFill>
                <a:srgbClr val="002060"/>
              </a:solidFill>
              <a:sym typeface="Arial" panose="020B0604020202020204" pitchFamily="34" charset="0"/>
            </a:endParaRPr>
          </a:p>
          <a:p>
            <a:pPr eaLnBrk="1" hangingPunct="1">
              <a:spcBef>
                <a:spcPct val="0"/>
              </a:spcBef>
              <a:buClrTx/>
              <a:buSzTx/>
              <a:buNone/>
            </a:pP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		</a:t>
            </a:r>
            <a:r>
              <a:rPr lang="zh-CN" altLang="en-US" sz="2000" b="1" dirty="0">
                <a:solidFill>
                  <a:srgbClr val="002060"/>
                </a:solidFill>
                <a:latin typeface="+mj-ea"/>
                <a:ea typeface="+mj-ea"/>
                <a:sym typeface="Arial" panose="020B0604020202020204" pitchFamily="34" charset="0"/>
              </a:rPr>
              <a:t>输出样例： </a:t>
            </a:r>
            <a:r>
              <a:rPr lang="en-US" altLang="zh-CN" sz="2000" b="1" dirty="0">
                <a:solidFill>
                  <a:srgbClr val="002060"/>
                </a:solidFill>
                <a:latin typeface="+mj-ea"/>
                <a:ea typeface="+mj-ea"/>
                <a:sym typeface="Arial" panose="020B0604020202020204" pitchFamily="34" charset="0"/>
              </a:rPr>
              <a:t>		</a:t>
            </a:r>
            <a:r>
              <a:rPr lang="zh-CN" altLang="en-US" sz="2000" b="1" dirty="0">
                <a:solidFill>
                  <a:srgbClr val="002060"/>
                </a:solidFill>
                <a:latin typeface="+mj-ea"/>
                <a:ea typeface="+mj-ea"/>
                <a:sym typeface="Arial" panose="020B0604020202020204" pitchFamily="34" charset="0"/>
              </a:rPr>
              <a:t>输出样例</a:t>
            </a:r>
            <a:r>
              <a:rPr lang="en-US" altLang="zh-CN" sz="2000" b="1" dirty="0">
                <a:solidFill>
                  <a:srgbClr val="002060"/>
                </a:solidFill>
                <a:latin typeface="+mj-ea"/>
                <a:ea typeface="+mj-ea"/>
                <a:sym typeface="Arial" panose="020B0604020202020204" pitchFamily="34" charset="0"/>
              </a:rPr>
              <a:t>:</a:t>
            </a:r>
            <a:endParaRPr lang="en-US" altLang="zh-CN" sz="2000" b="1" dirty="0">
              <a:solidFill>
                <a:srgbClr val="002060"/>
              </a:solidFill>
              <a:latin typeface="+mj-ea"/>
              <a:ea typeface="+mj-ea"/>
              <a:sym typeface="Arial" panose="020B0604020202020204" pitchFamily="34" charset="0"/>
            </a:endParaRPr>
          </a:p>
          <a:p>
            <a:pPr eaLnBrk="1" hangingPunct="1">
              <a:spcBef>
                <a:spcPct val="0"/>
              </a:spcBef>
              <a:buClrTx/>
              <a:buSzTx/>
              <a:buNone/>
            </a:pPr>
            <a:r>
              <a:rPr lang="en-US" altLang="zh-CN" sz="2000" dirty="0">
                <a:solidFill>
                  <a:srgbClr val="002060"/>
                </a:solidFill>
                <a:latin typeface="+mj-ea"/>
                <a:ea typeface="+mj-ea"/>
                <a:sym typeface="Arial" panose="020B0604020202020204" pitchFamily="34" charset="0"/>
              </a:rPr>
              <a:t>235.8			563.76			288</a:t>
            </a: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a:p>
            <a:pPr eaLnBrk="1" hangingPunct="1">
              <a:spcBef>
                <a:spcPct val="0"/>
              </a:spcBef>
              <a:buClrTx/>
              <a:buSzTx/>
              <a:buNone/>
            </a:pPr>
            <a:endParaRPr lang="en-US" altLang="zh-CN" sz="2000" dirty="0">
              <a:solidFill>
                <a:srgbClr val="002060"/>
              </a:solidFill>
              <a:latin typeface="+mj-ea"/>
              <a:ea typeface="+mj-ea"/>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准备工作</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2" name="矩形 1"/>
          <p:cNvSpPr/>
          <p:nvPr/>
        </p:nvSpPr>
        <p:spPr>
          <a:xfrm>
            <a:off x="875068" y="1520889"/>
            <a:ext cx="3034459" cy="15768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and</a:t>
            </a:r>
            <a:endParaRPr lang="zh-CN" altLang="en-US" sz="4800" dirty="0"/>
          </a:p>
        </p:txBody>
      </p:sp>
      <p:sp>
        <p:nvSpPr>
          <p:cNvPr id="8" name="矩形 7"/>
          <p:cNvSpPr/>
          <p:nvPr/>
        </p:nvSpPr>
        <p:spPr>
          <a:xfrm>
            <a:off x="4687074" y="1520889"/>
            <a:ext cx="3034459" cy="157687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or</a:t>
            </a:r>
            <a:endParaRPr lang="zh-CN" altLang="en-US" sz="4800" dirty="0"/>
          </a:p>
        </p:txBody>
      </p:sp>
      <p:sp>
        <p:nvSpPr>
          <p:cNvPr id="9" name="矩形 8"/>
          <p:cNvSpPr/>
          <p:nvPr/>
        </p:nvSpPr>
        <p:spPr>
          <a:xfrm>
            <a:off x="8499084" y="1520889"/>
            <a:ext cx="2817845" cy="157687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not</a:t>
            </a:r>
            <a:endParaRPr lang="zh-CN" altLang="en-US" sz="5400" dirty="0"/>
          </a:p>
        </p:txBody>
      </p:sp>
      <p:sp>
        <p:nvSpPr>
          <p:cNvPr id="10" name="矩形 9"/>
          <p:cNvSpPr/>
          <p:nvPr/>
        </p:nvSpPr>
        <p:spPr>
          <a:xfrm>
            <a:off x="875068" y="3760236"/>
            <a:ext cx="3034459" cy="157687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bool	</a:t>
            </a:r>
            <a:endParaRPr lang="zh-CN" altLang="en-US" sz="5400" dirty="0"/>
          </a:p>
        </p:txBody>
      </p:sp>
      <p:sp>
        <p:nvSpPr>
          <p:cNvPr id="11" name="矩形 10"/>
          <p:cNvSpPr/>
          <p:nvPr/>
        </p:nvSpPr>
        <p:spPr>
          <a:xfrm>
            <a:off x="4687074" y="3760237"/>
            <a:ext cx="3034459" cy="15768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true</a:t>
            </a:r>
            <a:endParaRPr lang="zh-CN" altLang="en-US" sz="5400" dirty="0"/>
          </a:p>
        </p:txBody>
      </p:sp>
      <p:sp>
        <p:nvSpPr>
          <p:cNvPr id="12" name="矩形 11"/>
          <p:cNvSpPr/>
          <p:nvPr/>
        </p:nvSpPr>
        <p:spPr>
          <a:xfrm>
            <a:off x="8499082" y="3760236"/>
            <a:ext cx="3034459" cy="15768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false</a:t>
            </a:r>
            <a:endParaRPr lang="zh-CN" altLang="en-US" sz="5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875030" y="661670"/>
            <a:ext cx="10441940" cy="5991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ea typeface="钉钉进步体" panose="00020600040101010101" pitchFamily="18" charset="-122"/>
            </a:endParaRPr>
          </a:p>
        </p:txBody>
      </p:sp>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参考代码</a:t>
              </a:r>
              <a:endParaRPr lang="zh-CN" altLang="en-US" sz="3200" b="1" dirty="0"/>
            </a:p>
          </p:txBody>
        </p:sp>
        <p:pic>
          <p:nvPicPr>
            <p:cNvPr id="5" name="图片 4"/>
            <p:cNvPicPr>
              <a:picLocks noChangeAspect="1"/>
            </p:cNvPicPr>
            <p:nvPr/>
          </p:nvPicPr>
          <p:blipFill>
            <a:blip r:embed="rId2"/>
            <a:stretch>
              <a:fillRect/>
            </a:stretch>
          </p:blipFill>
          <p:spPr>
            <a:xfrm>
              <a:off x="10358154" y="-16942"/>
              <a:ext cx="737680" cy="682811"/>
            </a:xfrm>
            <a:prstGeom prst="rect">
              <a:avLst/>
            </a:prstGeom>
          </p:spPr>
        </p:pic>
      </p:grpSp>
      <p:pic>
        <p:nvPicPr>
          <p:cNvPr id="6" name="图片 5"/>
          <p:cNvPicPr>
            <a:picLocks noChangeAspect="1"/>
          </p:cNvPicPr>
          <p:nvPr/>
        </p:nvPicPr>
        <p:blipFill>
          <a:blip r:embed="rId3"/>
          <a:stretch>
            <a:fillRect/>
          </a:stretch>
        </p:blipFill>
        <p:spPr>
          <a:xfrm>
            <a:off x="2446563" y="698090"/>
            <a:ext cx="5412921" cy="58984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蒸汽创客</a:t>
              </a:r>
              <a:r>
                <a:rPr lang="en-US" altLang="zh-CN" sz="3200" b="1" dirty="0"/>
                <a:t>·Steamleader</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6" name="文本框 5"/>
          <p:cNvSpPr txBox="1"/>
          <p:nvPr/>
        </p:nvSpPr>
        <p:spPr>
          <a:xfrm>
            <a:off x="3156153" y="2151727"/>
            <a:ext cx="5879692" cy="1323439"/>
          </a:xfrm>
          <a:prstGeom prst="rect">
            <a:avLst/>
          </a:prstGeom>
          <a:noFill/>
        </p:spPr>
        <p:txBody>
          <a:bodyPr wrap="square" rtlCol="0">
            <a:spAutoFit/>
          </a:bodyPr>
          <a:lstStyle/>
          <a:p>
            <a:pPr algn="ctr"/>
            <a:r>
              <a:rPr lang="zh-CN" altLang="en-US" sz="8000" b="1" dirty="0">
                <a:solidFill>
                  <a:schemeClr val="bg1"/>
                </a:solidFill>
              </a:rPr>
              <a:t>总结</a:t>
            </a:r>
            <a:endParaRPr lang="en-US" altLang="zh-CN" sz="8000" b="1"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总结</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7" name="文本框 6"/>
          <p:cNvSpPr txBox="1"/>
          <p:nvPr/>
        </p:nvSpPr>
        <p:spPr>
          <a:xfrm>
            <a:off x="1746802" y="1746474"/>
            <a:ext cx="8322103" cy="2201565"/>
          </a:xfrm>
          <a:prstGeom prst="rect">
            <a:avLst/>
          </a:prstGeom>
          <a:noFill/>
        </p:spPr>
        <p:txBody>
          <a:bodyPr wrap="square" rtlCol="0">
            <a:spAutoFit/>
          </a:bodyPr>
          <a:lstStyle/>
          <a:p>
            <a:pPr indent="720090">
              <a:lnSpc>
                <a:spcPct val="200000"/>
              </a:lnSpc>
            </a:pPr>
            <a:r>
              <a:rPr lang="zh-CN" altLang="en-US" sz="2400" b="1" dirty="0">
                <a:solidFill>
                  <a:schemeClr val="bg1">
                    <a:lumMod val="95000"/>
                    <a:lumOff val="5000"/>
                  </a:schemeClr>
                </a:solidFill>
              </a:rPr>
              <a:t>对比上节课的选择结构，这节课我们面对更复杂的情况，需要使用逻辑运算连接多个关系运算或算数运算表达式来构建选择结构</a:t>
            </a:r>
            <a:r>
              <a:rPr lang="en-US" altLang="zh-CN" sz="2400" b="1" dirty="0">
                <a:solidFill>
                  <a:schemeClr val="bg1">
                    <a:lumMod val="95000"/>
                    <a:lumOff val="5000"/>
                  </a:schemeClr>
                </a:solidFill>
              </a:rPr>
              <a:t>if</a:t>
            </a:r>
            <a:r>
              <a:rPr lang="zh-CN" altLang="en-US" sz="2400" b="1" dirty="0">
                <a:solidFill>
                  <a:schemeClr val="bg1">
                    <a:lumMod val="95000"/>
                    <a:lumOff val="5000"/>
                  </a:schemeClr>
                </a:solidFill>
              </a:rPr>
              <a:t>语句中的条件表达式。</a:t>
            </a:r>
            <a:endParaRPr lang="zh-CN" altLang="en-US" sz="2400" b="1" dirty="0">
              <a:solidFill>
                <a:schemeClr val="bg1">
                  <a:lumMod val="95000"/>
                  <a:lumOff val="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总结</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6" name="文本框 5"/>
          <p:cNvSpPr txBox="1"/>
          <p:nvPr/>
        </p:nvSpPr>
        <p:spPr>
          <a:xfrm>
            <a:off x="3958155" y="1275136"/>
            <a:ext cx="5423123" cy="6968959"/>
          </a:xfrm>
          <a:prstGeom prst="rect">
            <a:avLst/>
          </a:prstGeom>
          <a:noFill/>
        </p:spPr>
        <p:txBody>
          <a:bodyPr wrap="square" rtlCol="0">
            <a:spAutoFit/>
          </a:bodyPr>
          <a:lstStyle/>
          <a:p>
            <a:pPr marL="514350" indent="-514350">
              <a:lnSpc>
                <a:spcPct val="200000"/>
              </a:lnSpc>
              <a:buFont typeface="+mj-lt"/>
              <a:buAutoNum type="arabicPeriod"/>
            </a:pPr>
            <a:r>
              <a:rPr lang="zh-CN" altLang="en-US" sz="3600" b="1" dirty="0">
                <a:solidFill>
                  <a:srgbClr val="002060"/>
                </a:solidFill>
              </a:rPr>
              <a:t>逻辑运算</a:t>
            </a:r>
            <a:endParaRPr lang="en-US" altLang="zh-CN" sz="3600" b="1" dirty="0">
              <a:solidFill>
                <a:srgbClr val="002060"/>
              </a:solidFill>
            </a:endParaRPr>
          </a:p>
          <a:p>
            <a:pPr marL="514350" indent="-514350">
              <a:lnSpc>
                <a:spcPct val="200000"/>
              </a:lnSpc>
              <a:buFont typeface="+mj-lt"/>
              <a:buAutoNum type="arabicPeriod"/>
            </a:pPr>
            <a:r>
              <a:rPr lang="zh-CN" altLang="en-US" sz="3600" b="1" dirty="0">
                <a:solidFill>
                  <a:srgbClr val="002060"/>
                </a:solidFill>
              </a:rPr>
              <a:t>逻辑运算表达式</a:t>
            </a:r>
            <a:endParaRPr lang="en-US" altLang="zh-CN" sz="3600" b="1" dirty="0">
              <a:solidFill>
                <a:srgbClr val="002060"/>
              </a:solidFill>
            </a:endParaRPr>
          </a:p>
          <a:p>
            <a:pPr marL="514350" indent="-514350">
              <a:lnSpc>
                <a:spcPct val="200000"/>
              </a:lnSpc>
              <a:buFont typeface="+mj-lt"/>
              <a:buAutoNum type="arabicPeriod"/>
            </a:pPr>
            <a:r>
              <a:rPr lang="zh-CN" altLang="en-US" sz="3600" b="1" dirty="0">
                <a:solidFill>
                  <a:srgbClr val="002060"/>
                </a:solidFill>
              </a:rPr>
              <a:t>选择结构程序</a:t>
            </a:r>
            <a:endParaRPr lang="en-US" altLang="zh-CN" sz="3600" b="1" dirty="0">
              <a:solidFill>
                <a:srgbClr val="002060"/>
              </a:solidFill>
            </a:endParaRPr>
          </a:p>
          <a:p>
            <a:pPr marL="514350" indent="-514350">
              <a:lnSpc>
                <a:spcPct val="200000"/>
              </a:lnSpc>
              <a:buFont typeface="+mj-lt"/>
              <a:buAutoNum type="arabicPeriod"/>
            </a:pPr>
            <a:endParaRPr lang="en-US" altLang="zh-CN" sz="3600" b="1" dirty="0">
              <a:solidFill>
                <a:srgbClr val="002060"/>
              </a:solidFill>
            </a:endParaRPr>
          </a:p>
          <a:p>
            <a:pPr marL="514350" indent="-514350">
              <a:lnSpc>
                <a:spcPct val="200000"/>
              </a:lnSpc>
              <a:buFont typeface="+mj-lt"/>
              <a:buAutoNum type="arabicPeriod"/>
            </a:pPr>
            <a:endParaRPr lang="en-US" altLang="zh-CN" sz="3200" dirty="0">
              <a:solidFill>
                <a:schemeClr val="bg1"/>
              </a:solidFill>
            </a:endParaRPr>
          </a:p>
          <a:p>
            <a:pPr marL="457200" indent="-457200">
              <a:lnSpc>
                <a:spcPct val="200000"/>
              </a:lnSpc>
              <a:buFont typeface="Wingdings" panose="05000000000000000000" pitchFamily="2" charset="2"/>
              <a:buChar char="Ø"/>
            </a:pPr>
            <a:endParaRPr lang="en-US" altLang="zh-CN" sz="3200" dirty="0">
              <a:solidFill>
                <a:schemeClr val="bg1"/>
              </a:solidFill>
            </a:endParaRPr>
          </a:p>
          <a:p>
            <a:pPr>
              <a:lnSpc>
                <a:spcPct val="200000"/>
              </a:lnSpc>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学习目标</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7" name="文本框 6"/>
          <p:cNvSpPr txBox="1"/>
          <p:nvPr/>
        </p:nvSpPr>
        <p:spPr>
          <a:xfrm>
            <a:off x="3958155" y="1275136"/>
            <a:ext cx="5423123" cy="6968959"/>
          </a:xfrm>
          <a:prstGeom prst="rect">
            <a:avLst/>
          </a:prstGeom>
          <a:noFill/>
        </p:spPr>
        <p:txBody>
          <a:bodyPr wrap="square" rtlCol="0">
            <a:spAutoFit/>
          </a:bodyPr>
          <a:lstStyle/>
          <a:p>
            <a:pPr marL="514350" indent="-514350">
              <a:lnSpc>
                <a:spcPct val="200000"/>
              </a:lnSpc>
              <a:buFont typeface="+mj-lt"/>
              <a:buAutoNum type="arabicPeriod"/>
            </a:pPr>
            <a:r>
              <a:rPr lang="zh-CN" altLang="en-US" sz="3600" b="1" dirty="0">
                <a:solidFill>
                  <a:srgbClr val="002060"/>
                </a:solidFill>
              </a:rPr>
              <a:t>逻辑运算</a:t>
            </a:r>
            <a:endParaRPr lang="en-US" altLang="zh-CN" sz="3600" b="1" dirty="0">
              <a:solidFill>
                <a:srgbClr val="002060"/>
              </a:solidFill>
            </a:endParaRPr>
          </a:p>
          <a:p>
            <a:pPr marL="514350" indent="-514350">
              <a:lnSpc>
                <a:spcPct val="200000"/>
              </a:lnSpc>
              <a:buFont typeface="+mj-lt"/>
              <a:buAutoNum type="arabicPeriod"/>
            </a:pPr>
            <a:r>
              <a:rPr lang="zh-CN" altLang="en-US" sz="3600" b="1" dirty="0">
                <a:solidFill>
                  <a:srgbClr val="002060"/>
                </a:solidFill>
              </a:rPr>
              <a:t>逻辑运算表达式</a:t>
            </a:r>
            <a:endParaRPr lang="en-US" altLang="zh-CN" sz="3600" b="1" dirty="0">
              <a:solidFill>
                <a:srgbClr val="002060"/>
              </a:solidFill>
            </a:endParaRPr>
          </a:p>
          <a:p>
            <a:pPr marL="514350" indent="-514350">
              <a:lnSpc>
                <a:spcPct val="200000"/>
              </a:lnSpc>
              <a:buFont typeface="+mj-lt"/>
              <a:buAutoNum type="arabicPeriod"/>
            </a:pPr>
            <a:r>
              <a:rPr lang="zh-CN" altLang="en-US" sz="3600" b="1" dirty="0">
                <a:solidFill>
                  <a:srgbClr val="002060"/>
                </a:solidFill>
              </a:rPr>
              <a:t>选择结构程序</a:t>
            </a:r>
            <a:endParaRPr lang="en-US" altLang="zh-CN" sz="3600" b="1" dirty="0">
              <a:solidFill>
                <a:srgbClr val="002060"/>
              </a:solidFill>
            </a:endParaRPr>
          </a:p>
          <a:p>
            <a:pPr marL="514350" indent="-514350">
              <a:lnSpc>
                <a:spcPct val="200000"/>
              </a:lnSpc>
              <a:buFont typeface="+mj-lt"/>
              <a:buAutoNum type="arabicPeriod"/>
            </a:pPr>
            <a:endParaRPr lang="en-US" altLang="zh-CN" sz="3600" b="1" dirty="0">
              <a:solidFill>
                <a:srgbClr val="002060"/>
              </a:solidFill>
            </a:endParaRPr>
          </a:p>
          <a:p>
            <a:pPr marL="514350" indent="-514350">
              <a:lnSpc>
                <a:spcPct val="200000"/>
              </a:lnSpc>
              <a:buFont typeface="+mj-lt"/>
              <a:buAutoNum type="arabicPeriod"/>
            </a:pPr>
            <a:endParaRPr lang="en-US" altLang="zh-CN" sz="3200" dirty="0">
              <a:solidFill>
                <a:schemeClr val="bg1"/>
              </a:solidFill>
            </a:endParaRPr>
          </a:p>
          <a:p>
            <a:pPr marL="457200" indent="-457200">
              <a:lnSpc>
                <a:spcPct val="200000"/>
              </a:lnSpc>
              <a:buFont typeface="Wingdings" panose="05000000000000000000" pitchFamily="2" charset="2"/>
              <a:buChar char="Ø"/>
            </a:pPr>
            <a:endParaRPr lang="en-US" altLang="zh-CN" sz="3200" dirty="0">
              <a:solidFill>
                <a:schemeClr val="bg1"/>
              </a:solidFill>
            </a:endParaRPr>
          </a:p>
          <a:p>
            <a:pPr>
              <a:lnSpc>
                <a:spcPct val="200000"/>
              </a:lnSpc>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蒸汽创客</a:t>
              </a:r>
              <a:r>
                <a:rPr lang="en-US" altLang="zh-CN" sz="3200" b="1" dirty="0"/>
                <a:t>·Steamleader</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6" name="文本框 5"/>
          <p:cNvSpPr txBox="1"/>
          <p:nvPr/>
        </p:nvSpPr>
        <p:spPr>
          <a:xfrm>
            <a:off x="3156153" y="2330245"/>
            <a:ext cx="5879692" cy="1323439"/>
          </a:xfrm>
          <a:prstGeom prst="rect">
            <a:avLst/>
          </a:prstGeom>
          <a:noFill/>
        </p:spPr>
        <p:txBody>
          <a:bodyPr wrap="square" rtlCol="0">
            <a:spAutoFit/>
          </a:bodyPr>
          <a:lstStyle/>
          <a:p>
            <a:pPr algn="ctr"/>
            <a:r>
              <a:rPr lang="zh-CN" altLang="en-US" sz="8000" b="1" dirty="0">
                <a:solidFill>
                  <a:schemeClr val="bg1"/>
                </a:solidFill>
              </a:rPr>
              <a:t>知识要点</a:t>
            </a:r>
            <a:endParaRPr lang="en-US" altLang="zh-CN" sz="80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二进制逻辑运算</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graphicFrame>
        <p:nvGraphicFramePr>
          <p:cNvPr id="6" name="表格 5"/>
          <p:cNvGraphicFramePr>
            <a:graphicFrameLocks noGrp="1"/>
          </p:cNvGraphicFramePr>
          <p:nvPr>
            <p:custDataLst>
              <p:tags r:id="rId2"/>
            </p:custDataLst>
          </p:nvPr>
        </p:nvGraphicFramePr>
        <p:xfrm>
          <a:off x="1073150" y="1146175"/>
          <a:ext cx="10023475" cy="4474210"/>
        </p:xfrm>
        <a:graphic>
          <a:graphicData uri="http://schemas.openxmlformats.org/drawingml/2006/table">
            <a:tbl>
              <a:tblPr firstRow="1" bandRow="1">
                <a:tableStyleId>{5C22544A-7EE6-4342-B048-85BDC9FD1C3A}</a:tableStyleId>
              </a:tblPr>
              <a:tblGrid>
                <a:gridCol w="1395730"/>
                <a:gridCol w="1887855"/>
                <a:gridCol w="1691005"/>
                <a:gridCol w="5048885"/>
              </a:tblGrid>
              <a:tr h="852170">
                <a:tc>
                  <a:txBody>
                    <a:bodyPr/>
                    <a:lstStyle/>
                    <a:p>
                      <a:pPr algn="ctr"/>
                      <a:r>
                        <a:rPr lang="zh-CN" altLang="en-US" sz="2400" dirty="0">
                          <a:latin typeface="黑体" panose="02010609060101010101" pitchFamily="49" charset="-122"/>
                          <a:ea typeface="黑体" panose="02010609060101010101" pitchFamily="49" charset="-122"/>
                        </a:rPr>
                        <a:t>逻辑运算符</a:t>
                      </a:r>
                      <a:endParaRPr lang="zh-CN" altLang="en-US" sz="2400" dirty="0">
                        <a:latin typeface="黑体" panose="02010609060101010101" pitchFamily="49" charset="-122"/>
                        <a:ea typeface="黑体" panose="02010609060101010101" pitchFamily="49" charset="-122"/>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zh-CN" altLang="en-US" sz="2400" dirty="0">
                          <a:latin typeface="黑体" panose="02010609060101010101" pitchFamily="49" charset="-122"/>
                          <a:ea typeface="黑体" panose="02010609060101010101" pitchFamily="49" charset="-122"/>
                        </a:rPr>
                        <a:t>逻辑运算关键字</a:t>
                      </a:r>
                      <a:endParaRPr lang="zh-CN" altLang="en-US" sz="2400" dirty="0">
                        <a:latin typeface="黑体" panose="02010609060101010101" pitchFamily="49" charset="-122"/>
                        <a:ea typeface="黑体" panose="02010609060101010101" pitchFamily="49" charset="-122"/>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zh-CN" altLang="en-US" sz="2400" dirty="0">
                          <a:latin typeface="黑体" panose="02010609060101010101" pitchFamily="49" charset="-122"/>
                          <a:ea typeface="黑体" panose="02010609060101010101" pitchFamily="49" charset="-122"/>
                        </a:rPr>
                        <a:t>逻辑运算</a:t>
                      </a:r>
                      <a:endParaRPr lang="zh-CN" altLang="en-US" sz="2400" dirty="0">
                        <a:latin typeface="黑体" panose="02010609060101010101" pitchFamily="49" charset="-122"/>
                        <a:ea typeface="黑体" panose="02010609060101010101" pitchFamily="49" charset="-122"/>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zh-CN" altLang="en-US" sz="2400" dirty="0">
                          <a:latin typeface="黑体" panose="02010609060101010101" pitchFamily="49" charset="-122"/>
                          <a:ea typeface="黑体" panose="02010609060101010101" pitchFamily="49" charset="-122"/>
                        </a:rPr>
                        <a:t>判断</a:t>
                      </a:r>
                      <a:endParaRPr lang="zh-CN" altLang="en-US" sz="2400" dirty="0">
                        <a:latin typeface="黑体" panose="02010609060101010101" pitchFamily="49" charset="-122"/>
                        <a:ea typeface="黑体" panose="02010609060101010101" pitchFamily="49" charset="-122"/>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231265">
                <a:tc>
                  <a:txBody>
                    <a:bodyPr/>
                    <a:lstStyle/>
                    <a:p>
                      <a:pPr algn="ctr"/>
                      <a:r>
                        <a:rPr lang="en-US" altLang="zh-CN" sz="2400" dirty="0">
                          <a:latin typeface="+mn-ea"/>
                          <a:ea typeface="+mn-ea"/>
                        </a:rPr>
                        <a:t>&amp;&amp;</a:t>
                      </a:r>
                      <a:endParaRPr lang="zh-CN" altLang="en-US" sz="2400" dirty="0">
                        <a:latin typeface="+mn-ea"/>
                        <a:ea typeface="+mn-ea"/>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400" dirty="0">
                          <a:latin typeface="+mn-ea"/>
                          <a:ea typeface="+mn-ea"/>
                        </a:rPr>
                        <a:t>and</a:t>
                      </a:r>
                      <a:endParaRPr lang="zh-CN" altLang="en-US" sz="2400" dirty="0">
                        <a:latin typeface="+mn-ea"/>
                        <a:ea typeface="+mn-ea"/>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zh-CN" altLang="en-US" sz="2400" dirty="0">
                          <a:latin typeface="+mn-ea"/>
                          <a:ea typeface="+mn-ea"/>
                        </a:rPr>
                        <a:t>且，与</a:t>
                      </a:r>
                      <a:endParaRPr lang="zh-CN" altLang="en-US" sz="2400" dirty="0">
                        <a:latin typeface="+mn-ea"/>
                        <a:ea typeface="+mn-ea"/>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400" dirty="0">
                          <a:latin typeface="+mn-ea"/>
                          <a:ea typeface="+mn-ea"/>
                        </a:rPr>
                        <a:t>只要有一个为假，则结果为假；同时为真，其结果才为真。</a:t>
                      </a:r>
                      <a:endParaRPr lang="zh-CN" altLang="en-US" sz="2400" dirty="0">
                        <a:latin typeface="+mn-ea"/>
                        <a:ea typeface="+mn-ea"/>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230630">
                <a:tc>
                  <a:txBody>
                    <a:bodyPr/>
                    <a:lstStyle/>
                    <a:p>
                      <a:pPr algn="ctr"/>
                      <a:r>
                        <a:rPr lang="en-US" altLang="zh-CN" sz="2400" dirty="0">
                          <a:latin typeface="+mn-ea"/>
                          <a:ea typeface="+mn-ea"/>
                        </a:rPr>
                        <a:t>||</a:t>
                      </a:r>
                      <a:endParaRPr lang="zh-CN" altLang="en-US" sz="2400" dirty="0">
                        <a:latin typeface="+mn-ea"/>
                        <a:ea typeface="+mn-ea"/>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400" dirty="0">
                          <a:latin typeface="+mn-ea"/>
                          <a:ea typeface="+mn-ea"/>
                        </a:rPr>
                        <a:t>or</a:t>
                      </a:r>
                      <a:endParaRPr lang="zh-CN" altLang="en-US" sz="2400" dirty="0">
                        <a:latin typeface="+mn-ea"/>
                        <a:ea typeface="+mn-ea"/>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zh-CN" altLang="en-US" sz="2400" dirty="0">
                          <a:latin typeface="+mn-ea"/>
                          <a:ea typeface="+mn-ea"/>
                        </a:rPr>
                        <a:t>或</a:t>
                      </a:r>
                      <a:endParaRPr lang="zh-CN" altLang="en-US" sz="2400" dirty="0">
                        <a:latin typeface="+mn-ea"/>
                        <a:ea typeface="+mn-ea"/>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zh-CN" altLang="en-US" sz="2400" dirty="0">
                          <a:latin typeface="+mn-ea"/>
                          <a:ea typeface="+mn-ea"/>
                        </a:rPr>
                        <a:t>只要有一个为真，则结果为真；同时为假，其结果才为假。</a:t>
                      </a:r>
                      <a:endParaRPr lang="zh-CN" altLang="en-US" sz="2400" dirty="0">
                        <a:latin typeface="+mn-ea"/>
                        <a:ea typeface="+mn-ea"/>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1160145">
                <a:tc>
                  <a:txBody>
                    <a:bodyPr/>
                    <a:lstStyle/>
                    <a:p>
                      <a:pPr algn="ctr"/>
                      <a:r>
                        <a:rPr lang="zh-CN" altLang="en-US" sz="2400" dirty="0">
                          <a:latin typeface="+mn-ea"/>
                          <a:ea typeface="+mn-ea"/>
                        </a:rPr>
                        <a:t>！</a:t>
                      </a:r>
                      <a:endParaRPr lang="zh-CN" altLang="en-US" sz="2400" dirty="0">
                        <a:latin typeface="+mn-ea"/>
                        <a:ea typeface="+mn-ea"/>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400" dirty="0">
                          <a:latin typeface="+mn-ea"/>
                          <a:ea typeface="+mn-ea"/>
                        </a:rPr>
                        <a:t>not</a:t>
                      </a:r>
                      <a:endParaRPr lang="zh-CN" altLang="en-US" sz="2400" dirty="0">
                        <a:latin typeface="+mn-ea"/>
                        <a:ea typeface="+mn-ea"/>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zh-CN" altLang="en-US" sz="2400" dirty="0">
                          <a:latin typeface="+mn-ea"/>
                          <a:ea typeface="+mn-ea"/>
                        </a:rPr>
                        <a:t>非</a:t>
                      </a:r>
                      <a:endParaRPr lang="zh-CN" altLang="en-US" sz="2400" dirty="0">
                        <a:latin typeface="+mn-ea"/>
                        <a:ea typeface="+mn-ea"/>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zh-CN" altLang="en-US" sz="2400" dirty="0">
                          <a:latin typeface="+mn-ea"/>
                          <a:ea typeface="+mn-ea"/>
                        </a:rPr>
                        <a:t>原来为真则为假；</a:t>
                      </a:r>
                      <a:endParaRPr lang="en-US" altLang="zh-CN" sz="2400" dirty="0">
                        <a:latin typeface="+mn-ea"/>
                        <a:ea typeface="+mn-ea"/>
                      </a:endParaRPr>
                    </a:p>
                    <a:p>
                      <a:r>
                        <a:rPr lang="zh-CN" altLang="en-US" sz="2400" dirty="0">
                          <a:latin typeface="+mn-ea"/>
                          <a:ea typeface="+mn-ea"/>
                        </a:rPr>
                        <a:t>原来为假则为真；</a:t>
                      </a:r>
                      <a:endParaRPr lang="zh-CN" altLang="en-US" sz="2400" dirty="0">
                        <a:latin typeface="+mn-ea"/>
                        <a:ea typeface="+mn-ea"/>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逻辑运算</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15" name="矩形 14"/>
          <p:cNvSpPr/>
          <p:nvPr>
            <p:custDataLst>
              <p:tags r:id="rId2"/>
            </p:custDataLst>
          </p:nvPr>
        </p:nvSpPr>
        <p:spPr>
          <a:xfrm>
            <a:off x="1019151" y="840093"/>
            <a:ext cx="8356128" cy="645160"/>
          </a:xfrm>
          <a:prstGeom prst="rect">
            <a:avLst/>
          </a:prstGeom>
        </p:spPr>
        <p:txBody>
          <a:bodyPr wrap="square">
            <a:spAutoFit/>
          </a:bodyPr>
          <a:p>
            <a:r>
              <a:rPr lang="en-US" altLang="zh-CN" sz="3600" b="1" dirty="0">
                <a:solidFill>
                  <a:schemeClr val="bg1">
                    <a:lumMod val="95000"/>
                    <a:lumOff val="5000"/>
                  </a:schemeClr>
                </a:solidFill>
              </a:rPr>
              <a:t>1.逻辑与运算（ and		&amp;&amp; </a:t>
            </a:r>
            <a:r>
              <a:rPr lang="en-US" altLang="zh-CN" sz="3600" b="1" dirty="0">
                <a:solidFill>
                  <a:schemeClr val="bg1">
                    <a:lumMod val="95000"/>
                    <a:lumOff val="5000"/>
                  </a:schemeClr>
                </a:solidFill>
                <a:sym typeface="+mn-ea"/>
              </a:rPr>
              <a:t>）</a:t>
            </a:r>
            <a:endParaRPr lang="en-US" altLang="zh-CN" sz="3600" b="1" dirty="0">
              <a:solidFill>
                <a:schemeClr val="bg1">
                  <a:lumMod val="95000"/>
                  <a:lumOff val="5000"/>
                </a:schemeClr>
              </a:solidFill>
              <a:sym typeface="+mn-ea"/>
            </a:endParaRPr>
          </a:p>
        </p:txBody>
      </p:sp>
      <p:graphicFrame>
        <p:nvGraphicFramePr>
          <p:cNvPr id="7" name="表格 8"/>
          <p:cNvGraphicFramePr>
            <a:graphicFrameLocks noGrp="1"/>
          </p:cNvGraphicFramePr>
          <p:nvPr>
            <p:custDataLst>
              <p:tags r:id="rId3"/>
            </p:custDataLst>
          </p:nvPr>
        </p:nvGraphicFramePr>
        <p:xfrm>
          <a:off x="1017270" y="3601085"/>
          <a:ext cx="10079355" cy="2691130"/>
        </p:xfrm>
        <a:graphic>
          <a:graphicData uri="http://schemas.openxmlformats.org/drawingml/2006/table">
            <a:tbl>
              <a:tblPr firstRow="1" bandRow="1">
                <a:tableStyleId>{7DF18680-E054-41AD-8BC1-D1AEF772440D}</a:tableStyleId>
              </a:tblPr>
              <a:tblGrid>
                <a:gridCol w="3359785"/>
                <a:gridCol w="3359785"/>
                <a:gridCol w="3359785"/>
              </a:tblGrid>
              <a:tr h="513080">
                <a:tc gridSpan="2">
                  <a:txBody>
                    <a:bodyPr/>
                    <a:p>
                      <a:pPr algn="ctr"/>
                      <a:r>
                        <a:rPr lang="zh-CN" altLang="en-US" sz="2400" dirty="0"/>
                        <a:t>与运算元素布尔值</a:t>
                      </a:r>
                      <a:endParaRPr lang="zh-CN" altLang="en-US" sz="2400" dirty="0"/>
                    </a:p>
                  </a:txBody>
                  <a:tcPr/>
                </a:tc>
                <a:tc hMerge="1">
                  <a:tcPr/>
                </a:tc>
                <a:tc>
                  <a:txBody>
                    <a:bodyPr/>
                    <a:p>
                      <a:pPr algn="ctr"/>
                      <a:r>
                        <a:rPr lang="zh-CN" altLang="en-US" sz="2400" dirty="0"/>
                        <a:t>运算结果</a:t>
                      </a:r>
                      <a:endParaRPr lang="zh-CN" altLang="en-US" sz="2400" dirty="0"/>
                    </a:p>
                  </a:txBody>
                  <a:tcPr/>
                </a:tc>
              </a:tr>
              <a:tr h="513080">
                <a:tc>
                  <a:txBody>
                    <a:bodyPr/>
                    <a:p>
                      <a:pPr algn="ctr"/>
                      <a:r>
                        <a:rPr lang="en-US" altLang="zh-CN" sz="2400" dirty="0"/>
                        <a:t>A</a:t>
                      </a:r>
                      <a:endParaRPr lang="zh-CN" altLang="en-US" sz="2400" dirty="0"/>
                    </a:p>
                  </a:txBody>
                  <a:tcPr/>
                </a:tc>
                <a:tc>
                  <a:txBody>
                    <a:bodyPr/>
                    <a:p>
                      <a:pPr algn="ctr"/>
                      <a:r>
                        <a:rPr lang="en-US" altLang="zh-CN" sz="2400" dirty="0"/>
                        <a:t>B</a:t>
                      </a:r>
                      <a:endParaRPr lang="zh-CN" altLang="en-US" sz="2400" dirty="0"/>
                    </a:p>
                  </a:txBody>
                  <a:tcPr/>
                </a:tc>
                <a:tc>
                  <a:txBody>
                    <a:bodyPr/>
                    <a:p>
                      <a:pPr algn="ctr"/>
                      <a:r>
                        <a:rPr lang="en-US" altLang="zh-CN" sz="2400" dirty="0"/>
                        <a:t>A&amp;&amp;B</a:t>
                      </a:r>
                      <a:endParaRPr lang="zh-CN" altLang="en-US" sz="2400" dirty="0"/>
                    </a:p>
                  </a:txBody>
                  <a:tcPr/>
                </a:tc>
              </a:tr>
              <a:tr h="416560">
                <a:tc>
                  <a:txBody>
                    <a:bodyPr/>
                    <a:p>
                      <a:pPr algn="ctr"/>
                      <a:r>
                        <a:rPr lang="en-US" altLang="zh-CN" dirty="0"/>
                        <a:t>0 </a:t>
                      </a:r>
                      <a:r>
                        <a:rPr lang="zh-CN" altLang="en-US" dirty="0"/>
                        <a:t>假 </a:t>
                      </a:r>
                      <a:r>
                        <a:rPr lang="en-US" altLang="zh-CN" dirty="0"/>
                        <a:t>False</a:t>
                      </a:r>
                      <a:endParaRPr lang="zh-CN" altLang="en-US" dirty="0"/>
                    </a:p>
                  </a:txBody>
                  <a:tcPr/>
                </a:tc>
                <a:tc>
                  <a:txBody>
                    <a:bodyPr/>
                    <a:p>
                      <a:pPr algn="ctr"/>
                      <a:r>
                        <a:rPr lang="en-US" altLang="zh-CN" dirty="0"/>
                        <a:t>0 </a:t>
                      </a:r>
                      <a:r>
                        <a:rPr lang="zh-CN" altLang="en-US" dirty="0"/>
                        <a:t>假 </a:t>
                      </a:r>
                      <a:r>
                        <a:rPr lang="en-US" altLang="zh-CN" dirty="0"/>
                        <a:t>False</a:t>
                      </a:r>
                      <a:endParaRPr lang="zh-CN" altLang="en-US" dirty="0"/>
                    </a:p>
                  </a:txBody>
                  <a:tcPr/>
                </a:tc>
                <a:tc>
                  <a:txBody>
                    <a:bodyPr/>
                    <a:p>
                      <a:pPr algn="ctr"/>
                      <a:r>
                        <a:rPr lang="en-US" altLang="zh-CN" dirty="0"/>
                        <a:t>0 </a:t>
                      </a:r>
                      <a:r>
                        <a:rPr lang="zh-CN" altLang="en-US" dirty="0"/>
                        <a:t>假 </a:t>
                      </a:r>
                      <a:r>
                        <a:rPr lang="en-US" altLang="zh-CN" dirty="0"/>
                        <a:t>False</a:t>
                      </a:r>
                      <a:endParaRPr lang="zh-CN" altLang="en-US" dirty="0"/>
                    </a:p>
                  </a:txBody>
                  <a:tcPr/>
                </a:tc>
              </a:tr>
              <a:tr h="415925">
                <a:tc>
                  <a:txBody>
                    <a:bodyPr/>
                    <a:p>
                      <a:pPr algn="ctr"/>
                      <a:r>
                        <a:rPr lang="en-US" altLang="zh-CN" dirty="0"/>
                        <a:t>1 </a:t>
                      </a:r>
                      <a:r>
                        <a:rPr lang="zh-CN" altLang="en-US" dirty="0"/>
                        <a:t>真 </a:t>
                      </a:r>
                      <a:r>
                        <a:rPr lang="en-US" altLang="zh-CN" dirty="0"/>
                        <a:t>True</a:t>
                      </a:r>
                      <a:endParaRPr lang="zh-CN" altLang="en-US" dirty="0"/>
                    </a:p>
                  </a:txBody>
                  <a:tcPr/>
                </a:tc>
                <a:tc>
                  <a:txBody>
                    <a:bodyPr/>
                    <a:p>
                      <a:pPr algn="ctr"/>
                      <a:r>
                        <a:rPr lang="en-US" altLang="zh-CN" dirty="0"/>
                        <a:t>0 </a:t>
                      </a:r>
                      <a:r>
                        <a:rPr lang="zh-CN" altLang="en-US" dirty="0"/>
                        <a:t>假 </a:t>
                      </a:r>
                      <a:r>
                        <a:rPr lang="en-US" altLang="zh-CN" dirty="0"/>
                        <a:t>False</a:t>
                      </a:r>
                      <a:endParaRPr lang="zh-CN" altLang="en-US" dirty="0"/>
                    </a:p>
                  </a:txBody>
                  <a:tcPr/>
                </a:tc>
                <a:tc>
                  <a:txBody>
                    <a:bodyPr/>
                    <a:p>
                      <a:pPr algn="ctr"/>
                      <a:r>
                        <a:rPr lang="en-US" altLang="zh-CN" dirty="0"/>
                        <a:t>0 </a:t>
                      </a:r>
                      <a:r>
                        <a:rPr lang="zh-CN" altLang="en-US" dirty="0"/>
                        <a:t>假 </a:t>
                      </a:r>
                      <a:r>
                        <a:rPr lang="en-US" altLang="zh-CN" dirty="0"/>
                        <a:t>False</a:t>
                      </a:r>
                      <a:endParaRPr lang="zh-CN" altLang="en-US" dirty="0"/>
                    </a:p>
                  </a:txBody>
                  <a:tcPr/>
                </a:tc>
              </a:tr>
              <a:tr h="416560">
                <a:tc>
                  <a:txBody>
                    <a:bodyPr/>
                    <a:p>
                      <a:pPr algn="ctr"/>
                      <a:r>
                        <a:rPr lang="en-US" altLang="zh-CN" dirty="0"/>
                        <a:t>0 </a:t>
                      </a:r>
                      <a:r>
                        <a:rPr lang="zh-CN" altLang="en-US" dirty="0"/>
                        <a:t>假 </a:t>
                      </a:r>
                      <a:r>
                        <a:rPr lang="en-US" altLang="zh-CN" dirty="0"/>
                        <a:t>False</a:t>
                      </a:r>
                      <a:endParaRPr lang="zh-CN" altLang="en-US" dirty="0"/>
                    </a:p>
                  </a:txBody>
                  <a:tcPr/>
                </a:tc>
                <a:tc>
                  <a:txBody>
                    <a:bodyPr/>
                    <a:p>
                      <a:pPr algn="ctr"/>
                      <a:r>
                        <a:rPr lang="en-US" altLang="zh-CN" dirty="0"/>
                        <a:t>1 </a:t>
                      </a:r>
                      <a:r>
                        <a:rPr lang="zh-CN" altLang="en-US" dirty="0"/>
                        <a:t>真 </a:t>
                      </a:r>
                      <a:r>
                        <a:rPr lang="en-US" altLang="zh-CN" dirty="0"/>
                        <a:t>True</a:t>
                      </a:r>
                      <a:endParaRPr lang="zh-CN" altLang="en-US" dirty="0"/>
                    </a:p>
                  </a:txBody>
                  <a:tcPr/>
                </a:tc>
                <a:tc>
                  <a:txBody>
                    <a:bodyPr/>
                    <a:p>
                      <a:pPr algn="ctr"/>
                      <a:r>
                        <a:rPr lang="en-US" altLang="zh-CN" dirty="0"/>
                        <a:t>0 </a:t>
                      </a:r>
                      <a:r>
                        <a:rPr lang="zh-CN" altLang="en-US" dirty="0"/>
                        <a:t>假 </a:t>
                      </a:r>
                      <a:r>
                        <a:rPr lang="en-US" altLang="zh-CN" dirty="0"/>
                        <a:t>False</a:t>
                      </a:r>
                      <a:endParaRPr lang="zh-CN" altLang="en-US" dirty="0"/>
                    </a:p>
                  </a:txBody>
                  <a:tcPr/>
                </a:tc>
              </a:tr>
              <a:tr h="415925">
                <a:tc>
                  <a:txBody>
                    <a:bodyPr/>
                    <a:p>
                      <a:pPr algn="ctr"/>
                      <a:r>
                        <a:rPr lang="en-US" altLang="zh-CN" dirty="0"/>
                        <a:t>1 </a:t>
                      </a:r>
                      <a:r>
                        <a:rPr lang="zh-CN" altLang="en-US" dirty="0"/>
                        <a:t>真 </a:t>
                      </a:r>
                      <a:r>
                        <a:rPr lang="en-US" altLang="zh-CN" dirty="0"/>
                        <a:t>True</a:t>
                      </a:r>
                      <a:endParaRPr lang="zh-CN" altLang="en-US" dirty="0"/>
                    </a:p>
                  </a:txBody>
                  <a:tcPr/>
                </a:tc>
                <a:tc>
                  <a:txBody>
                    <a:bodyPr/>
                    <a:p>
                      <a:pPr algn="ctr"/>
                      <a:r>
                        <a:rPr lang="en-US" altLang="zh-CN" dirty="0"/>
                        <a:t>1 </a:t>
                      </a:r>
                      <a:r>
                        <a:rPr lang="zh-CN" altLang="en-US" dirty="0"/>
                        <a:t>真 </a:t>
                      </a:r>
                      <a:r>
                        <a:rPr lang="en-US" altLang="zh-CN" dirty="0"/>
                        <a:t>True</a:t>
                      </a:r>
                      <a:endParaRPr lang="zh-CN" altLang="en-US" dirty="0"/>
                    </a:p>
                  </a:txBody>
                  <a:tcPr/>
                </a:tc>
                <a:tc>
                  <a:txBody>
                    <a:bodyPr/>
                    <a:p>
                      <a:pPr algn="ctr"/>
                      <a:r>
                        <a:rPr lang="en-US" altLang="zh-CN" dirty="0"/>
                        <a:t>1 </a:t>
                      </a:r>
                      <a:r>
                        <a:rPr lang="zh-CN" altLang="en-US" dirty="0"/>
                        <a:t>真 </a:t>
                      </a:r>
                      <a:r>
                        <a:rPr lang="en-US" altLang="zh-CN" dirty="0"/>
                        <a:t>True</a:t>
                      </a:r>
                      <a:endParaRPr lang="zh-CN" altLang="en-US" dirty="0"/>
                    </a:p>
                  </a:txBody>
                  <a:tcPr/>
                </a:tc>
              </a:tr>
            </a:tbl>
          </a:graphicData>
        </a:graphic>
      </p:graphicFrame>
      <p:sp>
        <p:nvSpPr>
          <p:cNvPr id="9" name="矩形 8"/>
          <p:cNvSpPr/>
          <p:nvPr>
            <p:custDataLst>
              <p:tags r:id="rId4"/>
            </p:custDataLst>
          </p:nvPr>
        </p:nvSpPr>
        <p:spPr>
          <a:xfrm>
            <a:off x="5808345" y="2065020"/>
            <a:ext cx="5763895" cy="1050925"/>
          </a:xfrm>
          <a:prstGeom prst="rect">
            <a:avLst/>
          </a:prstGeom>
        </p:spPr>
        <p:txBody>
          <a:bodyPr wrap="square">
            <a:noAutofit/>
          </a:bodyPr>
          <a:p>
            <a:pPr indent="457200"/>
            <a:r>
              <a:rPr lang="en-US" altLang="zh-CN" sz="2800" dirty="0">
                <a:solidFill>
                  <a:schemeClr val="bg1">
                    <a:lumMod val="95000"/>
                    <a:lumOff val="5000"/>
                  </a:schemeClr>
                </a:solidFill>
              </a:rPr>
              <a:t>同时为1，</a:t>
            </a:r>
            <a:r>
              <a:rPr lang="zh-CN" altLang="en-US" sz="2800" dirty="0">
                <a:solidFill>
                  <a:schemeClr val="bg1">
                    <a:lumMod val="95000"/>
                    <a:lumOff val="5000"/>
                  </a:schemeClr>
                </a:solidFill>
              </a:rPr>
              <a:t>则</a:t>
            </a:r>
            <a:r>
              <a:rPr lang="en-US" altLang="zh-CN" sz="2800" dirty="0">
                <a:solidFill>
                  <a:schemeClr val="bg1">
                    <a:lumMod val="95000"/>
                    <a:lumOff val="5000"/>
                  </a:schemeClr>
                </a:solidFill>
              </a:rPr>
              <a:t>结果为1</a:t>
            </a:r>
            <a:endParaRPr lang="en-US" altLang="zh-CN" sz="2800" dirty="0">
              <a:solidFill>
                <a:schemeClr val="bg1">
                  <a:lumMod val="95000"/>
                  <a:lumOff val="5000"/>
                </a:schemeClr>
              </a:solidFill>
            </a:endParaRPr>
          </a:p>
          <a:p>
            <a:pPr indent="457200"/>
            <a:r>
              <a:rPr lang="en-US" altLang="zh-CN" sz="2800" dirty="0">
                <a:solidFill>
                  <a:schemeClr val="bg1">
                    <a:lumMod val="95000"/>
                    <a:lumOff val="5000"/>
                  </a:schemeClr>
                </a:solidFill>
              </a:rPr>
              <a:t>任意一方为0，则结果为0</a:t>
            </a:r>
            <a:endParaRPr lang="en-US" altLang="zh-CN" sz="2800" dirty="0">
              <a:solidFill>
                <a:schemeClr val="bg1">
                  <a:lumMod val="95000"/>
                  <a:lumOff val="5000"/>
                </a:schemeClr>
              </a:solidFill>
            </a:endParaRPr>
          </a:p>
        </p:txBody>
      </p:sp>
      <p:sp>
        <p:nvSpPr>
          <p:cNvPr id="10" name="左箭头 9"/>
          <p:cNvSpPr/>
          <p:nvPr/>
        </p:nvSpPr>
        <p:spPr>
          <a:xfrm>
            <a:off x="4678045" y="2272665"/>
            <a:ext cx="1037590" cy="541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5"/>
            </p:custDataLst>
          </p:nvPr>
        </p:nvSpPr>
        <p:spPr>
          <a:xfrm>
            <a:off x="1240155" y="2211705"/>
            <a:ext cx="3479165" cy="681990"/>
          </a:xfrm>
          <a:prstGeom prst="rect">
            <a:avLst/>
          </a:prstGeom>
        </p:spPr>
        <p:txBody>
          <a:bodyPr wrap="square">
            <a:noAutofit/>
          </a:bodyPr>
          <a:p>
            <a:r>
              <a:rPr lang="en-US" altLang="zh-CN" sz="3200" dirty="0">
                <a:solidFill>
                  <a:schemeClr val="bg1">
                    <a:lumMod val="95000"/>
                    <a:lumOff val="5000"/>
                  </a:schemeClr>
                </a:solidFill>
              </a:rPr>
              <a:t> </a:t>
            </a:r>
            <a:r>
              <a:rPr lang="en-US" altLang="zh-CN" sz="2800" dirty="0">
                <a:solidFill>
                  <a:schemeClr val="bg1">
                    <a:lumMod val="95000"/>
                    <a:lumOff val="5000"/>
                  </a:schemeClr>
                </a:solidFill>
              </a:rPr>
              <a:t>if（ A &amp;&amp; B ）</a:t>
            </a:r>
            <a:endParaRPr lang="en-US" altLang="zh-CN" sz="3200" dirty="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逻辑运算</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15" name="矩形 14"/>
          <p:cNvSpPr/>
          <p:nvPr>
            <p:custDataLst>
              <p:tags r:id="rId2"/>
            </p:custDataLst>
          </p:nvPr>
        </p:nvSpPr>
        <p:spPr>
          <a:xfrm>
            <a:off x="1019151" y="840093"/>
            <a:ext cx="8356128" cy="645160"/>
          </a:xfrm>
          <a:prstGeom prst="rect">
            <a:avLst/>
          </a:prstGeom>
        </p:spPr>
        <p:txBody>
          <a:bodyPr wrap="square">
            <a:spAutoFit/>
          </a:bodyPr>
          <a:p>
            <a:r>
              <a:rPr lang="en-US" altLang="zh-CN" sz="3600" b="1" dirty="0">
                <a:solidFill>
                  <a:schemeClr val="bg1">
                    <a:lumMod val="95000"/>
                    <a:lumOff val="5000"/>
                  </a:schemeClr>
                </a:solidFill>
              </a:rPr>
              <a:t>2.逻辑</a:t>
            </a:r>
            <a:r>
              <a:rPr lang="zh-CN" altLang="en-US" sz="3600" b="1" dirty="0">
                <a:solidFill>
                  <a:schemeClr val="bg1">
                    <a:lumMod val="95000"/>
                    <a:lumOff val="5000"/>
                  </a:schemeClr>
                </a:solidFill>
              </a:rPr>
              <a:t>或</a:t>
            </a:r>
            <a:r>
              <a:rPr lang="en-US" altLang="zh-CN" sz="3600" b="1" dirty="0">
                <a:solidFill>
                  <a:schemeClr val="bg1">
                    <a:lumMod val="95000"/>
                    <a:lumOff val="5000"/>
                  </a:schemeClr>
                </a:solidFill>
              </a:rPr>
              <a:t>运算（ or		|| </a:t>
            </a:r>
            <a:r>
              <a:rPr lang="en-US" altLang="zh-CN" sz="3600" b="1" dirty="0">
                <a:solidFill>
                  <a:schemeClr val="bg1">
                    <a:lumMod val="95000"/>
                    <a:lumOff val="5000"/>
                  </a:schemeClr>
                </a:solidFill>
                <a:sym typeface="+mn-ea"/>
              </a:rPr>
              <a:t>）</a:t>
            </a:r>
            <a:endParaRPr lang="en-US" altLang="zh-CN" sz="3600" b="1" dirty="0">
              <a:solidFill>
                <a:schemeClr val="bg1">
                  <a:lumMod val="95000"/>
                  <a:lumOff val="5000"/>
                </a:schemeClr>
              </a:solidFill>
              <a:sym typeface="+mn-ea"/>
            </a:endParaRPr>
          </a:p>
        </p:txBody>
      </p:sp>
      <p:graphicFrame>
        <p:nvGraphicFramePr>
          <p:cNvPr id="7" name="表格 8"/>
          <p:cNvGraphicFramePr>
            <a:graphicFrameLocks noGrp="1"/>
          </p:cNvGraphicFramePr>
          <p:nvPr>
            <p:custDataLst>
              <p:tags r:id="rId3"/>
            </p:custDataLst>
          </p:nvPr>
        </p:nvGraphicFramePr>
        <p:xfrm>
          <a:off x="1017270" y="3601085"/>
          <a:ext cx="10079355" cy="3107055"/>
        </p:xfrm>
        <a:graphic>
          <a:graphicData uri="http://schemas.openxmlformats.org/drawingml/2006/table">
            <a:tbl>
              <a:tblPr firstRow="1" bandRow="1">
                <a:tableStyleId>{7DF18680-E054-41AD-8BC1-D1AEF772440D}</a:tableStyleId>
              </a:tblPr>
              <a:tblGrid>
                <a:gridCol w="3359785"/>
                <a:gridCol w="3359785"/>
                <a:gridCol w="3359785"/>
              </a:tblGrid>
              <a:tr h="513080">
                <a:tc gridSpan="2">
                  <a:txBody>
                    <a:bodyPr/>
                    <a:p>
                      <a:pPr algn="ctr"/>
                      <a:r>
                        <a:rPr lang="zh-CN" altLang="en-US" sz="2400" dirty="0"/>
                        <a:t>运算元素布尔值</a:t>
                      </a:r>
                      <a:endParaRPr lang="zh-CN" altLang="en-US" sz="2400" dirty="0"/>
                    </a:p>
                  </a:txBody>
                  <a:tcPr/>
                </a:tc>
                <a:tc hMerge="1">
                  <a:tcPr/>
                </a:tc>
                <a:tc>
                  <a:txBody>
                    <a:bodyPr/>
                    <a:p>
                      <a:pPr algn="ctr"/>
                      <a:r>
                        <a:rPr lang="zh-CN" altLang="en-US" sz="2400" dirty="0"/>
                        <a:t>运算结果</a:t>
                      </a:r>
                      <a:endParaRPr lang="zh-CN" altLang="en-US" sz="2400" dirty="0"/>
                    </a:p>
                  </a:txBody>
                  <a:tcPr/>
                </a:tc>
              </a:tr>
              <a:tr h="513080">
                <a:tc>
                  <a:txBody>
                    <a:bodyPr/>
                    <a:p>
                      <a:pPr algn="ctr"/>
                      <a:r>
                        <a:rPr lang="en-US" altLang="zh-CN" sz="2400" dirty="0"/>
                        <a:t>A</a:t>
                      </a:r>
                      <a:endParaRPr lang="zh-CN" altLang="en-US" sz="2400" dirty="0"/>
                    </a:p>
                  </a:txBody>
                  <a:tcPr/>
                </a:tc>
                <a:tc>
                  <a:txBody>
                    <a:bodyPr/>
                    <a:p>
                      <a:pPr algn="ctr"/>
                      <a:r>
                        <a:rPr lang="en-US" altLang="zh-CN" sz="2400" dirty="0"/>
                        <a:t>B</a:t>
                      </a:r>
                      <a:endParaRPr lang="zh-CN" altLang="en-US" sz="2400" dirty="0"/>
                    </a:p>
                  </a:txBody>
                  <a:tcPr/>
                </a:tc>
                <a:tc>
                  <a:txBody>
                    <a:bodyPr/>
                    <a:p>
                      <a:pPr algn="ctr"/>
                      <a:r>
                        <a:rPr lang="en-US" altLang="zh-CN" sz="2400" dirty="0"/>
                        <a:t>A||B</a:t>
                      </a:r>
                      <a:endParaRPr lang="zh-CN" altLang="en-US" sz="2400" dirty="0"/>
                    </a:p>
                  </a:txBody>
                  <a:tcPr/>
                </a:tc>
              </a:tr>
              <a:tr h="416560">
                <a:tc>
                  <a:txBody>
                    <a:bodyPr/>
                    <a:p>
                      <a:pPr algn="ctr"/>
                      <a:r>
                        <a:rPr lang="en-US" altLang="zh-CN" dirty="0"/>
                        <a:t>0 </a:t>
                      </a:r>
                      <a:r>
                        <a:rPr lang="zh-CN" altLang="en-US" dirty="0"/>
                        <a:t>假 </a:t>
                      </a:r>
                      <a:r>
                        <a:rPr lang="en-US" altLang="zh-CN" dirty="0"/>
                        <a:t>False</a:t>
                      </a:r>
                      <a:endParaRPr lang="zh-CN" altLang="en-US" dirty="0"/>
                    </a:p>
                  </a:txBody>
                  <a:tcPr/>
                </a:tc>
                <a:tc>
                  <a:txBody>
                    <a:bodyPr/>
                    <a:p>
                      <a:pPr algn="ctr"/>
                      <a:r>
                        <a:rPr lang="en-US" altLang="zh-CN" dirty="0"/>
                        <a:t>0 </a:t>
                      </a:r>
                      <a:r>
                        <a:rPr lang="zh-CN" altLang="en-US" dirty="0"/>
                        <a:t>假 </a:t>
                      </a:r>
                      <a:r>
                        <a:rPr lang="en-US" altLang="zh-CN" dirty="0"/>
                        <a:t>False</a:t>
                      </a:r>
                      <a:endParaRPr lang="zh-CN" altLang="en-US" dirty="0"/>
                    </a:p>
                  </a:txBody>
                  <a:tcPr/>
                </a:tc>
                <a:tc>
                  <a:txBody>
                    <a:bodyPr/>
                    <a:p>
                      <a:pPr algn="ctr"/>
                      <a:r>
                        <a:rPr lang="en-US" altLang="zh-CN" dirty="0"/>
                        <a:t>0 </a:t>
                      </a:r>
                      <a:r>
                        <a:rPr lang="zh-CN" altLang="en-US" dirty="0"/>
                        <a:t>假 </a:t>
                      </a:r>
                      <a:r>
                        <a:rPr lang="en-US" altLang="zh-CN" dirty="0"/>
                        <a:t>False</a:t>
                      </a:r>
                      <a:endParaRPr lang="zh-CN" altLang="en-US" dirty="0"/>
                    </a:p>
                  </a:txBody>
                  <a:tcPr/>
                </a:tc>
              </a:tr>
              <a:tr h="415925">
                <a:tc>
                  <a:txBody>
                    <a:bodyPr/>
                    <a:p>
                      <a:pPr algn="ctr"/>
                      <a:r>
                        <a:rPr lang="en-US" altLang="zh-CN" dirty="0"/>
                        <a:t>1 </a:t>
                      </a:r>
                      <a:r>
                        <a:rPr lang="zh-CN" altLang="en-US" dirty="0"/>
                        <a:t>真 </a:t>
                      </a:r>
                      <a:r>
                        <a:rPr lang="en-US" altLang="zh-CN" dirty="0"/>
                        <a:t>True</a:t>
                      </a:r>
                      <a:endParaRPr lang="zh-CN" altLang="en-US" dirty="0"/>
                    </a:p>
                  </a:txBody>
                  <a:tcPr/>
                </a:tc>
                <a:tc>
                  <a:txBody>
                    <a:bodyPr/>
                    <a:p>
                      <a:pPr algn="ctr"/>
                      <a:r>
                        <a:rPr lang="en-US" altLang="zh-CN" dirty="0"/>
                        <a:t>0 </a:t>
                      </a:r>
                      <a:r>
                        <a:rPr lang="zh-CN" altLang="en-US" dirty="0"/>
                        <a:t>假 </a:t>
                      </a:r>
                      <a:r>
                        <a:rPr lang="en-US" altLang="zh-CN" dirty="0"/>
                        <a:t>False</a:t>
                      </a:r>
                      <a:endParaRPr lang="zh-CN" altLang="en-US" dirty="0"/>
                    </a:p>
                  </a:txBody>
                  <a:tcPr/>
                </a:tc>
                <a:tc>
                  <a:txBody>
                    <a:bodyPr/>
                    <a:p>
                      <a:pPr algn="ctr"/>
                      <a:r>
                        <a:rPr lang="en-US" altLang="zh-CN" dirty="0"/>
                        <a:t>1 </a:t>
                      </a:r>
                      <a:r>
                        <a:rPr lang="zh-CN" altLang="en-US" dirty="0"/>
                        <a:t>真 </a:t>
                      </a:r>
                      <a:r>
                        <a:rPr lang="en-US" altLang="zh-CN" dirty="0"/>
                        <a:t>True</a:t>
                      </a:r>
                      <a:endParaRPr lang="zh-CN" altLang="en-US" dirty="0"/>
                    </a:p>
                  </a:txBody>
                  <a:tcPr/>
                </a:tc>
              </a:tr>
              <a:tr h="416560">
                <a:tc>
                  <a:txBody>
                    <a:bodyPr/>
                    <a:p>
                      <a:pPr algn="ctr"/>
                      <a:r>
                        <a:rPr lang="en-US" altLang="zh-CN" dirty="0"/>
                        <a:t>0 </a:t>
                      </a:r>
                      <a:r>
                        <a:rPr lang="zh-CN" altLang="en-US" dirty="0"/>
                        <a:t>假 </a:t>
                      </a:r>
                      <a:r>
                        <a:rPr lang="en-US" altLang="zh-CN" dirty="0"/>
                        <a:t>False</a:t>
                      </a:r>
                      <a:endParaRPr lang="zh-CN" altLang="en-US" dirty="0"/>
                    </a:p>
                  </a:txBody>
                  <a:tcPr/>
                </a:tc>
                <a:tc>
                  <a:txBody>
                    <a:bodyPr/>
                    <a:p>
                      <a:pPr algn="ctr"/>
                      <a:r>
                        <a:rPr lang="en-US" altLang="zh-CN" dirty="0"/>
                        <a:t>1 </a:t>
                      </a:r>
                      <a:r>
                        <a:rPr lang="zh-CN" altLang="en-US" dirty="0"/>
                        <a:t>真 </a:t>
                      </a:r>
                      <a:r>
                        <a:rPr lang="en-US" altLang="zh-CN" dirty="0"/>
                        <a:t>True</a:t>
                      </a:r>
                      <a:endParaRPr lang="zh-CN" altLang="en-US" dirty="0"/>
                    </a:p>
                  </a:txBody>
                  <a:tcPr/>
                </a:tc>
                <a:tc>
                  <a:txBody>
                    <a:bodyPr/>
                    <a:p>
                      <a:pPr algn="ctr"/>
                      <a:r>
                        <a:rPr lang="en-US" altLang="zh-CN" dirty="0"/>
                        <a:t>1 </a:t>
                      </a:r>
                      <a:r>
                        <a:rPr lang="zh-CN" altLang="en-US" dirty="0"/>
                        <a:t>真 </a:t>
                      </a:r>
                      <a:r>
                        <a:rPr lang="en-US" altLang="zh-CN" dirty="0"/>
                        <a:t>True</a:t>
                      </a:r>
                      <a:endParaRPr lang="zh-CN" altLang="en-US" dirty="0"/>
                    </a:p>
                  </a:txBody>
                  <a:tcPr/>
                </a:tc>
              </a:tr>
              <a:tr h="415925">
                <a:tc>
                  <a:txBody>
                    <a:bodyPr/>
                    <a:p>
                      <a:pPr algn="ctr"/>
                      <a:r>
                        <a:rPr lang="en-US" altLang="zh-CN" dirty="0"/>
                        <a:t>1 </a:t>
                      </a:r>
                      <a:r>
                        <a:rPr lang="zh-CN" altLang="en-US" dirty="0"/>
                        <a:t>真 </a:t>
                      </a:r>
                      <a:r>
                        <a:rPr lang="en-US" altLang="zh-CN" dirty="0"/>
                        <a:t>True</a:t>
                      </a:r>
                      <a:endParaRPr lang="zh-CN" altLang="en-US" dirty="0"/>
                    </a:p>
                  </a:txBody>
                  <a:tcPr/>
                </a:tc>
                <a:tc>
                  <a:txBody>
                    <a:bodyPr/>
                    <a:p>
                      <a:pPr algn="ctr"/>
                      <a:r>
                        <a:rPr lang="en-US" altLang="zh-CN" dirty="0"/>
                        <a:t>1 </a:t>
                      </a:r>
                      <a:r>
                        <a:rPr lang="zh-CN" altLang="en-US" dirty="0"/>
                        <a:t>真 </a:t>
                      </a:r>
                      <a:r>
                        <a:rPr lang="en-US" altLang="zh-CN" dirty="0"/>
                        <a:t>True</a:t>
                      </a:r>
                      <a:endParaRPr lang="zh-CN" altLang="en-US" dirty="0"/>
                    </a:p>
                  </a:txBody>
                  <a:tcPr/>
                </a:tc>
                <a:tc>
                  <a:txBody>
                    <a:bodyPr/>
                    <a:p>
                      <a:pPr algn="ctr"/>
                      <a:r>
                        <a:rPr lang="en-US" altLang="zh-CN" dirty="0"/>
                        <a:t>1 </a:t>
                      </a:r>
                      <a:r>
                        <a:rPr lang="zh-CN" altLang="en-US" dirty="0"/>
                        <a:t>真 </a:t>
                      </a:r>
                      <a:r>
                        <a:rPr lang="en-US" altLang="zh-CN" dirty="0"/>
                        <a:t>True</a:t>
                      </a:r>
                      <a:endParaRPr lang="zh-CN" altLang="en-US" dirty="0"/>
                    </a:p>
                  </a:txBody>
                  <a:tcPr/>
                </a:tc>
              </a:tr>
            </a:tbl>
          </a:graphicData>
        </a:graphic>
      </p:graphicFrame>
      <p:sp>
        <p:nvSpPr>
          <p:cNvPr id="9" name="矩形 8"/>
          <p:cNvSpPr/>
          <p:nvPr>
            <p:custDataLst>
              <p:tags r:id="rId4"/>
            </p:custDataLst>
          </p:nvPr>
        </p:nvSpPr>
        <p:spPr>
          <a:xfrm>
            <a:off x="5808345" y="2065020"/>
            <a:ext cx="5763895" cy="1050925"/>
          </a:xfrm>
          <a:prstGeom prst="rect">
            <a:avLst/>
          </a:prstGeom>
        </p:spPr>
        <p:txBody>
          <a:bodyPr wrap="square">
            <a:noAutofit/>
          </a:bodyPr>
          <a:p>
            <a:pPr indent="457200"/>
            <a:r>
              <a:rPr lang="zh-CN" altLang="en-US" sz="2800" dirty="0">
                <a:solidFill>
                  <a:schemeClr val="bg1">
                    <a:lumMod val="95000"/>
                    <a:lumOff val="5000"/>
                  </a:schemeClr>
                </a:solidFill>
              </a:rPr>
              <a:t>双方都</a:t>
            </a:r>
            <a:r>
              <a:rPr lang="en-US" altLang="zh-CN" sz="2800" dirty="0">
                <a:solidFill>
                  <a:schemeClr val="bg1">
                    <a:lumMod val="95000"/>
                    <a:lumOff val="5000"/>
                  </a:schemeClr>
                </a:solidFill>
              </a:rPr>
              <a:t>为0，</a:t>
            </a:r>
            <a:r>
              <a:rPr lang="zh-CN" altLang="en-US" sz="2800" dirty="0">
                <a:solidFill>
                  <a:schemeClr val="bg1">
                    <a:lumMod val="95000"/>
                    <a:lumOff val="5000"/>
                  </a:schemeClr>
                </a:solidFill>
              </a:rPr>
              <a:t>则</a:t>
            </a:r>
            <a:r>
              <a:rPr lang="en-US" altLang="zh-CN" sz="2800" dirty="0">
                <a:solidFill>
                  <a:schemeClr val="bg1">
                    <a:lumMod val="95000"/>
                    <a:lumOff val="5000"/>
                  </a:schemeClr>
                </a:solidFill>
              </a:rPr>
              <a:t>结果为0</a:t>
            </a:r>
            <a:endParaRPr lang="en-US" altLang="zh-CN" sz="2800" dirty="0">
              <a:solidFill>
                <a:schemeClr val="bg1">
                  <a:lumMod val="95000"/>
                  <a:lumOff val="5000"/>
                </a:schemeClr>
              </a:solidFill>
            </a:endParaRPr>
          </a:p>
          <a:p>
            <a:pPr indent="457200"/>
            <a:r>
              <a:rPr lang="en-US" altLang="zh-CN" sz="2800" dirty="0">
                <a:solidFill>
                  <a:schemeClr val="bg1">
                    <a:lumMod val="95000"/>
                    <a:lumOff val="5000"/>
                  </a:schemeClr>
                </a:solidFill>
              </a:rPr>
              <a:t>任意一方为1，则结果为1</a:t>
            </a:r>
            <a:endParaRPr lang="en-US" altLang="zh-CN" sz="2800" dirty="0">
              <a:solidFill>
                <a:schemeClr val="bg1">
                  <a:lumMod val="95000"/>
                  <a:lumOff val="5000"/>
                </a:schemeClr>
              </a:solidFill>
            </a:endParaRPr>
          </a:p>
        </p:txBody>
      </p:sp>
      <p:sp>
        <p:nvSpPr>
          <p:cNvPr id="10" name="左箭头 9"/>
          <p:cNvSpPr/>
          <p:nvPr/>
        </p:nvSpPr>
        <p:spPr>
          <a:xfrm>
            <a:off x="4678045" y="2272665"/>
            <a:ext cx="1037590" cy="541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5"/>
            </p:custDataLst>
          </p:nvPr>
        </p:nvSpPr>
        <p:spPr>
          <a:xfrm>
            <a:off x="1240155" y="2211705"/>
            <a:ext cx="3479165" cy="681990"/>
          </a:xfrm>
          <a:prstGeom prst="rect">
            <a:avLst/>
          </a:prstGeom>
        </p:spPr>
        <p:txBody>
          <a:bodyPr wrap="square">
            <a:noAutofit/>
          </a:bodyPr>
          <a:p>
            <a:r>
              <a:rPr lang="en-US" altLang="zh-CN" sz="3200" dirty="0">
                <a:solidFill>
                  <a:schemeClr val="bg1">
                    <a:lumMod val="95000"/>
                    <a:lumOff val="5000"/>
                  </a:schemeClr>
                </a:solidFill>
              </a:rPr>
              <a:t> </a:t>
            </a:r>
            <a:r>
              <a:rPr lang="en-US" altLang="zh-CN" sz="2800" dirty="0">
                <a:solidFill>
                  <a:schemeClr val="bg1">
                    <a:lumMod val="95000"/>
                    <a:lumOff val="5000"/>
                  </a:schemeClr>
                </a:solidFill>
              </a:rPr>
              <a:t>if（ A || B ）</a:t>
            </a:r>
            <a:endParaRPr lang="en-US" altLang="zh-CN" sz="3200" dirty="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5070" y="-49162"/>
            <a:ext cx="10441859" cy="747252"/>
            <a:chOff x="875070" y="-49162"/>
            <a:chExt cx="10441859" cy="747252"/>
          </a:xfrm>
        </p:grpSpPr>
        <p:sp>
          <p:nvSpPr>
            <p:cNvPr id="4" name="矩形 3"/>
            <p:cNvSpPr/>
            <p:nvPr/>
          </p:nvSpPr>
          <p:spPr>
            <a:xfrm>
              <a:off x="875070" y="-49162"/>
              <a:ext cx="10441859" cy="747252"/>
            </a:xfrm>
            <a:prstGeom prst="rect">
              <a:avLst/>
            </a:prstGeom>
            <a:solidFill>
              <a:srgbClr val="FFC000"/>
            </a:solidFill>
            <a:effectLst>
              <a:glow>
                <a:srgbClr val="FFC000">
                  <a:alpha val="40000"/>
                </a:srgbClr>
              </a:glow>
              <a:outerShdw blurRad="57150" dist="19050" dir="5400000" algn="ctr" rotWithShape="0">
                <a:srgbClr val="000000">
                  <a:alpha val="63000"/>
                </a:srgbClr>
              </a:outerShdw>
              <a:softEdge rad="63500"/>
            </a:effectLst>
          </p:spPr>
          <p:style>
            <a:lnRef idx="0">
              <a:schemeClr val="accent5"/>
            </a:lnRef>
            <a:fillRef idx="3">
              <a:schemeClr val="accent5"/>
            </a:fillRef>
            <a:effectRef idx="3">
              <a:schemeClr val="accent5"/>
            </a:effectRef>
            <a:fontRef idx="minor">
              <a:schemeClr val="lt1"/>
            </a:fontRef>
          </p:style>
          <p:txBody>
            <a:bodyPr rtlCol="0" anchor="ctr"/>
            <a:lstStyle/>
            <a:p>
              <a:r>
                <a:rPr lang="zh-CN" altLang="en-US" sz="3200" b="1" dirty="0"/>
                <a:t>逻辑运算</a:t>
              </a:r>
              <a:endParaRPr lang="zh-CN" altLang="en-US" sz="3200" b="1" dirty="0"/>
            </a:p>
          </p:txBody>
        </p:sp>
        <p:pic>
          <p:nvPicPr>
            <p:cNvPr id="5" name="图片 4"/>
            <p:cNvPicPr>
              <a:picLocks noChangeAspect="1"/>
            </p:cNvPicPr>
            <p:nvPr/>
          </p:nvPicPr>
          <p:blipFill>
            <a:blip r:embed="rId1"/>
            <a:stretch>
              <a:fillRect/>
            </a:stretch>
          </p:blipFill>
          <p:spPr>
            <a:xfrm>
              <a:off x="10358154" y="-16942"/>
              <a:ext cx="737680" cy="682811"/>
            </a:xfrm>
            <a:prstGeom prst="rect">
              <a:avLst/>
            </a:prstGeom>
          </p:spPr>
        </p:pic>
      </p:grpSp>
      <p:sp>
        <p:nvSpPr>
          <p:cNvPr id="15" name="矩形 14"/>
          <p:cNvSpPr/>
          <p:nvPr>
            <p:custDataLst>
              <p:tags r:id="rId2"/>
            </p:custDataLst>
          </p:nvPr>
        </p:nvSpPr>
        <p:spPr>
          <a:xfrm>
            <a:off x="1019151" y="840093"/>
            <a:ext cx="8356128" cy="645160"/>
          </a:xfrm>
          <a:prstGeom prst="rect">
            <a:avLst/>
          </a:prstGeom>
        </p:spPr>
        <p:txBody>
          <a:bodyPr wrap="square">
            <a:spAutoFit/>
          </a:bodyPr>
          <a:p>
            <a:r>
              <a:rPr lang="en-US" altLang="zh-CN" sz="3600" b="1" dirty="0">
                <a:solidFill>
                  <a:schemeClr val="bg1">
                    <a:lumMod val="95000"/>
                    <a:lumOff val="5000"/>
                  </a:schemeClr>
                </a:solidFill>
              </a:rPr>
              <a:t>3.逻辑</a:t>
            </a:r>
            <a:r>
              <a:rPr lang="zh-CN" altLang="en-US" sz="3600" b="1" dirty="0">
                <a:solidFill>
                  <a:schemeClr val="bg1">
                    <a:lumMod val="95000"/>
                    <a:lumOff val="5000"/>
                  </a:schemeClr>
                </a:solidFill>
              </a:rPr>
              <a:t>非</a:t>
            </a:r>
            <a:r>
              <a:rPr lang="en-US" altLang="zh-CN" sz="3600" b="1" dirty="0">
                <a:solidFill>
                  <a:schemeClr val="bg1">
                    <a:lumMod val="95000"/>
                    <a:lumOff val="5000"/>
                  </a:schemeClr>
                </a:solidFill>
              </a:rPr>
              <a:t>运算（ not		</a:t>
            </a:r>
            <a:r>
              <a:rPr lang="zh-CN" altLang="en-US" sz="3600" b="1" dirty="0">
                <a:solidFill>
                  <a:schemeClr val="bg1">
                    <a:lumMod val="95000"/>
                    <a:lumOff val="5000"/>
                  </a:schemeClr>
                </a:solidFill>
              </a:rPr>
              <a:t>！</a:t>
            </a:r>
            <a:r>
              <a:rPr lang="en-US" altLang="zh-CN" sz="3600" b="1" dirty="0">
                <a:solidFill>
                  <a:schemeClr val="bg1">
                    <a:lumMod val="95000"/>
                    <a:lumOff val="5000"/>
                  </a:schemeClr>
                </a:solidFill>
              </a:rPr>
              <a:t> </a:t>
            </a:r>
            <a:r>
              <a:rPr lang="en-US" altLang="zh-CN" sz="3600" b="1" dirty="0">
                <a:solidFill>
                  <a:schemeClr val="bg1">
                    <a:lumMod val="95000"/>
                    <a:lumOff val="5000"/>
                  </a:schemeClr>
                </a:solidFill>
                <a:sym typeface="+mn-ea"/>
              </a:rPr>
              <a:t>）</a:t>
            </a:r>
            <a:endParaRPr lang="en-US" altLang="zh-CN" sz="3600" b="1" dirty="0">
              <a:solidFill>
                <a:schemeClr val="bg1">
                  <a:lumMod val="95000"/>
                  <a:lumOff val="5000"/>
                </a:schemeClr>
              </a:solidFill>
              <a:sym typeface="+mn-ea"/>
            </a:endParaRPr>
          </a:p>
        </p:txBody>
      </p:sp>
      <p:graphicFrame>
        <p:nvGraphicFramePr>
          <p:cNvPr id="7" name="表格 8"/>
          <p:cNvGraphicFramePr>
            <a:graphicFrameLocks noGrp="1"/>
          </p:cNvGraphicFramePr>
          <p:nvPr>
            <p:custDataLst>
              <p:tags r:id="rId3"/>
            </p:custDataLst>
          </p:nvPr>
        </p:nvGraphicFramePr>
        <p:xfrm>
          <a:off x="1017270" y="3601085"/>
          <a:ext cx="10079355" cy="3107055"/>
        </p:xfrm>
        <a:graphic>
          <a:graphicData uri="http://schemas.openxmlformats.org/drawingml/2006/table">
            <a:tbl>
              <a:tblPr firstRow="1" bandRow="1">
                <a:tableStyleId>{7DF18680-E054-41AD-8BC1-D1AEF772440D}</a:tableStyleId>
              </a:tblPr>
              <a:tblGrid>
                <a:gridCol w="3359785"/>
                <a:gridCol w="3359785"/>
              </a:tblGrid>
              <a:tr h="513080">
                <a:tc>
                  <a:txBody>
                    <a:bodyPr/>
                    <a:p>
                      <a:pPr algn="ctr"/>
                      <a:r>
                        <a:rPr lang="zh-CN" altLang="en-US" sz="2400" dirty="0"/>
                        <a:t>运算元素布尔值</a:t>
                      </a:r>
                      <a:endParaRPr lang="zh-CN" altLang="en-US" sz="2400" dirty="0"/>
                    </a:p>
                  </a:txBody>
                  <a:tcPr/>
                </a:tc>
                <a:tc>
                  <a:txBody>
                    <a:bodyPr/>
                    <a:p>
                      <a:pPr algn="ctr"/>
                      <a:r>
                        <a:rPr lang="zh-CN" altLang="en-US" sz="2400" dirty="0"/>
                        <a:t>运算结果</a:t>
                      </a:r>
                      <a:endParaRPr lang="zh-CN" altLang="en-US" sz="2400" dirty="0"/>
                    </a:p>
                  </a:txBody>
                  <a:tcPr/>
                </a:tc>
              </a:tr>
              <a:tr h="513080">
                <a:tc>
                  <a:txBody>
                    <a:bodyPr/>
                    <a:p>
                      <a:pPr algn="ctr"/>
                      <a:r>
                        <a:rPr lang="en-US" altLang="zh-CN" sz="2400" dirty="0"/>
                        <a:t>A</a:t>
                      </a:r>
                      <a:endParaRPr lang="zh-CN" altLang="en-US" sz="2400" dirty="0"/>
                    </a:p>
                  </a:txBody>
                  <a:tcPr/>
                </a:tc>
                <a:tc>
                  <a:txBody>
                    <a:bodyPr/>
                    <a:p>
                      <a:pPr algn="ctr"/>
                      <a:r>
                        <a:rPr lang="en-US" altLang="zh-CN" sz="2400" dirty="0"/>
                        <a:t>!</a:t>
                      </a:r>
                      <a:endParaRPr lang="zh-CN" altLang="en-US" sz="2400" dirty="0"/>
                    </a:p>
                  </a:txBody>
                  <a:tcPr/>
                </a:tc>
              </a:tr>
              <a:tr h="416560">
                <a:tc>
                  <a:txBody>
                    <a:bodyPr/>
                    <a:p>
                      <a:pPr algn="ctr"/>
                      <a:r>
                        <a:rPr lang="en-US" altLang="zh-CN" dirty="0"/>
                        <a:t>1 </a:t>
                      </a:r>
                      <a:r>
                        <a:rPr lang="zh-CN" altLang="en-US" dirty="0"/>
                        <a:t>真 </a:t>
                      </a:r>
                      <a:r>
                        <a:rPr lang="en-US" altLang="zh-CN" dirty="0"/>
                        <a:t>True</a:t>
                      </a:r>
                      <a:endParaRPr lang="zh-CN" altLang="en-US" dirty="0"/>
                    </a:p>
                  </a:txBody>
                  <a:tcPr/>
                </a:tc>
                <a:tc>
                  <a:txBody>
                    <a:bodyPr/>
                    <a:p>
                      <a:pPr algn="ctr"/>
                      <a:r>
                        <a:rPr lang="en-US" altLang="zh-CN" dirty="0"/>
                        <a:t>0 </a:t>
                      </a:r>
                      <a:r>
                        <a:rPr lang="zh-CN" altLang="en-US" dirty="0"/>
                        <a:t>假 </a:t>
                      </a:r>
                      <a:r>
                        <a:rPr lang="en-US" altLang="zh-CN" dirty="0"/>
                        <a:t>False</a:t>
                      </a:r>
                      <a:endParaRPr lang="zh-CN" altLang="en-US" dirty="0"/>
                    </a:p>
                  </a:txBody>
                  <a:tcPr/>
                </a:tc>
              </a:tr>
              <a:tr h="415925">
                <a:tc>
                  <a:txBody>
                    <a:bodyPr/>
                    <a:p>
                      <a:pPr algn="ctr"/>
                      <a:r>
                        <a:rPr lang="en-US" altLang="zh-CN" dirty="0"/>
                        <a:t>0 </a:t>
                      </a:r>
                      <a:r>
                        <a:rPr lang="zh-CN" altLang="en-US" dirty="0"/>
                        <a:t>假 </a:t>
                      </a:r>
                      <a:r>
                        <a:rPr lang="en-US" altLang="zh-CN" dirty="0"/>
                        <a:t>False</a:t>
                      </a:r>
                      <a:endParaRPr lang="zh-CN" altLang="en-US" dirty="0"/>
                    </a:p>
                  </a:txBody>
                  <a:tcPr/>
                </a:tc>
                <a:tc>
                  <a:txBody>
                    <a:bodyPr/>
                    <a:p>
                      <a:pPr algn="ctr"/>
                      <a:r>
                        <a:rPr lang="en-US" altLang="zh-CN" dirty="0"/>
                        <a:t>1 </a:t>
                      </a:r>
                      <a:r>
                        <a:rPr lang="zh-CN" altLang="en-US" dirty="0"/>
                        <a:t>真 </a:t>
                      </a:r>
                      <a:r>
                        <a:rPr lang="en-US" altLang="zh-CN" dirty="0"/>
                        <a:t>True</a:t>
                      </a:r>
                      <a:endParaRPr lang="zh-CN" altLang="en-US" dirty="0"/>
                    </a:p>
                  </a:txBody>
                  <a:tcPr/>
                </a:tc>
              </a:tr>
            </a:tbl>
          </a:graphicData>
        </a:graphic>
      </p:graphicFrame>
      <p:sp>
        <p:nvSpPr>
          <p:cNvPr id="9" name="矩形 8"/>
          <p:cNvSpPr/>
          <p:nvPr>
            <p:custDataLst>
              <p:tags r:id="rId4"/>
            </p:custDataLst>
          </p:nvPr>
        </p:nvSpPr>
        <p:spPr>
          <a:xfrm>
            <a:off x="5808345" y="2065020"/>
            <a:ext cx="5763895" cy="1050925"/>
          </a:xfrm>
          <a:prstGeom prst="rect">
            <a:avLst/>
          </a:prstGeom>
        </p:spPr>
        <p:txBody>
          <a:bodyPr wrap="square">
            <a:noAutofit/>
          </a:bodyPr>
          <a:p>
            <a:pPr indent="457200"/>
            <a:r>
              <a:rPr lang="en-US" altLang="zh-CN" sz="2800" dirty="0">
                <a:solidFill>
                  <a:schemeClr val="bg1">
                    <a:lumMod val="95000"/>
                    <a:lumOff val="5000"/>
                  </a:schemeClr>
                </a:solidFill>
              </a:rPr>
              <a:t>A为0，</a:t>
            </a:r>
            <a:r>
              <a:rPr lang="zh-CN" altLang="en-US" sz="2800" dirty="0">
                <a:solidFill>
                  <a:schemeClr val="bg1">
                    <a:lumMod val="95000"/>
                    <a:lumOff val="5000"/>
                  </a:schemeClr>
                </a:solidFill>
              </a:rPr>
              <a:t>则</a:t>
            </a:r>
            <a:r>
              <a:rPr lang="en-US" altLang="zh-CN" sz="2800" dirty="0">
                <a:solidFill>
                  <a:schemeClr val="bg1">
                    <a:lumMod val="95000"/>
                    <a:lumOff val="5000"/>
                  </a:schemeClr>
                </a:solidFill>
              </a:rPr>
              <a:t>结果为1</a:t>
            </a:r>
            <a:endParaRPr lang="en-US" altLang="zh-CN" sz="2800" dirty="0">
              <a:solidFill>
                <a:schemeClr val="bg1">
                  <a:lumMod val="95000"/>
                  <a:lumOff val="5000"/>
                </a:schemeClr>
              </a:solidFill>
            </a:endParaRPr>
          </a:p>
          <a:p>
            <a:pPr indent="457200"/>
            <a:r>
              <a:rPr lang="en-US" altLang="zh-CN" sz="2800" dirty="0">
                <a:solidFill>
                  <a:schemeClr val="bg1">
                    <a:lumMod val="95000"/>
                    <a:lumOff val="5000"/>
                  </a:schemeClr>
                </a:solidFill>
                <a:sym typeface="+mn-ea"/>
              </a:rPr>
              <a:t>A为</a:t>
            </a:r>
            <a:r>
              <a:rPr lang="en-US" altLang="zh-CN" sz="2800" dirty="0">
                <a:solidFill>
                  <a:schemeClr val="bg1">
                    <a:lumMod val="95000"/>
                    <a:lumOff val="5000"/>
                  </a:schemeClr>
                </a:solidFill>
              </a:rPr>
              <a:t>1，则结果为0</a:t>
            </a:r>
            <a:endParaRPr lang="en-US" altLang="zh-CN" sz="2800" dirty="0">
              <a:solidFill>
                <a:schemeClr val="bg1">
                  <a:lumMod val="95000"/>
                  <a:lumOff val="5000"/>
                </a:schemeClr>
              </a:solidFill>
            </a:endParaRPr>
          </a:p>
        </p:txBody>
      </p:sp>
      <p:sp>
        <p:nvSpPr>
          <p:cNvPr id="10" name="左箭头 9"/>
          <p:cNvSpPr/>
          <p:nvPr/>
        </p:nvSpPr>
        <p:spPr>
          <a:xfrm>
            <a:off x="4678045" y="2272665"/>
            <a:ext cx="1037590" cy="541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5"/>
            </p:custDataLst>
          </p:nvPr>
        </p:nvSpPr>
        <p:spPr>
          <a:xfrm>
            <a:off x="1240155" y="2211705"/>
            <a:ext cx="3479165" cy="681990"/>
          </a:xfrm>
          <a:prstGeom prst="rect">
            <a:avLst/>
          </a:prstGeom>
        </p:spPr>
        <p:txBody>
          <a:bodyPr wrap="square">
            <a:noAutofit/>
          </a:bodyPr>
          <a:p>
            <a:r>
              <a:rPr lang="en-US" altLang="zh-CN" sz="3200" dirty="0">
                <a:solidFill>
                  <a:schemeClr val="bg1">
                    <a:lumMod val="95000"/>
                    <a:lumOff val="5000"/>
                  </a:schemeClr>
                </a:solidFill>
              </a:rPr>
              <a:t> </a:t>
            </a:r>
            <a:r>
              <a:rPr lang="en-US" altLang="zh-CN" sz="2800" dirty="0">
                <a:solidFill>
                  <a:schemeClr val="bg1">
                    <a:lumMod val="95000"/>
                    <a:lumOff val="5000"/>
                  </a:schemeClr>
                </a:solidFill>
              </a:rPr>
              <a:t>if（ </a:t>
            </a:r>
            <a:r>
              <a:rPr lang="zh-CN" altLang="en-US" sz="2800" dirty="0">
                <a:solidFill>
                  <a:schemeClr val="bg1">
                    <a:lumMod val="95000"/>
                    <a:lumOff val="5000"/>
                  </a:schemeClr>
                </a:solidFill>
              </a:rPr>
              <a:t>！</a:t>
            </a:r>
            <a:r>
              <a:rPr lang="en-US" altLang="zh-CN" sz="2800" dirty="0">
                <a:solidFill>
                  <a:schemeClr val="bg1">
                    <a:lumMod val="95000"/>
                    <a:lumOff val="5000"/>
                  </a:schemeClr>
                </a:solidFill>
              </a:rPr>
              <a:t>A ）</a:t>
            </a:r>
            <a:endParaRPr lang="en-US" altLang="zh-CN" sz="3200" dirty="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ef04a2f6-acb8-40c0-9dda-b44d70f3786e}"/>
  <p:tag name="TABLE_ENDDRAG_ORIGIN_RECT" val="789*352"/>
  <p:tag name="TABLE_ENDDRAG_RECT" val="84*90*789*352"/>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UNIT_TABLE_BEAUTIFY" val="smartTable{5f5efa91-4f3b-43ba-b4bd-821ae066c25f}"/>
  <p:tag name="KSO_WM_BEAUTIFY_FLAG" val=""/>
  <p:tag name="TABLE_ENDDRAG_ORIGIN_RECT" val="793*211"/>
  <p:tag name="TABLE_ENDDRAG_RECT" val="80*283*793*211"/>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MEDIACOVER_FLAG" val="1"/>
  <p:tag name="KSO_WM_UNIT_MEDIACOVER_BTN_STATE" val="1"/>
  <p:tag name="KSO_WM_UNIT_MEDIACOVER_BTNRECT" val="7378*3910*1096*1096"/>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15.xml><?xml version="1.0" encoding="utf-8"?>
<p:tagLst xmlns:p="http://schemas.openxmlformats.org/presentationml/2006/main">
  <p:tag name="KSO_WM_UNIT_TABLE_BEAUTIFY" val="smartTable{93a225f3-73ee-4a2a-90ab-beb247ab7670}"/>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smartTable{5f5efa91-4f3b-43ba-b4bd-821ae066c25f}"/>
  <p:tag name="KSO_WM_BEAUTIFY_FLAG" val=""/>
  <p:tag name="TABLE_ENDDRAG_ORIGIN_RECT" val="793*211"/>
  <p:tag name="TABLE_ENDDRAG_RECT" val="80*283*793*211"/>
</p:tagLst>
</file>

<file path=ppt/tags/tag30.xml><?xml version="1.0" encoding="utf-8"?>
<p:tagLst xmlns:p="http://schemas.openxmlformats.org/presentationml/2006/main">
  <p:tag name="KSO_WPP_MARK_KEY" val="47374750-53e2-46e5-ab62-eb4e9e9ceee6"/>
  <p:tag name="COMMONDATA" val="eyJoZGlkIjoiMzkyYzk3ZjQ2MmY2N2M4ZDU4MDVlNmVlZTY5YTQ2ZTg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UNIT_TABLE_BEAUTIFY" val="smartTable{5f5efa91-4f3b-43ba-b4bd-821ae066c25f}"/>
  <p:tag name="KSO_WM_BEAUTIFY_FLAG" val=""/>
  <p:tag name="TABLE_ENDDRAG_ORIGIN_RECT" val="793*211"/>
  <p:tag name="TABLE_ENDDRAG_RECT" val="80*283*793*211"/>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自定义 1">
      <a:majorFont>
        <a:latin typeface="Consolas"/>
        <a:ea typeface="微软雅黑"/>
        <a:cs typeface=""/>
      </a:majorFont>
      <a:minorFont>
        <a:latin typeface="Consolas"/>
        <a:ea typeface="微软雅黑"/>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2598</Words>
  <Application>WPS 演示</Application>
  <PresentationFormat>宽屏</PresentationFormat>
  <Paragraphs>526</Paragraphs>
  <Slides>33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宋体</vt:lpstr>
      <vt:lpstr>Wingdings</vt:lpstr>
      <vt:lpstr>Trebuchet MS</vt:lpstr>
      <vt:lpstr>黑体</vt:lpstr>
      <vt:lpstr>微软雅黑</vt:lpstr>
      <vt:lpstr>Consolas</vt:lpstr>
      <vt:lpstr>Arial Unicode MS</vt:lpstr>
      <vt:lpstr>等线</vt:lpstr>
      <vt:lpstr>钉钉进步体</vt:lpstr>
      <vt:lpstr>Calibri</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liolau</dc:creator>
  <cp:lastModifiedBy>鲁 廿一</cp:lastModifiedBy>
  <cp:revision>18</cp:revision>
  <dcterms:created xsi:type="dcterms:W3CDTF">2022-09-09T03:49:00Z</dcterms:created>
  <dcterms:modified xsi:type="dcterms:W3CDTF">2023-06-13T08:01:56Z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55C3877278E94E4A959D45BE87EE6302</vt:lpwstr>
  </property>
  <property fmtid="{D5CDD505-2E9C-101B-9397-08002B2CF9AE}" pid="3" name="KSOProductBuildVer">
    <vt:lpwstr>2052-11.1.0.14309</vt:lpwstr>
  </property>
</Properties>
</file>