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7" r:id="rId4"/>
    <p:sldId id="258" r:id="rId5"/>
    <p:sldId id="394" r:id="rId6"/>
    <p:sldId id="314" r:id="rId7"/>
    <p:sldId id="397" r:id="rId8"/>
    <p:sldId id="399" r:id="rId9"/>
    <p:sldId id="400" r:id="rId10"/>
    <p:sldId id="401" r:id="rId11"/>
    <p:sldId id="402" r:id="rId12"/>
    <p:sldId id="403" r:id="rId13"/>
    <p:sldId id="398" r:id="rId14"/>
    <p:sldId id="259" r:id="rId15"/>
    <p:sldId id="321" r:id="rId16"/>
    <p:sldId id="387" r:id="rId17"/>
    <p:sldId id="342" r:id="rId18"/>
    <p:sldId id="363" r:id="rId19"/>
    <p:sldId id="372" r:id="rId20"/>
    <p:sldId id="323" r:id="rId21"/>
    <p:sldId id="404" r:id="rId22"/>
    <p:sldId id="392" r:id="rId23"/>
    <p:sldId id="364" r:id="rId24"/>
    <p:sldId id="374" r:id="rId25"/>
    <p:sldId id="365" r:id="rId26"/>
    <p:sldId id="376" r:id="rId27"/>
    <p:sldId id="260" r:id="rId28"/>
    <p:sldId id="36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236A-67C9-4B0B-B99E-E6A81011C42B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57D18-222C-4FC5-9BBB-5BF12DBE52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ea typeface="钉钉进步体" panose="00020600040101010101" pitchFamily="18" charset="-122"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ea typeface="钉钉进步体" panose="00020600040101010101" pitchFamily="18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ea typeface="钉钉进步体" panose="00020600040101010101" pitchFamily="18" charset="-122"/>
              </a:defRPr>
            </a:lvl1pPr>
          </a:lstStyle>
          <a:p>
            <a:fld id="{48A87A34-81AB-432B-8DAE-1953F412C126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ea typeface="钉钉进步体" panose="00020600040101010101" pitchFamily="18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ea typeface="钉钉进步体" panose="00020600040101010101" pitchFamily="18" charset="-122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钉钉进步体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钉钉进步体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钉钉进步体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钉钉进步体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钉钉进步体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钉钉进步体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蒸汽创客</a:t>
              </a:r>
              <a:r>
                <a:rPr lang="en-US" altLang="zh-CN" sz="3200" b="1" dirty="0">
                  <a:ea typeface="钉钉进步体" panose="00020600040101010101" pitchFamily="18" charset="-122"/>
                </a:rPr>
                <a:t>·Steamleader</a:t>
              </a:r>
              <a:endParaRPr lang="zh-CN" altLang="en-US" sz="3200" b="1" dirty="0">
                <a:ea typeface="钉钉进步体" panose="00020600040101010101" pitchFamily="18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875069" y="4107624"/>
            <a:ext cx="10441859" cy="2298292"/>
            <a:chOff x="875070" y="3532238"/>
            <a:chExt cx="10441859" cy="2298292"/>
          </a:xfrm>
        </p:grpSpPr>
        <p:sp>
          <p:nvSpPr>
            <p:cNvPr id="9" name="矩形 8"/>
            <p:cNvSpPr/>
            <p:nvPr/>
          </p:nvSpPr>
          <p:spPr>
            <a:xfrm>
              <a:off x="875070" y="3532238"/>
              <a:ext cx="10441859" cy="2298292"/>
            </a:xfrm>
            <a:prstGeom prst="rect">
              <a:avLst/>
            </a:prstGeom>
            <a:solidFill>
              <a:srgbClr val="FFC000"/>
            </a:solidFill>
            <a:effectLst>
              <a:glow>
                <a:schemeClr val="accent1"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0"/>
                </a:lnSpc>
              </a:pPr>
              <a:endParaRPr lang="zh-CN" altLang="en-US" sz="3200" b="1" dirty="0">
                <a:ea typeface="钉钉进步体" panose="00020600040101010101" pitchFamily="18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455174" y="5034116"/>
              <a:ext cx="928165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1047198" y="4439902"/>
            <a:ext cx="99181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dirty="0">
                <a:ea typeface="钉钉进步体" panose="00020600040101010101" pitchFamily="18" charset="-122"/>
              </a:rPr>
              <a:t>信息学奥林匹克竞赛</a:t>
            </a:r>
            <a:r>
              <a:rPr lang="en-US" altLang="zh-CN" sz="6000" b="1" dirty="0">
                <a:ea typeface="钉钉进步体" panose="00020600040101010101" pitchFamily="18" charset="-122"/>
              </a:rPr>
              <a:t>C++</a:t>
            </a:r>
            <a:r>
              <a:rPr lang="zh-CN" altLang="en-US" sz="6000" b="1" dirty="0">
                <a:ea typeface="钉钉进步体" panose="00020600040101010101" pitchFamily="18" charset="-122"/>
              </a:rPr>
              <a:t>教程</a:t>
            </a:r>
            <a:endParaRPr lang="zh-CN" altLang="en-US" sz="6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ea typeface="钉钉进步体" panose="00020600040101010101" pitchFamily="18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936534" y="1069497"/>
            <a:ext cx="4318931" cy="2761781"/>
            <a:chOff x="3846782" y="1250878"/>
            <a:chExt cx="4318931" cy="27617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785" y="1281749"/>
              <a:ext cx="4318928" cy="273091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7570" y="1250878"/>
              <a:ext cx="1577355" cy="66605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6782" y="1288037"/>
              <a:ext cx="1284031" cy="1284031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9141" y="1495772"/>
              <a:ext cx="686633" cy="434281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875069" y="5823043"/>
            <a:ext cx="29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ea typeface="钉钉进步体" panose="00020600040101010101" pitchFamily="18" charset="-122"/>
              </a:rPr>
              <a:t>Feb,2022 ver 0.1</a:t>
            </a:r>
            <a:endParaRPr lang="zh-CN" altLang="en-US" dirty="0">
              <a:ea typeface="钉钉进步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 dirty="0">
                  <a:ea typeface="钉钉进步体" panose="00020600040101010101" pitchFamily="18" charset="-122"/>
                </a:rPr>
                <a:t>switch</a:t>
              </a:r>
              <a:r>
                <a:rPr lang="zh-CN" altLang="en-US" sz="3200" b="1" dirty="0">
                  <a:ea typeface="钉钉进步体" panose="00020600040101010101" pitchFamily="18" charset="-122"/>
                </a:rPr>
                <a:t>语句说明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75070" y="835817"/>
            <a:ext cx="10441859" cy="1612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4.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执行完一个</a:t>
            </a:r>
            <a:r>
              <a:rPr lang="en-US" altLang="zh-CN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case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后面的语句后，</a:t>
            </a:r>
            <a:r>
              <a:rPr lang="zh-CN" altLang="en-US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如果后面没有</a:t>
            </a:r>
            <a:r>
              <a:rPr lang="en-US" altLang="zh-CN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break</a:t>
            </a:r>
            <a:r>
              <a:rPr lang="zh-CN" altLang="en-US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，就会顺序执行到下面的</a:t>
            </a:r>
            <a:r>
              <a:rPr lang="en-US" altLang="zh-CN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case</a:t>
            </a:r>
            <a:r>
              <a:rPr lang="zh-CN" altLang="en-US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里去，直到遇到一个</a:t>
            </a:r>
            <a:r>
              <a:rPr lang="en-US" altLang="zh-CN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break</a:t>
            </a:r>
            <a:r>
              <a:rPr lang="zh-CN" altLang="en-US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，或者</a:t>
            </a:r>
            <a:r>
              <a:rPr lang="en-US" altLang="zh-CN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switch</a:t>
            </a:r>
            <a:r>
              <a:rPr lang="zh-CN" altLang="en-US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结束为止，若要跳出</a:t>
            </a:r>
            <a:r>
              <a:rPr lang="en-US" altLang="zh-CN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switch</a:t>
            </a:r>
            <a:r>
              <a:rPr lang="zh-CN" altLang="en-US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语句必须有</a:t>
            </a:r>
            <a:r>
              <a:rPr lang="en-US" altLang="zh-CN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break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。</a:t>
            </a:r>
            <a:endParaRPr lang="en-US" altLang="zh-CN" sz="28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4DF858-329F-10BB-3852-AE8ED3D5F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70" y="2617508"/>
            <a:ext cx="2220613" cy="37161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D0BB4C-4C83-6FB9-CBEC-13F7481E0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019" y="3495580"/>
            <a:ext cx="1427282" cy="13125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EB6FFA-79CC-61D8-6089-B7ABC4E1C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5533" y="3497126"/>
            <a:ext cx="2265688" cy="13110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4E3909F-F49F-5D8A-1123-8C16D67A7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9486" y="2617508"/>
            <a:ext cx="2708910" cy="3716128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C5CE193-7D8C-1351-D5BA-5A951636FF9C}"/>
              </a:ext>
            </a:extLst>
          </p:cNvPr>
          <p:cNvCxnSpPr/>
          <p:nvPr/>
        </p:nvCxnSpPr>
        <p:spPr>
          <a:xfrm>
            <a:off x="5310787" y="2448127"/>
            <a:ext cx="0" cy="4158564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50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 dirty="0">
                  <a:ea typeface="钉钉进步体" panose="00020600040101010101" pitchFamily="18" charset="-122"/>
                </a:rPr>
                <a:t>switch</a:t>
              </a:r>
              <a:r>
                <a:rPr lang="zh-CN" altLang="en-US" sz="3200" b="1" dirty="0">
                  <a:ea typeface="钉钉进步体" panose="00020600040101010101" pitchFamily="18" charset="-122"/>
                </a:rPr>
                <a:t>语句说明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75069" y="1143000"/>
            <a:ext cx="10441859" cy="113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5.default 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语句为选择项，可有可无。另外，</a:t>
            </a:r>
            <a:r>
              <a:rPr lang="en-US" altLang="zh-CN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default 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后面可以不加</a:t>
            </a:r>
            <a:r>
              <a:rPr lang="en-US" altLang="zh-CN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break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语句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388105-28D4-0579-D598-F999D64F2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678" y="2276914"/>
            <a:ext cx="2308694" cy="42182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8E8471-6F1A-A888-F728-738446FA0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702" y="2276915"/>
            <a:ext cx="2520666" cy="42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2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 dirty="0">
                  <a:ea typeface="钉钉进步体" panose="00020600040101010101" pitchFamily="18" charset="-122"/>
                </a:rPr>
                <a:t>switch</a:t>
              </a:r>
              <a:r>
                <a:rPr lang="zh-CN" altLang="en-US" sz="3200" b="1" dirty="0">
                  <a:ea typeface="钉钉进步体" panose="00020600040101010101" pitchFamily="18" charset="-122"/>
                </a:rPr>
                <a:t>语句说明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23120" y="1143000"/>
            <a:ext cx="7772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switch 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语句中的“表达式”和</a:t>
            </a:r>
            <a:r>
              <a:rPr lang="en-US" altLang="zh-CN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case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后面的“常量表达式”只能是</a:t>
            </a:r>
            <a:r>
              <a:rPr lang="zh-CN" altLang="en-US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整数</a:t>
            </a:r>
            <a:r>
              <a:rPr lang="en-US" altLang="zh-CN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字符常量的结果值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。</a:t>
            </a:r>
            <a:endParaRPr lang="en-US" altLang="zh-CN" sz="28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zh-CN" altLang="en-US" sz="28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每一个</a:t>
            </a:r>
            <a:r>
              <a:rPr lang="en-US" altLang="zh-CN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case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的常量表达式的值必须互不相同，否则出现矛盾现象。</a:t>
            </a:r>
            <a:endParaRPr lang="en-US" altLang="zh-CN" sz="28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zh-CN" altLang="en-US" sz="28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各个</a:t>
            </a:r>
            <a:r>
              <a:rPr lang="en-US" altLang="zh-CN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case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的出现次序不影响执行结果。</a:t>
            </a:r>
            <a:endParaRPr lang="en-US" altLang="zh-CN" sz="28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zh-CN" altLang="en-US" sz="28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执行完一个</a:t>
            </a:r>
            <a:r>
              <a:rPr lang="en-US" altLang="zh-CN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case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后面的语句后，</a:t>
            </a:r>
            <a:r>
              <a:rPr lang="zh-CN" altLang="en-US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如果后面没有</a:t>
            </a:r>
            <a:r>
              <a:rPr lang="en-US" altLang="zh-CN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break</a:t>
            </a:r>
            <a:r>
              <a:rPr lang="zh-CN" altLang="en-US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，就会顺序执行到下面的</a:t>
            </a:r>
            <a:r>
              <a:rPr lang="en-US" altLang="zh-CN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case</a:t>
            </a:r>
            <a:r>
              <a:rPr lang="zh-CN" altLang="en-US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里去，直到遇到一个</a:t>
            </a:r>
            <a:r>
              <a:rPr lang="en-US" altLang="zh-CN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break</a:t>
            </a:r>
            <a:r>
              <a:rPr lang="zh-CN" altLang="en-US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，或者</a:t>
            </a:r>
            <a:r>
              <a:rPr lang="en-US" altLang="zh-CN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switch</a:t>
            </a:r>
            <a:r>
              <a:rPr lang="zh-CN" altLang="en-US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结束为止，若要跳出</a:t>
            </a:r>
            <a:r>
              <a:rPr lang="en-US" altLang="zh-CN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switch</a:t>
            </a:r>
            <a:r>
              <a:rPr lang="zh-CN" altLang="en-US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语句必须有</a:t>
            </a:r>
            <a:r>
              <a:rPr lang="en-US" altLang="zh-CN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break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。</a:t>
            </a:r>
            <a:endParaRPr lang="en-US" altLang="zh-CN" sz="28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altLang="zh-CN" sz="28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default 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语句为选择项，可有可无。另外，</a:t>
            </a:r>
            <a:r>
              <a:rPr lang="en-US" altLang="zh-CN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default 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后面可以不加</a:t>
            </a:r>
            <a:r>
              <a:rPr lang="en-US" altLang="zh-CN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break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72681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 dirty="0">
                  <a:ea typeface="钉钉进步体" panose="00020600040101010101" pitchFamily="18" charset="-122"/>
                </a:rPr>
                <a:t>if</a:t>
              </a:r>
              <a:r>
                <a:rPr lang="zh-CN" altLang="en-US" sz="3200" b="1" dirty="0">
                  <a:ea typeface="钉钉进步体" panose="00020600040101010101" pitchFamily="18" charset="-122"/>
                </a:rPr>
                <a:t>型选择与</a:t>
              </a:r>
              <a:r>
                <a:rPr lang="en-US" altLang="zh-CN" sz="3200" b="1" dirty="0">
                  <a:ea typeface="钉钉进步体" panose="00020600040101010101" pitchFamily="18" charset="-122"/>
                </a:rPr>
                <a:t>switch</a:t>
              </a:r>
              <a:r>
                <a:rPr lang="zh-CN" altLang="en-US" sz="3200" b="1" dirty="0">
                  <a:ea typeface="钉钉进步体" panose="00020600040101010101" pitchFamily="18" charset="-122"/>
                </a:rPr>
                <a:t>型选择结构转换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86" y="1645493"/>
            <a:ext cx="5353050" cy="4991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36" y="1645493"/>
            <a:ext cx="4953000" cy="4676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78935" y="828504"/>
            <a:ext cx="8062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2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怎样将如下</a:t>
            </a:r>
            <a:r>
              <a:rPr lang="en-US" altLang="zh-CN" sz="2800" dirty="0">
                <a:solidFill>
                  <a:schemeClr val="bg2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if</a:t>
            </a:r>
            <a:r>
              <a:rPr lang="zh-CN" altLang="en-US" sz="2800" dirty="0">
                <a:solidFill>
                  <a:schemeClr val="bg2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语句的程序改写成</a:t>
            </a:r>
            <a:r>
              <a:rPr lang="en-US" altLang="zh-CN" sz="2800" dirty="0">
                <a:solidFill>
                  <a:schemeClr val="bg2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switch</a:t>
            </a:r>
            <a:r>
              <a:rPr lang="zh-CN" altLang="en-US" sz="2800" dirty="0">
                <a:solidFill>
                  <a:schemeClr val="bg2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语句实现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蒸汽创客</a:t>
              </a:r>
              <a:r>
                <a:rPr lang="en-US" altLang="zh-CN" sz="3200" b="1" dirty="0">
                  <a:ea typeface="钉钉进步体" panose="00020600040101010101" pitchFamily="18" charset="-122"/>
                </a:rPr>
                <a:t>·Steamleader</a:t>
              </a:r>
              <a:endParaRPr lang="zh-CN" altLang="en-US" sz="3200" b="1" dirty="0">
                <a:ea typeface="钉钉进步体" panose="00020600040101010101" pitchFamily="18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ea typeface="钉钉进步体" panose="00020600040101010101" pitchFamily="18" charset="-122"/>
              </a:rPr>
              <a:t>课堂练习</a:t>
            </a:r>
            <a:endParaRPr lang="en-US" altLang="zh-CN" sz="8000" b="1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成绩等级换算分数段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70" y="665869"/>
            <a:ext cx="10441859" cy="47089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成绩等级换算分数段，输入学生成绩等级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(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字符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：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如果等级为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输出”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90~100”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如果等级为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输出” 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80~89”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如果等级为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C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输出” 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70~79”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如果等级为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D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输出”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60~69”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如果等级为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E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输出”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&lt;60”</a:t>
            </a:r>
            <a:endParaRPr lang="zh-CN" altLang="en-US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输入格式: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输入一个大写字符，表示成绩等级。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输出格式: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输出一行字符串，表示分数段。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sym typeface="Arial" panose="020B0604020202020204" pitchFamily="34" charset="0"/>
              </a:rPr>
              <a:t> A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sym typeface="Arial" panose="020B0604020202020204" pitchFamily="34" charset="0"/>
              </a:rPr>
              <a:t> 90~100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34782" y="2922428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钉钉进步体" panose="00020600040101010101" pitchFamily="18" charset="-122"/>
              </a:rPr>
              <a:t>成绩等级换算分数段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流程图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流程图: 终止 5">
            <a:extLst>
              <a:ext uri="{FF2B5EF4-FFF2-40B4-BE49-F238E27FC236}">
                <a16:creationId xmlns:a16="http://schemas.microsoft.com/office/drawing/2014/main" id="{156AB641-D8D1-635B-71F7-71BD648312DF}"/>
              </a:ext>
            </a:extLst>
          </p:cNvPr>
          <p:cNvSpPr/>
          <p:nvPr/>
        </p:nvSpPr>
        <p:spPr>
          <a:xfrm>
            <a:off x="5238549" y="847944"/>
            <a:ext cx="1134745" cy="427355"/>
          </a:xfrm>
          <a:prstGeom prst="flowChartTerminator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钉钉进步体" panose="00020600040101010101" pitchFamily="18" charset="-122"/>
              </a:rPr>
              <a:t>开始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1E096F8-A3A1-A151-1D2D-738FDECB5C8E}"/>
              </a:ext>
            </a:extLst>
          </p:cNvPr>
          <p:cNvCxnSpPr>
            <a:stCxn id="6" idx="2"/>
          </p:cNvCxnSpPr>
          <p:nvPr/>
        </p:nvCxnSpPr>
        <p:spPr>
          <a:xfrm>
            <a:off x="5806239" y="1275299"/>
            <a:ext cx="635" cy="52324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数据 7">
            <a:extLst>
              <a:ext uri="{FF2B5EF4-FFF2-40B4-BE49-F238E27FC236}">
                <a16:creationId xmlns:a16="http://schemas.microsoft.com/office/drawing/2014/main" id="{8F1F7FE0-0B02-6B52-2022-919F88C7F6EE}"/>
              </a:ext>
            </a:extLst>
          </p:cNvPr>
          <p:cNvSpPr/>
          <p:nvPr/>
        </p:nvSpPr>
        <p:spPr>
          <a:xfrm>
            <a:off x="5070950" y="1798539"/>
            <a:ext cx="1467408" cy="546100"/>
          </a:xfrm>
          <a:prstGeom prst="flowChartInputOutpu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60C757-C533-4A78-DEFF-BE9DABB6BEC7}"/>
              </a:ext>
            </a:extLst>
          </p:cNvPr>
          <p:cNvSpPr txBox="1"/>
          <p:nvPr/>
        </p:nvSpPr>
        <p:spPr>
          <a:xfrm>
            <a:off x="5295975" y="1777276"/>
            <a:ext cx="101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钉钉进步体" panose="00020600040101010101" pitchFamily="18" charset="-122"/>
              </a:rPr>
              <a:t>输入成绩等级</a:t>
            </a:r>
          </a:p>
        </p:txBody>
      </p:sp>
      <p:sp>
        <p:nvSpPr>
          <p:cNvPr id="10" name="流程图: 决策 9">
            <a:extLst>
              <a:ext uri="{FF2B5EF4-FFF2-40B4-BE49-F238E27FC236}">
                <a16:creationId xmlns:a16="http://schemas.microsoft.com/office/drawing/2014/main" id="{0954547E-F66C-F544-C41C-0F72CF845E7B}"/>
              </a:ext>
            </a:extLst>
          </p:cNvPr>
          <p:cNvSpPr/>
          <p:nvPr/>
        </p:nvSpPr>
        <p:spPr>
          <a:xfrm>
            <a:off x="4771540" y="2872602"/>
            <a:ext cx="2070031" cy="910265"/>
          </a:xfrm>
          <a:prstGeom prst="flowChartDecisi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ea typeface="钉钉进步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2B59C9-5DF9-7ADC-36F4-E4D0DB386CBC}"/>
              </a:ext>
            </a:extLst>
          </p:cNvPr>
          <p:cNvSpPr txBox="1"/>
          <p:nvPr/>
        </p:nvSpPr>
        <p:spPr>
          <a:xfrm>
            <a:off x="5071260" y="3076679"/>
            <a:ext cx="1480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switch</a:t>
            </a:r>
            <a:r>
              <a:rPr lang="zh-CN" altLang="en-US" sz="16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表达式：级别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D4AD76-75D8-0ADE-1815-CF9CC3C8DD01}"/>
              </a:ext>
            </a:extLst>
          </p:cNvPr>
          <p:cNvCxnSpPr/>
          <p:nvPr/>
        </p:nvCxnSpPr>
        <p:spPr>
          <a:xfrm>
            <a:off x="5806556" y="2340348"/>
            <a:ext cx="635" cy="52324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终止 18">
            <a:extLst>
              <a:ext uri="{FF2B5EF4-FFF2-40B4-BE49-F238E27FC236}">
                <a16:creationId xmlns:a16="http://schemas.microsoft.com/office/drawing/2014/main" id="{88C25D9D-44F1-AD17-304A-34907A3C8633}"/>
              </a:ext>
            </a:extLst>
          </p:cNvPr>
          <p:cNvSpPr/>
          <p:nvPr/>
        </p:nvSpPr>
        <p:spPr>
          <a:xfrm>
            <a:off x="5229366" y="5933232"/>
            <a:ext cx="1134745" cy="427355"/>
          </a:xfrm>
          <a:prstGeom prst="flowChartTerminator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钉钉进步体" panose="00020600040101010101" pitchFamily="18" charset="-122"/>
              </a:rPr>
              <a:t>结束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913E4EF-870B-E850-47C9-7F7717C23020}"/>
              </a:ext>
            </a:extLst>
          </p:cNvPr>
          <p:cNvCxnSpPr/>
          <p:nvPr/>
        </p:nvCxnSpPr>
        <p:spPr>
          <a:xfrm>
            <a:off x="5809772" y="5413645"/>
            <a:ext cx="635" cy="52324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F59C32C-A851-B25A-DE93-86D189AF0603}"/>
              </a:ext>
            </a:extLst>
          </p:cNvPr>
          <p:cNvSpPr txBox="1"/>
          <p:nvPr/>
        </p:nvSpPr>
        <p:spPr>
          <a:xfrm>
            <a:off x="2524709" y="4354231"/>
            <a:ext cx="118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case ’A’:</a:t>
            </a:r>
            <a:endParaRPr lang="zh-CN" altLang="en-US" sz="1400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5" name="流程图: 数据 14">
            <a:extLst>
              <a:ext uri="{FF2B5EF4-FFF2-40B4-BE49-F238E27FC236}">
                <a16:creationId xmlns:a16="http://schemas.microsoft.com/office/drawing/2014/main" id="{408A8884-46E9-8045-2652-955F8A089B50}"/>
              </a:ext>
            </a:extLst>
          </p:cNvPr>
          <p:cNvSpPr/>
          <p:nvPr/>
        </p:nvSpPr>
        <p:spPr>
          <a:xfrm>
            <a:off x="1779684" y="4835643"/>
            <a:ext cx="1451578" cy="581660"/>
          </a:xfrm>
          <a:prstGeom prst="flowChartInputOutpu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  <p:sp>
        <p:nvSpPr>
          <p:cNvPr id="21" name="流程图: 数据 20">
            <a:extLst>
              <a:ext uri="{FF2B5EF4-FFF2-40B4-BE49-F238E27FC236}">
                <a16:creationId xmlns:a16="http://schemas.microsoft.com/office/drawing/2014/main" id="{5BD2D8EB-8720-1EC8-CC52-4396B1AB52E1}"/>
              </a:ext>
            </a:extLst>
          </p:cNvPr>
          <p:cNvSpPr/>
          <p:nvPr/>
        </p:nvSpPr>
        <p:spPr>
          <a:xfrm>
            <a:off x="3427783" y="4831985"/>
            <a:ext cx="1451578" cy="581660"/>
          </a:xfrm>
          <a:prstGeom prst="flowChartInputOutpu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  <p:sp>
        <p:nvSpPr>
          <p:cNvPr id="26" name="流程图: 数据 25">
            <a:extLst>
              <a:ext uri="{FF2B5EF4-FFF2-40B4-BE49-F238E27FC236}">
                <a16:creationId xmlns:a16="http://schemas.microsoft.com/office/drawing/2014/main" id="{14591933-76E0-FEF7-E07A-D416A01EDEEE}"/>
              </a:ext>
            </a:extLst>
          </p:cNvPr>
          <p:cNvSpPr/>
          <p:nvPr/>
        </p:nvSpPr>
        <p:spPr>
          <a:xfrm>
            <a:off x="5070950" y="4841119"/>
            <a:ext cx="1451578" cy="581660"/>
          </a:xfrm>
          <a:prstGeom prst="flowChartInputOutpu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  <p:sp>
        <p:nvSpPr>
          <p:cNvPr id="27" name="流程图: 数据 26">
            <a:extLst>
              <a:ext uri="{FF2B5EF4-FFF2-40B4-BE49-F238E27FC236}">
                <a16:creationId xmlns:a16="http://schemas.microsoft.com/office/drawing/2014/main" id="{9A062283-7391-C7A4-C655-6670A242F8A9}"/>
              </a:ext>
            </a:extLst>
          </p:cNvPr>
          <p:cNvSpPr/>
          <p:nvPr/>
        </p:nvSpPr>
        <p:spPr>
          <a:xfrm>
            <a:off x="6713482" y="4841119"/>
            <a:ext cx="1451578" cy="581660"/>
          </a:xfrm>
          <a:prstGeom prst="flowChartInputOutpu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AC1AC95-7216-6C73-E2B7-82A6C0C0ABDC}"/>
              </a:ext>
            </a:extLst>
          </p:cNvPr>
          <p:cNvCxnSpPr>
            <a:cxnSpLocks/>
          </p:cNvCxnSpPr>
          <p:nvPr/>
        </p:nvCxnSpPr>
        <p:spPr>
          <a:xfrm>
            <a:off x="2519142" y="4310830"/>
            <a:ext cx="65817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8F36253-6FCC-738E-C750-DF1BEAF16ACC}"/>
              </a:ext>
            </a:extLst>
          </p:cNvPr>
          <p:cNvCxnSpPr/>
          <p:nvPr/>
        </p:nvCxnSpPr>
        <p:spPr>
          <a:xfrm>
            <a:off x="2523439" y="4304188"/>
            <a:ext cx="635" cy="52324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4248A69-0FBA-93D7-2444-5A09E765E55E}"/>
              </a:ext>
            </a:extLst>
          </p:cNvPr>
          <p:cNvCxnSpPr/>
          <p:nvPr/>
        </p:nvCxnSpPr>
        <p:spPr>
          <a:xfrm>
            <a:off x="7452940" y="4309664"/>
            <a:ext cx="635" cy="52324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BB3BC3C-414D-797C-A9DF-606A82B8029E}"/>
              </a:ext>
            </a:extLst>
          </p:cNvPr>
          <p:cNvCxnSpPr/>
          <p:nvPr/>
        </p:nvCxnSpPr>
        <p:spPr>
          <a:xfrm>
            <a:off x="4166598" y="4319623"/>
            <a:ext cx="635" cy="52324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FC89A72-1A6B-7205-4FFD-900EF39C497D}"/>
              </a:ext>
            </a:extLst>
          </p:cNvPr>
          <p:cNvCxnSpPr/>
          <p:nvPr/>
        </p:nvCxnSpPr>
        <p:spPr>
          <a:xfrm>
            <a:off x="5811043" y="3791082"/>
            <a:ext cx="635" cy="52324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5B15817D-D2B1-82ED-DEF4-B35E1B2B67A2}"/>
              </a:ext>
            </a:extLst>
          </p:cNvPr>
          <p:cNvSpPr txBox="1"/>
          <p:nvPr/>
        </p:nvSpPr>
        <p:spPr>
          <a:xfrm>
            <a:off x="4161177" y="4354230"/>
            <a:ext cx="118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case ’B’:</a:t>
            </a:r>
            <a:endParaRPr lang="zh-CN" altLang="en-US" sz="1400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3D4810D-D41F-13B0-1A57-9FE880F4BCD4}"/>
              </a:ext>
            </a:extLst>
          </p:cNvPr>
          <p:cNvSpPr txBox="1"/>
          <p:nvPr/>
        </p:nvSpPr>
        <p:spPr>
          <a:xfrm>
            <a:off x="5808503" y="4354230"/>
            <a:ext cx="118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case ’C’:</a:t>
            </a:r>
            <a:endParaRPr lang="zh-CN" altLang="en-US" sz="1400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1644D7-5420-C418-EB20-10BDDF72DE9C}"/>
              </a:ext>
            </a:extLst>
          </p:cNvPr>
          <p:cNvSpPr txBox="1"/>
          <p:nvPr/>
        </p:nvSpPr>
        <p:spPr>
          <a:xfrm>
            <a:off x="7444971" y="4354230"/>
            <a:ext cx="118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case ’D’:</a:t>
            </a:r>
            <a:endParaRPr lang="zh-CN" altLang="en-US" sz="1400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73D279C-42AB-44A5-EC9E-467DEF8F5A30}"/>
              </a:ext>
            </a:extLst>
          </p:cNvPr>
          <p:cNvSpPr txBox="1"/>
          <p:nvPr/>
        </p:nvSpPr>
        <p:spPr>
          <a:xfrm>
            <a:off x="1743115" y="4858193"/>
            <a:ext cx="155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输出</a:t>
            </a:r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: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”90~100”</a:t>
            </a:r>
            <a:endParaRPr lang="zh-CN" altLang="en-US" sz="1400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50F73BA-4095-86BE-7897-50140ACAAF31}"/>
              </a:ext>
            </a:extLst>
          </p:cNvPr>
          <p:cNvSpPr txBox="1"/>
          <p:nvPr/>
        </p:nvSpPr>
        <p:spPr>
          <a:xfrm>
            <a:off x="3385150" y="4864863"/>
            <a:ext cx="155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输出</a:t>
            </a:r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: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”80~89”</a:t>
            </a:r>
            <a:endParaRPr lang="zh-CN" altLang="en-US" sz="1400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63" name="流程图: 数据 62">
            <a:extLst>
              <a:ext uri="{FF2B5EF4-FFF2-40B4-BE49-F238E27FC236}">
                <a16:creationId xmlns:a16="http://schemas.microsoft.com/office/drawing/2014/main" id="{05C174F4-C1E2-0301-3876-95793DDB6924}"/>
              </a:ext>
            </a:extLst>
          </p:cNvPr>
          <p:cNvSpPr/>
          <p:nvPr/>
        </p:nvSpPr>
        <p:spPr>
          <a:xfrm>
            <a:off x="8356014" y="4831985"/>
            <a:ext cx="1451578" cy="581660"/>
          </a:xfrm>
          <a:prstGeom prst="flowChartInputOutpu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F0F23EA-3DE9-3067-CA1C-8208DFE5FCA7}"/>
              </a:ext>
            </a:extLst>
          </p:cNvPr>
          <p:cNvCxnSpPr/>
          <p:nvPr/>
        </p:nvCxnSpPr>
        <p:spPr>
          <a:xfrm>
            <a:off x="9094837" y="4310830"/>
            <a:ext cx="635" cy="52324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540351B-E73D-52F6-6783-735AF2257C3D}"/>
              </a:ext>
            </a:extLst>
          </p:cNvPr>
          <p:cNvCxnSpPr/>
          <p:nvPr/>
        </p:nvCxnSpPr>
        <p:spPr>
          <a:xfrm>
            <a:off x="5810408" y="4309664"/>
            <a:ext cx="635" cy="52324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6E040A2-E93B-6524-08A8-61BDFC2310E2}"/>
              </a:ext>
            </a:extLst>
          </p:cNvPr>
          <p:cNvSpPr txBox="1"/>
          <p:nvPr/>
        </p:nvSpPr>
        <p:spPr>
          <a:xfrm>
            <a:off x="9094837" y="4354230"/>
            <a:ext cx="118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case ’E’:</a:t>
            </a:r>
            <a:endParaRPr lang="zh-CN" altLang="en-US" sz="1400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87F8733-28E1-D60C-86E4-722EA26DA55B}"/>
              </a:ext>
            </a:extLst>
          </p:cNvPr>
          <p:cNvSpPr txBox="1"/>
          <p:nvPr/>
        </p:nvSpPr>
        <p:spPr>
          <a:xfrm>
            <a:off x="8318810" y="4858193"/>
            <a:ext cx="155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输出</a:t>
            </a:r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: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”&lt;60”</a:t>
            </a:r>
            <a:endParaRPr lang="zh-CN" altLang="en-US" sz="1400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F249CF2-E2BB-BB47-D020-02AD7C64E43D}"/>
              </a:ext>
            </a:extLst>
          </p:cNvPr>
          <p:cNvSpPr txBox="1"/>
          <p:nvPr/>
        </p:nvSpPr>
        <p:spPr>
          <a:xfrm>
            <a:off x="5034381" y="4858193"/>
            <a:ext cx="155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输出</a:t>
            </a:r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: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”70~79”</a:t>
            </a:r>
            <a:endParaRPr lang="zh-CN" altLang="en-US" sz="1400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4106520-B72A-0931-868D-05B0644CD140}"/>
              </a:ext>
            </a:extLst>
          </p:cNvPr>
          <p:cNvSpPr txBox="1"/>
          <p:nvPr/>
        </p:nvSpPr>
        <p:spPr>
          <a:xfrm>
            <a:off x="6671280" y="4858193"/>
            <a:ext cx="155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输出</a:t>
            </a:r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: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”60~69”</a:t>
            </a:r>
            <a:endParaRPr lang="zh-CN" altLang="en-US" sz="1400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4333D1C6-EDEA-4B52-CDDB-8075198A0FDC}"/>
              </a:ext>
            </a:extLst>
          </p:cNvPr>
          <p:cNvCxnSpPr>
            <a:cxnSpLocks/>
            <a:stCxn id="63" idx="4"/>
          </p:cNvCxnSpPr>
          <p:nvPr/>
        </p:nvCxnSpPr>
        <p:spPr>
          <a:xfrm rot="5400000">
            <a:off x="7310410" y="3913008"/>
            <a:ext cx="270757" cy="3272031"/>
          </a:xfrm>
          <a:prstGeom prst="bentConnector2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1C0805BE-8E68-75BA-48EF-C32C23CCF92C}"/>
              </a:ext>
            </a:extLst>
          </p:cNvPr>
          <p:cNvCxnSpPr>
            <a:cxnSpLocks/>
            <a:stCxn id="15" idx="4"/>
          </p:cNvCxnSpPr>
          <p:nvPr/>
        </p:nvCxnSpPr>
        <p:spPr>
          <a:xfrm rot="16200000" flipH="1">
            <a:off x="4024453" y="3898323"/>
            <a:ext cx="263442" cy="3301402"/>
          </a:xfrm>
          <a:prstGeom prst="bentConnector2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4A3FDF3-D2EB-2846-F987-107A91EF44D5}"/>
              </a:ext>
            </a:extLst>
          </p:cNvPr>
          <p:cNvCxnSpPr>
            <a:cxnSpLocks/>
          </p:cNvCxnSpPr>
          <p:nvPr/>
        </p:nvCxnSpPr>
        <p:spPr>
          <a:xfrm>
            <a:off x="7454208" y="5416386"/>
            <a:ext cx="0" cy="25887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88897CE-285A-2741-E382-28DB552454DB}"/>
              </a:ext>
            </a:extLst>
          </p:cNvPr>
          <p:cNvCxnSpPr>
            <a:cxnSpLocks/>
          </p:cNvCxnSpPr>
          <p:nvPr/>
        </p:nvCxnSpPr>
        <p:spPr>
          <a:xfrm>
            <a:off x="4147370" y="5419249"/>
            <a:ext cx="0" cy="26515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9" grpId="0"/>
      <p:bldP spid="10" grpId="0" animBg="1"/>
      <p:bldP spid="10" grpId="1" animBg="1"/>
      <p:bldP spid="11" grpId="0"/>
      <p:bldP spid="11" grpId="1"/>
      <p:bldP spid="19" grpId="0" animBg="1"/>
      <p:bldP spid="19" grpId="1" animBg="1"/>
      <p:bldP spid="22" grpId="0"/>
      <p:bldP spid="22" grpId="1"/>
      <p:bldP spid="15" grpId="0" animBg="1"/>
      <p:bldP spid="21" grpId="0" animBg="1"/>
      <p:bldP spid="26" grpId="0" animBg="1"/>
      <p:bldP spid="27" grpId="0" animBg="1"/>
      <p:bldP spid="59" grpId="0"/>
      <p:bldP spid="59" grpId="1"/>
      <p:bldP spid="60" grpId="0"/>
      <p:bldP spid="60" grpId="1"/>
      <p:bldP spid="61" grpId="0"/>
      <p:bldP spid="61" grpId="1"/>
      <p:bldP spid="32" grpId="0"/>
      <p:bldP spid="62" grpId="0"/>
      <p:bldP spid="63" grpId="0" animBg="1"/>
      <p:bldP spid="68" grpId="0"/>
      <p:bldP spid="68" grpId="1"/>
      <p:bldP spid="69" grpId="0"/>
      <p:bldP spid="70" grpId="0"/>
      <p:bldP spid="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665" y="808459"/>
            <a:ext cx="6194325" cy="559234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81383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成绩等级评价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70" y="633648"/>
            <a:ext cx="10441859" cy="53245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将班级学生成绩按照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C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D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E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五个等级划分。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输入学生成绩等级：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如果等级为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输出”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good”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如果等级为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输出”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good”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如果等级为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C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输出”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good”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如果等级为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D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输出”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poor”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如果等级为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E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输出” 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poor”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输入一个大写字符，表示成绩等级。字符串“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good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”或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 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“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poor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”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样字符串“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good”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或 “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poor”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A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good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099" y="665869"/>
            <a:ext cx="6398261" cy="57782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蒸汽创客</a:t>
              </a:r>
              <a:r>
                <a:rPr lang="en-US" altLang="zh-CN" sz="3200" b="1" dirty="0">
                  <a:ea typeface="钉钉进步体" panose="00020600040101010101" pitchFamily="18" charset="-122"/>
                </a:rPr>
                <a:t>·Steamleader</a:t>
              </a:r>
              <a:endParaRPr lang="zh-CN" altLang="en-US" sz="3200" b="1" dirty="0">
                <a:ea typeface="钉钉进步体" panose="00020600040101010101" pitchFamily="18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976282" y="2281084"/>
            <a:ext cx="8239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ea typeface="钉钉进步体" panose="00020600040101010101" pitchFamily="18" charset="-122"/>
              </a:rPr>
              <a:t>第八课</a:t>
            </a:r>
            <a:endParaRPr lang="en-US" altLang="zh-CN" sz="8000" b="1" dirty="0">
              <a:solidFill>
                <a:schemeClr val="bg1"/>
              </a:solidFill>
              <a:ea typeface="钉钉进步体" panose="00020600040101010101" pitchFamily="18" charset="-122"/>
            </a:endParaRPr>
          </a:p>
          <a:p>
            <a:pPr algn="ctr"/>
            <a:r>
              <a:rPr lang="en-US" altLang="zh-CN" sz="8000" b="1" dirty="0">
                <a:solidFill>
                  <a:schemeClr val="bg1"/>
                </a:solidFill>
                <a:ea typeface="钉钉进步体" panose="00020600040101010101" pitchFamily="18" charset="-122"/>
              </a:rPr>
              <a:t>switch</a:t>
            </a:r>
            <a:r>
              <a:rPr lang="zh-CN" altLang="en-US" sz="8000" b="1" dirty="0">
                <a:solidFill>
                  <a:schemeClr val="bg1"/>
                </a:solidFill>
                <a:ea typeface="钉钉进步体" panose="00020600040101010101" pitchFamily="18" charset="-122"/>
              </a:rPr>
              <a:t>结构</a:t>
            </a:r>
            <a:endParaRPr lang="en-US" altLang="zh-CN" sz="8000" b="1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简单计算器</a:t>
              </a:r>
              <a:r>
                <a:rPr lang="en-US" altLang="zh-CN" sz="3200" b="1" dirty="0">
                  <a:ea typeface="钉钉进步体" panose="00020600040101010101" pitchFamily="18" charset="-122"/>
                </a:rPr>
                <a:t>	</a:t>
              </a:r>
              <a:endParaRPr lang="zh-CN" altLang="en-US" sz="3200" b="1" dirty="0">
                <a:ea typeface="钉钉进步体" panose="00020600040101010101" pitchFamily="18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70" y="665869"/>
            <a:ext cx="10441859" cy="563231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一个最简单的计算器，支持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+, -, *, / 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四种运算。仅需考虑输入输出为整数的情况，数据和运算结果不会超过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int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表示的范围。然而：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   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1. 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如果出现除数为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0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的情况，则输出：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Divided by zero!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   2. 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如果出现无效的操作符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(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即不为 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+, -, *, / 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之一），则输出：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Invalid operator!</a:t>
            </a:r>
            <a:endParaRPr lang="zh-CN" altLang="en-US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输入只有一行，共有三个参数，其中第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、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个参数为整数，第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个参数为操作符（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+,-,*,/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）。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输出格式: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输出只有一行，一个整数，为运算结果。然而：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   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1.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如果出现除数为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0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的情况，则输出：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Divided by zero!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   2.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如果出现无效的操作符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(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即不为 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+, -, *, / 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之一），则输出：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Invalid operator!</a:t>
            </a:r>
            <a:endParaRPr lang="zh-CN" altLang="en-US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1 2 +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输出样例：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流程图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流程图: 终止 5">
            <a:extLst>
              <a:ext uri="{FF2B5EF4-FFF2-40B4-BE49-F238E27FC236}">
                <a16:creationId xmlns:a16="http://schemas.microsoft.com/office/drawing/2014/main" id="{156AB641-D8D1-635B-71F7-71BD648312DF}"/>
              </a:ext>
            </a:extLst>
          </p:cNvPr>
          <p:cNvSpPr/>
          <p:nvPr/>
        </p:nvSpPr>
        <p:spPr>
          <a:xfrm>
            <a:off x="5238549" y="847944"/>
            <a:ext cx="1134745" cy="427355"/>
          </a:xfrm>
          <a:prstGeom prst="flowChartTerminator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钉钉进步体" panose="00020600040101010101" pitchFamily="18" charset="-122"/>
              </a:rPr>
              <a:t>开始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1E096F8-A3A1-A151-1D2D-738FDECB5C8E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>
            <a:off x="5805922" y="1275299"/>
            <a:ext cx="4485" cy="20553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数据 7">
            <a:extLst>
              <a:ext uri="{FF2B5EF4-FFF2-40B4-BE49-F238E27FC236}">
                <a16:creationId xmlns:a16="http://schemas.microsoft.com/office/drawing/2014/main" id="{8F1F7FE0-0B02-6B52-2022-919F88C7F6EE}"/>
              </a:ext>
            </a:extLst>
          </p:cNvPr>
          <p:cNvSpPr/>
          <p:nvPr/>
        </p:nvSpPr>
        <p:spPr>
          <a:xfrm>
            <a:off x="4779243" y="1480837"/>
            <a:ext cx="2062328" cy="546100"/>
          </a:xfrm>
          <a:prstGeom prst="flowChartInputOutpu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60C757-C533-4A78-DEFF-BE9DABB6BEC7}"/>
              </a:ext>
            </a:extLst>
          </p:cNvPr>
          <p:cNvSpPr txBox="1"/>
          <p:nvPr/>
        </p:nvSpPr>
        <p:spPr>
          <a:xfrm>
            <a:off x="5024891" y="1462873"/>
            <a:ext cx="1543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钉钉进步体" panose="00020600040101010101" pitchFamily="18" charset="-122"/>
              </a:rPr>
              <a:t>输入数字</a:t>
            </a:r>
            <a:r>
              <a:rPr lang="en-US" altLang="zh-CN" sz="1600" dirty="0">
                <a:solidFill>
                  <a:schemeClr val="bg1"/>
                </a:solidFill>
                <a:ea typeface="钉钉进步体" panose="00020600040101010101" pitchFamily="18" charset="-122"/>
              </a:rPr>
              <a:t>a</a:t>
            </a:r>
            <a:r>
              <a:rPr lang="zh-CN" altLang="en-US" sz="1600" dirty="0">
                <a:solidFill>
                  <a:schemeClr val="bg1"/>
                </a:solidFill>
                <a:ea typeface="钉钉进步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ea typeface="钉钉进步体" panose="00020600040101010101" pitchFamily="18" charset="-122"/>
              </a:rPr>
              <a:t>b</a:t>
            </a:r>
            <a:r>
              <a:rPr lang="zh-CN" altLang="en-US" sz="1600" dirty="0">
                <a:solidFill>
                  <a:schemeClr val="bg1"/>
                </a:solidFill>
                <a:ea typeface="钉钉进步体" panose="00020600040101010101" pitchFamily="18" charset="-122"/>
              </a:rPr>
              <a:t>以及符号</a:t>
            </a:r>
            <a:r>
              <a:rPr lang="en-US" altLang="zh-CN" sz="1600" dirty="0">
                <a:solidFill>
                  <a:schemeClr val="bg1"/>
                </a:solidFill>
                <a:ea typeface="钉钉进步体" panose="00020600040101010101" pitchFamily="18" charset="-122"/>
              </a:rPr>
              <a:t>t</a:t>
            </a:r>
            <a:endParaRPr lang="zh-CN" altLang="en-US" sz="1600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  <p:sp>
        <p:nvSpPr>
          <p:cNvPr id="10" name="流程图: 决策 9">
            <a:extLst>
              <a:ext uri="{FF2B5EF4-FFF2-40B4-BE49-F238E27FC236}">
                <a16:creationId xmlns:a16="http://schemas.microsoft.com/office/drawing/2014/main" id="{0954547E-F66C-F544-C41C-0F72CF845E7B}"/>
              </a:ext>
            </a:extLst>
          </p:cNvPr>
          <p:cNvSpPr/>
          <p:nvPr/>
        </p:nvSpPr>
        <p:spPr>
          <a:xfrm>
            <a:off x="4779243" y="2365366"/>
            <a:ext cx="2070031" cy="910265"/>
          </a:xfrm>
          <a:prstGeom prst="flowChartDecisi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ea typeface="钉钉进步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2B59C9-5DF9-7ADC-36F4-E4D0DB386CBC}"/>
              </a:ext>
            </a:extLst>
          </p:cNvPr>
          <p:cNvSpPr txBox="1"/>
          <p:nvPr/>
        </p:nvSpPr>
        <p:spPr>
          <a:xfrm>
            <a:off x="5105645" y="2588856"/>
            <a:ext cx="1480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switch</a:t>
            </a:r>
            <a:r>
              <a:rPr lang="zh-CN" altLang="en-US" sz="16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表达式：符号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D4AD76-75D8-0ADE-1815-CF9CC3C8DD01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5810407" y="2026937"/>
            <a:ext cx="3852" cy="33842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终止 18">
            <a:extLst>
              <a:ext uri="{FF2B5EF4-FFF2-40B4-BE49-F238E27FC236}">
                <a16:creationId xmlns:a16="http://schemas.microsoft.com/office/drawing/2014/main" id="{88C25D9D-44F1-AD17-304A-34907A3C8633}"/>
              </a:ext>
            </a:extLst>
          </p:cNvPr>
          <p:cNvSpPr/>
          <p:nvPr/>
        </p:nvSpPr>
        <p:spPr>
          <a:xfrm>
            <a:off x="5277867" y="6258044"/>
            <a:ext cx="1134745" cy="427355"/>
          </a:xfrm>
          <a:prstGeom prst="flowChartTerminator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钉钉进步体" panose="00020600040101010101" pitchFamily="18" charset="-122"/>
              </a:rPr>
              <a:t>结束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913E4EF-870B-E850-47C9-7F7717C23020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845240" y="5007432"/>
            <a:ext cx="0" cy="125061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F59C32C-A851-B25A-DE93-86D189AF0603}"/>
              </a:ext>
            </a:extLst>
          </p:cNvPr>
          <p:cNvSpPr txBox="1"/>
          <p:nvPr/>
        </p:nvSpPr>
        <p:spPr>
          <a:xfrm>
            <a:off x="2541720" y="3663063"/>
            <a:ext cx="118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case ’+’:</a:t>
            </a:r>
            <a:endParaRPr lang="zh-CN" altLang="en-US" sz="1400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5" name="流程图: 数据 14">
            <a:extLst>
              <a:ext uri="{FF2B5EF4-FFF2-40B4-BE49-F238E27FC236}">
                <a16:creationId xmlns:a16="http://schemas.microsoft.com/office/drawing/2014/main" id="{408A8884-46E9-8045-2652-955F8A089B50}"/>
              </a:ext>
            </a:extLst>
          </p:cNvPr>
          <p:cNvSpPr/>
          <p:nvPr/>
        </p:nvSpPr>
        <p:spPr>
          <a:xfrm>
            <a:off x="1818684" y="4162330"/>
            <a:ext cx="1451578" cy="581660"/>
          </a:xfrm>
          <a:prstGeom prst="flowChartInputOutpu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  <p:sp>
        <p:nvSpPr>
          <p:cNvPr id="21" name="流程图: 数据 20">
            <a:extLst>
              <a:ext uri="{FF2B5EF4-FFF2-40B4-BE49-F238E27FC236}">
                <a16:creationId xmlns:a16="http://schemas.microsoft.com/office/drawing/2014/main" id="{5BD2D8EB-8720-1EC8-CC52-4396B1AB52E1}"/>
              </a:ext>
            </a:extLst>
          </p:cNvPr>
          <p:cNvSpPr/>
          <p:nvPr/>
        </p:nvSpPr>
        <p:spPr>
          <a:xfrm>
            <a:off x="3984015" y="4166962"/>
            <a:ext cx="1451578" cy="581660"/>
          </a:xfrm>
          <a:prstGeom prst="flowChartInputOutpu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  <p:sp>
        <p:nvSpPr>
          <p:cNvPr id="26" name="流程图: 数据 25">
            <a:extLst>
              <a:ext uri="{FF2B5EF4-FFF2-40B4-BE49-F238E27FC236}">
                <a16:creationId xmlns:a16="http://schemas.microsoft.com/office/drawing/2014/main" id="{14591933-76E0-FEF7-E07A-D416A01EDEEE}"/>
              </a:ext>
            </a:extLst>
          </p:cNvPr>
          <p:cNvSpPr/>
          <p:nvPr/>
        </p:nvSpPr>
        <p:spPr>
          <a:xfrm>
            <a:off x="6186538" y="4143941"/>
            <a:ext cx="1451578" cy="581660"/>
          </a:xfrm>
          <a:prstGeom prst="flowChartInputOutpu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AC1AC95-7216-6C73-E2B7-82A6C0C0ABDC}"/>
              </a:ext>
            </a:extLst>
          </p:cNvPr>
          <p:cNvCxnSpPr>
            <a:cxnSpLocks/>
          </p:cNvCxnSpPr>
          <p:nvPr/>
        </p:nvCxnSpPr>
        <p:spPr>
          <a:xfrm flipV="1">
            <a:off x="2528454" y="3619184"/>
            <a:ext cx="6530217" cy="35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8F36253-6FCC-738E-C750-DF1BEAF16ACC}"/>
              </a:ext>
            </a:extLst>
          </p:cNvPr>
          <p:cNvCxnSpPr/>
          <p:nvPr/>
        </p:nvCxnSpPr>
        <p:spPr>
          <a:xfrm>
            <a:off x="2541154" y="3622699"/>
            <a:ext cx="635" cy="52324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BB3BC3C-414D-797C-A9DF-606A82B8029E}"/>
              </a:ext>
            </a:extLst>
          </p:cNvPr>
          <p:cNvCxnSpPr/>
          <p:nvPr/>
        </p:nvCxnSpPr>
        <p:spPr>
          <a:xfrm>
            <a:off x="4709804" y="3619989"/>
            <a:ext cx="635" cy="52324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FC89A72-1A6B-7205-4FFD-900EF39C497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814259" y="3275631"/>
            <a:ext cx="0" cy="34706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5B15817D-D2B1-82ED-DEF4-B35E1B2B67A2}"/>
              </a:ext>
            </a:extLst>
          </p:cNvPr>
          <p:cNvSpPr txBox="1"/>
          <p:nvPr/>
        </p:nvSpPr>
        <p:spPr>
          <a:xfrm>
            <a:off x="4710370" y="3666384"/>
            <a:ext cx="118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case ’-’:</a:t>
            </a:r>
            <a:endParaRPr lang="zh-CN" altLang="en-US" sz="1400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3D4810D-D41F-13B0-1A57-9FE880F4BCD4}"/>
              </a:ext>
            </a:extLst>
          </p:cNvPr>
          <p:cNvSpPr txBox="1"/>
          <p:nvPr/>
        </p:nvSpPr>
        <p:spPr>
          <a:xfrm>
            <a:off x="6912893" y="3666383"/>
            <a:ext cx="118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case ’*’:</a:t>
            </a:r>
            <a:endParaRPr lang="zh-CN" altLang="en-US" sz="1400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1644D7-5420-C418-EB20-10BDDF72DE9C}"/>
              </a:ext>
            </a:extLst>
          </p:cNvPr>
          <p:cNvSpPr txBox="1"/>
          <p:nvPr/>
        </p:nvSpPr>
        <p:spPr>
          <a:xfrm>
            <a:off x="9059237" y="3663063"/>
            <a:ext cx="118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case ’/’:</a:t>
            </a:r>
            <a:endParaRPr lang="zh-CN" altLang="en-US" sz="1400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73D279C-42AB-44A5-EC9E-467DEF8F5A30}"/>
              </a:ext>
            </a:extLst>
          </p:cNvPr>
          <p:cNvSpPr txBox="1"/>
          <p:nvPr/>
        </p:nvSpPr>
        <p:spPr>
          <a:xfrm>
            <a:off x="1765127" y="4195207"/>
            <a:ext cx="155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输出</a:t>
            </a:r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:</a:t>
            </a:r>
          </a:p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a+b</a:t>
            </a:r>
            <a:endParaRPr lang="zh-CN" altLang="en-US" sz="1400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50F73BA-4095-86BE-7897-50140ACAAF31}"/>
              </a:ext>
            </a:extLst>
          </p:cNvPr>
          <p:cNvSpPr txBox="1"/>
          <p:nvPr/>
        </p:nvSpPr>
        <p:spPr>
          <a:xfrm>
            <a:off x="3933777" y="4205327"/>
            <a:ext cx="155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输出</a:t>
            </a:r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: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a-b</a:t>
            </a:r>
            <a:endParaRPr lang="zh-CN" altLang="en-US" sz="1400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F0F23EA-3DE9-3067-CA1C-8208DFE5FCA7}"/>
              </a:ext>
            </a:extLst>
          </p:cNvPr>
          <p:cNvCxnSpPr/>
          <p:nvPr/>
        </p:nvCxnSpPr>
        <p:spPr>
          <a:xfrm>
            <a:off x="9058671" y="3619184"/>
            <a:ext cx="635" cy="52324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540351B-E73D-52F6-6783-735AF2257C3D}"/>
              </a:ext>
            </a:extLst>
          </p:cNvPr>
          <p:cNvCxnSpPr/>
          <p:nvPr/>
        </p:nvCxnSpPr>
        <p:spPr>
          <a:xfrm>
            <a:off x="6912327" y="3619184"/>
            <a:ext cx="635" cy="52324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AF249CF2-E2BB-BB47-D020-02AD7C64E43D}"/>
              </a:ext>
            </a:extLst>
          </p:cNvPr>
          <p:cNvSpPr txBox="1"/>
          <p:nvPr/>
        </p:nvSpPr>
        <p:spPr>
          <a:xfrm>
            <a:off x="6149345" y="4174656"/>
            <a:ext cx="155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输出</a:t>
            </a:r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: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a*b</a:t>
            </a:r>
            <a:endParaRPr lang="zh-CN" altLang="en-US" sz="1400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1C0805BE-8E68-75BA-48EF-C32C23CCF92C}"/>
              </a:ext>
            </a:extLst>
          </p:cNvPr>
          <p:cNvCxnSpPr>
            <a:cxnSpLocks/>
            <a:stCxn id="15" idx="4"/>
          </p:cNvCxnSpPr>
          <p:nvPr/>
        </p:nvCxnSpPr>
        <p:spPr>
          <a:xfrm rot="16200000" flipH="1">
            <a:off x="4063453" y="3225010"/>
            <a:ext cx="263442" cy="3301402"/>
          </a:xfrm>
          <a:prstGeom prst="bentConnector2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88897CE-285A-2741-E382-28DB552454DB}"/>
              </a:ext>
            </a:extLst>
          </p:cNvPr>
          <p:cNvCxnSpPr>
            <a:cxnSpLocks/>
          </p:cNvCxnSpPr>
          <p:nvPr/>
        </p:nvCxnSpPr>
        <p:spPr>
          <a:xfrm>
            <a:off x="4709235" y="4743989"/>
            <a:ext cx="0" cy="265153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EED6B2F7-85FB-B0AB-071A-A38B195A1BC0}"/>
              </a:ext>
            </a:extLst>
          </p:cNvPr>
          <p:cNvSpPr/>
          <p:nvPr/>
        </p:nvSpPr>
        <p:spPr>
          <a:xfrm>
            <a:off x="8362434" y="4144492"/>
            <a:ext cx="1388426" cy="731218"/>
          </a:xfrm>
          <a:prstGeom prst="flowChartDecisi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ea typeface="钉钉进步体" panose="00020600040101010101" pitchFamily="18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4106520-B72A-0931-868D-05B0644CD140}"/>
              </a:ext>
            </a:extLst>
          </p:cNvPr>
          <p:cNvSpPr txBox="1"/>
          <p:nvPr/>
        </p:nvSpPr>
        <p:spPr>
          <a:xfrm>
            <a:off x="8280621" y="4354144"/>
            <a:ext cx="155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b==0</a:t>
            </a:r>
            <a:endParaRPr lang="zh-CN" altLang="en-US" sz="1400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C8B2ECC7-DB3D-3E2D-EF78-13FD68403CA8}"/>
              </a:ext>
            </a:extLst>
          </p:cNvPr>
          <p:cNvCxnSpPr>
            <a:cxnSpLocks/>
            <a:stCxn id="13" idx="3"/>
            <a:endCxn id="49" idx="1"/>
          </p:cNvCxnSpPr>
          <p:nvPr/>
        </p:nvCxnSpPr>
        <p:spPr>
          <a:xfrm>
            <a:off x="9750860" y="4510101"/>
            <a:ext cx="991765" cy="661543"/>
          </a:xfrm>
          <a:prstGeom prst="bentConnector2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数据 39">
            <a:extLst>
              <a:ext uri="{FF2B5EF4-FFF2-40B4-BE49-F238E27FC236}">
                <a16:creationId xmlns:a16="http://schemas.microsoft.com/office/drawing/2014/main" id="{51CE88A4-33D6-FAAF-F2B4-C02704DA0734}"/>
              </a:ext>
            </a:extLst>
          </p:cNvPr>
          <p:cNvSpPr/>
          <p:nvPr/>
        </p:nvSpPr>
        <p:spPr>
          <a:xfrm>
            <a:off x="8324225" y="5166304"/>
            <a:ext cx="1451578" cy="581660"/>
          </a:xfrm>
          <a:prstGeom prst="flowChartInputOutpu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26D4E7A-085E-A052-BDEC-A9F7088CCCAE}"/>
              </a:ext>
            </a:extLst>
          </p:cNvPr>
          <p:cNvCxnSpPr>
            <a:cxnSpLocks/>
          </p:cNvCxnSpPr>
          <p:nvPr/>
        </p:nvCxnSpPr>
        <p:spPr>
          <a:xfrm>
            <a:off x="9050014" y="4877992"/>
            <a:ext cx="6633" cy="28328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流程图: 数据 48">
            <a:extLst>
              <a:ext uri="{FF2B5EF4-FFF2-40B4-BE49-F238E27FC236}">
                <a16:creationId xmlns:a16="http://schemas.microsoft.com/office/drawing/2014/main" id="{AD640CF2-E615-86B8-806D-DF29743C519F}"/>
              </a:ext>
            </a:extLst>
          </p:cNvPr>
          <p:cNvSpPr/>
          <p:nvPr/>
        </p:nvSpPr>
        <p:spPr>
          <a:xfrm>
            <a:off x="9750859" y="5171644"/>
            <a:ext cx="1983531" cy="581660"/>
          </a:xfrm>
          <a:prstGeom prst="flowChartInputOutpu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5B75CE7-E2DD-CA4A-79DB-99DA600D0563}"/>
              </a:ext>
            </a:extLst>
          </p:cNvPr>
          <p:cNvSpPr txBox="1"/>
          <p:nvPr/>
        </p:nvSpPr>
        <p:spPr>
          <a:xfrm>
            <a:off x="8270725" y="5214946"/>
            <a:ext cx="155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输出</a:t>
            </a:r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: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a/b</a:t>
            </a:r>
            <a:endParaRPr lang="zh-CN" altLang="en-US" sz="1400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B0EF71C-0EA1-3F01-1B5D-BA07360EB48D}"/>
              </a:ext>
            </a:extLst>
          </p:cNvPr>
          <p:cNvSpPr txBox="1"/>
          <p:nvPr/>
        </p:nvSpPr>
        <p:spPr>
          <a:xfrm>
            <a:off x="9957388" y="5187685"/>
            <a:ext cx="153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输出</a:t>
            </a:r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:</a:t>
            </a:r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Invalid operator!</a:t>
            </a:r>
            <a:endParaRPr lang="zh-CN" altLang="en-US" sz="1400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0E26959-11B9-A3EA-FB4C-A04761AC57DC}"/>
              </a:ext>
            </a:extLst>
          </p:cNvPr>
          <p:cNvCxnSpPr>
            <a:cxnSpLocks/>
          </p:cNvCxnSpPr>
          <p:nvPr/>
        </p:nvCxnSpPr>
        <p:spPr>
          <a:xfrm>
            <a:off x="9043434" y="5759336"/>
            <a:ext cx="6633" cy="28328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25708F8-6FE1-6BBA-B1DC-3D8ACD6E046D}"/>
              </a:ext>
            </a:extLst>
          </p:cNvPr>
          <p:cNvCxnSpPr>
            <a:cxnSpLocks/>
          </p:cNvCxnSpPr>
          <p:nvPr/>
        </p:nvCxnSpPr>
        <p:spPr>
          <a:xfrm>
            <a:off x="10739307" y="5752030"/>
            <a:ext cx="6633" cy="28328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F7A8AFF-B56E-8BDE-898D-E0B5AFC04B6D}"/>
              </a:ext>
            </a:extLst>
          </p:cNvPr>
          <p:cNvCxnSpPr>
            <a:cxnSpLocks/>
          </p:cNvCxnSpPr>
          <p:nvPr/>
        </p:nvCxnSpPr>
        <p:spPr>
          <a:xfrm>
            <a:off x="5845239" y="6035318"/>
            <a:ext cx="49007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C5722117-7717-979B-DB24-87A5E0D19581}"/>
              </a:ext>
            </a:extLst>
          </p:cNvPr>
          <p:cNvCxnSpPr>
            <a:cxnSpLocks/>
            <a:stCxn id="26" idx="4"/>
          </p:cNvCxnSpPr>
          <p:nvPr/>
        </p:nvCxnSpPr>
        <p:spPr>
          <a:xfrm rot="5400000">
            <a:off x="6240478" y="4329732"/>
            <a:ext cx="275980" cy="1067719"/>
          </a:xfrm>
          <a:prstGeom prst="bentConnector2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5338C298-87E6-463D-9AD3-F17003AF839B}"/>
              </a:ext>
            </a:extLst>
          </p:cNvPr>
          <p:cNvSpPr txBox="1"/>
          <p:nvPr/>
        </p:nvSpPr>
        <p:spPr>
          <a:xfrm>
            <a:off x="9935984" y="4180601"/>
            <a:ext cx="42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是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93514A6-6735-5484-31E0-635D7F21AC3E}"/>
              </a:ext>
            </a:extLst>
          </p:cNvPr>
          <p:cNvSpPr txBox="1"/>
          <p:nvPr/>
        </p:nvSpPr>
        <p:spPr>
          <a:xfrm>
            <a:off x="9039648" y="4796700"/>
            <a:ext cx="42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98196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 animBg="1"/>
      <p:bldP spid="11" grpId="0"/>
      <p:bldP spid="19" grpId="0" animBg="1"/>
      <p:bldP spid="22" grpId="0"/>
      <p:bldP spid="15" grpId="0" animBg="1"/>
      <p:bldP spid="21" grpId="0" animBg="1"/>
      <p:bldP spid="26" grpId="0" animBg="1"/>
      <p:bldP spid="59" grpId="0"/>
      <p:bldP spid="60" grpId="0"/>
      <p:bldP spid="61" grpId="0"/>
      <p:bldP spid="32" grpId="0"/>
      <p:bldP spid="62" grpId="0"/>
      <p:bldP spid="70" grpId="0"/>
      <p:bldP spid="13" grpId="0" animBg="1"/>
      <p:bldP spid="71" grpId="0"/>
      <p:bldP spid="40" grpId="0" animBg="1"/>
      <p:bldP spid="49" grpId="0" animBg="1"/>
      <p:bldP spid="55" grpId="0"/>
      <p:bldP spid="56" grpId="0"/>
      <p:bldP spid="85" grpId="0"/>
      <p:bldP spid="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9" y="665869"/>
            <a:ext cx="8184503" cy="59858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某年某月的天数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70" y="665869"/>
            <a:ext cx="10441859" cy="563231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year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和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month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，输出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year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年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month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月有多少天。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一行两个正整数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year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和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month 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，分别表示年份和月份。 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year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在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int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范围以内，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month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为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～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12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输出格式: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一行一个整数，表示该年该月有多少天。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2000 12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30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提示：闰年的</a:t>
            </a:r>
            <a:r>
              <a:rPr lang="en-US" altLang="zh-CN" sz="20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月份会有</a:t>
            </a:r>
            <a:r>
              <a:rPr lang="en-US" altLang="zh-CN" sz="20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29</a:t>
            </a:r>
            <a:r>
              <a:rPr lang="zh-CN" altLang="en-US" sz="20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天</a:t>
            </a:r>
            <a:endParaRPr lang="en-US" altLang="zh-CN" sz="2000" dirty="0">
              <a:solidFill>
                <a:srgbClr val="FF000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36" y="869444"/>
            <a:ext cx="5178735" cy="511911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079" y="869444"/>
            <a:ext cx="6269608" cy="227497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72925"/>
            <a:ext cx="10441859" cy="771018"/>
            <a:chOff x="875070" y="-16942"/>
            <a:chExt cx="10441859" cy="771018"/>
          </a:xfrm>
        </p:grpSpPr>
        <p:sp>
          <p:nvSpPr>
            <p:cNvPr id="4" name="矩形 3"/>
            <p:cNvSpPr/>
            <p:nvPr/>
          </p:nvSpPr>
          <p:spPr>
            <a:xfrm>
              <a:off x="875070" y="6824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商场大促销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70" y="581197"/>
            <a:ext cx="10441859" cy="50158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一家商场大促销，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如果购买金额小于或者等于 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10 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元，会有 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10%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折扣。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如果购买金额大于 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10 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元，且小于等于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20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元会有 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20%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折扣。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如果购买金额大于 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20 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元，且小于等于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30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元会有 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30%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折扣。如果购买金额大于 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30 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元，会有 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40%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折扣。输入购买价格，再根据折扣输出最终金额。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一个整数，代表购买金额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输出格式: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一个整数，代表打折后的最终金额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输出奖金数，答案向下取整只保留整数值。否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输入样例：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15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钉钉进步体" panose="00020600040101010101" pitchFamily="18" charset="-122"/>
                <a:sym typeface="Arial" panose="020B0604020202020204" pitchFamily="34" charset="0"/>
              </a:rPr>
              <a:t>12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提示：这个分段函数如果使用</a:t>
            </a:r>
            <a:r>
              <a:rPr lang="en-US" altLang="zh-CN" sz="20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switch,</a:t>
            </a:r>
            <a:r>
              <a:rPr lang="zh-CN" altLang="en-US" sz="20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需要对数据范围进行处理</a:t>
            </a:r>
            <a:endParaRPr lang="en-US" altLang="zh-CN" sz="2000" dirty="0">
              <a:solidFill>
                <a:srgbClr val="FF000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751" y="858417"/>
            <a:ext cx="8007547" cy="57849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蒸汽创客</a:t>
              </a:r>
              <a:r>
                <a:rPr lang="en-US" altLang="zh-CN" sz="3200" b="1" dirty="0">
                  <a:ea typeface="钉钉进步体" panose="00020600040101010101" pitchFamily="18" charset="-122"/>
                </a:rPr>
                <a:t>·Steamleader</a:t>
              </a:r>
              <a:endParaRPr lang="zh-CN" altLang="en-US" sz="3200" b="1" dirty="0">
                <a:ea typeface="钉钉进步体" panose="00020600040101010101" pitchFamily="18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151727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ea typeface="钉钉进步体" panose="00020600040101010101" pitchFamily="18" charset="-122"/>
              </a:rPr>
              <a:t>总结</a:t>
            </a:r>
            <a:endParaRPr lang="en-US" altLang="zh-CN" sz="8000" b="1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总结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41" y="1091681"/>
            <a:ext cx="3827495" cy="54035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7321" y="1091681"/>
            <a:ext cx="599725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3"/>
                </a:solidFill>
                <a:ea typeface="钉钉进步体" panose="00020600040101010101" pitchFamily="18" charset="-122"/>
              </a:rPr>
              <a:t>switch(</a:t>
            </a:r>
            <a:r>
              <a:rPr lang="zh-CN" altLang="en-US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表达式</a:t>
            </a:r>
            <a:r>
              <a:rPr lang="en-US" altLang="zh-CN" sz="2400" dirty="0">
                <a:solidFill>
                  <a:schemeClr val="accent3"/>
                </a:solidFill>
                <a:ea typeface="钉钉进步体" panose="00020600040101010101" pitchFamily="18" charset="-122"/>
              </a:rPr>
              <a:t>)</a:t>
            </a:r>
            <a:endParaRPr lang="zh-CN" altLang="en-US" sz="2400" dirty="0">
              <a:solidFill>
                <a:schemeClr val="bg1"/>
              </a:solidFill>
              <a:ea typeface="钉钉进步体" panose="00020600040101010101" pitchFamily="18" charset="-122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{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3"/>
                </a:solidFill>
                <a:ea typeface="钉钉进步体" panose="00020600040101010101" pitchFamily="18" charset="-122"/>
              </a:rPr>
              <a:t>case</a:t>
            </a:r>
            <a:r>
              <a:rPr lang="en-US" altLang="zh-CN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常量表达式</a:t>
            </a:r>
            <a:r>
              <a:rPr lang="en-US" altLang="zh-CN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：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   语句序列</a:t>
            </a:r>
            <a:r>
              <a:rPr lang="en-US" altLang="zh-CN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；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   </a:t>
            </a:r>
            <a:r>
              <a:rPr lang="en-US" altLang="zh-CN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break;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3"/>
                </a:solidFill>
                <a:ea typeface="钉钉进步体" panose="00020600040101010101" pitchFamily="18" charset="-122"/>
              </a:rPr>
              <a:t>case</a:t>
            </a:r>
            <a:r>
              <a:rPr lang="en-US" altLang="zh-CN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常量表达式</a:t>
            </a:r>
            <a:r>
              <a:rPr lang="en-US" altLang="zh-CN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：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      语句序列</a:t>
            </a:r>
            <a:r>
              <a:rPr lang="en-US" altLang="zh-CN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；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      </a:t>
            </a:r>
            <a:r>
              <a:rPr lang="en-US" altLang="zh-CN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break;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…… 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3"/>
                </a:solidFill>
                <a:ea typeface="钉钉进步体" panose="00020600040101010101" pitchFamily="18" charset="-122"/>
              </a:rPr>
              <a:t>case</a:t>
            </a:r>
            <a:r>
              <a:rPr lang="en-US" altLang="zh-CN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常量表达式</a:t>
            </a:r>
            <a:r>
              <a:rPr lang="en-US" altLang="zh-CN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：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      语句序列</a:t>
            </a:r>
            <a:r>
              <a:rPr lang="en-US" altLang="zh-CN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；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      </a:t>
            </a:r>
            <a:r>
              <a:rPr lang="en-US" altLang="zh-CN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break;</a:t>
            </a:r>
          </a:p>
          <a:p>
            <a:pPr lvl="3">
              <a:lnSpc>
                <a:spcPct val="90000"/>
              </a:lnSpc>
            </a:pPr>
            <a:r>
              <a:rPr lang="en-US" altLang="zh-CN" sz="2400" dirty="0">
                <a:solidFill>
                  <a:schemeClr val="accent3"/>
                </a:solidFill>
                <a:ea typeface="钉钉进步体" panose="00020600040101010101" pitchFamily="18" charset="-122"/>
              </a:rPr>
              <a:t>default</a:t>
            </a:r>
            <a:r>
              <a:rPr lang="en-US" altLang="zh-CN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:</a:t>
            </a:r>
          </a:p>
          <a:p>
            <a:pPr lvl="3">
              <a:lnSpc>
                <a:spcPct val="90000"/>
              </a:lnSpc>
            </a:pPr>
            <a:r>
              <a:rPr lang="en-US" altLang="zh-CN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      </a:t>
            </a:r>
            <a:r>
              <a:rPr lang="zh-CN" altLang="en-US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语句序列</a:t>
            </a:r>
            <a:r>
              <a:rPr lang="en-US" altLang="zh-CN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n+1</a:t>
            </a:r>
            <a:r>
              <a:rPr lang="zh-CN" altLang="en-US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；</a:t>
            </a:r>
          </a:p>
          <a:p>
            <a:pPr lvl="3">
              <a:lnSpc>
                <a:spcPct val="90000"/>
              </a:lnSpc>
            </a:pPr>
            <a:r>
              <a:rPr lang="zh-CN" altLang="en-US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}</a:t>
            </a:r>
            <a:endParaRPr lang="zh-CN" altLang="en-US" sz="2400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学习目标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4079454" y="1895763"/>
            <a:ext cx="5423123" cy="2150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switch</a:t>
            </a:r>
            <a:r>
              <a:rPr lang="zh-CN" altLang="en-US" sz="36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结构</a:t>
            </a:r>
            <a:endParaRPr lang="en-US" altLang="zh-CN" sz="3600" b="1" dirty="0">
              <a:solidFill>
                <a:srgbClr val="002060"/>
              </a:solidFill>
              <a:ea typeface="钉钉进步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6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switch</a:t>
            </a:r>
            <a:r>
              <a:rPr lang="zh-CN" altLang="en-US" sz="36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结构应用</a:t>
            </a:r>
            <a:endParaRPr lang="zh-CN" altLang="en-US" dirty="0">
              <a:ea typeface="钉钉进步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蒸汽创客</a:t>
              </a:r>
              <a:r>
                <a:rPr lang="en-US" altLang="zh-CN" sz="3200" b="1" dirty="0">
                  <a:ea typeface="钉钉进步体" panose="00020600040101010101" pitchFamily="18" charset="-122"/>
                </a:rPr>
                <a:t>·Steamleader</a:t>
              </a:r>
              <a:endParaRPr lang="zh-CN" altLang="en-US" sz="3200" b="1" dirty="0">
                <a:ea typeface="钉钉进步体" panose="00020600040101010101" pitchFamily="18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ea typeface="钉钉进步体" panose="00020600040101010101" pitchFamily="18" charset="-122"/>
              </a:rPr>
              <a:t>知识要点</a:t>
            </a:r>
            <a:endParaRPr lang="en-US" altLang="zh-CN" sz="8000" b="1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 dirty="0">
                  <a:ea typeface="钉钉进步体" panose="00020600040101010101" pitchFamily="18" charset="-122"/>
                </a:rPr>
                <a:t>switch</a:t>
              </a:r>
              <a:r>
                <a:rPr lang="zh-CN" altLang="en-US" sz="3200" b="1" dirty="0">
                  <a:ea typeface="钉钉进步体" panose="00020600040101010101" pitchFamily="18" charset="-122"/>
                </a:rPr>
                <a:t>型开关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34" y="1557045"/>
            <a:ext cx="3793886" cy="215413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96166" y="665869"/>
            <a:ext cx="9909109" cy="667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ea typeface="钉钉进步体" panose="00020600040101010101" pitchFamily="18" charset="-122"/>
              </a:rPr>
              <a:t>下图中的电路工作原理是怎样的？你还能举出类似的例子吗？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86725" y="5233077"/>
            <a:ext cx="9909109" cy="1314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ea typeface="钉钉进步体" panose="00020600040101010101" pitchFamily="18" charset="-122"/>
              </a:rPr>
              <a:t>    电吹风、电风扇、电冰箱、洗衣机、汽车的档位、路口的红绿灯都是</a:t>
            </a:r>
            <a:r>
              <a:rPr lang="en-US" altLang="zh-CN" sz="2800" dirty="0">
                <a:solidFill>
                  <a:schemeClr val="bg1"/>
                </a:solidFill>
                <a:ea typeface="钉钉进步体" panose="00020600040101010101" pitchFamily="18" charset="-122"/>
              </a:rPr>
              <a:t>switch</a:t>
            </a:r>
            <a:r>
              <a:rPr lang="zh-CN" altLang="en-US" sz="2800" dirty="0">
                <a:solidFill>
                  <a:schemeClr val="bg1"/>
                </a:solidFill>
                <a:ea typeface="钉钉进步体" panose="00020600040101010101" pitchFamily="18" charset="-122"/>
              </a:rPr>
              <a:t>型开关。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 dirty="0">
                  <a:ea typeface="钉钉进步体" panose="00020600040101010101" pitchFamily="18" charset="-122"/>
                </a:rPr>
                <a:t>switch</a:t>
              </a:r>
              <a:r>
                <a:rPr lang="zh-CN" altLang="en-US" sz="3200" b="1" dirty="0">
                  <a:ea typeface="钉钉进步体" panose="00020600040101010101" pitchFamily="18" charset="-122"/>
                </a:rPr>
                <a:t>型语句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1141444" y="730310"/>
            <a:ext cx="9909109" cy="1311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ea typeface="钉钉进步体" panose="00020600040101010101" pitchFamily="18" charset="-122"/>
              </a:rPr>
              <a:t>switch</a:t>
            </a:r>
            <a:r>
              <a:rPr lang="zh-CN" altLang="en-US" sz="2800" dirty="0">
                <a:solidFill>
                  <a:schemeClr val="bg1"/>
                </a:solidFill>
                <a:ea typeface="钉钉进步体" panose="00020600040101010101" pitchFamily="18" charset="-122"/>
              </a:rPr>
              <a:t>语句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钉钉进步体" panose="00020600040101010101" pitchFamily="18" charset="-122"/>
              </a:rPr>
              <a:t>允许</a:t>
            </a:r>
            <a:r>
              <a:rPr lang="zh-CN" altLang="en-US" sz="2800" b="0" i="0" dirty="0">
                <a:solidFill>
                  <a:schemeClr val="accent3"/>
                </a:solidFill>
                <a:effectLst/>
                <a:latin typeface="tahoma" panose="020B0604030504040204" pitchFamily="34" charset="0"/>
                <a:ea typeface="钉钉进步体" panose="00020600040101010101" pitchFamily="18" charset="-122"/>
              </a:rPr>
              <a:t>根据表达式的值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钉钉进步体" panose="00020600040101010101" pitchFamily="18" charset="-122"/>
              </a:rPr>
              <a:t>在多个代码段中进行选择，</a:t>
            </a: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钉钉进步体" panose="00020600040101010101" pitchFamily="18" charset="-122"/>
              </a:rPr>
              <a:t>是专门用于实现多分支选择的语句。 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99289" y="2467325"/>
            <a:ext cx="597858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3"/>
                </a:solidFill>
                <a:ea typeface="钉钉进步体" panose="00020600040101010101" pitchFamily="18" charset="-122"/>
              </a:rPr>
              <a:t>switch(</a:t>
            </a:r>
            <a:r>
              <a:rPr lang="zh-CN" altLang="en-US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表达式</a:t>
            </a:r>
            <a:r>
              <a:rPr lang="en-US" altLang="zh-CN" sz="2000" dirty="0">
                <a:solidFill>
                  <a:schemeClr val="accent3"/>
                </a:solidFill>
                <a:ea typeface="钉钉进步体" panose="00020600040101010101" pitchFamily="18" charset="-122"/>
              </a:rPr>
              <a:t>)</a:t>
            </a:r>
            <a:endParaRPr lang="zh-CN" altLang="en-US" sz="2000" dirty="0">
              <a:solidFill>
                <a:schemeClr val="bg1"/>
              </a:solidFill>
              <a:ea typeface="钉钉进步体" panose="00020600040101010101" pitchFamily="18" charset="-122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{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3"/>
                </a:solidFill>
                <a:ea typeface="钉钉进步体" panose="00020600040101010101" pitchFamily="18" charset="-122"/>
              </a:rPr>
              <a:t>case</a:t>
            </a:r>
            <a:r>
              <a:rPr lang="en-US" altLang="zh-CN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常量表达式</a:t>
            </a:r>
            <a:r>
              <a:rPr lang="en-US" altLang="zh-CN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：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   语句序列</a:t>
            </a:r>
            <a:r>
              <a:rPr lang="en-US" altLang="zh-CN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；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   </a:t>
            </a:r>
            <a:r>
              <a:rPr lang="en-US" altLang="zh-CN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break;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3"/>
                </a:solidFill>
                <a:ea typeface="钉钉进步体" panose="00020600040101010101" pitchFamily="18" charset="-122"/>
              </a:rPr>
              <a:t>case</a:t>
            </a:r>
            <a:r>
              <a:rPr lang="en-US" altLang="zh-CN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常量表达式</a:t>
            </a:r>
            <a:r>
              <a:rPr lang="en-US" altLang="zh-CN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：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      语句序列</a:t>
            </a:r>
            <a:r>
              <a:rPr lang="en-US" altLang="zh-CN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；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      </a:t>
            </a:r>
            <a:r>
              <a:rPr lang="en-US" altLang="zh-CN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break;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…… 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3"/>
                </a:solidFill>
                <a:ea typeface="钉钉进步体" panose="00020600040101010101" pitchFamily="18" charset="-122"/>
              </a:rPr>
              <a:t>case</a:t>
            </a:r>
            <a:r>
              <a:rPr lang="en-US" altLang="zh-CN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常量表达式</a:t>
            </a:r>
            <a:r>
              <a:rPr lang="en-US" altLang="zh-CN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：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      语句序列</a:t>
            </a:r>
            <a:r>
              <a:rPr lang="en-US" altLang="zh-CN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；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      </a:t>
            </a:r>
            <a:r>
              <a:rPr lang="en-US" altLang="zh-CN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break;</a:t>
            </a:r>
          </a:p>
          <a:p>
            <a:pPr lvl="3">
              <a:lnSpc>
                <a:spcPct val="90000"/>
              </a:lnSpc>
            </a:pPr>
            <a:r>
              <a:rPr lang="en-US" altLang="zh-CN" sz="2000" dirty="0">
                <a:solidFill>
                  <a:schemeClr val="accent3"/>
                </a:solidFill>
                <a:ea typeface="钉钉进步体" panose="00020600040101010101" pitchFamily="18" charset="-122"/>
              </a:rPr>
              <a:t>default</a:t>
            </a:r>
            <a:r>
              <a:rPr lang="en-US" altLang="zh-CN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:</a:t>
            </a:r>
          </a:p>
          <a:p>
            <a:pPr lvl="3">
              <a:lnSpc>
                <a:spcPct val="90000"/>
              </a:lnSpc>
            </a:pPr>
            <a:r>
              <a:rPr lang="en-US" altLang="zh-CN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      </a:t>
            </a:r>
            <a:r>
              <a:rPr lang="zh-CN" altLang="en-US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语句序列</a:t>
            </a:r>
            <a:r>
              <a:rPr lang="en-US" altLang="zh-CN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n+1</a:t>
            </a:r>
            <a:r>
              <a:rPr lang="zh-CN" altLang="en-US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；</a:t>
            </a:r>
          </a:p>
          <a:p>
            <a:pPr lvl="3">
              <a:lnSpc>
                <a:spcPct val="90000"/>
              </a:lnSpc>
            </a:pPr>
            <a:r>
              <a:rPr lang="zh-CN" altLang="en-US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ea typeface="钉钉进步体" panose="00020600040101010101" pitchFamily="18" charset="-122"/>
              </a:rPr>
              <a:t>}</a:t>
            </a:r>
            <a:endParaRPr lang="zh-CN" altLang="en-US" sz="2000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404" y="2286000"/>
            <a:ext cx="32385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 dirty="0">
                  <a:ea typeface="钉钉进步体" panose="00020600040101010101" pitchFamily="18" charset="-122"/>
                </a:rPr>
                <a:t>switch</a:t>
              </a:r>
              <a:r>
                <a:rPr lang="zh-CN" altLang="en-US" sz="3200" b="1" dirty="0">
                  <a:ea typeface="钉钉进步体" panose="00020600040101010101" pitchFamily="18" charset="-122"/>
                </a:rPr>
                <a:t>语句说明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75069" y="1143000"/>
            <a:ext cx="10441859" cy="1091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1.switch 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语句中的“表达式”和</a:t>
            </a:r>
            <a:r>
              <a:rPr lang="en-US" altLang="zh-CN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case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后面的“常量表达式”只能是</a:t>
            </a:r>
            <a:r>
              <a:rPr lang="zh-CN" altLang="en-US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整数</a:t>
            </a:r>
            <a:r>
              <a:rPr lang="en-US" altLang="zh-CN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字符常量的结果值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。</a:t>
            </a:r>
            <a:endParaRPr lang="en-US" altLang="zh-CN" sz="28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B8D627-1FDD-6A74-6147-1C69837E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108" y="2325361"/>
            <a:ext cx="2562247" cy="43994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37A308-A1BD-B68F-7511-70EC66884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294" y="2325361"/>
            <a:ext cx="2573411" cy="43994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26AC8F-6B95-F4F9-6390-F201C91F5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9644" y="2325361"/>
            <a:ext cx="2660111" cy="43994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 dirty="0">
                  <a:ea typeface="钉钉进步体" panose="00020600040101010101" pitchFamily="18" charset="-122"/>
                </a:rPr>
                <a:t>switch</a:t>
              </a:r>
              <a:r>
                <a:rPr lang="zh-CN" altLang="en-US" sz="3200" b="1" dirty="0">
                  <a:ea typeface="钉钉进步体" panose="00020600040101010101" pitchFamily="18" charset="-122"/>
                </a:rPr>
                <a:t>语句说明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75070" y="1143000"/>
            <a:ext cx="10612458" cy="747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2.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每一个</a:t>
            </a:r>
            <a:r>
              <a:rPr lang="en-US" altLang="zh-CN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case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的常量表达式的值必须互不相同，否则出现矛盾现象。</a:t>
            </a:r>
            <a:endParaRPr lang="en-US" altLang="zh-CN" sz="28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B7327E7-C89D-1285-2BF2-D6EB2E4CA772}"/>
              </a:ext>
            </a:extLst>
          </p:cNvPr>
          <p:cNvGrpSpPr/>
          <p:nvPr/>
        </p:nvGrpSpPr>
        <p:grpSpPr>
          <a:xfrm>
            <a:off x="4782292" y="2040746"/>
            <a:ext cx="2627414" cy="4163245"/>
            <a:chOff x="4782292" y="2040746"/>
            <a:chExt cx="2627414" cy="416324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D80B0C0-538D-DEED-6062-79A2B5EBF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2292" y="2040746"/>
              <a:ext cx="2627414" cy="4163245"/>
            </a:xfrm>
            <a:prstGeom prst="rect">
              <a:avLst/>
            </a:prstGeom>
          </p:spPr>
        </p:pic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5F523B5-55F2-A628-AA4F-E6C35156BE95}"/>
                </a:ext>
              </a:extLst>
            </p:cNvPr>
            <p:cNvSpPr/>
            <p:nvPr/>
          </p:nvSpPr>
          <p:spPr>
            <a:xfrm>
              <a:off x="5460679" y="4438777"/>
              <a:ext cx="726676" cy="205892"/>
            </a:xfrm>
            <a:prstGeom prst="roundRect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55B7B57-8034-C586-FD4A-1935449E4560}"/>
                </a:ext>
              </a:extLst>
            </p:cNvPr>
            <p:cNvSpPr/>
            <p:nvPr/>
          </p:nvSpPr>
          <p:spPr>
            <a:xfrm>
              <a:off x="5460679" y="4984793"/>
              <a:ext cx="726676" cy="205892"/>
            </a:xfrm>
            <a:prstGeom prst="roundRect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183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 dirty="0">
                  <a:ea typeface="钉钉进步体" panose="00020600040101010101" pitchFamily="18" charset="-122"/>
                </a:rPr>
                <a:t>switch</a:t>
              </a:r>
              <a:r>
                <a:rPr lang="zh-CN" altLang="en-US" sz="3200" b="1" dirty="0">
                  <a:ea typeface="钉钉进步体" panose="00020600040101010101" pitchFamily="18" charset="-122"/>
                </a:rPr>
                <a:t>语句说明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9800" y="1040054"/>
            <a:ext cx="7772400" cy="747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3.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各个</a:t>
            </a:r>
            <a:r>
              <a:rPr lang="en-US" altLang="zh-CN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case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的出现次序不影响执行结果。</a:t>
            </a:r>
            <a:endParaRPr lang="en-US" altLang="zh-CN" sz="28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B95C91-F126-4D21-E874-F7D5148B2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938" y="1876533"/>
            <a:ext cx="2640177" cy="43630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BCFF22-95DA-D6C5-6691-9ECB3149B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077" y="1876533"/>
            <a:ext cx="2495639" cy="4357737"/>
          </a:xfrm>
          <a:prstGeom prst="rect">
            <a:avLst/>
          </a:prstGeom>
        </p:spPr>
      </p:pic>
      <p:sp>
        <p:nvSpPr>
          <p:cNvPr id="10" name="等号 9">
            <a:extLst>
              <a:ext uri="{FF2B5EF4-FFF2-40B4-BE49-F238E27FC236}">
                <a16:creationId xmlns:a16="http://schemas.microsoft.com/office/drawing/2014/main" id="{3BD50AC6-0469-1132-C3F3-CAF8082C5F9C}"/>
              </a:ext>
            </a:extLst>
          </p:cNvPr>
          <p:cNvSpPr/>
          <p:nvPr/>
        </p:nvSpPr>
        <p:spPr>
          <a:xfrm>
            <a:off x="5177562" y="3613340"/>
            <a:ext cx="987067" cy="884122"/>
          </a:xfrm>
          <a:prstGeom prst="mathEqual">
            <a:avLst>
              <a:gd name="adj1" fmla="val 12017"/>
              <a:gd name="adj2" fmla="val 18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49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1253</Words>
  <Application>Microsoft Office PowerPoint</Application>
  <PresentationFormat>宽屏</PresentationFormat>
  <Paragraphs>201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钉钉进步体</vt:lpstr>
      <vt:lpstr>黑体</vt:lpstr>
      <vt:lpstr>Arial</vt:lpstr>
      <vt:lpstr>Consolas</vt:lpstr>
      <vt:lpstr>tahoma</vt:lpstr>
      <vt:lpstr>Wingdings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liolau</dc:creator>
  <cp:lastModifiedBy>马 百泽</cp:lastModifiedBy>
  <cp:revision>5</cp:revision>
  <dcterms:created xsi:type="dcterms:W3CDTF">2022-05-01T10:24:29Z</dcterms:created>
  <dcterms:modified xsi:type="dcterms:W3CDTF">2023-04-14T09:52:36Z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