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7" r:id="rId4"/>
    <p:sldId id="585" r:id="rId5"/>
    <p:sldId id="586" r:id="rId6"/>
    <p:sldId id="394" r:id="rId7"/>
    <p:sldId id="591" r:id="rId8"/>
    <p:sldId id="531" r:id="rId9"/>
    <p:sldId id="532" r:id="rId10"/>
    <p:sldId id="490" r:id="rId11"/>
    <p:sldId id="595" r:id="rId12"/>
    <p:sldId id="594" r:id="rId13"/>
    <p:sldId id="596" r:id="rId14"/>
    <p:sldId id="592" r:id="rId15"/>
    <p:sldId id="587" r:id="rId16"/>
    <p:sldId id="597" r:id="rId17"/>
    <p:sldId id="599" r:id="rId18"/>
    <p:sldId id="258" r:id="rId19"/>
    <p:sldId id="584" r:id="rId20"/>
    <p:sldId id="590" r:id="rId21"/>
    <p:sldId id="600" r:id="rId22"/>
    <p:sldId id="601" r:id="rId23"/>
    <p:sldId id="418" r:id="rId24"/>
    <p:sldId id="552" r:id="rId25"/>
    <p:sldId id="583" r:id="rId26"/>
    <p:sldId id="58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8" r:id="rId42"/>
    <p:sldId id="619" r:id="rId43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一维数组的引用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8F2FAA-10D4-645C-D18F-B06DC898F083}"/>
              </a:ext>
            </a:extLst>
          </p:cNvPr>
          <p:cNvSpPr txBox="1"/>
          <p:nvPr/>
        </p:nvSpPr>
        <p:spPr>
          <a:xfrm>
            <a:off x="919712" y="747252"/>
            <a:ext cx="85832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一维数组元素的引用格式：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数组名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下标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     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a[10];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D693CF06-C827-037A-1CE4-9263D18ED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80214"/>
              </p:ext>
            </p:extLst>
          </p:nvPr>
        </p:nvGraphicFramePr>
        <p:xfrm>
          <a:off x="875068" y="1895213"/>
          <a:ext cx="10441861" cy="530860"/>
        </p:xfrm>
        <a:graphic>
          <a:graphicData uri="http://schemas.openxmlformats.org/drawingml/2006/table">
            <a:tbl>
              <a:tblPr/>
              <a:tblGrid>
                <a:gridCol w="1043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31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448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0]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a[1]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a[2]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a[3]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a[4]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a[5]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a[6]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a[7]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a[8]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a[9]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2A9CBC1B-E198-1FCE-2B80-23007359E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33" y="2596749"/>
            <a:ext cx="85471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数组共有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个元素组成，在内存中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个数组元素共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个连续的存储单元。使用数组下标可以操作数组中的任何一个空间。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数组最小下标为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，最大下标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。每个单元就是一个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GB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每个数组第一个元素的下标都是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最后一个元素的下标为“数组长度减1”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由于习惯问题，一般我们会从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号元素开始使用，所以一般我们定义数组时会比范围稍微大一些。</a:t>
            </a:r>
          </a:p>
        </p:txBody>
      </p:sp>
    </p:spTree>
    <p:extLst>
      <p:ext uri="{BB962C8B-B14F-4D97-AF65-F5344CB8AC3E}">
        <p14:creationId xmlns:p14="http://schemas.microsoft.com/office/powerpoint/2010/main" val="228880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例题：整数的和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901139"/>
            <a:ext cx="10441859" cy="3477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个整数，然后输出第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个整数和第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个整数的和。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个整数，即输入的第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个整数和第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个整数之和。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1 2 3 4 5 6 7 8 9 10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10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6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09306" y="747251"/>
            <a:ext cx="8548848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初始化数组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a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引用序号为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的数组元素储存输入值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]+a[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6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程序阅读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09306" y="747251"/>
            <a:ext cx="8548848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a[i]=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-i;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cout&lt;&lt;a[i]&lt;&lt;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C34496-5526-707E-13BD-4BA8D7C60AE4}"/>
              </a:ext>
            </a:extLst>
          </p:cNvPr>
          <p:cNvSpPr txBox="1"/>
          <p:nvPr/>
        </p:nvSpPr>
        <p:spPr>
          <a:xfrm>
            <a:off x="1767874" y="5391193"/>
            <a:ext cx="2841448" cy="719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输出结果是？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256E1F-B104-51B8-F0EB-A7F5FF0E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5286375"/>
            <a:ext cx="8524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3021" y="-60928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注意事项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4B15F-624F-72D6-654E-59A8791E1ADA}"/>
              </a:ext>
            </a:extLst>
          </p:cNvPr>
          <p:cNvSpPr txBox="1"/>
          <p:nvPr/>
        </p:nvSpPr>
        <p:spPr>
          <a:xfrm>
            <a:off x="2055223" y="1793111"/>
            <a:ext cx="8590280" cy="29355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数组名需要是一个合法变量名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要用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括起来，每个元素要用，隔开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数组中所有元素的类型均相同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元素数量不能大于数组大小</a:t>
            </a:r>
            <a:endParaRPr lang="en-US" altLang="zh-CN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90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注意事项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4B15F-624F-72D6-654E-59A8791E1ADA}"/>
              </a:ext>
            </a:extLst>
          </p:cNvPr>
          <p:cNvSpPr txBox="1"/>
          <p:nvPr/>
        </p:nvSpPr>
        <p:spPr>
          <a:xfrm>
            <a:off x="1800859" y="794735"/>
            <a:ext cx="859028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数组越界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C++语言规定，使用数组时，要注意：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(1)数组元素的下标值为正整数。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(2)在定义元素个数的下标范围内使用。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然而，当在程序中把下标写成负数、大于数组元素的个数时，程序编译的时候是不会出错的。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a[10];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a[-3]=5;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a[20]=15;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a[10]=20;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k=a[30];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这些语句的语法是正确的，能够通过程序的编译。然而，它们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要访问的数组元素并不在数组的存储空间的，这种现象叫数组越界。</a:t>
            </a:r>
          </a:p>
        </p:txBody>
      </p:sp>
    </p:spTree>
    <p:extLst>
      <p:ext uri="{BB962C8B-B14F-4D97-AF65-F5344CB8AC3E}">
        <p14:creationId xmlns:p14="http://schemas.microsoft.com/office/powerpoint/2010/main" val="86486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选择题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1278542"/>
            <a:ext cx="10441859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想要定义一个一维数组，应该使用下面哪段代码？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C717EC1-C3C3-5E4B-3B0D-5531988C7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1885333"/>
            <a:ext cx="10441859" cy="21852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>
                <a:solidFill>
                  <a:schemeClr val="bg1"/>
                </a:solidFill>
                <a:latin typeface="JetBrains Mono" panose="02000009000000000000" pitchFamily="49" charset="0"/>
              </a:rPr>
              <a:t>A.</a:t>
            </a:r>
            <a:r>
              <a:rPr lang="en-US" altLang="zh-CN" sz="2000">
                <a:solidFill>
                  <a:srgbClr val="0000FF"/>
                </a:solidFill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 n[</a:t>
            </a:r>
            <a:r>
              <a:rPr lang="en-US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10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]={</a:t>
            </a:r>
            <a:r>
              <a:rPr lang="en-US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};</a:t>
            </a:r>
          </a:p>
          <a:p>
            <a:pPr>
              <a:buNone/>
            </a:pPr>
            <a:endParaRPr lang="en-US" altLang="zh-CN" sz="200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pPr>
              <a:buNone/>
            </a:pPr>
            <a:r>
              <a:rPr lang="en-US" altLang="zh-CN" sz="2000">
                <a:solidFill>
                  <a:schemeClr val="bg1"/>
                </a:solidFill>
                <a:latin typeface="JetBrains Mono" panose="02000009000000000000" pitchFamily="49" charset="0"/>
              </a:rPr>
              <a:t>B.</a:t>
            </a:r>
            <a:r>
              <a:rPr lang="en-US" altLang="zh-CN" sz="2000">
                <a:solidFill>
                  <a:srgbClr val="0000FF"/>
                </a:solidFill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 n[</a:t>
            </a:r>
            <a:r>
              <a:rPr lang="en-US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]={</a:t>
            </a:r>
            <a:r>
              <a:rPr lang="en-US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};</a:t>
            </a:r>
          </a:p>
          <a:p>
            <a:pPr>
              <a:buNone/>
            </a:pPr>
            <a:endParaRPr lang="en-US" altLang="zh-CN" sz="200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pPr>
              <a:buNone/>
            </a:pPr>
            <a:r>
              <a:rPr lang="pt-BR" altLang="zh-CN" sz="2000">
                <a:solidFill>
                  <a:schemeClr val="bg1"/>
                </a:solidFill>
                <a:latin typeface="JetBrains Mono" panose="02000009000000000000" pitchFamily="49" charset="0"/>
              </a:rPr>
              <a:t>C.</a:t>
            </a:r>
            <a:r>
              <a:rPr lang="pt-BR" altLang="zh-CN" sz="2000">
                <a:solidFill>
                  <a:srgbClr val="0000FF"/>
                </a:solidFill>
                <a:latin typeface="JetBrains Mono" panose="02000009000000000000" pitchFamily="49" charset="0"/>
              </a:rPr>
              <a:t>int</a:t>
            </a:r>
            <a:r>
              <a:rPr lang="pt-BR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 n[</a:t>
            </a:r>
            <a:r>
              <a:rPr lang="pt-BR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pt-BR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]={</a:t>
            </a:r>
            <a:r>
              <a:rPr lang="pt-BR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pt-BR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pt-BR" altLang="zh-CN" sz="2000">
                <a:solidFill>
                  <a:srgbClr val="A31515"/>
                </a:solidFill>
                <a:latin typeface="JetBrains Mono" panose="02000009000000000000" pitchFamily="49" charset="0"/>
              </a:rPr>
              <a:t>'c'</a:t>
            </a:r>
            <a:r>
              <a:rPr lang="pt-BR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pt-BR" altLang="zh-CN" sz="200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pt-BR" altLang="zh-CN" sz="2000">
                <a:solidFill>
                  <a:srgbClr val="000000"/>
                </a:solidFill>
                <a:latin typeface="JetBrains Mono" panose="02000009000000000000" pitchFamily="49" charset="0"/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49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选择题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1315206"/>
            <a:ext cx="10441859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运行下面的程序，得到的结果是？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29D9C4-DD13-845B-98DC-FCE7C356FCF1}"/>
              </a:ext>
            </a:extLst>
          </p:cNvPr>
          <p:cNvSpPr txBox="1"/>
          <p:nvPr/>
        </p:nvSpPr>
        <p:spPr>
          <a:xfrm>
            <a:off x="875071" y="1996442"/>
            <a:ext cx="8548848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pt-BR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n[</a:t>
            </a:r>
            <a:r>
              <a:rPr lang="pt-BR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]={</a:t>
            </a:r>
            <a:r>
              <a:rPr lang="pt-BR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pt-BR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pt-BR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,};</a:t>
            </a:r>
          </a:p>
          <a:p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n[</a:t>
            </a:r>
            <a:r>
              <a:rPr lang="pt-BR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]=n[</a:t>
            </a:r>
            <a:r>
              <a:rPr lang="pt-BR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]+</a:t>
            </a:r>
            <a:r>
              <a:rPr lang="pt-BR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cout&lt;&lt;n[</a:t>
            </a:r>
            <a:r>
              <a:rPr lang="pt-BR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pt-BR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C717EC1-C3C3-5E4B-3B0D-5531988C7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3224768"/>
            <a:ext cx="10441859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 typeface="+mj-lt"/>
              <a:buAutoNum type="alphaUcPeriod"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3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+mj-lt"/>
              <a:buAutoNum type="alphaUcPeriod"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2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A2AA7E-8E3A-E751-631B-DA330FA9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3" y="4407880"/>
            <a:ext cx="5172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逆序输出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47251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从键盘输入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个整数，使用数组的方式将其逆序输出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个整数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个整数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6 3 5 7 8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8 7 5 3 6</a:t>
            </a:r>
            <a:endParaRPr lang="zh-CN" altLang="en-US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58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425675" y="2151727"/>
            <a:ext cx="93406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第</a:t>
            </a:r>
            <a:r>
              <a:rPr lang="en-US" altLang="zh-CN" sz="8000" b="1">
                <a:solidFill>
                  <a:schemeClr val="bg1"/>
                </a:solidFill>
              </a:rPr>
              <a:t>3-1</a:t>
            </a:r>
            <a:r>
              <a:rPr lang="zh-CN" altLang="en-US" sz="8000" b="1">
                <a:solidFill>
                  <a:schemeClr val="bg1"/>
                </a:solidFill>
              </a:rPr>
              <a:t>课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一维数组</a:t>
            </a:r>
            <a:endParaRPr lang="en-US" altLang="zh-CN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21575" y="747251"/>
            <a:ext cx="8548848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;i&gt;=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;i--){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cout&lt;&lt;a[i]&lt;&lt;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00616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逆序输出改进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47089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从键盘输入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个整数，使用数组的方式将其逆序输出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第一行：数据个数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n(1&lt;=n&lt;=100)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第二行：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个数（数字之间用空格隔开）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(n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个数的逆序排列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2 3 4 5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5 4 3 2</a:t>
            </a:r>
            <a:endParaRPr lang="zh-CN" altLang="en-US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11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21575" y="747251"/>
            <a:ext cx="8548848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i=n;i&gt;=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;i--){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cout&lt;&lt;a[i]&lt;&lt;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9017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与指定数字相同的数的个数</a:t>
              </a:r>
              <a:r>
                <a:rPr lang="en-US" altLang="zh-CN" sz="3200" b="1" dirty="0"/>
                <a:t>1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593363"/>
            <a:ext cx="10441859" cy="50167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输出一个整数序列中与指定数字相同的数的个数。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输入包含两行：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第一行有两个数，分别表示整数序列的长度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(N &lt;= 100)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和指定的整数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第二行为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个整数，整数之间以一个空格分开；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个数中与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相同的数的个数。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3 2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2 3 2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09306" y="747251"/>
            <a:ext cx="8548848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全局变量  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空间不受限  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2.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默认全为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0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n,m,s=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第一行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循环了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cin&gt;&gt;x;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 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循环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  读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个数据  第二行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(x==m)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s++;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78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与指定数字相同的数的个数</a:t>
              </a:r>
              <a:r>
                <a:rPr lang="en-US" altLang="zh-CN" sz="3200" b="1" dirty="0"/>
                <a:t>2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98" y="779472"/>
            <a:ext cx="10441859" cy="47089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输出一个整数序列中与指定数字相同的数的个数。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第一行为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，表示整数序列的长度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(N &lt;= 100)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第二行为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个整数，整数之间以一个空格分开；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第三行包含一个整数，为指定的整数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个数中与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相同的数的个数。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2 3 2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61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15031"/>
            <a:ext cx="8562745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全局变量  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空间不受限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2.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默认全为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0 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n,m,s=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第一行数据 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//i=0,1,2,3,4,.....n-1  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循环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,i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是数组下标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cin&gt;&gt;a[i];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第二行数据 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第三行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(a[i]==m)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01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美人松的高度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47251"/>
            <a:ext cx="10441859" cy="50167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光头强看到丛林里有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棵美人松，当然每个松的高度是已知的，李老板要问光头强：高度超过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的美人松有多少棵？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第一行为一个正整数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1&lt;N&lt;10000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，表示美人松的个数。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第二行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个正整数，表示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棵美人松的高度。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第三行一个正整数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，表示高度超过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的美人松有多少棵。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一行一个整数，表示对应高度为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K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的树的数量，如果没有则输出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3 4 5 2 3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88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795409" y="747251"/>
            <a:ext cx="8562745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n,k;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cin&gt;&gt;k;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cnt=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(a[i]&gt;=k){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cnt++;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cout&lt;&lt;cnt&lt;&lt;endl;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12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成绩统计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47251"/>
            <a:ext cx="10441859" cy="40934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现有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个学生的成绩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最多不超过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120)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，请统计分数大于平均分的总人数。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，表示学生的人数（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1&lt;=n&lt;=1000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个被空格隔开的整数表示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个学生的成绩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(0&lt;=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每个学生的成绩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&lt;=120)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成绩大于平均分的总人数。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70 60 90 65 85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61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751693" y="2071176"/>
            <a:ext cx="7975301" cy="326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了解一维数组的基本概念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掌握一维数组的基本操作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15031"/>
            <a:ext cx="8562745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n,sum=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sum+=a[i];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avg=sum*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(a[i]&gt;avg)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667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求低于平均年龄的学生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53245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给出一个班级里每名学生的年龄（正整数），求所有学生的平均年龄，将低于平均年龄的学生输出。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一行一个正整数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，表示学生的人数，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1≤n≤100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后面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行，每行一个正整数，表示学生的年龄，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15≤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年龄≤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第一行一个浮点数，表示平均年龄。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第二行为低于平均年龄的学生。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18  17  16  18  15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16.8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16  15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804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15031"/>
            <a:ext cx="8562745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n,sum=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sum+=a[i];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avg=sum*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cout&lt;&lt;avg&lt;&lt;endl;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(a[i]&lt;avg)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cout&lt;&lt;a[i]&lt;&lt;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921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陶陶摘苹果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陶陶家的院子里有一棵苹果树，每到秋天树上就会结出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个苹果。苹果成熟的时候，陶陶就会跑去摘苹果。陶陶有个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厘米高的板凳，当她不能直接用手摘到苹果的时候，就会踩到板凳上再试试。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    现在已知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个苹果到地面的高度，以及陶陶把手伸直的时候能够达到的最大高度，请帮陶陶算一下她能够摘到的苹果的数目。假设她碰到苹果，苹果就会掉下来。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包括两行数据。第一行包含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以厘米为单位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分别表示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个苹果到地面的高度，两个相邻的整数之间用一个空格隔开。第二行只包括一个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120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120)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以厘米为单位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，表示陶陶把手伸直的时候能够达到的最大高度。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 包括一行，这一行只包含一个整数，表示陶陶能够摘到的苹果的数目。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100 200 150 140 129 134 167 198 200 111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9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79472"/>
            <a:ext cx="8562745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int a[100];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n,m,s=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//i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是数组下标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cin&gt;&gt;a[i];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第一行数据 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第二行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(m+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&gt;=a[i])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5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不与最大数相同的数字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40934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输出一个整数数列中不与最大数相同的数字之和。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第一行为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N(N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为接下来数的个数，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 &lt;= 100)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第二行为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个整数，数与数之间以一个空格分开，每个整数的范围是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-1000,000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1000,000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个数中除去最大数其余数字之和。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1 2 3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3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D5AB48-8AB3-59C9-A072-5058CDCF855F}"/>
              </a:ext>
            </a:extLst>
          </p:cNvPr>
          <p:cNvSpPr/>
          <p:nvPr/>
        </p:nvSpPr>
        <p:spPr>
          <a:xfrm>
            <a:off x="4366828" y="2886858"/>
            <a:ext cx="214198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样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例输入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endParaRPr lang="zh-CN" altLang="en-US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4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1 2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3 3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endParaRPr lang="zh-CN" altLang="en-US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3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071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79472"/>
            <a:ext cx="8562745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 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max1=-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 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保存到数组里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max1=max(max1,a[i]);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(max1!=a[i])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s=s+a[i];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393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计算书费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46220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下面是一个图书的单价：计算概论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28.9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本，数据结构与算法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32.7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本，数字逻辑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45.6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C++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程序设计教程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78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本，人工智能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35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本，计算机体系结构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86.2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本，编译原理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27.8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本，操作系统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43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本，计算机网络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56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JAVA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程序设计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65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给定每种图书购买的数量，编程计算应付的总费用。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输入一行，包含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大于等于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，小于等于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，分别表示购买的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计算概论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数据结构与算法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数字逻辑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《C++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程序设计教程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人工智能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计算机体系结构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编译原理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操作系统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计算机网络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《JAVA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程序设计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》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的数量（以本为单位）。每两个整数用一个空格分开。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输出一行，包含一个浮点数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f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，表示应付的总费用。精确到小数点后一位。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1 5 8 10 5 1 1 2 3 4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2140.2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127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79472"/>
            <a:ext cx="8562745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float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]={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28.9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32.7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45.6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78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86.2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27.8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},sum=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ct;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cin&gt;&gt;ct;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sum+=ct*a[i-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cout&lt;&lt;sum;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28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年龄与疾病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60251"/>
            <a:ext cx="10441859" cy="53245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某医院想统计一下某项疾病的获得与否与年龄是否有关，需要对以前的诊断记录进行整理，按照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0-18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19-35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36-60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以上（含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）四个年龄段统计的患病人数占总患病人数的比例。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zh-CN" altLang="en-US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共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行，第一行为过往病人的数目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 &lt; n &lt;= 100)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，第二行为每个病人患病时的年龄。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按照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0-18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19-35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36-60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以上（含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）四个年龄段输出该段患病人数占总患病人数的比例，以百分比的形式输出，精确到小数点后两位。每个年龄段占一行，共四行。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1 11 21 31 41 51 61 71 81 91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20.00%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20.00%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20.00%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40.00%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7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61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77310" y="747252"/>
            <a:ext cx="5583701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],b[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(a[i]&gt;=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&amp;&amp;a[i]&lt;=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18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b[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(a[i]&gt;=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19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&amp;&amp;a[i]&lt;=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b[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(a[i]&gt;=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&amp;&amp;a[i]&lt;=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b[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1F8FD6-4E05-2B6E-367F-EA390E8DB82C}"/>
              </a:ext>
            </a:extLst>
          </p:cNvPr>
          <p:cNvSpPr txBox="1"/>
          <p:nvPr/>
        </p:nvSpPr>
        <p:spPr>
          <a:xfrm>
            <a:off x="6330990" y="715031"/>
            <a:ext cx="5583701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b[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cout&lt;&lt;fixed&lt;&lt;setprecision(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)&lt;&lt;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*b[i]/n*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"%"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20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课堂总结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8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知识总结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426747" y="578278"/>
            <a:ext cx="7975301" cy="4369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了解一维数组的基本概念：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概念、定义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掌握一维数组的基本操作：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初始化方法、引用方法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能否声明一系列变量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9" name="矩形 2">
            <a:extLst>
              <a:ext uri="{FF2B5EF4-FFF2-40B4-BE49-F238E27FC236}">
                <a16:creationId xmlns:a16="http://schemas.microsoft.com/office/drawing/2014/main" id="{92DD8743-0859-11C6-02E6-27708D68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40" y="998896"/>
            <a:ext cx="9520554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在之前的题目中出现过很多需要输入的数据，我们可以使用多个变量把这些数据都保存下来，但是定义很多个变量很不方便，这个时候就需要数组了</a:t>
            </a:r>
            <a:endParaRPr lang="en-US" altLang="zh-CN" sz="5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7993E3-D614-DBF5-5516-ED6C46FA0F41}"/>
              </a:ext>
            </a:extLst>
          </p:cNvPr>
          <p:cNvSpPr/>
          <p:nvPr/>
        </p:nvSpPr>
        <p:spPr>
          <a:xfrm>
            <a:off x="6284277" y="3200710"/>
            <a:ext cx="5907723" cy="227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</a:pPr>
            <a:r>
              <a:rPr kumimoji="1" lang="zh-CN" altLang="en-US" sz="2400">
                <a:solidFill>
                  <a:srgbClr val="000066"/>
                </a:solidFill>
                <a:latin typeface="+mn-ea"/>
              </a:rPr>
              <a:t>如果声明变量的时候只声明一次，就能得到一系列变量可以使用，这样多方便啊！</a:t>
            </a:r>
            <a:endParaRPr kumimoji="1" lang="en-US" altLang="zh-CN" sz="2400">
              <a:solidFill>
                <a:srgbClr val="000066"/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</a:pPr>
            <a:r>
              <a:rPr kumimoji="1" lang="zh-CN" altLang="en-US" sz="2400">
                <a:solidFill>
                  <a:srgbClr val="000066"/>
                </a:solidFill>
                <a:latin typeface="+mn-ea"/>
              </a:rPr>
              <a:t>就像火车一样，直接是动用一列火车来装货，找货物的时候我们只要找到车厢号就行啦。</a:t>
            </a:r>
            <a:endParaRPr kumimoji="1" lang="en-US" altLang="zh-CN" sz="2800" b="1">
              <a:solidFill>
                <a:srgbClr val="000066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DAC42-8A61-DB95-CF47-92F24F74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" y="3145025"/>
            <a:ext cx="5238317" cy="26594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数组的概念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C2684EBA-6E78-DBDA-579B-E94FB65A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070" y="1496740"/>
            <a:ext cx="10875703" cy="340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数组是一种容器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放数据的东西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，是一堆类型相同的变量，其特点是：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数组里的内容必须都是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同一种数据类型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数组一旦创建，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不能改变大小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数组中的元素在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内存中是连续依次排列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一维数组的定义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Text Box 2">
            <a:extLst>
              <a:ext uri="{FF2B5EF4-FFF2-40B4-BE49-F238E27FC236}">
                <a16:creationId xmlns:a16="http://schemas.microsoft.com/office/drawing/2014/main" id="{E17885E6-DDD6-FF56-EC5A-1E414031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34" y="917290"/>
            <a:ext cx="956670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如果批量存储数据，而且数据之间具有相同的属性，就可以把这批数据看做为一个整体，称为数组。用统一的名字表示这批数据，用序号或者下标来区分各个数据。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数组就是一个有序数据的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集合。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当数组中每个元素只带有一个下标时，我们称这样的数组为一维数组。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①数组名的命名规则与变量名的命名规则一致。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②常量表达式表示数组元素的个数。可以是常量和符号常量，但不能是变量。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例如：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8CFFED-AA12-4252-05DD-2DA91987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35" y="3593558"/>
            <a:ext cx="4242613" cy="26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一维数组的初始化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F804E-3DF0-3551-7C9F-9929F9BB47C0}"/>
              </a:ext>
            </a:extLst>
          </p:cNvPr>
          <p:cNvSpPr txBox="1"/>
          <p:nvPr/>
        </p:nvSpPr>
        <p:spPr>
          <a:xfrm>
            <a:off x="1096166" y="590524"/>
            <a:ext cx="10924309" cy="6039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数组是由一定数目的同类元素顺序排列而成的结构类型数据</a:t>
            </a: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数组的初始化可以在定义时一并完成。格式：</a:t>
            </a:r>
            <a:endParaRPr lang="zh-CN" altLang="en-US" sz="2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　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类型标识符  数组名[常量表达式]={值1，值2，…}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例如：</a:t>
            </a:r>
            <a:endParaRPr lang="zh-CN" altLang="en-US" sz="2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　int a[5]={1,2,3,4,5}</a:t>
            </a:r>
            <a:endParaRPr lang="zh-CN" altLang="en-US" sz="2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</a:t>
            </a:r>
            <a:endParaRPr lang="zh-CN" altLang="en-US" sz="2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(1)在初值列表中可以写出全部数组元素的值，也可以写出部分。例如，以下方式可以对数组进行初始化：</a:t>
            </a:r>
            <a:endParaRPr lang="zh-CN" altLang="en-US" sz="2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int x[10]={0,1,2,3,4};</a:t>
            </a:r>
            <a:endParaRPr lang="zh-CN" altLang="en-US" sz="2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该方法仅对数组的前5个元素依次进行初始化，其余值为0。</a:t>
            </a:r>
            <a:endParaRPr lang="zh-CN" altLang="en-US" sz="2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(2)对数组元素全部初始化为0，可以简写为：{}。</a:t>
            </a:r>
            <a:endParaRPr lang="zh-CN" altLang="en-US" sz="2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例如：</a:t>
            </a:r>
            <a:endParaRPr lang="zh-CN" altLang="en-US" sz="2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5405" algn="l"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int a[5]={}; 将数组a的5个元素都初始化为0。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08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初始化说明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41A50-05DB-0789-9675-514079F88DD3}"/>
              </a:ext>
            </a:extLst>
          </p:cNvPr>
          <p:cNvSpPr txBox="1"/>
          <p:nvPr/>
        </p:nvSpPr>
        <p:spPr>
          <a:xfrm>
            <a:off x="1084456" y="835456"/>
            <a:ext cx="408969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#include 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using namespace std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int a[5]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 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int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for(int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=0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;i&lt;5;i++)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cout&lt;&lt;a[i]&lt;&lt;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return 0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80BC4B-202C-2B6C-98AC-F5BBB156860F}"/>
              </a:ext>
            </a:extLst>
          </p:cNvPr>
          <p:cNvSpPr txBox="1"/>
          <p:nvPr/>
        </p:nvSpPr>
        <p:spPr>
          <a:xfrm>
            <a:off x="6637300" y="835455"/>
            <a:ext cx="408969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#include 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using namespace std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int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int a[5]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for(int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=0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;i&lt;5;i++)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cout&lt;&lt;a[i]&lt;&lt;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return 0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B1A0D-5E1C-E60D-B1B8-3A216FDB1061}"/>
              </a:ext>
            </a:extLst>
          </p:cNvPr>
          <p:cNvSpPr txBox="1"/>
          <p:nvPr/>
        </p:nvSpPr>
        <p:spPr>
          <a:xfrm>
            <a:off x="1084456" y="3859241"/>
            <a:ext cx="9767046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区别：程序1和程序2的区别在于数组定义在int main()之外与之内。</a:t>
            </a:r>
          </a:p>
          <a:p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程序1中数组定义放在int main()之外，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其初始值是0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值</a:t>
            </a:r>
            <a:r>
              <a:rPr lang="zh-CN" altLang="en-US" sz="2800">
                <a:solidFill>
                  <a:srgbClr val="002060"/>
                </a:solidFill>
                <a:latin typeface="+mn-ea"/>
              </a:rPr>
              <a:t>。</a:t>
            </a:r>
            <a:endParaRPr lang="en-US" altLang="zh-CN" sz="2800">
              <a:solidFill>
                <a:srgbClr val="002060"/>
              </a:solidFill>
              <a:latin typeface="+mn-ea"/>
            </a:endParaRPr>
          </a:p>
          <a:p>
            <a:r>
              <a:rPr lang="zh-CN" altLang="en-US" sz="2800">
                <a:solidFill>
                  <a:srgbClr val="002060"/>
                </a:solidFill>
                <a:latin typeface="+mn-ea"/>
              </a:rPr>
              <a:t>程序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2中数组定义放在int main()之内，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其初始值是随机的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26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38391</TotalTime>
  <Words>4112</Words>
  <Application>Microsoft Office PowerPoint</Application>
  <PresentationFormat>宽屏</PresentationFormat>
  <Paragraphs>527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等线</vt:lpstr>
      <vt:lpstr>黑体</vt:lpstr>
      <vt:lpstr>微软雅黑</vt:lpstr>
      <vt:lpstr>Arial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刘 洋</cp:lastModifiedBy>
  <cp:revision>151</cp:revision>
  <dcterms:created xsi:type="dcterms:W3CDTF">2022-02-13T07:09:00Z</dcterms:created>
  <dcterms:modified xsi:type="dcterms:W3CDTF">2022-10-21T15:23:28Z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