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7" r:id="rId4"/>
    <p:sldId id="585" r:id="rId5"/>
    <p:sldId id="586" r:id="rId6"/>
    <p:sldId id="394" r:id="rId7"/>
    <p:sldId id="620" r:id="rId8"/>
    <p:sldId id="621" r:id="rId9"/>
    <p:sldId id="531" r:id="rId10"/>
    <p:sldId id="591" r:id="rId11"/>
    <p:sldId id="596" r:id="rId12"/>
    <p:sldId id="258" r:id="rId13"/>
    <p:sldId id="584" r:id="rId14"/>
    <p:sldId id="590" r:id="rId15"/>
    <p:sldId id="600" r:id="rId16"/>
    <p:sldId id="601" r:id="rId17"/>
    <p:sldId id="418" r:id="rId18"/>
    <p:sldId id="552" r:id="rId19"/>
    <p:sldId id="583" r:id="rId20"/>
    <p:sldId id="58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二维数组的存储及元素引用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1F2DBE40-0DA0-757E-959B-30E5626A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190" y="860169"/>
            <a:ext cx="7408305" cy="319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二维数组的存储方式是“行优先”的连续存储，先逐个存储第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行上的所有元素，再逐个存储第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行上的所有元素，依此类推。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引用二维数组的某一个元素，格式为：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类型名  数组名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下标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1][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下标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2]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6BD468-C3AA-F4A1-1A7A-C1975C363F26}"/>
              </a:ext>
            </a:extLst>
          </p:cNvPr>
          <p:cNvSpPr/>
          <p:nvPr/>
        </p:nvSpPr>
        <p:spPr>
          <a:xfrm>
            <a:off x="2165190" y="4569488"/>
            <a:ext cx="55867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先行后列，行和列的下标都是从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开始的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与直角坐标系的</a:t>
            </a:r>
            <a:r>
              <a:rPr lang="en-US" altLang="zh-CN" sz="2400" dirty="0" err="1">
                <a:solidFill>
                  <a:schemeClr val="bg1"/>
                </a:solidFill>
              </a:rPr>
              <a:t>x,y</a:t>
            </a:r>
            <a:r>
              <a:rPr lang="zh-CN" altLang="en-US" sz="2400" dirty="0">
                <a:solidFill>
                  <a:srgbClr val="FF0000"/>
                </a:solidFill>
              </a:rPr>
              <a:t>有区别的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可以让数组的编号与人们的习惯一致。</a:t>
            </a:r>
          </a:p>
        </p:txBody>
      </p:sp>
    </p:spTree>
    <p:extLst>
      <p:ext uri="{BB962C8B-B14F-4D97-AF65-F5344CB8AC3E}">
        <p14:creationId xmlns:p14="http://schemas.microsoft.com/office/powerpoint/2010/main" val="237802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程序阅读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8033" y="747251"/>
            <a:ext cx="5177838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a[i][j]=x;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x++;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cout&lt;&lt;a[i][j]&lt;&lt;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C34496-5526-707E-13BD-4BA8D7C60AE4}"/>
              </a:ext>
            </a:extLst>
          </p:cNvPr>
          <p:cNvSpPr txBox="1"/>
          <p:nvPr/>
        </p:nvSpPr>
        <p:spPr>
          <a:xfrm>
            <a:off x="6636724" y="943194"/>
            <a:ext cx="2841448" cy="719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输出结果是？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0F287-EA66-4CE1-3BD8-C4ECE566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60" y="2746602"/>
            <a:ext cx="6186240" cy="17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输出矩阵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列的矩阵（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1&lt;=n,m&lt;=9)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，其中每一格中的两位数的十位和个位分别为其行数和列数，请输出该矩阵中每一格中的数值。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两个数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m,n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，分别代表矩阵的行数和列数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输出为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行，每行上的整数为对应矩阵归零消减过程中，每次消减前位于第二行第二列的元素的值。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11 12 13 14</a:t>
            </a:r>
            <a:endParaRPr lang="zh-CN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21 22 23 24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31 32 33 34</a:t>
            </a:r>
            <a:endParaRPr lang="zh-CN" altLang="zh-CN" sz="200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458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6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交换列车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640281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列火车，每列火车有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节车厢。第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列火车和第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列火车停错位置了，那么正确的情况下清点的每节车厢货物的数量应该是什么样子的呢？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m+1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行，第一行是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m,n,x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；从第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行开始是每一列火车各车厢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货物量；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列，交换第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列火车和第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列火车后，各火车车厢货物数量。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3 4 3 2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1 2 3 4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5 6 7 8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9 8 7 6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1 2 3 4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9 8 7 6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5 6 7 8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11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34163" y="717790"/>
            <a:ext cx="5036425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m,n,x,y;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cin&gt;&gt;n&gt;&gt;m&gt;&gt;x&gt;&gt;y;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swap(a[x][i], a[y][i]);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1CD180-ABA9-5DF4-3B69-C52A26C443E7}"/>
              </a:ext>
            </a:extLst>
          </p:cNvPr>
          <p:cNvSpPr txBox="1"/>
          <p:nvPr/>
        </p:nvSpPr>
        <p:spPr>
          <a:xfrm>
            <a:off x="6435462" y="732521"/>
            <a:ext cx="5036425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cout&lt;&lt;a[i][j]&lt;&lt;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1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稀疏矩阵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大部分元素是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的矩阵称为稀疏矩阵，假设有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k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个非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元素，则可把稀疏矩阵用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K*3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的矩阵简记之，其中第一列是行号，第二列是列号，第三列是该行、该列下的非元素的值。如：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0  0  0  5     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写简记成：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 4  5      //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列有个数是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  2  0  0                         2  2  2      //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列有个数是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  1  0  0                         3  2  1      //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列有个数是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试编程读入一稀疏矩阵，转换成简记形式，并输出。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3 5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0  0  0  0  5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0  0  4  0  0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1  0  0  0  1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1  5  5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2  3  4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3  1  1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3  5  1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09306" y="747251"/>
            <a:ext cx="8548848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 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(a[i][j]){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&lt;&lt;a[i][j]&lt;&lt;endl;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计算对角线元素之和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98" y="779472"/>
            <a:ext cx="10441859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已知有一个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n*n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的矩阵，求该矩阵的两条对角线上的元素之和。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的矩阵。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分别输出两条对角线上的元素之和。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0 0 2 7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5 3 2 1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9 9 7 0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9 1 9 5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15 27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5DC7BE-BB20-D771-F2E5-D6AF5F56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44" y="2144830"/>
            <a:ext cx="4968552" cy="311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25675" y="2151727"/>
            <a:ext cx="9340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第</a:t>
            </a:r>
            <a:r>
              <a:rPr lang="en-US" altLang="zh-CN" sz="8000" b="1">
                <a:solidFill>
                  <a:schemeClr val="bg1"/>
                </a:solidFill>
              </a:rPr>
              <a:t>3-2</a:t>
            </a:r>
            <a:r>
              <a:rPr lang="zh-CN" altLang="en-US" sz="8000" b="1" dirty="0">
                <a:solidFill>
                  <a:schemeClr val="bg1"/>
                </a:solidFill>
              </a:rPr>
              <a:t>课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二维数组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15031"/>
            <a:ext cx="8562745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n,m,s1=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,s2=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(i+j==n+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)s1=s1+a[i][j];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(i-j==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)s2+=a[i][j];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cout&lt;&lt;s2&lt;&lt;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&lt;&lt;s1&lt;&lt;endl;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540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计算矩阵边缘元素之和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输入一个整数矩阵，计算位于矩阵边缘的元素之和。所谓矩阵边缘的元素，就是第一行和最后一行的元素以及第一列和最后一列的元素。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第一行分别为矩阵的行数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和列数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m&lt;100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n&lt;100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），两者之间以一个空格分开。接下来输入的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行数据中，每行包含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个整数，整数之间以一个空格分开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输出对应矩阵的边缘元素和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3 3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3 4 1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3 7 1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2 0 1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15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795409" y="747251"/>
            <a:ext cx="8562745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;j&lt;=n;j++)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;j&lt;=n;j++)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||i==m||j==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||j==n)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s+=a[i][j];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312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最强魔法师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每一次魔法矩阵施魔法时，总是由矩阵中魔法力最强的魔法师率先发起，现有一个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列的矩阵，要求编程序找出其中魔法力最强的学员及所在的行号和列号。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第一行两个数Ｍ和Ｎ（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1&lt;M,N&lt;100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），即行和列。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以下Ｍ行，每行有Ｎ个数字（每个数字不超过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10000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，保证没有相同的数）。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输出三个数，即最大值，最大值所在行，最大值所在列。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3 4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11 12 15 19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13 14 66 10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17 18 16 22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66 2 3</a:t>
            </a:r>
            <a:endParaRPr lang="zh-CN" altLang="en-US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1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77911" y="747251"/>
            <a:ext cx="5712341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 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 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max1=-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99999999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,x,y;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(max1&lt;a[i][j]){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max1=a[i][j];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x=i;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y=j;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CB9D24-42B4-A18D-565F-F67BEE0A9BEB}"/>
              </a:ext>
            </a:extLst>
          </p:cNvPr>
          <p:cNvSpPr txBox="1"/>
          <p:nvPr/>
        </p:nvSpPr>
        <p:spPr>
          <a:xfrm>
            <a:off x="6201750" y="747251"/>
            <a:ext cx="571234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cout&lt;&lt;max1&lt;&lt;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&lt;&lt;x&lt;&lt;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&lt;&lt;y&lt;&lt;endl;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66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图像相似度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62478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给出两幅相同大小的黑白图像（用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0-1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矩阵）表示，求它们的相似度。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说明：若两幅图像在相同位置上的像素点颜色相同，则称它们在该位置具有相同的像素点。两幅图像的相似度定义为相同像素点数占总像素点数的百分比。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第一行包含两个整数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，表示图像的行数和列数，中间用单个空格隔开。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 &lt;= m &lt;= 100, 1 &lt;= n &lt;= 100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之后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行，每行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，表示第一幅黑白图像上各像素点的颜色。相邻两个数之间用单个空格隔开。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之后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行，每行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，表示第二幅黑白图像上各像素点的颜色。相邻两个数之间用单个空格隔开。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一个实数，表示相似度（以百分比的形式给出），精确到小数点后两位。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68D65E-611F-184A-FFCF-09386ECB1661}"/>
              </a:ext>
            </a:extLst>
          </p:cNvPr>
          <p:cNvSpPr/>
          <p:nvPr/>
        </p:nvSpPr>
        <p:spPr>
          <a:xfrm>
            <a:off x="9660745" y="3787106"/>
            <a:ext cx="16561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3 3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1 0 1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0 0 1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1 1 0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1 1 0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0 0 1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0 0 1</a:t>
            </a:r>
          </a:p>
          <a:p>
            <a:pPr>
              <a:spcBef>
                <a:spcPct val="0"/>
              </a:spcBef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例输出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44.44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38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5077861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 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cin&gt;&gt;b[i][j];    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(a[i][j]==b[i][j])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s++;        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E91FA6-6C15-7A85-4921-0BF2E51E5D35}"/>
              </a:ext>
            </a:extLst>
          </p:cNvPr>
          <p:cNvSpPr txBox="1"/>
          <p:nvPr/>
        </p:nvSpPr>
        <p:spPr>
          <a:xfrm>
            <a:off x="6239068" y="715031"/>
            <a:ext cx="507786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)&lt;&lt;s*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/(n*m);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92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成绩计算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28590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某班级有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人（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n&lt;80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），期末考试的六门学科分别是语文，数学，英语，物理，化学，生物。现要求输出每个人的成绩总分和各学科的平均分。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输入班级人数，每人的各学科成绩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每人的各学科成绩和各学科平均分（保留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位小数）。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67 89 93 82 87 90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80 98 87 82 89 93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78 86 92 90 67 85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67    89    93    82    87    90    508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80    98    87    82    89    93    529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78    86    92    90    67    85    498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75.0 91.0 90.7 84.7 81.0 89.3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5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84202" y="747252"/>
            <a:ext cx="5034044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  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s+=a[i][j];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cout&lt;&lt;a[i][j]&lt;&lt;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cout&lt;&lt;s&lt;&lt;endl;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BEEAD4-1F84-C904-DA1A-8D38B96D156E}"/>
              </a:ext>
            </a:extLst>
          </p:cNvPr>
          <p:cNvSpPr txBox="1"/>
          <p:nvPr/>
        </p:nvSpPr>
        <p:spPr>
          <a:xfrm>
            <a:off x="6282885" y="715031"/>
            <a:ext cx="5034044" cy="317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s+=a[i][j];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*s/n&lt;&lt;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5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矩阵交换行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给定一个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5*5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的矩阵（数学上，一个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r×c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的矩阵是一个由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列元素排列成的矩形阵列），将第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行交换，输出交换后的结果。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输入共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行为矩阵的每一行元素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元素与元素之间以一个空格分开。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行包含两个整数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，以一个空格分开。（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&lt;= m,n &lt;= 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输出交换之后的矩阵，矩阵的每一行元素占一行，元素之间以一个空格分开。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1 2 2 1 2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5 6 7 8 3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9 3 0 5 3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7 2 1 4 6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3 0 8 2 4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D5AB48-8AB3-59C9-A072-5058CDCF855F}"/>
              </a:ext>
            </a:extLst>
          </p:cNvPr>
          <p:cNvSpPr/>
          <p:nvPr/>
        </p:nvSpPr>
        <p:spPr>
          <a:xfrm>
            <a:off x="3684512" y="3192163"/>
            <a:ext cx="2141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3 0 8 2 4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5 6 7 8 3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9 3 0 5 3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7 2 1 4 6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1 2 2 1 2</a:t>
            </a:r>
          </a:p>
        </p:txBody>
      </p:sp>
    </p:spTree>
    <p:extLst>
      <p:ext uri="{BB962C8B-B14F-4D97-AF65-F5344CB8AC3E}">
        <p14:creationId xmlns:p14="http://schemas.microsoft.com/office/powerpoint/2010/main" val="11007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751693" y="2071176"/>
            <a:ext cx="7975301" cy="326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了解二维数组的基本概念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掌握二维数组的基本操作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79472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    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swap(a[m][i],a[n][i]);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cout&lt;&lt;a[i][j]&lt;&lt;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93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每个小组的最大年龄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355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同学们在操场上排成了一个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列的队形，每行的同学属于一个小组，请问每个小组同学的最高年龄是几岁，请输出每个小组的最高年龄。比如：如下是一个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列的队形，这个队形中每个数字代表了每个同学的年龄。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8 10 12 9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15 12 10 6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17 20 18 18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个年龄中最高年龄是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岁。第二行的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个年龄中最高年龄是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15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岁。第三行的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个年龄中最高年龄是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，分别代表队形的行和列的值（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2&lt;=n,m&lt;=100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）接下来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个整数，代表每个同学的年龄（每个同学的年龄的值在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1~100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之间）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18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行，每行有一个整数，代表每个小组年龄的最大值。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3 4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8 10 12 9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15 12 10 6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17 20 18 18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0344A5-85F9-854F-3B9D-63DBF1EA5967}"/>
              </a:ext>
            </a:extLst>
          </p:cNvPr>
          <p:cNvSpPr/>
          <p:nvPr/>
        </p:nvSpPr>
        <p:spPr>
          <a:xfrm>
            <a:off x="3898776" y="4629076"/>
            <a:ext cx="2141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2812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20062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(a[i][j]&gt;f) f=a[i][j];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cout&lt;&lt;f&lt;&lt;endl;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028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靶心数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62" y="747251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喜欢和自己同龄的人交朋友，现在他排在了一个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列的队伍中。请问在小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所在的行和小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所在的列中，他一共能交到几个朋友？比如：一个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列的矩阵如下，该矩阵中每个数字代表了一个同学的年龄。假设小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在第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行第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列对应的位置，也就是他的年龄是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岁，他所在的第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行除了小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还有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个人是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岁，他所在的列除了小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个人是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岁，因此他可以交到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个朋友。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zh-CN" altLang="en-US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，分别代表队形的行和列的值（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2&lt;=n,m&lt;=200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接下来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个整数，代表每个同学的年龄（每个同学的年龄的值在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1~100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接下来最后一行有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个整数，代表小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在第几行第几列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18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输出一个整数，代表小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T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可以交到的朋友的数量。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6 6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8 9 7 9 5 3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2 9 15 9 9 12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21 3 4 6 7 9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10 10 8 2 3 6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5 4 2 9 5 10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9 11 2 9 5 7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2 4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93B79E-9797-D451-7551-F8B1E1AC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855" y="3228712"/>
            <a:ext cx="1837645" cy="2835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85528D-2D10-BB07-3F93-32362EB57339}"/>
              </a:ext>
            </a:extLst>
          </p:cNvPr>
          <p:cNvSpPr/>
          <p:nvPr/>
        </p:nvSpPr>
        <p:spPr>
          <a:xfrm>
            <a:off x="3507455" y="3838493"/>
            <a:ext cx="214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790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497995" y="747252"/>
            <a:ext cx="5583701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m,n,l,r,cnt=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cin&gt;&gt;l&gt;&gt;r;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(a[i][r]==a[l][r])cnt++;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(a[l][i]==a[l][r])cnt++;;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cout&lt;&lt;cnt-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120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图像旋转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33692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列的黑白图像，将它顺时针旋转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度后输出。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第一行包含两个整数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，表示图像包含像素点的行数和列数。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&lt;= n &lt;= 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&lt;= m &lt;= 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接下来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个整数，表示图像的每个像素点灰度。相邻两个整数之间用单个空格隔开，每个元素均在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0~255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个整数，为顺时针旋转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度后的图像。相邻两个整数之间用单个空格隔开。。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4 5 6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7 8 9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7 4 1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8 5 2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9 6 3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51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29394"/>
            <a:ext cx="5006052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j=n;j&gt;=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;j--){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b[i][j]=a[j][i];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337F1E-E98A-DDE9-16C8-213918029A1F}"/>
              </a:ext>
            </a:extLst>
          </p:cNvPr>
          <p:cNvSpPr txBox="1"/>
          <p:nvPr/>
        </p:nvSpPr>
        <p:spPr>
          <a:xfrm>
            <a:off x="6095999" y="715031"/>
            <a:ext cx="500605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j=n;j&gt;=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;j--){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cout&lt;&lt;b[i][j]&lt;&lt;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cout&lt;&lt;endl;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 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8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知识总结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426747" y="578278"/>
            <a:ext cx="7975301" cy="436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了解二维数组的基本概念：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概念、定义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掌握二维数组的基本操作：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初始化方法、引用方法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6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二维数组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3F81564F-BB06-CA73-0619-3A787859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551" y="3108334"/>
            <a:ext cx="7408305" cy="18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如果把火车当做一个元素，那么这些火车就会组成一个一维数组，而这个一维数组里面的每一个元素都是一个小的一维数组。这样就是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二维数组</a:t>
            </a: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，即一个数组需要使用两个数字来控制位置。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C04F7A-F7E1-E8AC-AA55-04AF610A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70" y="1037104"/>
            <a:ext cx="4010025" cy="1619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8C11BC-EF09-D40F-0CD1-6035E08A40EE}"/>
              </a:ext>
            </a:extLst>
          </p:cNvPr>
          <p:cNvSpPr txBox="1"/>
          <p:nvPr/>
        </p:nvSpPr>
        <p:spPr>
          <a:xfrm>
            <a:off x="1027469" y="1123370"/>
            <a:ext cx="6106884" cy="153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lang="zh-CN" altLang="en-US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在前面的学习中提到，一维数组就像是一列火车。假设我们来到火车站，看见有很多列长度一样的火车。为了区别这些火车，我们尝试分别命名为</a:t>
            </a:r>
            <a:r>
              <a:rPr lang="en-US" altLang="zh-CN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a1,a2,a3…</a:t>
            </a:r>
            <a:r>
              <a:rPr lang="zh-CN" altLang="en-US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那么</a:t>
            </a:r>
            <a:r>
              <a:rPr lang="en-US" altLang="zh-CN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a1[2]</a:t>
            </a:r>
            <a:r>
              <a:rPr lang="zh-CN" altLang="en-US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就可以用来表示第一辆火车</a:t>
            </a:r>
            <a:r>
              <a:rPr lang="en-US" altLang="zh-CN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号车厢。</a:t>
            </a:r>
            <a:endParaRPr lang="en-US" altLang="zh-CN" sz="200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围棋的棋盘如何表示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386" y="5607730"/>
            <a:ext cx="8723160" cy="79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二维数组类似于平面，是一个矩阵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行和列的一个表格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F9174D-3F2D-F533-E0B5-4A5055CA0FCD}"/>
              </a:ext>
            </a:extLst>
          </p:cNvPr>
          <p:cNvSpPr/>
          <p:nvPr/>
        </p:nvSpPr>
        <p:spPr>
          <a:xfrm>
            <a:off x="1186986" y="1236864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a[3][4];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11">
            <a:extLst>
              <a:ext uri="{FF2B5EF4-FFF2-40B4-BE49-F238E27FC236}">
                <a16:creationId xmlns:a16="http://schemas.microsoft.com/office/drawing/2014/main" id="{920C469F-1DA9-0676-1C4E-D3C57678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27451"/>
              </p:ext>
            </p:extLst>
          </p:nvPr>
        </p:nvGraphicFramePr>
        <p:xfrm>
          <a:off x="1186986" y="2285152"/>
          <a:ext cx="4909014" cy="250512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7129">
                  <a:extLst>
                    <a:ext uri="{9D8B030D-6E8A-4147-A177-3AD203B41FA5}">
                      <a16:colId xmlns:a16="http://schemas.microsoft.com/office/drawing/2014/main" val="2842910977"/>
                    </a:ext>
                  </a:extLst>
                </a:gridCol>
                <a:gridCol w="987129">
                  <a:extLst>
                    <a:ext uri="{9D8B030D-6E8A-4147-A177-3AD203B41FA5}">
                      <a16:colId xmlns:a16="http://schemas.microsoft.com/office/drawing/2014/main" val="658999376"/>
                    </a:ext>
                  </a:extLst>
                </a:gridCol>
                <a:gridCol w="987129">
                  <a:extLst>
                    <a:ext uri="{9D8B030D-6E8A-4147-A177-3AD203B41FA5}">
                      <a16:colId xmlns:a16="http://schemas.microsoft.com/office/drawing/2014/main" val="557537238"/>
                    </a:ext>
                  </a:extLst>
                </a:gridCol>
                <a:gridCol w="987129">
                  <a:extLst>
                    <a:ext uri="{9D8B030D-6E8A-4147-A177-3AD203B41FA5}">
                      <a16:colId xmlns:a16="http://schemas.microsoft.com/office/drawing/2014/main" val="3863500063"/>
                    </a:ext>
                  </a:extLst>
                </a:gridCol>
                <a:gridCol w="960498">
                  <a:extLst>
                    <a:ext uri="{9D8B030D-6E8A-4147-A177-3AD203B41FA5}">
                      <a16:colId xmlns:a16="http://schemas.microsoft.com/office/drawing/2014/main" val="3695227095"/>
                    </a:ext>
                  </a:extLst>
                </a:gridCol>
              </a:tblGrid>
              <a:tr h="595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a[3][4]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28641"/>
                  </a:ext>
                </a:extLst>
              </a:tr>
              <a:tr h="636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a[0][0]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a[0][1]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a[0][2]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a[0][3]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369449"/>
                  </a:ext>
                </a:extLst>
              </a:tr>
              <a:tr h="636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a[1][0]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a[1][1]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a[1][2]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a[1][3]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49923"/>
                  </a:ext>
                </a:extLst>
              </a:tr>
              <a:tr h="636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a[2]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a[2][0]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a[1][1]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a[2][2]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a[2][3]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359762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A4C574-BE53-1F8B-8C58-FA28A5FC72D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175715" y="3179617"/>
            <a:ext cx="1883617" cy="382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CB6224-FF78-DD98-29E4-D1E5C1E33DF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175715" y="3562205"/>
            <a:ext cx="1883617" cy="197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3667FD-DCBB-77B0-6535-C802827E521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130229" y="3562205"/>
            <a:ext cx="1929103" cy="956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0A216D-A9E7-4ACE-85AE-BAF8420E2127}"/>
              </a:ext>
            </a:extLst>
          </p:cNvPr>
          <p:cNvSpPr txBox="1"/>
          <p:nvPr/>
        </p:nvSpPr>
        <p:spPr>
          <a:xfrm>
            <a:off x="8059332" y="3059182"/>
            <a:ext cx="3040676" cy="100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b="1">
                <a:solidFill>
                  <a:srgbClr val="002060"/>
                </a:solidFill>
              </a:rPr>
              <a:t>可以看成是</a:t>
            </a:r>
            <a:r>
              <a:rPr lang="en-US" altLang="zh-CN" sz="1600" b="1">
                <a:solidFill>
                  <a:srgbClr val="002060"/>
                </a:solidFill>
              </a:rPr>
              <a:t>a[0]</a:t>
            </a:r>
            <a:r>
              <a:rPr lang="zh-CN" altLang="en-US" sz="1600" b="1">
                <a:solidFill>
                  <a:srgbClr val="002060"/>
                </a:solidFill>
              </a:rPr>
              <a:t>、</a:t>
            </a:r>
            <a:r>
              <a:rPr lang="en-US" altLang="zh-CN" sz="1600" b="1">
                <a:solidFill>
                  <a:srgbClr val="002060"/>
                </a:solidFill>
              </a:rPr>
              <a:t>a[1]</a:t>
            </a:r>
            <a:r>
              <a:rPr lang="zh-CN" altLang="en-US" sz="1600" b="1">
                <a:solidFill>
                  <a:srgbClr val="002060"/>
                </a:solidFill>
              </a:rPr>
              <a:t>和</a:t>
            </a:r>
            <a:r>
              <a:rPr lang="en-US" altLang="zh-CN" sz="1600" b="1">
                <a:solidFill>
                  <a:srgbClr val="002060"/>
                </a:solidFill>
              </a:rPr>
              <a:t>a[2] 3</a:t>
            </a:r>
            <a:r>
              <a:rPr lang="zh-CN" altLang="en-US" sz="1600" b="1">
                <a:solidFill>
                  <a:srgbClr val="002060"/>
                </a:solidFill>
              </a:rPr>
              <a:t>个一维数组合并而成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二维数</a:t>
              </a:r>
              <a:r>
                <a:rPr lang="zh-CN" altLang="en-US" sz="3200" b="1"/>
                <a:t>组的定义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A81BF763-0C8C-81E6-06A9-415F7BE78F99}"/>
              </a:ext>
            </a:extLst>
          </p:cNvPr>
          <p:cNvSpPr>
            <a:spLocks noGrp="1"/>
          </p:cNvSpPr>
          <p:nvPr/>
        </p:nvSpPr>
        <p:spPr>
          <a:xfrm>
            <a:off x="875070" y="935019"/>
            <a:ext cx="10330995" cy="550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      当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一维数组元素的类型也是一维数组时，便构成了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“数组的数组”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，即二维数组。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sym typeface="+mn-ea"/>
              </a:rPr>
              <a:t>二</a:t>
            </a:r>
            <a:r>
              <a:rPr lang="zh-CN" altLang="en-US" sz="2000" b="1">
                <a:solidFill>
                  <a:schemeClr val="bg2"/>
                </a:solidFill>
                <a:latin typeface="+mn-ea"/>
                <a:sym typeface="+mn-ea"/>
              </a:rPr>
              <a:t>维数组定义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sym typeface="+mn-ea"/>
              </a:rPr>
              <a:t>的一般格式：</a:t>
            </a:r>
            <a:endParaRPr lang="zh-CN" altLang="en-US" sz="2000" b="1" dirty="0">
              <a:solidFill>
                <a:schemeClr val="bg2"/>
              </a:solidFill>
              <a:latin typeface="+mn-ea"/>
            </a:endParaRPr>
          </a:p>
          <a:p>
            <a:pPr indent="87204" algn="l">
              <a:lnSpc>
                <a:spcPct val="20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数据类型  数组名[常量表达式1] [常量表达式2] ；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indent="87204" algn="l">
              <a:lnSpc>
                <a:spcPct val="20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　　例如：int a[4][10];</a:t>
            </a:r>
            <a:endParaRPr lang="zh-CN" altLang="en-US" sz="2000" dirty="0">
              <a:solidFill>
                <a:schemeClr val="bg2"/>
              </a:solidFill>
              <a:latin typeface="+mn-ea"/>
            </a:endParaRPr>
          </a:p>
          <a:p>
            <a:pPr indent="87204" algn="l">
              <a:lnSpc>
                <a:spcPct val="20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　　a数组实质上是一个有4行、10列的表格，表格中可储存40个元素。第1行第1列对应a数组的a[0][0]，第n行第m列对应数组元素a[n-1][m-1]。</a:t>
            </a:r>
            <a:endParaRPr lang="zh-CN" altLang="en-US" sz="2000" dirty="0">
              <a:solidFill>
                <a:schemeClr val="bg2"/>
              </a:solidFill>
              <a:latin typeface="+mn-ea"/>
            </a:endParaRPr>
          </a:p>
          <a:p>
            <a:pPr indent="87204"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说明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sym typeface="+mn-ea"/>
              </a:rPr>
              <a:t>：当定义的数组下标有多个时，我们称为多维数组，下标的个数并不局限在一个或二个，可以任意多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个。</a:t>
            </a:r>
            <a:endParaRPr lang="zh-CN" altLang="en-US" sz="2000" dirty="0">
              <a:solidFill>
                <a:schemeClr val="bg2"/>
              </a:solidFill>
              <a:latin typeface="+mn-ea"/>
              <a:sym typeface="宋体" panose="02010600030101010101" pitchFamily="2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2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二维数</a:t>
              </a:r>
              <a:r>
                <a:rPr lang="zh-CN" altLang="en-US" sz="3200" b="1"/>
                <a:t>组的初始化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A81BF763-0C8C-81E6-06A9-415F7BE78F99}"/>
              </a:ext>
            </a:extLst>
          </p:cNvPr>
          <p:cNvSpPr>
            <a:spLocks noGrp="1"/>
          </p:cNvSpPr>
          <p:nvPr/>
        </p:nvSpPr>
        <p:spPr>
          <a:xfrm>
            <a:off x="875071" y="779472"/>
            <a:ext cx="9920448" cy="550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>
              <a:lnSpc>
                <a:spcPct val="200000"/>
              </a:lnSpc>
            </a:pPr>
            <a:r>
              <a:rPr lang="en-US" altLang="zh-CN" sz="2000" b="1">
                <a:solidFill>
                  <a:schemeClr val="bg2"/>
                </a:solidFill>
                <a:latin typeface="+mn-ea"/>
                <a:sym typeface="+mn-ea"/>
              </a:rPr>
              <a:t>	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二维数组的初始化和一维数组类似。可以将每一行分开来写在各自的括号里，也可以把所有数据写在一个括号里。</a:t>
            </a:r>
            <a:endParaRPr lang="en-US" altLang="zh-CN" sz="2000">
              <a:solidFill>
                <a:schemeClr val="bg2"/>
              </a:solidFill>
              <a:latin typeface="+mn-ea"/>
              <a:sym typeface="+mn-ea"/>
            </a:endParaRPr>
          </a:p>
          <a:p>
            <a:pPr indent="87204" algn="l">
              <a:lnSpc>
                <a:spcPct val="200000"/>
              </a:lnSpc>
            </a:pP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	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例：	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 a [ 3 ]  [ 4 ] ;		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二维数组，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3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行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4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列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double 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b [ 2 ] [ 3 ] [ 2 ] ;	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三维数组，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2  3  2 = 12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个元素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 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i [ 2 ] [ 3 ] = { { 1, 2, 3 }, { 4, 5, 6 } } ;	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数组初始化，推荐用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 j [ 2 ] [ 3 ] = { 1, 2, 3, 4, 5, 6 } ;      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与 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i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数组初始化方式等价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 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k [ ] [ 2 ] [ 3 ] = { 1, 2, 3, 4, 5, 6, 7, 8, 9, 10, 11, 12 } ; 	    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缺省第一维长度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 l [ ] [ 4 ] = { { 1 }, { 1 }, { 1 } } ; 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仅对第 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0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列元素赋初值</a:t>
            </a:r>
          </a:p>
          <a:p>
            <a:pPr indent="87204"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  <a:sym typeface="+mn-ea"/>
              </a:rPr>
              <a:t>int</a:t>
            </a:r>
            <a:r>
              <a:rPr lang="en-US" altLang="zh-CN" sz="2000">
                <a:solidFill>
                  <a:schemeClr val="bg2"/>
                </a:solidFill>
                <a:latin typeface="+mn-ea"/>
                <a:sym typeface="+mn-ea"/>
              </a:rPr>
              <a:t>  m [ 3 ] [ ] = { 1, 2, 3, 4, 5, 6 }	// </a:t>
            </a:r>
            <a:r>
              <a:rPr lang="zh-CN" altLang="en-US" sz="2000">
                <a:solidFill>
                  <a:schemeClr val="bg2"/>
                </a:solidFill>
                <a:latin typeface="+mn-ea"/>
                <a:sym typeface="+mn-ea"/>
              </a:rPr>
              <a:t>错误，不能省略第二维长度</a:t>
            </a:r>
          </a:p>
          <a:p>
            <a:pPr indent="87204" algn="l">
              <a:lnSpc>
                <a:spcPct val="200000"/>
              </a:lnSpc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3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二维数组元素的引用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2C8E9-D8FD-21EF-D7C2-CC1AFEF7928D}"/>
              </a:ext>
            </a:extLst>
          </p:cNvPr>
          <p:cNvSpPr/>
          <p:nvPr/>
        </p:nvSpPr>
        <p:spPr>
          <a:xfrm>
            <a:off x="875070" y="779472"/>
            <a:ext cx="10441859" cy="4654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二维数组的数组元素引用的格式为：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       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&lt;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数组名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&gt;[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下标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1][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下标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说明：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每个下标表达式取值不应超出下标所指定的范围，否则会导致致命的越界错误。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例如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设有定义：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a[3][5];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则表示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是二维数组（相当于一个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3*5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的表格），共有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3*5=15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个元素，它们是：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a[0][0] a[0][1] a[0][2] a[0][3] a[0][4]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a[1][0] a[1][1] a[1][2] a[1][3] a[1][4]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a[2][0] a[2][1] a[2][2] a[2][3] a[2][4]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　　因此可以看成一个矩阵（表格），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a[2][3]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即表示第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列的元素。</a:t>
            </a: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40227</TotalTime>
  <Words>5220</Words>
  <Application>Microsoft Office PowerPoint</Application>
  <PresentationFormat>宽屏</PresentationFormat>
  <Paragraphs>576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刘 洋</cp:lastModifiedBy>
  <cp:revision>159</cp:revision>
  <dcterms:created xsi:type="dcterms:W3CDTF">2022-02-13T07:09:00Z</dcterms:created>
  <dcterms:modified xsi:type="dcterms:W3CDTF">2022-10-21T15:23:02Z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