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77" r:id="rId4"/>
    <p:sldId id="258" r:id="rId5"/>
    <p:sldId id="628" r:id="rId6"/>
    <p:sldId id="629" r:id="rId7"/>
    <p:sldId id="584" r:id="rId8"/>
    <p:sldId id="601" r:id="rId9"/>
    <p:sldId id="600" r:id="rId10"/>
    <p:sldId id="590" r:id="rId11"/>
    <p:sldId id="627" r:id="rId12"/>
    <p:sldId id="552" r:id="rId13"/>
    <p:sldId id="583" r:id="rId14"/>
    <p:sldId id="581" r:id="rId15"/>
    <p:sldId id="602" r:id="rId16"/>
    <p:sldId id="603" r:id="rId17"/>
    <p:sldId id="604" r:id="rId18"/>
    <p:sldId id="630" r:id="rId19"/>
    <p:sldId id="605" r:id="rId20"/>
    <p:sldId id="606" r:id="rId21"/>
    <p:sldId id="607" r:id="rId22"/>
    <p:sldId id="608" r:id="rId23"/>
    <p:sldId id="609" r:id="rId24"/>
    <p:sldId id="631" r:id="rId25"/>
    <p:sldId id="632" r:id="rId26"/>
    <p:sldId id="633" r:id="rId27"/>
    <p:sldId id="634"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5D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B236A-67C9-4B0B-B99E-E6A81011C42B}"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57D18-222C-4FC5-9BBB-5BF12DBE52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10/29/2022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5000"/>
          </a:srgb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t>10/29/2022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11" name="图片 10"/>
            <p:cNvPicPr>
              <a:picLocks noChangeAspect="1"/>
            </p:cNvPicPr>
            <p:nvPr/>
          </p:nvPicPr>
          <p:blipFill>
            <a:blip r:embed="rId2"/>
            <a:stretch>
              <a:fillRect/>
            </a:stretch>
          </p:blipFill>
          <p:spPr>
            <a:xfrm>
              <a:off x="10358154" y="-16942"/>
              <a:ext cx="737680" cy="682811"/>
            </a:xfrm>
            <a:prstGeom prst="rect">
              <a:avLst/>
            </a:prstGeom>
          </p:spPr>
        </p:pic>
      </p:grpSp>
      <p:grpSp>
        <p:nvGrpSpPr>
          <p:cNvPr id="20" name="组合 19"/>
          <p:cNvGrpSpPr/>
          <p:nvPr/>
        </p:nvGrpSpPr>
        <p:grpSpPr>
          <a:xfrm>
            <a:off x="875069" y="4107624"/>
            <a:ext cx="10441859" cy="2298292"/>
            <a:chOff x="875070" y="3532238"/>
            <a:chExt cx="10441859" cy="2298292"/>
          </a:xfrm>
        </p:grpSpPr>
        <p:sp>
          <p:nvSpPr>
            <p:cNvPr id="9" name="矩形 8"/>
            <p:cNvSpPr/>
            <p:nvPr/>
          </p:nvSpPr>
          <p:spPr>
            <a:xfrm>
              <a:off x="875070" y="3532238"/>
              <a:ext cx="10441859" cy="2298292"/>
            </a:xfrm>
            <a:prstGeom prst="rect">
              <a:avLst/>
            </a:prstGeom>
            <a:solidFill>
              <a:srgbClr val="FFC000"/>
            </a:solidFill>
            <a:effectLst>
              <a:glow>
                <a:schemeClr val="accent1">
                  <a:alpha val="40000"/>
                </a:scheme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pPr algn="ctr">
                <a:lnSpc>
                  <a:spcPts val="0"/>
                </a:lnSpc>
              </a:pPr>
              <a:endParaRPr lang="zh-CN" altLang="en-US" sz="3200" b="1"/>
            </a:p>
          </p:txBody>
        </p:sp>
        <p:cxnSp>
          <p:nvCxnSpPr>
            <p:cNvPr id="19" name="直接连接符 18"/>
            <p:cNvCxnSpPr/>
            <p:nvPr/>
          </p:nvCxnSpPr>
          <p:spPr>
            <a:xfrm>
              <a:off x="1455174" y="5034116"/>
              <a:ext cx="928165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47198" y="4439902"/>
            <a:ext cx="9918100" cy="1015663"/>
          </a:xfrm>
          <a:prstGeom prst="rect">
            <a:avLst/>
          </a:prstGeom>
          <a:noFill/>
        </p:spPr>
        <p:txBody>
          <a:bodyPr wrap="none" lIns="91440" tIns="45720" rIns="91440" bIns="45720">
            <a:spAutoFit/>
          </a:bodyPr>
          <a:lstStyle/>
          <a:p>
            <a:pPr algn="ctr"/>
            <a:r>
              <a:rPr lang="zh-CN" altLang="en-US" sz="6000" b="1"/>
              <a:t>信息学奥林匹克竞赛</a:t>
            </a:r>
            <a:r>
              <a:rPr lang="en-US" altLang="zh-CN" sz="6000" b="1"/>
              <a:t>C++</a:t>
            </a:r>
            <a:r>
              <a:rPr lang="zh-CN" altLang="en-US" sz="6000" b="1"/>
              <a:t>教程</a:t>
            </a:r>
            <a:endParaRPr lang="zh-CN" altLang="en-US" sz="6000" b="1" cap="none" spc="5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3936534" y="1069497"/>
            <a:ext cx="4318931" cy="2761781"/>
            <a:chOff x="3846782" y="1250878"/>
            <a:chExt cx="4318931" cy="2761781"/>
          </a:xfrm>
        </p:grpSpPr>
        <p:pic>
          <p:nvPicPr>
            <p:cNvPr id="8" name="图片 7"/>
            <p:cNvPicPr>
              <a:picLocks noChangeAspect="1"/>
            </p:cNvPicPr>
            <p:nvPr/>
          </p:nvPicPr>
          <p:blipFill>
            <a:blip r:embed="rId3"/>
            <a:stretch>
              <a:fillRect/>
            </a:stretch>
          </p:blipFill>
          <p:spPr>
            <a:xfrm>
              <a:off x="3846785" y="1281749"/>
              <a:ext cx="4318928" cy="2730910"/>
            </a:xfrm>
            <a:prstGeom prst="rect">
              <a:avLst/>
            </a:prstGeom>
          </p:spPr>
        </p:pic>
        <p:pic>
          <p:nvPicPr>
            <p:cNvPr id="23" name="图片 22"/>
            <p:cNvPicPr>
              <a:picLocks noChangeAspect="1"/>
            </p:cNvPicPr>
            <p:nvPr/>
          </p:nvPicPr>
          <p:blipFill>
            <a:blip r:embed="rId4"/>
            <a:stretch>
              <a:fillRect/>
            </a:stretch>
          </p:blipFill>
          <p:spPr>
            <a:xfrm>
              <a:off x="5217570" y="1250878"/>
              <a:ext cx="1577355" cy="666052"/>
            </a:xfrm>
            <a:prstGeom prst="rect">
              <a:avLst/>
            </a:prstGeom>
          </p:spPr>
        </p:pic>
        <p:pic>
          <p:nvPicPr>
            <p:cNvPr id="25" name="图片 24"/>
            <p:cNvPicPr>
              <a:picLocks noChangeAspect="1"/>
            </p:cNvPicPr>
            <p:nvPr/>
          </p:nvPicPr>
          <p:blipFill>
            <a:blip r:embed="rId5"/>
            <a:stretch>
              <a:fillRect/>
            </a:stretch>
          </p:blipFill>
          <p:spPr>
            <a:xfrm>
              <a:off x="3846782" y="1288037"/>
              <a:ext cx="1284031" cy="1284031"/>
            </a:xfrm>
            <a:prstGeom prst="rect">
              <a:avLst/>
            </a:prstGeom>
          </p:spPr>
        </p:pic>
        <p:pic>
          <p:nvPicPr>
            <p:cNvPr id="27" name="图片 26"/>
            <p:cNvPicPr>
              <a:picLocks noChangeAspect="1"/>
            </p:cNvPicPr>
            <p:nvPr/>
          </p:nvPicPr>
          <p:blipFill>
            <a:blip r:embed="rId6"/>
            <a:stretch>
              <a:fillRect/>
            </a:stretch>
          </p:blipFill>
          <p:spPr>
            <a:xfrm>
              <a:off x="7179141" y="1495772"/>
              <a:ext cx="686633" cy="434281"/>
            </a:xfrm>
            <a:prstGeom prst="rect">
              <a:avLst/>
            </a:prstGeom>
          </p:spPr>
        </p:pic>
      </p:grpSp>
      <p:sp>
        <p:nvSpPr>
          <p:cNvPr id="30" name="文本框 29"/>
          <p:cNvSpPr txBox="1"/>
          <p:nvPr/>
        </p:nvSpPr>
        <p:spPr>
          <a:xfrm>
            <a:off x="875069" y="5823043"/>
            <a:ext cx="2959510" cy="369332"/>
          </a:xfrm>
          <a:prstGeom prst="rect">
            <a:avLst/>
          </a:prstGeom>
          <a:noFill/>
        </p:spPr>
        <p:txBody>
          <a:bodyPr wrap="square" rtlCol="0">
            <a:spAutoFit/>
          </a:bodyPr>
          <a:lstStyle/>
          <a:p>
            <a:pPr algn="ctr"/>
            <a:r>
              <a:rPr lang="en-US" altLang="zh-CN"/>
              <a:t>Feb,2022 ver 0.1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21575" y="747251"/>
            <a:ext cx="8548848" cy="5940088"/>
          </a:xfrm>
          <a:prstGeom prst="rect">
            <a:avLst/>
          </a:prstGeom>
          <a:solidFill>
            <a:schemeClr val="accent6">
              <a:lumMod val="40000"/>
              <a:lumOff val="60000"/>
            </a:schemeClr>
          </a:solidFill>
        </p:spPr>
        <p:txBody>
          <a:bodyPr wrap="square">
            <a:spAutoFit/>
          </a:bodyPr>
          <a:lstStyle/>
          <a:p>
            <a:r>
              <a:rPr lang="en-US" altLang="zh-CN" sz="1600" b="0" dirty="0">
                <a:solidFill>
                  <a:srgbClr val="0000FF"/>
                </a:solidFill>
                <a:effectLst/>
                <a:latin typeface="JetBrains Mono" panose="02000009000000000000" pitchFamily="49" charset="0"/>
              </a:rPr>
              <a:t>#include </a:t>
            </a:r>
            <a:r>
              <a:rPr lang="en-US" altLang="zh-CN" sz="1600" b="0" dirty="0">
                <a:solidFill>
                  <a:srgbClr val="A31515"/>
                </a:solidFill>
                <a:effectLst/>
                <a:latin typeface="JetBrains Mono" panose="02000009000000000000" pitchFamily="49" charset="0"/>
              </a:rPr>
              <a:t>&lt;bits/</a:t>
            </a:r>
            <a:r>
              <a:rPr lang="en-US" altLang="zh-CN" sz="1600" b="0" dirty="0" err="1">
                <a:solidFill>
                  <a:srgbClr val="A31515"/>
                </a:solidFill>
                <a:effectLst/>
                <a:latin typeface="JetBrains Mono" panose="02000009000000000000" pitchFamily="49" charset="0"/>
              </a:rPr>
              <a:t>stdc</a:t>
            </a:r>
            <a:r>
              <a:rPr lang="en-US" altLang="zh-CN" sz="1600" b="0" dirty="0">
                <a:solidFill>
                  <a:srgbClr val="A31515"/>
                </a:solidFill>
                <a:effectLst/>
                <a:latin typeface="JetBrains Mono" panose="02000009000000000000" pitchFamily="49" charset="0"/>
              </a:rPr>
              <a:t>++.h&gt;</a:t>
            </a:r>
            <a:endParaRPr lang="en-US" altLang="zh-CN" sz="1600" b="0" dirty="0">
              <a:solidFill>
                <a:srgbClr val="000000"/>
              </a:solidFill>
              <a:effectLst/>
              <a:latin typeface="JetBrains Mono" panose="02000009000000000000" pitchFamily="49" charset="0"/>
            </a:endParaRPr>
          </a:p>
          <a:p>
            <a:r>
              <a:rPr lang="en-US" altLang="zh-CN" sz="1600" b="0" dirty="0">
                <a:solidFill>
                  <a:srgbClr val="0000FF"/>
                </a:solidFill>
                <a:effectLst/>
                <a:latin typeface="JetBrains Mono" panose="02000009000000000000" pitchFamily="49" charset="0"/>
              </a:rPr>
              <a:t>using</a:t>
            </a:r>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namespace</a:t>
            </a:r>
            <a:r>
              <a:rPr lang="en-US" altLang="zh-CN" sz="1600" b="0" dirty="0">
                <a:solidFill>
                  <a:srgbClr val="000000"/>
                </a:solidFill>
                <a:effectLst/>
                <a:latin typeface="JetBrains Mono" panose="02000009000000000000" pitchFamily="49" charset="0"/>
              </a:rPr>
              <a:t> std;</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a:t>
            </a:r>
            <a:r>
              <a:rPr lang="en-US" altLang="zh-CN" sz="1600" b="0" dirty="0">
                <a:solidFill>
                  <a:srgbClr val="098658"/>
                </a:solidFill>
                <a:effectLst/>
                <a:latin typeface="JetBrains Mono" panose="02000009000000000000" pitchFamily="49" charset="0"/>
              </a:rPr>
              <a:t>10000</a:t>
            </a:r>
            <a:r>
              <a:rPr lang="en-US" altLang="zh-CN" sz="1600" b="0" dirty="0">
                <a:solidFill>
                  <a:srgbClr val="000000"/>
                </a:solidFill>
                <a:effectLst/>
                <a:latin typeface="JetBrains Mono" panose="02000009000000000000" pitchFamily="49" charset="0"/>
              </a:rPr>
              <a:t>]; </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main(){</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max1=</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,min1=</a:t>
            </a:r>
            <a:r>
              <a:rPr lang="en-US" altLang="zh-CN" sz="1600" b="0" dirty="0">
                <a:solidFill>
                  <a:srgbClr val="098658"/>
                </a:solidFill>
                <a:effectLst/>
                <a:latin typeface="JetBrains Mono" panose="02000009000000000000" pitchFamily="49" charset="0"/>
              </a:rPr>
              <a:t>100000</a:t>
            </a:r>
            <a:r>
              <a:rPr lang="en-US" altLang="zh-CN" sz="1600" b="0" dirty="0">
                <a:solidFill>
                  <a:srgbClr val="000000"/>
                </a:solidFill>
                <a:effectLst/>
                <a:latin typeface="JetBrains Mono" panose="02000009000000000000" pitchFamily="49" charset="0"/>
              </a:rPr>
              <a:t>,s=</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a:solidFill>
                  <a:srgbClr val="098658"/>
                </a:solidFill>
                <a:effectLst/>
                <a:latin typeface="JetBrains Mono" panose="02000009000000000000" pitchFamily="49" charset="0"/>
              </a:rPr>
              <a:t>10</a:t>
            </a:r>
            <a:r>
              <a:rPr lang="en-US" altLang="zh-CN" sz="1600" b="0" dirty="0">
                <a:solidFill>
                  <a:srgbClr val="000000"/>
                </a:solidFill>
                <a:effectLst/>
                <a:latin typeface="JetBrains Mono" panose="02000009000000000000" pitchFamily="49" charset="0"/>
              </a:rPr>
              <a:t>;i++){</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cin</a:t>
            </a:r>
            <a:r>
              <a:rPr lang="en-US" altLang="zh-CN" sz="1600" b="0" dirty="0">
                <a:solidFill>
                  <a:srgbClr val="000000"/>
                </a:solidFill>
                <a:effectLst/>
                <a:latin typeface="JetBrains Mono" panose="02000009000000000000" pitchFamily="49" charset="0"/>
              </a:rPr>
              <a:t>&gt;&gt;a[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s+=a[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max1=max(max1,a[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min1=min(min1,a[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double</a:t>
            </a:r>
            <a:r>
              <a:rPr lang="en-US" altLang="zh-CN" sz="1600" b="0" dirty="0">
                <a:solidFill>
                  <a:srgbClr val="000000"/>
                </a:solidFill>
                <a:effectLst/>
                <a:latin typeface="JetBrains Mono" panose="02000009000000000000" pitchFamily="49" charset="0"/>
              </a:rPr>
              <a:t> avg=(s-max1-min1)/</a:t>
            </a:r>
            <a:r>
              <a:rPr lang="en-US" altLang="zh-CN" sz="1600" b="0" dirty="0">
                <a:solidFill>
                  <a:srgbClr val="098658"/>
                </a:solidFill>
                <a:effectLst/>
                <a:latin typeface="JetBrains Mono" panose="02000009000000000000" pitchFamily="49" charset="0"/>
              </a:rPr>
              <a:t>8.0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double</a:t>
            </a:r>
            <a:r>
              <a:rPr lang="en-US" altLang="zh-CN" sz="1600" b="0" dirty="0">
                <a:solidFill>
                  <a:srgbClr val="000000"/>
                </a:solidFill>
                <a:effectLst/>
                <a:latin typeface="JetBrains Mono" panose="02000009000000000000" pitchFamily="49" charset="0"/>
              </a:rPr>
              <a:t> mind=</a:t>
            </a:r>
            <a:r>
              <a:rPr lang="en-US" altLang="zh-CN" sz="1600" b="0" dirty="0">
                <a:solidFill>
                  <a:srgbClr val="098658"/>
                </a:solidFill>
                <a:effectLst/>
                <a:latin typeface="JetBrains Mono" panose="02000009000000000000" pitchFamily="49" charset="0"/>
              </a:rPr>
              <a:t>9999</a:t>
            </a:r>
            <a:r>
              <a:rPr lang="en-US" altLang="zh-CN" sz="1600" b="0" dirty="0">
                <a:solidFill>
                  <a:srgbClr val="000000"/>
                </a:solidFill>
                <a:effectLst/>
                <a:latin typeface="JetBrains Mono" panose="02000009000000000000" pitchFamily="49" charset="0"/>
              </a:rPr>
              <a:t>,mina;</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a:solidFill>
                  <a:srgbClr val="098658"/>
                </a:solidFill>
                <a:effectLst/>
                <a:latin typeface="JetBrains Mono" panose="02000009000000000000" pitchFamily="49" charset="0"/>
              </a:rPr>
              <a:t>10</a:t>
            </a:r>
            <a:r>
              <a:rPr lang="en-US" altLang="zh-CN" sz="1600" b="0" dirty="0">
                <a:solidFill>
                  <a:srgbClr val="000000"/>
                </a:solidFill>
                <a:effectLst/>
                <a:latin typeface="JetBrains Mono" panose="02000009000000000000" pitchFamily="49" charset="0"/>
              </a:rPr>
              <a:t>;i++){</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(abs(avg-a[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])&lt;mind)</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mind=abs(avg-a[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mina=a[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cout</a:t>
            </a:r>
            <a:r>
              <a:rPr lang="en-US" altLang="zh-CN" sz="1600" b="0" dirty="0">
                <a:solidFill>
                  <a:srgbClr val="000000"/>
                </a:solidFill>
                <a:effectLst/>
                <a:latin typeface="JetBrains Mono" panose="02000009000000000000" pitchFamily="49" charset="0"/>
              </a:rPr>
              <a:t>&lt;&lt;mina;</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return</a:t>
            </a:r>
            <a:r>
              <a:rPr lang="en-US" altLang="zh-CN" sz="1600" b="0" dirty="0">
                <a:solidFill>
                  <a:srgbClr val="000000"/>
                </a:solidFill>
                <a:effectLst/>
                <a:latin typeface="JetBrains Mono" panose="02000009000000000000" pitchFamily="49" charset="0"/>
              </a:rPr>
              <a:t>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90061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9" y="-9364"/>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石头剪刀布</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05667"/>
            <a:ext cx="10441859" cy="594008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石头剪刀布是常见的猜拳游戏。石头胜剪刀，剪刀胜布，布胜石头。如果两个人出拳一样，则不分胜负。</a:t>
            </a: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一天，小</a:t>
            </a:r>
            <a:r>
              <a:rPr lang="en-US" altLang="zh-CN" sz="2000" dirty="0">
                <a:solidFill>
                  <a:srgbClr val="002060"/>
                </a:solidFill>
                <a:latin typeface="+mj-ea"/>
                <a:ea typeface="+mj-ea"/>
              </a:rPr>
              <a:t>A</a:t>
            </a:r>
            <a:r>
              <a:rPr lang="zh-CN" altLang="en-US" sz="2000" dirty="0">
                <a:solidFill>
                  <a:srgbClr val="002060"/>
                </a:solidFill>
                <a:latin typeface="+mj-ea"/>
                <a:ea typeface="+mj-ea"/>
              </a:rPr>
              <a:t>和小</a:t>
            </a:r>
            <a:r>
              <a:rPr lang="en-US" altLang="zh-CN" sz="2000" dirty="0">
                <a:solidFill>
                  <a:srgbClr val="002060"/>
                </a:solidFill>
                <a:latin typeface="+mj-ea"/>
                <a:ea typeface="+mj-ea"/>
              </a:rPr>
              <a:t>B</a:t>
            </a:r>
            <a:r>
              <a:rPr lang="zh-CN" altLang="en-US" sz="2000" dirty="0">
                <a:solidFill>
                  <a:srgbClr val="002060"/>
                </a:solidFill>
                <a:latin typeface="+mj-ea"/>
                <a:ea typeface="+mj-ea"/>
              </a:rPr>
              <a:t>正好在玩石头剪刀布。请问，小</a:t>
            </a:r>
            <a:r>
              <a:rPr lang="en-US" altLang="zh-CN" sz="2000" dirty="0">
                <a:solidFill>
                  <a:srgbClr val="002060"/>
                </a:solidFill>
                <a:latin typeface="+mj-ea"/>
                <a:ea typeface="+mj-ea"/>
              </a:rPr>
              <a:t>A</a:t>
            </a:r>
            <a:r>
              <a:rPr lang="zh-CN" altLang="en-US" sz="2000" dirty="0">
                <a:solidFill>
                  <a:srgbClr val="002060"/>
                </a:solidFill>
                <a:latin typeface="+mj-ea"/>
                <a:ea typeface="+mj-ea"/>
              </a:rPr>
              <a:t>和小</a:t>
            </a:r>
            <a:r>
              <a:rPr lang="en-US" altLang="zh-CN" sz="2000" dirty="0">
                <a:solidFill>
                  <a:srgbClr val="002060"/>
                </a:solidFill>
                <a:latin typeface="+mj-ea"/>
                <a:ea typeface="+mj-ea"/>
              </a:rPr>
              <a:t>B</a:t>
            </a:r>
            <a:r>
              <a:rPr lang="zh-CN" altLang="en-US" sz="2000" dirty="0">
                <a:solidFill>
                  <a:srgbClr val="002060"/>
                </a:solidFill>
                <a:latin typeface="+mj-ea"/>
                <a:ea typeface="+mj-ea"/>
              </a:rPr>
              <a:t>比了</a:t>
            </a:r>
            <a:r>
              <a:rPr lang="en-US" altLang="zh-CN" sz="2000" dirty="0">
                <a:solidFill>
                  <a:srgbClr val="002060"/>
                </a:solidFill>
                <a:latin typeface="+mj-ea"/>
                <a:ea typeface="+mj-ea"/>
              </a:rPr>
              <a:t>N</a:t>
            </a:r>
            <a:r>
              <a:rPr lang="zh-CN" altLang="en-US" sz="2000" dirty="0">
                <a:solidFill>
                  <a:srgbClr val="002060"/>
                </a:solidFill>
                <a:latin typeface="+mj-ea"/>
                <a:ea typeface="+mj-ea"/>
              </a:rPr>
              <a:t>轮之后，谁赢的轮数多？</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输入包含三行。</a:t>
            </a:r>
          </a:p>
          <a:p>
            <a:pPr eaLnBrk="1" hangingPunct="1">
              <a:spcBef>
                <a:spcPct val="0"/>
              </a:spcBef>
              <a:buClrTx/>
              <a:buSzTx/>
              <a:buNone/>
            </a:pPr>
            <a:r>
              <a:rPr lang="zh-CN" altLang="en-US" sz="2000" dirty="0">
                <a:solidFill>
                  <a:srgbClr val="002060"/>
                </a:solidFill>
                <a:ea typeface="黑体" panose="02010609060101010101" pitchFamily="49" charset="-122"/>
              </a:rPr>
              <a:t>第一行包含一个整数：</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，表示比了</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轮。</a:t>
            </a:r>
            <a:r>
              <a:rPr lang="en-US" altLang="zh-CN" sz="2000" dirty="0">
                <a:solidFill>
                  <a:srgbClr val="002060"/>
                </a:solidFill>
                <a:ea typeface="黑体" panose="02010609060101010101" pitchFamily="49" charset="-122"/>
              </a:rPr>
              <a:t>0&lt;N&lt;100</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dirty="0">
                <a:solidFill>
                  <a:srgbClr val="002060"/>
                </a:solidFill>
                <a:ea typeface="黑体" panose="02010609060101010101" pitchFamily="49" charset="-122"/>
              </a:rPr>
              <a:t>第二行包含</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个整数，表示小</a:t>
            </a:r>
            <a:r>
              <a:rPr lang="en-US" altLang="zh-CN" sz="2000" dirty="0">
                <a:solidFill>
                  <a:srgbClr val="002060"/>
                </a:solidFill>
                <a:ea typeface="黑体" panose="02010609060101010101" pitchFamily="49" charset="-122"/>
              </a:rPr>
              <a:t>A</a:t>
            </a:r>
            <a:r>
              <a:rPr lang="zh-CN" altLang="en-US" sz="2000" dirty="0">
                <a:solidFill>
                  <a:srgbClr val="002060"/>
                </a:solidFill>
                <a:ea typeface="黑体" panose="02010609060101010101" pitchFamily="49" charset="-122"/>
              </a:rPr>
              <a:t>的出拳。</a:t>
            </a:r>
          </a:p>
          <a:p>
            <a:pPr eaLnBrk="1" hangingPunct="1">
              <a:spcBef>
                <a:spcPct val="0"/>
              </a:spcBef>
              <a:buClrTx/>
              <a:buSzTx/>
              <a:buNone/>
            </a:pPr>
            <a:r>
              <a:rPr lang="zh-CN" altLang="en-US" sz="2000" dirty="0">
                <a:solidFill>
                  <a:srgbClr val="002060"/>
                </a:solidFill>
                <a:ea typeface="黑体" panose="02010609060101010101" pitchFamily="49" charset="-122"/>
              </a:rPr>
              <a:t>第三行包含</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个整数，表示小</a:t>
            </a:r>
            <a:r>
              <a:rPr lang="en-US" altLang="zh-CN" sz="2000" dirty="0">
                <a:solidFill>
                  <a:srgbClr val="002060"/>
                </a:solidFill>
                <a:ea typeface="黑体" panose="02010609060101010101" pitchFamily="49" charset="-122"/>
              </a:rPr>
              <a:t>B</a:t>
            </a:r>
            <a:r>
              <a:rPr lang="zh-CN" altLang="en-US" sz="2000" dirty="0">
                <a:solidFill>
                  <a:srgbClr val="002060"/>
                </a:solidFill>
                <a:ea typeface="黑体" panose="02010609060101010101" pitchFamily="49" charset="-122"/>
              </a:rPr>
              <a:t>的出拳。</a:t>
            </a:r>
          </a:p>
          <a:p>
            <a:pPr eaLnBrk="1" hangingPunct="1">
              <a:spcBef>
                <a:spcPct val="0"/>
              </a:spcBef>
              <a:buClrTx/>
              <a:buSzTx/>
              <a:buNone/>
            </a:pPr>
            <a:r>
              <a:rPr lang="zh-CN" altLang="en-US" sz="2000" dirty="0">
                <a:solidFill>
                  <a:srgbClr val="002060"/>
                </a:solidFill>
                <a:ea typeface="黑体" panose="02010609060101010101" pitchFamily="49" charset="-122"/>
              </a:rPr>
              <a:t>其中，</a:t>
            </a:r>
            <a:r>
              <a:rPr lang="en-US" altLang="zh-CN" sz="2000" dirty="0">
                <a:solidFill>
                  <a:srgbClr val="002060"/>
                </a:solidFill>
                <a:ea typeface="黑体" panose="02010609060101010101" pitchFamily="49" charset="-122"/>
              </a:rPr>
              <a:t>0</a:t>
            </a:r>
            <a:r>
              <a:rPr lang="zh-CN" altLang="en-US" sz="2000" dirty="0">
                <a:solidFill>
                  <a:srgbClr val="002060"/>
                </a:solidFill>
                <a:ea typeface="黑体" panose="02010609060101010101" pitchFamily="49" charset="-122"/>
              </a:rPr>
              <a:t>表示“石头”，</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表示“剪刀”，</a:t>
            </a:r>
            <a:r>
              <a:rPr lang="en-US" altLang="zh-CN" sz="2000" dirty="0">
                <a:solidFill>
                  <a:srgbClr val="002060"/>
                </a:solidFill>
                <a:ea typeface="黑体" panose="02010609060101010101" pitchFamily="49" charset="-122"/>
              </a:rPr>
              <a:t>2</a:t>
            </a:r>
            <a:r>
              <a:rPr lang="zh-CN" altLang="en-US" sz="2000" dirty="0">
                <a:solidFill>
                  <a:srgbClr val="002060"/>
                </a:solidFill>
                <a:ea typeface="黑体" panose="02010609060101010101" pitchFamily="49" charset="-122"/>
              </a:rPr>
              <a:t>表示“布”。相邻两个整数之间用单个空格隔开。</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spcBef>
                <a:spcPct val="0"/>
              </a:spcBef>
              <a:buNone/>
            </a:pPr>
            <a:r>
              <a:rPr lang="zh-CN" altLang="en-US" sz="2000" dirty="0">
                <a:solidFill>
                  <a:srgbClr val="002060"/>
                </a:solidFill>
                <a:ea typeface="黑体" panose="02010609060101010101" pitchFamily="49" charset="-122"/>
              </a:rPr>
              <a:t>输出一行，如果小</a:t>
            </a:r>
            <a:r>
              <a:rPr lang="en-US" altLang="zh-CN" sz="2000" dirty="0">
                <a:solidFill>
                  <a:srgbClr val="002060"/>
                </a:solidFill>
                <a:ea typeface="黑体" panose="02010609060101010101" pitchFamily="49" charset="-122"/>
              </a:rPr>
              <a:t>A</a:t>
            </a:r>
            <a:r>
              <a:rPr lang="zh-CN" altLang="en-US" sz="2000" dirty="0">
                <a:solidFill>
                  <a:srgbClr val="002060"/>
                </a:solidFill>
                <a:ea typeface="黑体" panose="02010609060101010101" pitchFamily="49" charset="-122"/>
              </a:rPr>
              <a:t>赢的轮数多，输出</a:t>
            </a:r>
            <a:r>
              <a:rPr lang="en-US" altLang="zh-CN" sz="2000" dirty="0">
                <a:solidFill>
                  <a:srgbClr val="002060"/>
                </a:solidFill>
                <a:ea typeface="黑体" panose="02010609060101010101" pitchFamily="49" charset="-122"/>
              </a:rPr>
              <a:t>A</a:t>
            </a:r>
            <a:r>
              <a:rPr lang="zh-CN" altLang="en-US" sz="2000" dirty="0">
                <a:solidFill>
                  <a:srgbClr val="002060"/>
                </a:solidFill>
                <a:ea typeface="黑体" panose="02010609060101010101" pitchFamily="49" charset="-122"/>
              </a:rPr>
              <a:t>；如果小</a:t>
            </a:r>
            <a:r>
              <a:rPr lang="en-US" altLang="zh-CN" sz="2000" dirty="0">
                <a:solidFill>
                  <a:srgbClr val="002060"/>
                </a:solidFill>
                <a:ea typeface="黑体" panose="02010609060101010101" pitchFamily="49" charset="-122"/>
              </a:rPr>
              <a:t>B</a:t>
            </a:r>
            <a:r>
              <a:rPr lang="zh-CN" altLang="en-US" sz="2000" dirty="0">
                <a:solidFill>
                  <a:srgbClr val="002060"/>
                </a:solidFill>
                <a:ea typeface="黑体" panose="02010609060101010101" pitchFamily="49" charset="-122"/>
              </a:rPr>
              <a:t>赢的轮数多，输出</a:t>
            </a:r>
            <a:r>
              <a:rPr lang="en-US" altLang="zh-CN" sz="2000" dirty="0">
                <a:solidFill>
                  <a:srgbClr val="002060"/>
                </a:solidFill>
                <a:ea typeface="黑体" panose="02010609060101010101" pitchFamily="49" charset="-122"/>
              </a:rPr>
              <a:t>B</a:t>
            </a:r>
            <a:r>
              <a:rPr lang="zh-CN" altLang="en-US" sz="2000" dirty="0">
                <a:solidFill>
                  <a:srgbClr val="002060"/>
                </a:solidFill>
                <a:ea typeface="黑体" panose="02010609060101010101" pitchFamily="49" charset="-122"/>
              </a:rPr>
              <a:t>；如果两人打平，输出</a:t>
            </a:r>
            <a:r>
              <a:rPr lang="en-US" altLang="zh-CN" sz="2000" dirty="0">
                <a:solidFill>
                  <a:srgbClr val="002060"/>
                </a:solidFill>
                <a:ea typeface="黑体" panose="02010609060101010101" pitchFamily="49" charset="-122"/>
              </a:rPr>
              <a:t>draw</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3</a:t>
            </a:r>
          </a:p>
          <a:p>
            <a:pPr eaLnBrk="1" hangingPunct="1">
              <a:spcBef>
                <a:spcPct val="0"/>
              </a:spcBef>
              <a:buClrTx/>
              <a:buSzTx/>
              <a:buNone/>
            </a:pPr>
            <a:r>
              <a:rPr lang="en-US" altLang="zh-CN" sz="2000" dirty="0">
                <a:solidFill>
                  <a:srgbClr val="002060"/>
                </a:solidFill>
                <a:latin typeface="+mj-ea"/>
                <a:ea typeface="+mj-ea"/>
              </a:rPr>
              <a:t>0 1 2</a:t>
            </a:r>
          </a:p>
          <a:p>
            <a:pPr eaLnBrk="1" hangingPunct="1">
              <a:spcBef>
                <a:spcPct val="0"/>
              </a:spcBef>
              <a:buClrTx/>
              <a:buSzTx/>
              <a:buNone/>
            </a:pPr>
            <a:r>
              <a:rPr lang="en-US" altLang="zh-CN" sz="2000" dirty="0">
                <a:solidFill>
                  <a:srgbClr val="002060"/>
                </a:solidFill>
                <a:latin typeface="+mj-ea"/>
                <a:ea typeface="+mj-ea"/>
              </a:rPr>
              <a:t>0 2 0</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a:spcBef>
                <a:spcPct val="0"/>
              </a:spcBef>
              <a:buNone/>
            </a:pPr>
            <a:r>
              <a:rPr lang="en-US" altLang="zh-CN" sz="2000" b="0" dirty="0">
                <a:solidFill>
                  <a:schemeClr val="bg2"/>
                </a:solidFill>
                <a:latin typeface="黑体" panose="02010609060101010101" pitchFamily="49" charset="-122"/>
                <a:ea typeface="黑体" panose="02010609060101010101" pitchFamily="49" charset="-122"/>
              </a:rPr>
              <a:t>A</a:t>
            </a:r>
          </a:p>
        </p:txBody>
      </p:sp>
    </p:spTree>
    <p:extLst>
      <p:ext uri="{BB962C8B-B14F-4D97-AF65-F5344CB8AC3E}">
        <p14:creationId xmlns:p14="http://schemas.microsoft.com/office/powerpoint/2010/main" val="268389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19736" y="715031"/>
            <a:ext cx="5743400" cy="5632311"/>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10000</a:t>
            </a:r>
            <a:r>
              <a:rPr lang="en-US" altLang="zh-CN" sz="2000" b="0" dirty="0">
                <a:solidFill>
                  <a:srgbClr val="000000"/>
                </a:solidFill>
                <a:effectLst/>
                <a:latin typeface="JetBrains Mono" panose="02000009000000000000" pitchFamily="49" charset="0"/>
              </a:rPr>
              <a:t>],b[</a:t>
            </a:r>
            <a:r>
              <a:rPr lang="en-US" altLang="zh-CN" sz="2000" b="0" dirty="0">
                <a:solidFill>
                  <a:srgbClr val="098658"/>
                </a:solidFill>
                <a:effectLst/>
                <a:latin typeface="JetBrains Mono" panose="02000009000000000000" pitchFamily="49" charset="0"/>
              </a:rPr>
              <a:t>10000</a:t>
            </a:r>
            <a:r>
              <a:rPr lang="en-US" altLang="zh-CN" sz="2000" b="0" dirty="0">
                <a:solidFill>
                  <a:srgbClr val="000000"/>
                </a:solidFill>
                <a:effectLst/>
                <a:latin typeface="JetBrains Mono" panose="02000009000000000000" pitchFamily="49" charset="0"/>
              </a:rPr>
              <a:t>];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s1=</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,s2=</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&amp;&amp;b[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s1++;</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&amp;&amp;b[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s1++;</a:t>
            </a:r>
          </a:p>
        </p:txBody>
      </p:sp>
      <p:sp>
        <p:nvSpPr>
          <p:cNvPr id="2" name="文本框 1">
            <a:extLst>
              <a:ext uri="{FF2B5EF4-FFF2-40B4-BE49-F238E27FC236}">
                <a16:creationId xmlns:a16="http://schemas.microsoft.com/office/drawing/2014/main" id="{4A2E19F0-71FD-82E4-4211-ED675A199F01}"/>
              </a:ext>
            </a:extLst>
          </p:cNvPr>
          <p:cNvSpPr txBox="1"/>
          <p:nvPr/>
        </p:nvSpPr>
        <p:spPr>
          <a:xfrm>
            <a:off x="6228863" y="747252"/>
            <a:ext cx="5743400" cy="5324535"/>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&amp;&amp;b[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s1++;</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s2++;</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(s1==s2)</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"draw"</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(s1&gt;s2)</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"A"</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"B"</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316278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9" y="-32221"/>
            <a:ext cx="10441859" cy="747252"/>
            <a:chOff x="875069" y="-81383"/>
            <a:chExt cx="10441859" cy="747252"/>
          </a:xfrm>
        </p:grpSpPr>
        <p:sp>
          <p:nvSpPr>
            <p:cNvPr id="4" name="矩形 3"/>
            <p:cNvSpPr/>
            <p:nvPr/>
          </p:nvSpPr>
          <p:spPr>
            <a:xfrm>
              <a:off x="875069" y="-81383"/>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小鱼比可爱</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人比人，气死人；鱼比鱼，难死鱼。小鱼最近参加了一个“比可爱”比赛，比的是每只鱼的可爱程度。参赛的鱼被从左到右排成一排，头都朝向左边，然后每只鱼会得到一个整数数值，表示这只鱼的可爱程度，很显然整数越大，表示这只鱼越可爱，而且任意两只鱼的可爱程度可能一样。由于所有的鱼头都朝向左边，所以每只鱼只能看见在它左边的鱼的可爱程度，它们心里都在计算，在自己的眼力范围内有多少只鱼不如自己可爱呢。请你帮这些可爱但是鱼脑不够用的小鱼们计算一下。</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第一行输入一个正整数 </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，表示鱼的数目。</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第二行内输入 </a:t>
            </a:r>
            <a:r>
              <a:rPr lang="en-US" altLang="zh-CN" sz="2000" dirty="0">
                <a:solidFill>
                  <a:srgbClr val="002060"/>
                </a:solidFill>
                <a:ea typeface="黑体" panose="02010609060101010101" pitchFamily="49" charset="-122"/>
              </a:rPr>
              <a:t>n </a:t>
            </a:r>
            <a:r>
              <a:rPr lang="zh-CN" altLang="en-US" sz="2000" dirty="0">
                <a:solidFill>
                  <a:srgbClr val="002060"/>
                </a:solidFill>
                <a:ea typeface="黑体" panose="02010609060101010101" pitchFamily="49" charset="-122"/>
              </a:rPr>
              <a:t>个正整数，用空格间隔，依次表示从左到右每只小鱼的可爱程度</a:t>
            </a:r>
            <a:r>
              <a:rPr lang="en-US" altLang="zh-CN" sz="2000" dirty="0">
                <a:solidFill>
                  <a:srgbClr val="002060"/>
                </a:solidFill>
                <a:ea typeface="黑体" panose="02010609060101010101" pitchFamily="49" charset="-122"/>
              </a:rPr>
              <a:t>ai</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 </a:t>
            </a: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黑体" panose="02010609060101010101" pitchFamily="49" charset="-122"/>
                <a:ea typeface="黑体" panose="02010609060101010101" pitchFamily="49" charset="-122"/>
              </a:rPr>
              <a:t>一行，输出 </a:t>
            </a:r>
            <a:r>
              <a:rPr lang="en-US" altLang="zh-CN" sz="2000" dirty="0">
                <a:solidFill>
                  <a:srgbClr val="002060"/>
                </a:solidFill>
                <a:latin typeface="黑体" panose="02010609060101010101" pitchFamily="49" charset="-122"/>
                <a:ea typeface="黑体" panose="02010609060101010101" pitchFamily="49" charset="-122"/>
              </a:rPr>
              <a:t>n </a:t>
            </a:r>
            <a:r>
              <a:rPr lang="zh-CN" altLang="en-US" sz="2000" dirty="0">
                <a:solidFill>
                  <a:srgbClr val="002060"/>
                </a:solidFill>
                <a:latin typeface="黑体" panose="02010609060101010101" pitchFamily="49" charset="-122"/>
                <a:ea typeface="黑体" panose="02010609060101010101" pitchFamily="49" charset="-122"/>
              </a:rPr>
              <a:t>个整数，用空格间隔，依次表示每只小鱼眼中有多少只鱼不如自己可爱。</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ea typeface="黑体" panose="02010609060101010101" pitchFamily="49" charset="-122"/>
              </a:rPr>
              <a:t>6</a:t>
            </a:r>
          </a:p>
          <a:p>
            <a:pPr eaLnBrk="1" hangingPunct="1">
              <a:spcBef>
                <a:spcPct val="0"/>
              </a:spcBef>
              <a:buClrTx/>
              <a:buSzTx/>
              <a:buNone/>
            </a:pPr>
            <a:r>
              <a:rPr lang="en-US" altLang="zh-CN" sz="2000" dirty="0">
                <a:solidFill>
                  <a:srgbClr val="002060"/>
                </a:solidFill>
                <a:ea typeface="黑体" panose="02010609060101010101" pitchFamily="49" charset="-122"/>
              </a:rPr>
              <a:t>4 3 0 5 1 2</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0 0 0 3 1 2</a:t>
            </a: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66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814626" y="747251"/>
            <a:ext cx="8562745" cy="5016758"/>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a:t>
            </a:r>
            <a:r>
              <a:rPr lang="en-US" altLang="zh-CN" sz="2000" b="0" dirty="0">
                <a:solidFill>
                  <a:srgbClr val="A31515"/>
                </a:solidFill>
                <a:effectLst/>
                <a:latin typeface="JetBrains Mono" panose="02000009000000000000" pitchFamily="49" charset="0"/>
              </a:rPr>
              <a:t>&lt;bits/stdc++.h&gt;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101</a:t>
            </a:r>
            <a:r>
              <a:rPr lang="en-US" altLang="zh-CN" sz="2000" b="0" dirty="0">
                <a:solidFill>
                  <a:srgbClr val="000000"/>
                </a:solidFill>
                <a:effectLst/>
                <a:latin typeface="JetBrains Mono" panose="02000009000000000000" pitchFamily="49" charset="0"/>
              </a:rPr>
              <a:t>],b[</a:t>
            </a:r>
            <a:r>
              <a:rPr lang="en-US" altLang="zh-CN" sz="2000" b="0" dirty="0">
                <a:solidFill>
                  <a:srgbClr val="098658"/>
                </a:solidFill>
                <a:effectLst/>
                <a:latin typeface="JetBrains Mono" panose="02000009000000000000" pitchFamily="49" charset="0"/>
              </a:rPr>
              <a:t>101</a:t>
            </a:r>
            <a:r>
              <a:rPr lang="en-US" altLang="zh-CN" sz="2000" b="0" dirty="0">
                <a:solidFill>
                  <a:srgbClr val="000000"/>
                </a:solidFill>
                <a:effectLst/>
                <a:latin typeface="JetBrains Mono" panose="02000009000000000000" pitchFamily="49" charset="0"/>
              </a:rPr>
              <a:t>],n;</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j=</a:t>
            </a:r>
            <a:r>
              <a:rPr lang="en-US" altLang="zh-CN" sz="2000" b="0" dirty="0" err="1">
                <a:solidFill>
                  <a:srgbClr val="000000"/>
                </a:solidFill>
                <a:effectLst/>
                <a:latin typeface="JetBrains Mono" panose="02000009000000000000" pitchFamily="49" charset="0"/>
              </a:rPr>
              <a:t>i;j</a:t>
            </a:r>
            <a:r>
              <a:rPr lang="en-US" altLang="zh-CN" sz="2000" b="0" dirty="0">
                <a:solidFill>
                  <a:srgbClr val="000000"/>
                </a:solidFill>
                <a:effectLst/>
                <a:latin typeface="JetBrains Mono" panose="02000009000000000000" pitchFamily="49" charset="0"/>
              </a:rPr>
              <a:t>&gt;=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;j--){</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 (a[j]&lt;a[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&lt;&lt;b[</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84540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9" y="-33418"/>
            <a:ext cx="10441859" cy="748449"/>
            <a:chOff x="875069" y="-16942"/>
            <a:chExt cx="10441859" cy="748449"/>
          </a:xfrm>
        </p:grpSpPr>
        <p:sp>
          <p:nvSpPr>
            <p:cNvPr id="4" name="矩形 3"/>
            <p:cNvSpPr/>
            <p:nvPr/>
          </p:nvSpPr>
          <p:spPr>
            <a:xfrm>
              <a:off x="875069" y="-15745"/>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蛇形方阵</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8" y="699049"/>
            <a:ext cx="10441859" cy="4805867"/>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给出一个不大于 </a:t>
            </a:r>
            <a:r>
              <a:rPr lang="en-US" altLang="zh-CN" sz="2000" dirty="0">
                <a:solidFill>
                  <a:srgbClr val="002060"/>
                </a:solidFill>
                <a:latin typeface="+mj-ea"/>
                <a:ea typeface="+mj-ea"/>
                <a:sym typeface="Arial" panose="020B0604020202020204" pitchFamily="34" charset="0"/>
              </a:rPr>
              <a:t>99 </a:t>
            </a:r>
            <a:r>
              <a:rPr lang="zh-CN" altLang="en-US" sz="2000" dirty="0">
                <a:solidFill>
                  <a:srgbClr val="002060"/>
                </a:solidFill>
                <a:latin typeface="+mj-ea"/>
                <a:ea typeface="+mj-ea"/>
                <a:sym typeface="Arial" panose="020B0604020202020204" pitchFamily="34" charset="0"/>
              </a:rPr>
              <a:t>的正整数 </a:t>
            </a: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，输出 </a:t>
            </a:r>
            <a:r>
              <a:rPr lang="en-US" altLang="zh-CN" sz="2000" dirty="0" err="1">
                <a:solidFill>
                  <a:srgbClr val="002060"/>
                </a:solidFill>
                <a:latin typeface="+mj-ea"/>
                <a:ea typeface="+mj-ea"/>
                <a:sym typeface="Arial" panose="020B0604020202020204" pitchFamily="34" charset="0"/>
              </a:rPr>
              <a:t>n×n</a:t>
            </a:r>
            <a:r>
              <a:rPr lang="en-US" altLang="zh-CN" sz="2000" dirty="0">
                <a:solidFill>
                  <a:srgbClr val="002060"/>
                </a:solidFill>
                <a:latin typeface="+mj-ea"/>
                <a:ea typeface="+mj-ea"/>
                <a:sym typeface="Arial" panose="020B0604020202020204" pitchFamily="34" charset="0"/>
              </a:rPr>
              <a:t> </a:t>
            </a:r>
            <a:r>
              <a:rPr lang="zh-CN" altLang="en-US" sz="2000" dirty="0">
                <a:solidFill>
                  <a:srgbClr val="002060"/>
                </a:solidFill>
                <a:latin typeface="+mj-ea"/>
                <a:ea typeface="+mj-ea"/>
                <a:sym typeface="Arial" panose="020B0604020202020204" pitchFamily="34" charset="0"/>
              </a:rPr>
              <a:t>的蛇形方阵。</a:t>
            </a: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从左上角填上 </a:t>
            </a:r>
            <a:r>
              <a:rPr lang="en-US" altLang="zh-CN" sz="2000" dirty="0">
                <a:solidFill>
                  <a:srgbClr val="002060"/>
                </a:solidFill>
                <a:latin typeface="+mj-ea"/>
                <a:ea typeface="+mj-ea"/>
                <a:sym typeface="Arial" panose="020B0604020202020204" pitchFamily="34" charset="0"/>
              </a:rPr>
              <a:t>1</a:t>
            </a:r>
            <a:r>
              <a:rPr lang="zh-CN" altLang="en-US" sz="2000" dirty="0">
                <a:solidFill>
                  <a:srgbClr val="002060"/>
                </a:solidFill>
                <a:latin typeface="+mj-ea"/>
                <a:ea typeface="+mj-ea"/>
                <a:sym typeface="Arial" panose="020B0604020202020204" pitchFamily="34" charset="0"/>
              </a:rPr>
              <a:t>开始，顺时针方向依次填入数字，如同样例所示。注意每个数字有都会占用 </a:t>
            </a:r>
            <a:r>
              <a:rPr lang="en-US" altLang="zh-CN" sz="2000" dirty="0">
                <a:solidFill>
                  <a:srgbClr val="002060"/>
                </a:solidFill>
                <a:latin typeface="+mj-ea"/>
                <a:ea typeface="+mj-ea"/>
                <a:sym typeface="Arial" panose="020B0604020202020204" pitchFamily="34" charset="0"/>
              </a:rPr>
              <a:t>3</a:t>
            </a:r>
            <a:r>
              <a:rPr lang="zh-CN" altLang="en-US" sz="2000" dirty="0">
                <a:solidFill>
                  <a:srgbClr val="002060"/>
                </a:solidFill>
                <a:latin typeface="+mj-ea"/>
                <a:ea typeface="+mj-ea"/>
                <a:sym typeface="Arial" panose="020B0604020202020204" pitchFamily="34" charset="0"/>
              </a:rPr>
              <a:t>个字符，前面使用空格补齐。</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输入一个正整数 </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，含义如题所述。</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ea typeface="黑体" panose="02010609060101010101" pitchFamily="49" charset="-122"/>
              </a:rPr>
              <a:t>输出符合题目要求的蛇形矩阵。</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4</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lnSpc>
                <a:spcPct val="110000"/>
              </a:lnSpc>
              <a:spcBef>
                <a:spcPct val="0"/>
              </a:spcBef>
              <a:buClrTx/>
              <a:buSzTx/>
              <a:buNone/>
            </a:pPr>
            <a:r>
              <a:rPr lang="en-US" altLang="zh-CN" sz="2000" dirty="0">
                <a:solidFill>
                  <a:srgbClr val="002060"/>
                </a:solidFill>
                <a:ea typeface="黑体" panose="02010609060101010101" pitchFamily="49" charset="-122"/>
              </a:rPr>
              <a:t> 1  2  3  4</a:t>
            </a:r>
          </a:p>
          <a:p>
            <a:pPr eaLnBrk="1" hangingPunct="1">
              <a:lnSpc>
                <a:spcPct val="110000"/>
              </a:lnSpc>
              <a:spcBef>
                <a:spcPct val="0"/>
              </a:spcBef>
              <a:buClrTx/>
              <a:buSzTx/>
              <a:buNone/>
            </a:pPr>
            <a:r>
              <a:rPr lang="en-US" altLang="zh-CN" sz="2000" dirty="0">
                <a:solidFill>
                  <a:srgbClr val="002060"/>
                </a:solidFill>
                <a:ea typeface="黑体" panose="02010609060101010101" pitchFamily="49" charset="-122"/>
              </a:rPr>
              <a:t> 12 13 14  5</a:t>
            </a:r>
          </a:p>
          <a:p>
            <a:pPr eaLnBrk="1" hangingPunct="1">
              <a:lnSpc>
                <a:spcPct val="110000"/>
              </a:lnSpc>
              <a:spcBef>
                <a:spcPct val="0"/>
              </a:spcBef>
              <a:buClrTx/>
              <a:buSzTx/>
              <a:buNone/>
            </a:pPr>
            <a:r>
              <a:rPr lang="en-US" altLang="zh-CN" sz="2000" dirty="0">
                <a:solidFill>
                  <a:srgbClr val="002060"/>
                </a:solidFill>
                <a:ea typeface="黑体" panose="02010609060101010101" pitchFamily="49" charset="-122"/>
              </a:rPr>
              <a:t> 11 16 15  6</a:t>
            </a:r>
          </a:p>
          <a:p>
            <a:pPr eaLnBrk="1" hangingPunct="1">
              <a:lnSpc>
                <a:spcPct val="110000"/>
              </a:lnSpc>
              <a:spcBef>
                <a:spcPct val="0"/>
              </a:spcBef>
              <a:buClrTx/>
              <a:buSzTx/>
              <a:buNone/>
            </a:pPr>
            <a:r>
              <a:rPr lang="en-US" altLang="zh-CN" sz="2000" dirty="0">
                <a:solidFill>
                  <a:srgbClr val="002060"/>
                </a:solidFill>
                <a:ea typeface="黑体" panose="02010609060101010101" pitchFamily="49" charset="-122"/>
              </a:rPr>
              <a:t> 10  9  8  7</a:t>
            </a:r>
            <a:endParaRPr lang="zh-CN" altLang="en-US" sz="2000" dirty="0">
              <a:solidFill>
                <a:srgbClr val="002060"/>
              </a:solidFill>
              <a:ea typeface="黑体" panose="02010609060101010101" pitchFamily="49"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3988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 y="787048"/>
            <a:ext cx="5992826" cy="5324535"/>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a:t>
            </a:r>
            <a:r>
              <a:rPr lang="en-US" altLang="zh-CN" sz="2000" b="0" dirty="0">
                <a:solidFill>
                  <a:srgbClr val="A31515"/>
                </a:solidFill>
                <a:effectLst/>
                <a:latin typeface="JetBrains Mono" panose="02000009000000000000" pitchFamily="49" charset="0"/>
              </a:rPr>
              <a:t>&lt;bits/stdc++.h&gt;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num = </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12</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12</a:t>
            </a:r>
            <a:r>
              <a:rPr lang="en-US" altLang="zh-CN" sz="2000" b="0" dirty="0">
                <a:solidFill>
                  <a:srgbClr val="000000"/>
                </a:solidFill>
                <a:effectLst/>
                <a:latin typeface="JetBrains Mono" panose="02000009000000000000" pitchFamily="49" charset="0"/>
              </a:rPr>
              <a:t>];</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n;</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 &gt;&gt; 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t = ceil(</a:t>
            </a:r>
            <a:r>
              <a:rPr lang="en-US" altLang="zh-CN" sz="2000" b="0" dirty="0">
                <a:solidFill>
                  <a:srgbClr val="098658"/>
                </a:solidFill>
                <a:effectLst/>
                <a:latin typeface="JetBrains Mono" panose="02000009000000000000" pitchFamily="49" charset="0"/>
              </a:rPr>
              <a:t>1.0</a:t>
            </a:r>
            <a:r>
              <a:rPr lang="en-US" altLang="zh-CN" sz="2000" b="0" dirty="0">
                <a:solidFill>
                  <a:srgbClr val="000000"/>
                </a:solidFill>
                <a:effectLst/>
                <a:latin typeface="JetBrains Mono" panose="02000009000000000000" pitchFamily="49" charset="0"/>
              </a:rPr>
              <a:t>*n/</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t;i</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dirty="0">
                <a:solidFill>
                  <a:srgbClr val="000000"/>
                </a:solidFill>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j=</a:t>
            </a:r>
            <a:r>
              <a:rPr lang="en-US" altLang="zh-CN" sz="2000" b="0" dirty="0" err="1">
                <a:solidFill>
                  <a:srgbClr val="000000"/>
                </a:solidFill>
                <a:effectLst/>
                <a:latin typeface="JetBrains Mono" panose="02000009000000000000" pitchFamily="49" charset="0"/>
              </a:rPr>
              <a:t>i;j</a:t>
            </a:r>
            <a:r>
              <a:rPr lang="en-US" altLang="zh-CN" sz="2000" b="0" dirty="0">
                <a:solidFill>
                  <a:srgbClr val="000000"/>
                </a:solidFill>
                <a:effectLst/>
                <a:latin typeface="JetBrains Mono" panose="02000009000000000000" pitchFamily="49" charset="0"/>
              </a:rPr>
              <a:t>&lt;</a:t>
            </a:r>
            <a:r>
              <a:rPr lang="en-US" altLang="zh-CN" sz="2000" b="0" dirty="0" err="1">
                <a:solidFill>
                  <a:srgbClr val="000000"/>
                </a:solidFill>
                <a:effectLst/>
                <a:latin typeface="JetBrains Mono" panose="02000009000000000000" pitchFamily="49" charset="0"/>
              </a:rPr>
              <a:t>n-i;j</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][j]=num++;</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dirty="0">
                <a:solidFill>
                  <a:srgbClr val="000000"/>
                </a:solidFill>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j=i+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 j&lt;n-i-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;j++) {</a:t>
            </a:r>
          </a:p>
          <a:p>
            <a:r>
              <a:rPr lang="en-US" altLang="zh-CN" sz="2000" b="0" dirty="0">
                <a:solidFill>
                  <a:srgbClr val="000000"/>
                </a:solidFill>
                <a:effectLst/>
                <a:latin typeface="JetBrains Mono" panose="02000009000000000000" pitchFamily="49" charset="0"/>
              </a:rPr>
              <a:t>            a[j][n-i-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]=num++;</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j=n-i-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;j&gt;</a:t>
            </a:r>
            <a:r>
              <a:rPr lang="en-US" altLang="zh-CN" sz="2000" b="0" dirty="0" err="1">
                <a:solidFill>
                  <a:srgbClr val="000000"/>
                </a:solidFill>
                <a:effectLst/>
                <a:latin typeface="JetBrains Mono" panose="02000009000000000000" pitchFamily="49" charset="0"/>
              </a:rPr>
              <a:t>i;j</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a[n-i-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][j]=num++;</a:t>
            </a:r>
          </a:p>
          <a:p>
            <a:r>
              <a:rPr lang="en-US" altLang="zh-CN" sz="2000" b="0" dirty="0">
                <a:solidFill>
                  <a:srgbClr val="000000"/>
                </a:solidFill>
                <a:effectLst/>
                <a:latin typeface="JetBrains Mono" panose="02000009000000000000" pitchFamily="49" charset="0"/>
              </a:rPr>
              <a:t>        }</a:t>
            </a:r>
          </a:p>
        </p:txBody>
      </p:sp>
      <p:sp>
        <p:nvSpPr>
          <p:cNvPr id="2" name="文本框 1">
            <a:extLst>
              <a:ext uri="{FF2B5EF4-FFF2-40B4-BE49-F238E27FC236}">
                <a16:creationId xmlns:a16="http://schemas.microsoft.com/office/drawing/2014/main" id="{ED87E3E3-DA89-89F3-DB7B-25FE14833D37}"/>
              </a:ext>
            </a:extLst>
          </p:cNvPr>
          <p:cNvSpPr txBox="1"/>
          <p:nvPr/>
        </p:nvSpPr>
        <p:spPr>
          <a:xfrm>
            <a:off x="6199174" y="779472"/>
            <a:ext cx="5992826" cy="3785652"/>
          </a:xfrm>
          <a:prstGeom prst="rect">
            <a:avLst/>
          </a:prstGeom>
          <a:solidFill>
            <a:schemeClr val="accent6">
              <a:lumMod val="40000"/>
              <a:lumOff val="60000"/>
            </a:schemeClr>
          </a:solidFill>
        </p:spPr>
        <p:txBody>
          <a:bodyPr wrap="square">
            <a:spAutoFit/>
          </a:bodyPr>
          <a:lstStyle/>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j=n-i-</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;j&gt;</a:t>
            </a:r>
            <a:r>
              <a:rPr lang="en-US" altLang="zh-CN" sz="2000" b="0" dirty="0" err="1">
                <a:solidFill>
                  <a:srgbClr val="000000"/>
                </a:solidFill>
                <a:effectLst/>
                <a:latin typeface="JetBrains Mono" panose="02000009000000000000" pitchFamily="49" charset="0"/>
              </a:rPr>
              <a:t>i;j</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a[j][</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]=num++;</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err="1">
                <a:solidFill>
                  <a:srgbClr val="000000"/>
                </a:solidFill>
                <a:effectLst/>
                <a:latin typeface="JetBrains Mono" panose="02000009000000000000" pitchFamily="49" charset="0"/>
              </a:rPr>
              <a:t>n;i</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j=</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;j&lt;</a:t>
            </a:r>
            <a:r>
              <a:rPr lang="en-US" altLang="zh-CN" sz="2000" b="0" dirty="0" err="1">
                <a:solidFill>
                  <a:srgbClr val="000000"/>
                </a:solidFill>
                <a:effectLst/>
                <a:latin typeface="JetBrains Mono" panose="02000009000000000000" pitchFamily="49" charset="0"/>
              </a:rPr>
              <a:t>n;j</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&lt;&lt;a[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][j]&lt;&lt;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p:txBody>
      </p:sp>
    </p:spTree>
    <p:extLst>
      <p:ext uri="{BB962C8B-B14F-4D97-AF65-F5344CB8AC3E}">
        <p14:creationId xmlns:p14="http://schemas.microsoft.com/office/powerpoint/2010/main" val="294312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错误探测</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81118" y="715031"/>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给定</a:t>
            </a:r>
            <a:r>
              <a:rPr lang="en-US" altLang="zh-CN" sz="2000" dirty="0">
                <a:solidFill>
                  <a:srgbClr val="002060"/>
                </a:solidFill>
                <a:ea typeface="黑体" panose="02010609060101010101" pitchFamily="49" charset="-122"/>
              </a:rPr>
              <a:t>n*n</a:t>
            </a:r>
            <a:r>
              <a:rPr lang="zh-CN" altLang="en-US" sz="2000" dirty="0">
                <a:solidFill>
                  <a:srgbClr val="002060"/>
                </a:solidFill>
                <a:ea typeface="黑体" panose="02010609060101010101" pitchFamily="49" charset="-122"/>
              </a:rPr>
              <a:t>由</a:t>
            </a:r>
            <a:r>
              <a:rPr lang="en-US" altLang="zh-CN" sz="2000" dirty="0">
                <a:solidFill>
                  <a:srgbClr val="002060"/>
                </a:solidFill>
                <a:ea typeface="黑体" panose="02010609060101010101" pitchFamily="49" charset="-122"/>
              </a:rPr>
              <a:t>0</a:t>
            </a:r>
            <a:r>
              <a:rPr lang="zh-CN" altLang="en-US" sz="2000" dirty="0">
                <a:solidFill>
                  <a:srgbClr val="002060"/>
                </a:solidFill>
                <a:ea typeface="黑体" panose="02010609060101010101" pitchFamily="49" charset="-122"/>
              </a:rPr>
              <a:t>和</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组成的矩阵，如果矩阵的每一行和每一列的</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的数量都是偶数，则认为符合条件。</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你的任务就是检测矩阵是否符合条件，或者在仅改变一个矩阵元素的情况下能否符合条件。</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改变矩阵元素</a:t>
            </a:r>
            <a:r>
              <a:rPr lang="en-US" altLang="zh-CN" sz="2000" dirty="0">
                <a:solidFill>
                  <a:srgbClr val="002060"/>
                </a:solidFill>
                <a:ea typeface="黑体" panose="02010609060101010101" pitchFamily="49" charset="-122"/>
              </a:rPr>
              <a:t>"</a:t>
            </a:r>
            <a:r>
              <a:rPr lang="zh-CN" altLang="en-US" sz="2000" dirty="0">
                <a:solidFill>
                  <a:srgbClr val="002060"/>
                </a:solidFill>
                <a:ea typeface="黑体" panose="02010609060101010101" pitchFamily="49" charset="-122"/>
              </a:rPr>
              <a:t>的操作定义为</a:t>
            </a:r>
            <a:r>
              <a:rPr lang="en-US" altLang="zh-CN" sz="2000" dirty="0">
                <a:solidFill>
                  <a:srgbClr val="002060"/>
                </a:solidFill>
                <a:ea typeface="黑体" panose="02010609060101010101" pitchFamily="49" charset="-122"/>
              </a:rPr>
              <a:t>0</a:t>
            </a:r>
            <a:r>
              <a:rPr lang="zh-CN" altLang="en-US" sz="2000" dirty="0">
                <a:solidFill>
                  <a:srgbClr val="002060"/>
                </a:solidFill>
                <a:ea typeface="黑体" panose="02010609060101010101" pitchFamily="49" charset="-122"/>
              </a:rPr>
              <a:t>变成</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或者</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变成</a:t>
            </a:r>
            <a:r>
              <a:rPr lang="en-US" altLang="zh-CN" sz="2000" dirty="0">
                <a:solidFill>
                  <a:srgbClr val="002060"/>
                </a:solidFill>
                <a:ea typeface="黑体" panose="02010609060101010101" pitchFamily="49" charset="-122"/>
              </a:rPr>
              <a:t>0</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输入</a:t>
            </a:r>
            <a:r>
              <a:rPr lang="en-US" altLang="zh-CN" sz="2000" dirty="0">
                <a:solidFill>
                  <a:srgbClr val="002060"/>
                </a:solidFill>
                <a:ea typeface="黑体" panose="02010609060101010101" pitchFamily="49" charset="-122"/>
              </a:rPr>
              <a:t>n + 1</a:t>
            </a:r>
            <a:r>
              <a:rPr lang="zh-CN" altLang="en-US" sz="2000" dirty="0">
                <a:solidFill>
                  <a:srgbClr val="002060"/>
                </a:solidFill>
                <a:ea typeface="黑体" panose="02010609060101010101" pitchFamily="49" charset="-122"/>
              </a:rPr>
              <a:t>行，第</a:t>
            </a: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行为矩阵的大小</a:t>
            </a:r>
            <a:r>
              <a:rPr lang="en-US" altLang="zh-CN" sz="2000" dirty="0">
                <a:solidFill>
                  <a:srgbClr val="002060"/>
                </a:solidFill>
                <a:ea typeface="黑体" panose="02010609060101010101" pitchFamily="49" charset="-122"/>
              </a:rPr>
              <a:t>n(0 &lt; n &lt; 100)</a:t>
            </a:r>
            <a:r>
              <a:rPr lang="zh-CN" altLang="en-US" sz="2000" dirty="0">
                <a:solidFill>
                  <a:srgbClr val="002060"/>
                </a:solidFill>
                <a:ea typeface="黑体" panose="02010609060101010101" pitchFamily="49" charset="-122"/>
              </a:rPr>
              <a:t>，以下</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行为矩阵的每一行的元素，元素之间以一个空格分开。</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如果矩阵符合条件，则输出</a:t>
            </a:r>
            <a:r>
              <a:rPr lang="en-US" altLang="zh-CN" sz="2000" dirty="0">
                <a:solidFill>
                  <a:srgbClr val="002060"/>
                </a:solidFill>
                <a:ea typeface="黑体" panose="02010609060101010101" pitchFamily="49" charset="-122"/>
              </a:rPr>
              <a:t>OK</a:t>
            </a:r>
            <a:r>
              <a:rPr lang="zh-CN" altLang="en-US" sz="2000" dirty="0">
                <a:solidFill>
                  <a:srgbClr val="002060"/>
                </a:solidFill>
                <a:ea typeface="黑体" panose="02010609060101010101" pitchFamily="49" charset="-122"/>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如果矩阵仅改变一个矩阵元素就能符合条件，则输出需要改变的元素所在的行号和列号，以一个空格分开。</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如果不符合以上两条，输出</a:t>
            </a:r>
            <a:r>
              <a:rPr lang="en-US" altLang="zh-CN" sz="2000" dirty="0">
                <a:solidFill>
                  <a:srgbClr val="002060"/>
                </a:solidFill>
                <a:ea typeface="黑体" panose="02010609060101010101" pitchFamily="49" charset="-122"/>
              </a:rPr>
              <a:t>Corrupt</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123A321</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yes</a:t>
            </a:r>
            <a:endParaRPr lang="zh-CN" altLang="en-US" sz="2000" dirty="0">
              <a:solidFill>
                <a:srgbClr val="002060"/>
              </a:solidFill>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61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错误探测</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95527" y="1732888"/>
            <a:ext cx="2319392" cy="255454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4</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1 0 1 0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0 0 0 0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1 1 1 1</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0 1 0 1</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OK</a:t>
            </a:r>
            <a:endParaRPr lang="en-US" altLang="zh-CN" sz="2000" dirty="0">
              <a:solidFill>
                <a:srgbClr val="002060"/>
              </a:solidFill>
              <a:latin typeface="+mj-ea"/>
              <a:ea typeface="+mj-ea"/>
              <a:sym typeface="宋体" pitchFamily="2"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
        <p:nvSpPr>
          <p:cNvPr id="6" name="Rectangle 4">
            <a:extLst>
              <a:ext uri="{FF2B5EF4-FFF2-40B4-BE49-F238E27FC236}">
                <a16:creationId xmlns:a16="http://schemas.microsoft.com/office/drawing/2014/main" id="{AFD58B4D-FE0C-105F-069B-C67AD8282C07}"/>
              </a:ext>
            </a:extLst>
          </p:cNvPr>
          <p:cNvSpPr>
            <a:spLocks noChangeArrowheads="1"/>
          </p:cNvSpPr>
          <p:nvPr/>
        </p:nvSpPr>
        <p:spPr bwMode="auto">
          <a:xfrm>
            <a:off x="4936303" y="1732888"/>
            <a:ext cx="2319392" cy="255454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4</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1 0 1 0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0 0 1 0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1 1 1 1</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0 1 0 1</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latin typeface="黑体" panose="02010609060101010101" pitchFamily="49" charset="-122"/>
                <a:ea typeface="黑体" panose="02010609060101010101" pitchFamily="49" charset="-122"/>
                <a:sym typeface="宋体" pitchFamily="2" charset="-122"/>
              </a:rPr>
              <a:t>2 3</a:t>
            </a:r>
            <a:endParaRPr lang="en-US" altLang="zh-CN" sz="2000" dirty="0">
              <a:solidFill>
                <a:srgbClr val="002060"/>
              </a:solidFill>
              <a:latin typeface="+mj-ea"/>
              <a:ea typeface="+mj-ea"/>
              <a:sym typeface="宋体" pitchFamily="2" charset="-122"/>
            </a:endParaRPr>
          </a:p>
        </p:txBody>
      </p:sp>
      <p:sp>
        <p:nvSpPr>
          <p:cNvPr id="8" name="Rectangle 4">
            <a:extLst>
              <a:ext uri="{FF2B5EF4-FFF2-40B4-BE49-F238E27FC236}">
                <a16:creationId xmlns:a16="http://schemas.microsoft.com/office/drawing/2014/main" id="{BB829CB0-FE89-6C22-E7C1-56C3164CCDA7}"/>
              </a:ext>
            </a:extLst>
          </p:cNvPr>
          <p:cNvSpPr>
            <a:spLocks noChangeArrowheads="1"/>
          </p:cNvSpPr>
          <p:nvPr/>
        </p:nvSpPr>
        <p:spPr bwMode="auto">
          <a:xfrm>
            <a:off x="8571855" y="1732887"/>
            <a:ext cx="2319392" cy="255454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4</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1 0 1 0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0 1 1 0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1 1 1 1</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0 1 0 1</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Corrupt</a:t>
            </a:r>
            <a:endParaRPr lang="en-US" altLang="zh-CN" sz="2000" dirty="0">
              <a:solidFill>
                <a:srgbClr val="002060"/>
              </a:solidFill>
              <a:latin typeface="+mj-ea"/>
              <a:ea typeface="+mj-ea"/>
              <a:sym typeface="宋体" pitchFamily="2" charset="-122"/>
            </a:endParaRPr>
          </a:p>
        </p:txBody>
      </p:sp>
    </p:spTree>
    <p:extLst>
      <p:ext uri="{BB962C8B-B14F-4D97-AF65-F5344CB8AC3E}">
        <p14:creationId xmlns:p14="http://schemas.microsoft.com/office/powerpoint/2010/main" val="1343785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383658" y="715031"/>
            <a:ext cx="5712341" cy="5693866"/>
          </a:xfrm>
          <a:prstGeom prst="rect">
            <a:avLst/>
          </a:prstGeom>
          <a:solidFill>
            <a:schemeClr val="accent6">
              <a:lumMod val="40000"/>
              <a:lumOff val="60000"/>
            </a:schemeClr>
          </a:solidFill>
        </p:spPr>
        <p:txBody>
          <a:bodyPr wrap="square">
            <a:spAutoFit/>
          </a:bodyPr>
          <a:lstStyle/>
          <a:p>
            <a:r>
              <a:rPr lang="en-US" altLang="zh-CN" sz="1600" b="0" dirty="0">
                <a:solidFill>
                  <a:srgbClr val="0000FF"/>
                </a:solidFill>
                <a:effectLst/>
                <a:latin typeface="JetBrains Mono" panose="02000009000000000000" pitchFamily="49" charset="0"/>
              </a:rPr>
              <a:t>#include</a:t>
            </a:r>
            <a:r>
              <a:rPr lang="en-US" altLang="zh-CN" sz="1600" b="0" dirty="0">
                <a:solidFill>
                  <a:srgbClr val="A31515"/>
                </a:solidFill>
                <a:effectLst/>
                <a:latin typeface="JetBrains Mono" panose="02000009000000000000" pitchFamily="49" charset="0"/>
              </a:rPr>
              <a:t>&lt;bits/stdc++.h&gt;</a:t>
            </a:r>
            <a:endParaRPr lang="en-US" altLang="zh-CN" sz="1600" b="0" dirty="0">
              <a:solidFill>
                <a:srgbClr val="000000"/>
              </a:solidFill>
              <a:effectLst/>
              <a:latin typeface="JetBrains Mono" panose="02000009000000000000" pitchFamily="49" charset="0"/>
            </a:endParaRPr>
          </a:p>
          <a:p>
            <a:r>
              <a:rPr lang="en-US" altLang="zh-CN" sz="1600" b="0" dirty="0">
                <a:solidFill>
                  <a:srgbClr val="0000FF"/>
                </a:solidFill>
                <a:effectLst/>
                <a:latin typeface="JetBrains Mono" panose="02000009000000000000" pitchFamily="49" charset="0"/>
              </a:rPr>
              <a:t>using</a:t>
            </a:r>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namespace</a:t>
            </a:r>
            <a:r>
              <a:rPr lang="en-US" altLang="zh-CN" sz="1600" b="0" dirty="0">
                <a:solidFill>
                  <a:srgbClr val="000000"/>
                </a:solidFill>
                <a:effectLst/>
                <a:latin typeface="JetBrains Mono" panose="02000009000000000000" pitchFamily="49" charset="0"/>
              </a:rPr>
              <a:t> std;</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main(){</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n, </a:t>
            </a:r>
            <a:r>
              <a:rPr lang="en-US" altLang="zh-CN" sz="1600" b="0" dirty="0" err="1">
                <a:solidFill>
                  <a:srgbClr val="000000"/>
                </a:solidFill>
                <a:effectLst/>
                <a:latin typeface="JetBrains Mono" panose="02000009000000000000" pitchFamily="49" charset="0"/>
              </a:rPr>
              <a:t>arr</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105</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105</a:t>
            </a:r>
            <a:r>
              <a:rPr lang="en-US" altLang="zh-CN" sz="1600" b="0" dirty="0">
                <a:solidFill>
                  <a:srgbClr val="000000"/>
                </a:solidFill>
                <a:effectLst/>
                <a:latin typeface="JetBrains Mono" panose="02000009000000000000" pitchFamily="49" charset="0"/>
              </a:rPr>
              <a:t>], x[</a:t>
            </a:r>
            <a:r>
              <a:rPr lang="en-US" altLang="zh-CN" sz="1600" b="0" dirty="0">
                <a:solidFill>
                  <a:srgbClr val="098658"/>
                </a:solidFill>
                <a:effectLst/>
                <a:latin typeface="JetBrains Mono" panose="02000009000000000000" pitchFamily="49" charset="0"/>
              </a:rPr>
              <a:t>105</a:t>
            </a:r>
            <a:r>
              <a:rPr lang="en-US" altLang="zh-CN" sz="1600" b="0" dirty="0">
                <a:solidFill>
                  <a:srgbClr val="000000"/>
                </a:solidFill>
                <a:effectLst/>
                <a:latin typeface="JetBrains Mono" panose="02000009000000000000" pitchFamily="49" charset="0"/>
              </a:rPr>
              <a:t>], y[</a:t>
            </a:r>
            <a:r>
              <a:rPr lang="en-US" altLang="zh-CN" sz="1600" b="0" dirty="0">
                <a:solidFill>
                  <a:srgbClr val="098658"/>
                </a:solidFill>
                <a:effectLst/>
                <a:latin typeface="JetBrains Mono" panose="02000009000000000000" pitchFamily="49" charset="0"/>
              </a:rPr>
              <a:t>105</a:t>
            </a:r>
            <a:r>
              <a:rPr lang="en-US" altLang="zh-CN" sz="1600" b="0" dirty="0">
                <a:solidFill>
                  <a:srgbClr val="000000"/>
                </a:solidFill>
                <a:effectLst/>
                <a:latin typeface="JetBrains Mono" panose="02000009000000000000" pitchFamily="49" charset="0"/>
              </a:rPr>
              <a:t>], sum1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sum2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cin</a:t>
            </a:r>
            <a:r>
              <a:rPr lang="en-US" altLang="zh-CN" sz="1600" b="0" dirty="0">
                <a:solidFill>
                  <a:srgbClr val="000000"/>
                </a:solidFill>
                <a:effectLst/>
                <a:latin typeface="JetBrains Mono" panose="02000009000000000000" pitchFamily="49" charset="0"/>
              </a:rPr>
              <a:t> &gt;&gt; n;</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 &lt;= n;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j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j &lt;= n; </a:t>
            </a:r>
            <a:r>
              <a:rPr lang="en-US" altLang="zh-CN" sz="1600" b="0" dirty="0" err="1">
                <a:solidFill>
                  <a:srgbClr val="000000"/>
                </a:solidFill>
                <a:effectLst/>
                <a:latin typeface="JetBrains Mono" panose="02000009000000000000" pitchFamily="49" charset="0"/>
              </a:rPr>
              <a:t>j++</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cin</a:t>
            </a:r>
            <a:r>
              <a:rPr lang="en-US" altLang="zh-CN" sz="1600" b="0" dirty="0">
                <a:solidFill>
                  <a:srgbClr val="000000"/>
                </a:solidFill>
                <a:effectLst/>
                <a:latin typeface="JetBrains Mono" panose="02000009000000000000" pitchFamily="49" charset="0"/>
              </a:rPr>
              <a:t> &gt;&gt; </a:t>
            </a:r>
            <a:r>
              <a:rPr lang="en-US" altLang="zh-CN" sz="1600" b="0" dirty="0" err="1">
                <a:solidFill>
                  <a:srgbClr val="000000"/>
                </a:solidFill>
                <a:effectLst/>
                <a:latin typeface="JetBrains Mono" panose="02000009000000000000" pitchFamily="49" charset="0"/>
              </a:rPr>
              <a:t>arr</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k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 &lt;= n;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j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j &lt;= n; </a:t>
            </a:r>
            <a:r>
              <a:rPr lang="en-US" altLang="zh-CN" sz="1600" b="0" dirty="0" err="1">
                <a:solidFill>
                  <a:srgbClr val="000000"/>
                </a:solidFill>
                <a:effectLst/>
                <a:latin typeface="JetBrains Mono" panose="02000009000000000000" pitchFamily="49" charset="0"/>
              </a:rPr>
              <a:t>j++</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sum1 += </a:t>
            </a:r>
            <a:r>
              <a:rPr lang="en-US" altLang="zh-CN" sz="1600" b="0" dirty="0" err="1">
                <a:solidFill>
                  <a:srgbClr val="000000"/>
                </a:solidFill>
                <a:effectLst/>
                <a:latin typeface="JetBrains Mono" panose="02000009000000000000" pitchFamily="49" charset="0"/>
              </a:rPr>
              <a:t>arr</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(sum1 % </a:t>
            </a:r>
            <a:r>
              <a:rPr lang="en-US" altLang="zh-CN" sz="1600" b="0" dirty="0">
                <a:solidFill>
                  <a:srgbClr val="098658"/>
                </a:solidFill>
                <a:effectLst/>
                <a:latin typeface="JetBrains Mono" panose="02000009000000000000" pitchFamily="49" charset="0"/>
              </a:rPr>
              <a:t>2</a:t>
            </a:r>
            <a:r>
              <a:rPr lang="en-US" altLang="zh-CN" sz="1600" b="0" dirty="0">
                <a:solidFill>
                  <a:srgbClr val="000000"/>
                </a:solidFill>
                <a:effectLst/>
                <a:latin typeface="JetBrains Mono" panose="02000009000000000000" pitchFamily="49" charset="0"/>
              </a:rPr>
              <a:t>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x[k] =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k++;</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sum1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p:txBody>
      </p:sp>
      <p:sp>
        <p:nvSpPr>
          <p:cNvPr id="2" name="文本框 1">
            <a:extLst>
              <a:ext uri="{FF2B5EF4-FFF2-40B4-BE49-F238E27FC236}">
                <a16:creationId xmlns:a16="http://schemas.microsoft.com/office/drawing/2014/main" id="{9132543A-C1EE-ABD8-729B-014882DA3F46}"/>
              </a:ext>
            </a:extLst>
          </p:cNvPr>
          <p:cNvSpPr txBox="1"/>
          <p:nvPr/>
        </p:nvSpPr>
        <p:spPr>
          <a:xfrm>
            <a:off x="6259964" y="747251"/>
            <a:ext cx="5712341" cy="5693866"/>
          </a:xfrm>
          <a:prstGeom prst="rect">
            <a:avLst/>
          </a:prstGeom>
          <a:solidFill>
            <a:schemeClr val="accent6">
              <a:lumMod val="40000"/>
              <a:lumOff val="60000"/>
            </a:schemeClr>
          </a:solidFill>
        </p:spPr>
        <p:txBody>
          <a:bodyPr wrap="square">
            <a:spAutoFit/>
          </a:bodyPr>
          <a:lstStyle/>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l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 &lt;= n;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j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j &lt;= n; </a:t>
            </a:r>
            <a:r>
              <a:rPr lang="en-US" altLang="zh-CN" sz="1600" b="0" dirty="0" err="1">
                <a:solidFill>
                  <a:srgbClr val="000000"/>
                </a:solidFill>
                <a:effectLst/>
                <a:latin typeface="JetBrains Mono" panose="02000009000000000000" pitchFamily="49" charset="0"/>
              </a:rPr>
              <a:t>j++</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sum2 += </a:t>
            </a:r>
            <a:r>
              <a:rPr lang="en-US" altLang="zh-CN" sz="1600" b="0" dirty="0" err="1">
                <a:solidFill>
                  <a:srgbClr val="000000"/>
                </a:solidFill>
                <a:effectLst/>
                <a:latin typeface="JetBrains Mono" panose="02000009000000000000" pitchFamily="49" charset="0"/>
              </a:rPr>
              <a:t>arr</a:t>
            </a:r>
            <a:r>
              <a:rPr lang="en-US" altLang="zh-CN" sz="1600" b="0" dirty="0">
                <a:solidFill>
                  <a:srgbClr val="000000"/>
                </a:solidFill>
                <a:effectLst/>
                <a:latin typeface="JetBrains Mono" panose="02000009000000000000" pitchFamily="49" charset="0"/>
              </a:rPr>
              <a:t>[j][</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(sum2 % </a:t>
            </a:r>
            <a:r>
              <a:rPr lang="en-US" altLang="zh-CN" sz="1600" b="0" dirty="0">
                <a:solidFill>
                  <a:srgbClr val="098658"/>
                </a:solidFill>
                <a:effectLst/>
                <a:latin typeface="JetBrains Mono" panose="02000009000000000000" pitchFamily="49" charset="0"/>
              </a:rPr>
              <a:t>2</a:t>
            </a:r>
            <a:r>
              <a:rPr lang="en-US" altLang="zh-CN" sz="1600" b="0" dirty="0">
                <a:solidFill>
                  <a:srgbClr val="000000"/>
                </a:solidFill>
                <a:effectLst/>
                <a:latin typeface="JetBrains Mono" panose="02000009000000000000" pitchFamily="49" charset="0"/>
              </a:rPr>
              <a:t>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y[l] =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l++;</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sum2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(l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 &amp;&amp; k == </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cout</a:t>
            </a:r>
            <a:r>
              <a:rPr lang="en-US" altLang="zh-CN" sz="1600" b="0" dirty="0">
                <a:solidFill>
                  <a:srgbClr val="000000"/>
                </a:solidFill>
                <a:effectLst/>
                <a:latin typeface="JetBrains Mono" panose="02000009000000000000" pitchFamily="49" charset="0"/>
              </a:rPr>
              <a:t> &lt;&lt; x[</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&lt;&lt; </a:t>
            </a:r>
            <a:r>
              <a:rPr lang="en-US" altLang="zh-CN" sz="1600" b="0" dirty="0">
                <a:solidFill>
                  <a:srgbClr val="A31515"/>
                </a:solidFill>
                <a:effectLst/>
                <a:latin typeface="JetBrains Mono" panose="02000009000000000000" pitchFamily="49" charset="0"/>
              </a:rPr>
              <a:t>" "</a:t>
            </a:r>
            <a:r>
              <a:rPr lang="en-US" altLang="zh-CN" sz="1600" b="0" dirty="0">
                <a:solidFill>
                  <a:srgbClr val="000000"/>
                </a:solidFill>
                <a:effectLst/>
                <a:latin typeface="JetBrains Mono" panose="02000009000000000000" pitchFamily="49" charset="0"/>
              </a:rPr>
              <a:t> &lt;&lt; y[</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else</a:t>
            </a:r>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(l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&amp;&amp; k ==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cout</a:t>
            </a:r>
            <a:r>
              <a:rPr lang="en-US" altLang="zh-CN" sz="1600" b="0" dirty="0">
                <a:solidFill>
                  <a:srgbClr val="000000"/>
                </a:solidFill>
                <a:effectLst/>
                <a:latin typeface="JetBrains Mono" panose="02000009000000000000" pitchFamily="49" charset="0"/>
              </a:rPr>
              <a:t> &lt;&lt; </a:t>
            </a:r>
            <a:r>
              <a:rPr lang="en-US" altLang="zh-CN" sz="1600" b="0" dirty="0">
                <a:solidFill>
                  <a:srgbClr val="A31515"/>
                </a:solidFill>
                <a:effectLst/>
                <a:latin typeface="JetBrains Mono" panose="02000009000000000000" pitchFamily="49" charset="0"/>
              </a:rPr>
              <a:t>"OK"</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else</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cout</a:t>
            </a:r>
            <a:r>
              <a:rPr lang="en-US" altLang="zh-CN" sz="1600" b="0" dirty="0">
                <a:solidFill>
                  <a:srgbClr val="000000"/>
                </a:solidFill>
                <a:effectLst/>
                <a:latin typeface="JetBrains Mono" panose="02000009000000000000" pitchFamily="49" charset="0"/>
              </a:rPr>
              <a:t> &lt;&lt; </a:t>
            </a:r>
            <a:r>
              <a:rPr lang="en-US" altLang="zh-CN" sz="1600" b="0" dirty="0">
                <a:solidFill>
                  <a:srgbClr val="A31515"/>
                </a:solidFill>
                <a:effectLst/>
                <a:latin typeface="JetBrains Mono" panose="02000009000000000000" pitchFamily="49" charset="0"/>
              </a:rPr>
              <a:t>"Corrupt"</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return</a:t>
            </a:r>
            <a:r>
              <a:rPr lang="en-US" altLang="zh-CN" sz="1600" b="0" dirty="0">
                <a:solidFill>
                  <a:srgbClr val="000000"/>
                </a:solidFill>
                <a:effectLst/>
                <a:latin typeface="JetBrains Mono" panose="02000009000000000000" pitchFamily="49" charset="0"/>
              </a:rPr>
              <a:t>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br>
              <a:rPr lang="en-US" altLang="zh-CN" sz="1600" b="0" dirty="0">
                <a:solidFill>
                  <a:srgbClr val="000000"/>
                </a:solidFill>
                <a:effectLst/>
                <a:latin typeface="JetBrains Mono" panose="02000009000000000000" pitchFamily="49" charset="0"/>
              </a:rPr>
            </a:br>
            <a:endParaRPr lang="en-US" altLang="zh-CN" sz="16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206266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a:t>
              </a:r>
              <a:r>
                <a:rPr lang="en-US" altLang="zh-CN" sz="3200" b="1">
                  <a:latin typeface="JetBrains Mono ExtraBold" panose="02000009000000000000" pitchFamily="49" charset="0"/>
                  <a:cs typeface="JetBrains Mono ExtraBold" panose="02000009000000000000" pitchFamily="49" charset="0"/>
                </a:rPr>
                <a:t>Steamleader</a:t>
              </a:r>
              <a:endParaRPr lang="zh-CN" altLang="en-US" sz="3200" b="1">
                <a:latin typeface="JetBrains Mono ExtraBold" panose="02000009000000000000" pitchFamily="49" charset="0"/>
                <a:cs typeface="JetBrains Mono ExtraBold" panose="02000009000000000000" pitchFamily="49" charset="0"/>
              </a:endParaRP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2" name="文本框 11"/>
          <p:cNvSpPr txBox="1"/>
          <p:nvPr/>
        </p:nvSpPr>
        <p:spPr>
          <a:xfrm>
            <a:off x="897475" y="1753142"/>
            <a:ext cx="10397048" cy="2554545"/>
          </a:xfrm>
          <a:prstGeom prst="rect">
            <a:avLst/>
          </a:prstGeom>
          <a:noFill/>
        </p:spPr>
        <p:txBody>
          <a:bodyPr wrap="square" rtlCol="0">
            <a:spAutoFit/>
          </a:bodyPr>
          <a:lstStyle/>
          <a:p>
            <a:pPr algn="ctr"/>
            <a:r>
              <a:rPr lang="zh-CN" altLang="en-US" sz="8000" b="1">
                <a:solidFill>
                  <a:schemeClr val="bg1"/>
                </a:solidFill>
              </a:rPr>
              <a:t>第</a:t>
            </a:r>
            <a:r>
              <a:rPr lang="en-US" altLang="zh-CN" sz="8000" b="1">
                <a:solidFill>
                  <a:schemeClr val="bg1"/>
                </a:solidFill>
              </a:rPr>
              <a:t>3-3</a:t>
            </a:r>
            <a:r>
              <a:rPr lang="zh-CN" altLang="en-US" sz="8000" b="1" dirty="0">
                <a:solidFill>
                  <a:schemeClr val="bg1"/>
                </a:solidFill>
              </a:rPr>
              <a:t>课</a:t>
            </a:r>
            <a:endParaRPr lang="en-US" altLang="zh-CN" sz="8000" b="1" dirty="0">
              <a:solidFill>
                <a:schemeClr val="bg1"/>
              </a:solidFill>
            </a:endParaRPr>
          </a:p>
          <a:p>
            <a:pPr algn="ctr"/>
            <a:r>
              <a:rPr lang="zh-CN" altLang="en-US" sz="8000" b="1" dirty="0">
                <a:solidFill>
                  <a:schemeClr val="bg1"/>
                </a:solidFill>
              </a:rPr>
              <a:t>数组练习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肿瘤面积</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9201"/>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在一个正方形的灰度图片上，肿瘤是一块矩形的区域，肿瘤的边缘所在的像素点在图片中用</a:t>
            </a:r>
            <a:r>
              <a:rPr lang="en-US" altLang="zh-CN" sz="2000" dirty="0">
                <a:solidFill>
                  <a:srgbClr val="002060"/>
                </a:solidFill>
                <a:ea typeface="黑体" panose="02010609060101010101" pitchFamily="49" charset="-122"/>
              </a:rPr>
              <a:t>0</a:t>
            </a:r>
            <a:r>
              <a:rPr lang="zh-CN" altLang="en-US" sz="2000" dirty="0">
                <a:solidFill>
                  <a:srgbClr val="002060"/>
                </a:solidFill>
                <a:ea typeface="黑体" panose="02010609060101010101" pitchFamily="49" charset="-122"/>
              </a:rPr>
              <a:t>表示。其它肿瘤内和肿瘤外的点都用</a:t>
            </a:r>
            <a:r>
              <a:rPr lang="en-US" altLang="zh-CN" sz="2000" dirty="0">
                <a:solidFill>
                  <a:srgbClr val="002060"/>
                </a:solidFill>
                <a:ea typeface="黑体" panose="02010609060101010101" pitchFamily="49" charset="-122"/>
              </a:rPr>
              <a:t>255</a:t>
            </a:r>
            <a:r>
              <a:rPr lang="zh-CN" altLang="en-US" sz="2000" dirty="0">
                <a:solidFill>
                  <a:srgbClr val="002060"/>
                </a:solidFill>
                <a:ea typeface="黑体" panose="02010609060101010101" pitchFamily="49" charset="-122"/>
              </a:rPr>
              <a:t>表示。现在要求你编写一个程序，计算肿瘤内部的像素点的个数（不包括肿瘤边缘上的点）。已知肿瘤的边缘平行于图像的边缘。</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只有一个测试样例。第一行有一个整数</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，表示正方形图像的边长。其后</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行每行有</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个整数，取值为</a:t>
            </a:r>
            <a:r>
              <a:rPr lang="en-US" altLang="zh-CN" sz="2000" dirty="0">
                <a:solidFill>
                  <a:srgbClr val="002060"/>
                </a:solidFill>
                <a:ea typeface="黑体" panose="02010609060101010101" pitchFamily="49" charset="-122"/>
              </a:rPr>
              <a:t>0</a:t>
            </a:r>
            <a:r>
              <a:rPr lang="zh-CN" altLang="en-US" sz="2000" dirty="0">
                <a:solidFill>
                  <a:srgbClr val="002060"/>
                </a:solidFill>
                <a:ea typeface="黑体" panose="02010609060101010101" pitchFamily="49" charset="-122"/>
              </a:rPr>
              <a:t>或</a:t>
            </a:r>
            <a:r>
              <a:rPr lang="en-US" altLang="zh-CN" sz="2000" dirty="0">
                <a:solidFill>
                  <a:srgbClr val="002060"/>
                </a:solidFill>
                <a:ea typeface="黑体" panose="02010609060101010101" pitchFamily="49" charset="-122"/>
              </a:rPr>
              <a:t>255</a:t>
            </a:r>
            <a:r>
              <a:rPr lang="zh-CN" altLang="en-US" sz="2000" dirty="0">
                <a:solidFill>
                  <a:srgbClr val="002060"/>
                </a:solidFill>
                <a:ea typeface="黑体" panose="02010609060101010101" pitchFamily="49" charset="-122"/>
              </a:rPr>
              <a:t>。整数之间用一个空格隔开。已知</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不大于</a:t>
            </a:r>
            <a:r>
              <a:rPr lang="en-US" altLang="zh-CN" sz="2000" dirty="0">
                <a:solidFill>
                  <a:srgbClr val="002060"/>
                </a:solidFill>
                <a:ea typeface="黑体" panose="02010609060101010101" pitchFamily="49" charset="-122"/>
              </a:rPr>
              <a:t>1000</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输出一行，该行包含一个整数，为要求的肿瘤内的像素点的个数。</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255 255 255 255 255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255 0 0 0 255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255 0 255 0 255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255 0 0 0 255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255 255 255 255 255</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a:t>
            </a:r>
          </a:p>
        </p:txBody>
      </p:sp>
      <p:sp>
        <p:nvSpPr>
          <p:cNvPr id="2" name="矩形 1">
            <a:extLst>
              <a:ext uri="{FF2B5EF4-FFF2-40B4-BE49-F238E27FC236}">
                <a16:creationId xmlns:a16="http://schemas.microsoft.com/office/drawing/2014/main" id="{52594249-2CE7-874C-C632-10CFC56B3787}"/>
              </a:ext>
            </a:extLst>
          </p:cNvPr>
          <p:cNvSpPr/>
          <p:nvPr/>
        </p:nvSpPr>
        <p:spPr>
          <a:xfrm>
            <a:off x="4860677" y="606602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3804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1" y="747251"/>
            <a:ext cx="5990694" cy="5940088"/>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a:t>
            </a:r>
            <a:r>
              <a:rPr lang="en-US" altLang="zh-CN" sz="2000" b="0" dirty="0">
                <a:solidFill>
                  <a:srgbClr val="A31515"/>
                </a:solidFill>
                <a:effectLst/>
                <a:latin typeface="JetBrains Mono" panose="02000009000000000000" pitchFamily="49" charset="0"/>
              </a:rPr>
              <a:t>&lt;bits/stdc++.h&gt;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n, </a:t>
            </a:r>
            <a:r>
              <a:rPr lang="en-US" altLang="zh-CN" sz="2000" b="0" dirty="0" err="1">
                <a:solidFill>
                  <a:srgbClr val="000000"/>
                </a:solidFill>
                <a:effectLst/>
                <a:latin typeface="JetBrains Mono" panose="02000009000000000000" pitchFamily="49" charset="0"/>
              </a:rPr>
              <a:t>arr</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1005</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1005</a:t>
            </a:r>
            <a:r>
              <a:rPr lang="en-US" altLang="zh-CN" sz="2000" b="0" dirty="0">
                <a:solidFill>
                  <a:srgbClr val="000000"/>
                </a:solidFill>
                <a:effectLst/>
                <a:latin typeface="JetBrains Mono" panose="02000009000000000000" pitchFamily="49" charset="0"/>
              </a:rPr>
              <a:t>], ax =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ay =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bx =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by =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 &gt;&gt; 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bool</a:t>
            </a:r>
            <a:r>
              <a:rPr lang="en-US" altLang="zh-CN" sz="2000" b="0" dirty="0">
                <a:solidFill>
                  <a:srgbClr val="000000"/>
                </a:solidFill>
                <a:effectLst/>
                <a:latin typeface="JetBrains Mono" panose="02000009000000000000" pitchFamily="49" charset="0"/>
              </a:rPr>
              <a:t> first = </a:t>
            </a:r>
            <a:r>
              <a:rPr lang="en-US" altLang="zh-CN" sz="2000" b="0" dirty="0">
                <a:solidFill>
                  <a:srgbClr val="0000FF"/>
                </a:solidFill>
                <a:effectLst/>
                <a:latin typeface="JetBrains Mono" panose="02000009000000000000" pitchFamily="49" charset="0"/>
              </a:rPr>
              <a:t>true</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 = </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 &lt;= n;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j = </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 j &lt;= n; </a:t>
            </a:r>
            <a:r>
              <a:rPr lang="en-US" altLang="zh-CN" sz="2000" b="0" dirty="0" err="1">
                <a:solidFill>
                  <a:srgbClr val="000000"/>
                </a:solidFill>
                <a:effectLst/>
                <a:latin typeface="JetBrains Mono" panose="02000009000000000000" pitchFamily="49" charset="0"/>
              </a:rPr>
              <a:t>j++</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 &gt;&gt; </a:t>
            </a:r>
            <a:r>
              <a:rPr lang="en-US" altLang="zh-CN" sz="2000" b="0" dirty="0" err="1">
                <a:solidFill>
                  <a:srgbClr val="000000"/>
                </a:solidFill>
                <a:effectLst/>
                <a:latin typeface="JetBrains Mono" panose="02000009000000000000" pitchFamily="49" charset="0"/>
              </a:rPr>
              <a:t>arr</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][j];</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arr</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][j] ==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(first) {</a:t>
            </a:r>
          </a:p>
          <a:p>
            <a:r>
              <a:rPr lang="en-US" altLang="zh-CN" sz="2000" b="0" dirty="0">
                <a:solidFill>
                  <a:srgbClr val="000000"/>
                </a:solidFill>
                <a:effectLst/>
                <a:latin typeface="JetBrains Mono" panose="02000009000000000000" pitchFamily="49" charset="0"/>
              </a:rPr>
              <a:t>                    ax =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ay = j;</a:t>
            </a:r>
          </a:p>
          <a:p>
            <a:r>
              <a:rPr lang="en-US" altLang="zh-CN" sz="2000" b="0" dirty="0">
                <a:solidFill>
                  <a:srgbClr val="000000"/>
                </a:solidFill>
                <a:effectLst/>
                <a:latin typeface="JetBrains Mono" panose="02000009000000000000" pitchFamily="49" charset="0"/>
              </a:rPr>
              <a:t>                    first = </a:t>
            </a:r>
            <a:r>
              <a:rPr lang="en-US" altLang="zh-CN" sz="2000" b="0" dirty="0">
                <a:solidFill>
                  <a:srgbClr val="0000FF"/>
                </a:solidFill>
                <a:effectLst/>
                <a:latin typeface="JetBrains Mono" panose="02000009000000000000" pitchFamily="49" charset="0"/>
              </a:rPr>
              <a:t>false</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bx =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 by = j;</a:t>
            </a:r>
          </a:p>
          <a:p>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
        <p:nvSpPr>
          <p:cNvPr id="2" name="文本框 1">
            <a:extLst>
              <a:ext uri="{FF2B5EF4-FFF2-40B4-BE49-F238E27FC236}">
                <a16:creationId xmlns:a16="http://schemas.microsoft.com/office/drawing/2014/main" id="{17E63A12-9121-4A3A-E46A-6CA1A640FB0D}"/>
              </a:ext>
            </a:extLst>
          </p:cNvPr>
          <p:cNvSpPr txBox="1"/>
          <p:nvPr/>
        </p:nvSpPr>
        <p:spPr>
          <a:xfrm>
            <a:off x="6201306" y="747251"/>
            <a:ext cx="5990694" cy="4093428"/>
          </a:xfrm>
          <a:prstGeom prst="rect">
            <a:avLst/>
          </a:prstGeom>
          <a:solidFill>
            <a:schemeClr val="accent6">
              <a:lumMod val="40000"/>
              <a:lumOff val="60000"/>
            </a:schemeClr>
          </a:solidFill>
        </p:spPr>
        <p:txBody>
          <a:bodyPr wrap="square">
            <a:spAutoFit/>
          </a:bodyPr>
          <a:lstStyle/>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 (bx &gt; ax &amp;&amp; by &gt; ay)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 (by - ay - </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 * (bx - ax - </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 </a:t>
            </a:r>
            <a:r>
              <a:rPr lang="en-US" altLang="zh-CN" sz="2000" b="0" dirty="0">
                <a:solidFill>
                  <a:srgbClr val="0000FF"/>
                </a:solidFill>
                <a:effectLst/>
                <a:latin typeface="JetBrains Mono" panose="02000009000000000000" pitchFamily="49" charset="0"/>
              </a:rPr>
              <a:t>else</a:t>
            </a:r>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 &lt;&lt;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4009921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细菌的繁殖与扩散</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15031"/>
            <a:ext cx="10441859" cy="615553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在边长为</a:t>
            </a:r>
            <a:r>
              <a:rPr lang="en-US" altLang="zh-CN" sz="2000" dirty="0">
                <a:solidFill>
                  <a:srgbClr val="002060"/>
                </a:solidFill>
                <a:ea typeface="黑体" panose="02010609060101010101" pitchFamily="49" charset="-122"/>
              </a:rPr>
              <a:t>9</a:t>
            </a:r>
            <a:r>
              <a:rPr lang="zh-CN" altLang="en-US" sz="2000" dirty="0">
                <a:solidFill>
                  <a:srgbClr val="002060"/>
                </a:solidFill>
                <a:ea typeface="黑体" panose="02010609060101010101" pitchFamily="49" charset="-122"/>
              </a:rPr>
              <a:t>的正方形培养皿中，正中心位置有</a:t>
            </a:r>
            <a:r>
              <a:rPr lang="en-US" altLang="zh-CN" sz="2000" dirty="0">
                <a:solidFill>
                  <a:srgbClr val="002060"/>
                </a:solidFill>
                <a:ea typeface="黑体" panose="02010609060101010101" pitchFamily="49" charset="-122"/>
              </a:rPr>
              <a:t>m</a:t>
            </a:r>
            <a:r>
              <a:rPr lang="zh-CN" altLang="en-US" sz="2000" dirty="0">
                <a:solidFill>
                  <a:srgbClr val="002060"/>
                </a:solidFill>
                <a:ea typeface="黑体" panose="02010609060101010101" pitchFamily="49" charset="-122"/>
              </a:rPr>
              <a:t>个细菌。假设细菌的寿命仅一天，但每天可繁殖</a:t>
            </a:r>
            <a:r>
              <a:rPr lang="en-US" altLang="zh-CN" sz="2000" dirty="0">
                <a:solidFill>
                  <a:srgbClr val="002060"/>
                </a:solidFill>
                <a:ea typeface="黑体" panose="02010609060101010101" pitchFamily="49" charset="-122"/>
              </a:rPr>
              <a:t>10</a:t>
            </a:r>
            <a:r>
              <a:rPr lang="zh-CN" altLang="en-US" sz="2000" dirty="0">
                <a:solidFill>
                  <a:srgbClr val="002060"/>
                </a:solidFill>
                <a:ea typeface="黑体" panose="02010609060101010101" pitchFamily="49" charset="-122"/>
              </a:rPr>
              <a:t>个后代，而且这</a:t>
            </a:r>
            <a:r>
              <a:rPr lang="en-US" altLang="zh-CN" sz="2000" dirty="0">
                <a:solidFill>
                  <a:srgbClr val="002060"/>
                </a:solidFill>
                <a:ea typeface="黑体" panose="02010609060101010101" pitchFamily="49" charset="-122"/>
              </a:rPr>
              <a:t>10</a:t>
            </a:r>
            <a:r>
              <a:rPr lang="zh-CN" altLang="en-US" sz="2000" dirty="0">
                <a:solidFill>
                  <a:srgbClr val="002060"/>
                </a:solidFill>
                <a:ea typeface="黑体" panose="02010609060101010101" pitchFamily="49" charset="-122"/>
              </a:rPr>
              <a:t>个后代，有两个分布在原来的单元格中，其余的均匀分布在其四周相邻的八个单元格中。求经过</a:t>
            </a:r>
            <a:r>
              <a:rPr lang="en-US" altLang="zh-CN" sz="2000" dirty="0">
                <a:solidFill>
                  <a:srgbClr val="002060"/>
                </a:solidFill>
                <a:ea typeface="黑体" panose="02010609060101010101" pitchFamily="49" charset="-122"/>
              </a:rPr>
              <a:t>n(1≤n≤4)</a:t>
            </a:r>
            <a:r>
              <a:rPr lang="zh-CN" altLang="en-US" sz="2000" dirty="0">
                <a:solidFill>
                  <a:srgbClr val="002060"/>
                </a:solidFill>
                <a:ea typeface="黑体" panose="02010609060101010101" pitchFamily="49" charset="-122"/>
              </a:rPr>
              <a:t>天后，细菌在培养皿中的分布情况。</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输入为两个整数，第一个整数</a:t>
            </a:r>
            <a:r>
              <a:rPr lang="en-US" altLang="zh-CN" sz="2000" dirty="0">
                <a:solidFill>
                  <a:srgbClr val="002060"/>
                </a:solidFill>
                <a:ea typeface="黑体" panose="02010609060101010101" pitchFamily="49" charset="-122"/>
              </a:rPr>
              <a:t>m</a:t>
            </a:r>
            <a:r>
              <a:rPr lang="zh-CN" altLang="en-US" sz="2000" dirty="0">
                <a:solidFill>
                  <a:srgbClr val="002060"/>
                </a:solidFill>
                <a:ea typeface="黑体" panose="02010609060101010101" pitchFamily="49" charset="-122"/>
              </a:rPr>
              <a:t>表示中心位置细菌的个数（</a:t>
            </a:r>
            <a:r>
              <a:rPr lang="en-US" altLang="zh-CN" sz="2000" dirty="0">
                <a:solidFill>
                  <a:srgbClr val="002060"/>
                </a:solidFill>
                <a:ea typeface="黑体" panose="02010609060101010101" pitchFamily="49" charset="-122"/>
              </a:rPr>
              <a:t>2 ≤ m ≤ 30</a:t>
            </a:r>
            <a:r>
              <a:rPr lang="zh-CN" altLang="en-US" sz="2000" dirty="0">
                <a:solidFill>
                  <a:srgbClr val="002060"/>
                </a:solidFill>
                <a:ea typeface="黑体" panose="02010609060101010101" pitchFamily="49" charset="-122"/>
              </a:rPr>
              <a:t>），第二个整数</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表示经过的天数（</a:t>
            </a:r>
            <a:r>
              <a:rPr lang="en-US" altLang="zh-CN" sz="2000" dirty="0">
                <a:solidFill>
                  <a:srgbClr val="002060"/>
                </a:solidFill>
                <a:ea typeface="黑体" panose="02010609060101010101" pitchFamily="49" charset="-122"/>
              </a:rPr>
              <a:t>1 ≤ n ≤ 4</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buNone/>
            </a:pPr>
            <a:r>
              <a:rPr lang="zh-CN" altLang="en-US" sz="2000" dirty="0">
                <a:solidFill>
                  <a:srgbClr val="002060"/>
                </a:solidFill>
                <a:ea typeface="黑体" panose="02010609060101010101" pitchFamily="49" charset="-122"/>
              </a:rPr>
              <a:t>输出九行九列整数矩阵，每行的整数之间用空格分隔。整个矩阵代表</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天后细菌在培养皿上的分布情况。</a:t>
            </a:r>
            <a:endParaRPr lang="en-US" altLang="zh-CN" sz="2000" dirty="0">
              <a:solidFill>
                <a:srgbClr val="002060"/>
              </a:solidFill>
              <a:ea typeface="黑体" panose="02010609060101010101" pitchFamily="49" charset="-122"/>
            </a:endParaRPr>
          </a:p>
          <a:p>
            <a:pPr>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2 1</a:t>
            </a: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0 0 0 0 0 0 0 0 0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0 0 0 0 0 0 0 0 0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0 0 0 0 0 0 0 0 0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0 0 0 2 2 2 0 0 0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0 0 0 2 4 2 0 0 0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0 0 0 2 2 2 0 0 0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0 0 0 0 0 0 0 0 0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0 0 0 0 0 0 0 0 0</a:t>
            </a:r>
          </a:p>
          <a:p>
            <a:pPr eaLnBrk="1" hangingPunct="1">
              <a:spcBef>
                <a:spcPct val="0"/>
              </a:spcBef>
              <a:buClrTx/>
              <a:buSzTx/>
              <a:buFont typeface="Arial" panose="020B0604020202020204" pitchFamily="34" charset="0"/>
              <a:buNone/>
            </a:pPr>
            <a:r>
              <a:rPr lang="en-US" altLang="zh-CN" sz="1400" dirty="0">
                <a:solidFill>
                  <a:srgbClr val="002060"/>
                </a:solidFill>
                <a:latin typeface="+mj-ea"/>
                <a:ea typeface="+mj-ea"/>
                <a:sym typeface="Arial" panose="020B0604020202020204" pitchFamily="34" charset="0"/>
              </a:rPr>
              <a:t>0 0 0 0 0 0 0 0 0</a:t>
            </a: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995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06384" y="715031"/>
            <a:ext cx="6764431" cy="5878532"/>
          </a:xfrm>
          <a:prstGeom prst="rect">
            <a:avLst/>
          </a:prstGeom>
          <a:solidFill>
            <a:schemeClr val="accent6">
              <a:lumMod val="40000"/>
              <a:lumOff val="60000"/>
            </a:schemeClr>
          </a:solidFill>
        </p:spPr>
        <p:txBody>
          <a:bodyPr wrap="square">
            <a:spAutoFit/>
          </a:bodyPr>
          <a:lstStyle/>
          <a:p>
            <a:r>
              <a:rPr lang="en-US" altLang="zh-CN" sz="1600" b="0" dirty="0">
                <a:solidFill>
                  <a:srgbClr val="0000FF"/>
                </a:solidFill>
                <a:effectLst/>
                <a:latin typeface="JetBrains Mono" panose="02000009000000000000" pitchFamily="49" charset="0"/>
              </a:rPr>
              <a:t>#include</a:t>
            </a:r>
            <a:r>
              <a:rPr lang="en-US" altLang="zh-CN" sz="1600" b="0" dirty="0">
                <a:solidFill>
                  <a:srgbClr val="A31515"/>
                </a:solidFill>
                <a:effectLst/>
                <a:latin typeface="JetBrains Mono" panose="02000009000000000000" pitchFamily="49" charset="0"/>
              </a:rPr>
              <a:t>&lt;bits/stdc++.h&gt;</a:t>
            </a:r>
            <a:endParaRPr lang="en-US" altLang="zh-CN" sz="1600" b="0" dirty="0">
              <a:solidFill>
                <a:srgbClr val="000000"/>
              </a:solidFill>
              <a:effectLst/>
              <a:latin typeface="JetBrains Mono" panose="02000009000000000000" pitchFamily="49" charset="0"/>
            </a:endParaRPr>
          </a:p>
          <a:p>
            <a:r>
              <a:rPr lang="en-US" altLang="zh-CN" sz="1600" b="0" dirty="0">
                <a:solidFill>
                  <a:srgbClr val="0000FF"/>
                </a:solidFill>
                <a:effectLst/>
                <a:latin typeface="JetBrains Mono" panose="02000009000000000000" pitchFamily="49" charset="0"/>
              </a:rPr>
              <a:t>using</a:t>
            </a:r>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namespace</a:t>
            </a:r>
            <a:r>
              <a:rPr lang="en-US" altLang="zh-CN" sz="1600" b="0" dirty="0">
                <a:solidFill>
                  <a:srgbClr val="000000"/>
                </a:solidFill>
                <a:effectLst/>
                <a:latin typeface="JetBrains Mono" panose="02000009000000000000" pitchFamily="49" charset="0"/>
              </a:rPr>
              <a:t> std;</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be,day</a:t>
            </a:r>
            <a:r>
              <a:rPr lang="en-US" altLang="zh-CN" sz="1600" b="0" dirty="0">
                <a:solidFill>
                  <a:srgbClr val="000000"/>
                </a:solidFill>
                <a:effectLst/>
                <a:latin typeface="JetBrains Mono" panose="02000009000000000000" pitchFamily="49" charset="0"/>
              </a:rPr>
              <a:t>;</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a:t>
            </a:r>
            <a:r>
              <a:rPr lang="en-US" altLang="zh-CN" sz="1600" b="0" dirty="0">
                <a:solidFill>
                  <a:srgbClr val="098658"/>
                </a:solidFill>
                <a:effectLst/>
                <a:latin typeface="JetBrains Mono" panose="02000009000000000000" pitchFamily="49" charset="0"/>
              </a:rPr>
              <a:t>5</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10</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10</a:t>
            </a:r>
            <a:r>
              <a:rPr lang="en-US" altLang="zh-CN" sz="1600" b="0" dirty="0">
                <a:solidFill>
                  <a:srgbClr val="000000"/>
                </a:solidFill>
                <a:effectLst/>
                <a:latin typeface="JetBrains Mono" panose="02000009000000000000" pitchFamily="49" charset="0"/>
              </a:rPr>
              <a:t>];</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main(){</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i,j,k</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cin</a:t>
            </a:r>
            <a:r>
              <a:rPr lang="en-US" altLang="zh-CN" sz="1600" b="0" dirty="0">
                <a:solidFill>
                  <a:srgbClr val="000000"/>
                </a:solidFill>
                <a:effectLst/>
                <a:latin typeface="JetBrains Mono" panose="02000009000000000000" pitchFamily="49" charset="0"/>
              </a:rPr>
              <a:t>&gt;&gt;be&gt;&gt;day;</a:t>
            </a:r>
          </a:p>
          <a:p>
            <a:r>
              <a:rPr lang="en-US" altLang="zh-CN" sz="1600" b="0" dirty="0">
                <a:solidFill>
                  <a:srgbClr val="000000"/>
                </a:solidFill>
                <a:effectLst/>
                <a:latin typeface="JetBrains Mono" panose="02000009000000000000" pitchFamily="49" charset="0"/>
              </a:rPr>
              <a:t>    a[</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4</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4</a:t>
            </a:r>
            <a:r>
              <a:rPr lang="en-US" altLang="zh-CN" sz="1600" b="0" dirty="0">
                <a:solidFill>
                  <a:srgbClr val="000000"/>
                </a:solidFill>
                <a:effectLst/>
                <a:latin typeface="JetBrains Mono" panose="02000009000000000000" pitchFamily="49" charset="0"/>
              </a:rPr>
              <a:t>]=be;</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(k=</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;k&lt;</a:t>
            </a:r>
            <a:r>
              <a:rPr lang="en-US" altLang="zh-CN" sz="1600" b="0" dirty="0" err="1">
                <a:solidFill>
                  <a:srgbClr val="000000"/>
                </a:solidFill>
                <a:effectLst/>
                <a:latin typeface="JetBrains Mono" panose="02000009000000000000" pitchFamily="49" charset="0"/>
              </a:rPr>
              <a:t>day;k</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a:solidFill>
                  <a:srgbClr val="098658"/>
                </a:solidFill>
                <a:effectLst/>
                <a:latin typeface="JetBrains Mono" panose="02000009000000000000" pitchFamily="49" charset="0"/>
              </a:rPr>
              <a:t>8</a:t>
            </a:r>
            <a:r>
              <a:rPr lang="en-US" altLang="zh-CN" sz="1600" b="0" dirty="0">
                <a:solidFill>
                  <a:srgbClr val="000000"/>
                </a:solidFill>
                <a:effectLst/>
                <a:latin typeface="JetBrains Mono" panose="02000009000000000000" pitchFamily="49" charset="0"/>
              </a:rPr>
              <a:t>;i++){</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;j&lt;</a:t>
            </a:r>
            <a:r>
              <a:rPr lang="en-US" altLang="zh-CN" sz="1600" b="0" dirty="0">
                <a:solidFill>
                  <a:srgbClr val="098658"/>
                </a:solidFill>
                <a:effectLst/>
                <a:latin typeface="JetBrains Mono" panose="02000009000000000000" pitchFamily="49" charset="0"/>
              </a:rPr>
              <a:t>8</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=a[k][</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2</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a[k+</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tmp</a:t>
            </a:r>
            <a:r>
              <a:rPr lang="en-US" altLang="zh-CN" sz="1600" b="0" dirty="0">
                <a:solidFill>
                  <a:srgbClr val="000000"/>
                </a:solidFill>
                <a:effectLst/>
                <a:latin typeface="JetBrains Mono" panose="02000009000000000000" pitchFamily="49" charset="0"/>
              </a:rPr>
              <a:t>; </a:t>
            </a:r>
          </a:p>
          <a:p>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
        <p:nvSpPr>
          <p:cNvPr id="2" name="文本框 1">
            <a:extLst>
              <a:ext uri="{FF2B5EF4-FFF2-40B4-BE49-F238E27FC236}">
                <a16:creationId xmlns:a16="http://schemas.microsoft.com/office/drawing/2014/main" id="{3D623C66-CBA2-B0FD-512C-7B3DE7D18AA0}"/>
              </a:ext>
            </a:extLst>
          </p:cNvPr>
          <p:cNvSpPr txBox="1"/>
          <p:nvPr/>
        </p:nvSpPr>
        <p:spPr>
          <a:xfrm>
            <a:off x="6824899" y="715031"/>
            <a:ext cx="5367101" cy="5016758"/>
          </a:xfrm>
          <a:prstGeom prst="rect">
            <a:avLst/>
          </a:prstGeom>
          <a:solidFill>
            <a:schemeClr val="accent6">
              <a:lumMod val="40000"/>
              <a:lumOff val="60000"/>
            </a:schemeClr>
          </a:solidFill>
        </p:spPr>
        <p:txBody>
          <a:bodyPr wrap="square">
            <a:spAutoFit/>
          </a:bodyPr>
          <a:lstStyle/>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;i&lt;</a:t>
            </a:r>
            <a:r>
              <a:rPr lang="en-US" altLang="zh-CN" sz="2000" b="0" dirty="0">
                <a:solidFill>
                  <a:srgbClr val="098658"/>
                </a:solidFill>
                <a:effectLst/>
                <a:latin typeface="JetBrains Mono" panose="02000009000000000000" pitchFamily="49" charset="0"/>
              </a:rPr>
              <a:t>9</a:t>
            </a:r>
            <a:r>
              <a:rPr lang="en-US" altLang="zh-CN" sz="2000" b="0" dirty="0">
                <a:solidFill>
                  <a:srgbClr val="000000"/>
                </a:solidFill>
                <a:effectLst/>
                <a:latin typeface="JetBrains Mono" panose="02000009000000000000" pitchFamily="49" charset="0"/>
              </a:rPr>
              <a:t>;i++){</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(j=</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;j&lt;</a:t>
            </a:r>
            <a:r>
              <a:rPr lang="en-US" altLang="zh-CN" sz="2000" b="0" dirty="0">
                <a:solidFill>
                  <a:srgbClr val="098658"/>
                </a:solidFill>
                <a:effectLst/>
                <a:latin typeface="JetBrains Mono" panose="02000009000000000000" pitchFamily="49" charset="0"/>
              </a:rPr>
              <a:t>9</a:t>
            </a:r>
            <a:r>
              <a:rPr lang="en-US" altLang="zh-CN" sz="2000" b="0" dirty="0">
                <a:solidFill>
                  <a:srgbClr val="000000"/>
                </a:solidFill>
                <a:effectLst/>
                <a:latin typeface="JetBrains Mono" panose="02000009000000000000" pitchFamily="49" charset="0"/>
              </a:rPr>
              <a:t>;j++)</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&lt;&lt;a[day][</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][j]&lt;&lt;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t>
            </a:r>
            <a:r>
              <a:rPr lang="en-US" altLang="zh-CN" sz="2000" b="0" dirty="0" err="1">
                <a:solidFill>
                  <a:srgbClr val="000000"/>
                </a:solidFill>
                <a:effectLst/>
                <a:latin typeface="JetBrains Mono" panose="02000009000000000000" pitchFamily="49" charset="0"/>
              </a:rPr>
              <a:t>endl</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a:p>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a:p>
            <a:br>
              <a:rPr lang="en-US" altLang="zh-CN" sz="2000" b="0" dirty="0">
                <a:solidFill>
                  <a:srgbClr val="000000"/>
                </a:solidFill>
                <a:effectLst/>
                <a:latin typeface="JetBrains Mono" panose="02000009000000000000" pitchFamily="49" charset="0"/>
              </a:rPr>
            </a:br>
            <a:br>
              <a:rPr lang="en-US" altLang="zh-CN" sz="2000" b="0" dirty="0">
                <a:solidFill>
                  <a:srgbClr val="000000"/>
                </a:solidFill>
                <a:effectLst/>
                <a:latin typeface="JetBrains Mono" panose="02000009000000000000" pitchFamily="49" charset="0"/>
              </a:rPr>
            </a:br>
            <a:endParaRPr lang="en-US" altLang="zh-CN" sz="2000" b="0" dirty="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303745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3354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二维数组上下左右遍历</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691149"/>
            <a:ext cx="10441859" cy="606319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给定一个</a:t>
            </a:r>
            <a:r>
              <a:rPr lang="en-US" altLang="zh-CN" sz="2000" dirty="0">
                <a:solidFill>
                  <a:srgbClr val="002060"/>
                </a:solidFill>
                <a:ea typeface="黑体" panose="02010609060101010101" pitchFamily="49" charset="-122"/>
              </a:rPr>
              <a:t>row</a:t>
            </a:r>
            <a:r>
              <a:rPr lang="zh-CN" altLang="en-US" sz="2000" dirty="0">
                <a:solidFill>
                  <a:srgbClr val="002060"/>
                </a:solidFill>
                <a:ea typeface="黑体" panose="02010609060101010101" pitchFamily="49" charset="-122"/>
              </a:rPr>
              <a:t>行</a:t>
            </a:r>
            <a:r>
              <a:rPr lang="en-US" altLang="zh-CN" sz="2000" dirty="0">
                <a:solidFill>
                  <a:srgbClr val="002060"/>
                </a:solidFill>
                <a:ea typeface="黑体" panose="02010609060101010101" pitchFamily="49" charset="-122"/>
              </a:rPr>
              <a:t>col</a:t>
            </a:r>
            <a:r>
              <a:rPr lang="zh-CN" altLang="en-US" sz="2000" dirty="0">
                <a:solidFill>
                  <a:srgbClr val="002060"/>
                </a:solidFill>
                <a:ea typeface="黑体" panose="02010609060101010101" pitchFamily="49" charset="-122"/>
              </a:rPr>
              <a:t>列的整数数组</a:t>
            </a:r>
            <a:r>
              <a:rPr lang="en-US" altLang="zh-CN" sz="2000" dirty="0">
                <a:solidFill>
                  <a:srgbClr val="002060"/>
                </a:solidFill>
                <a:ea typeface="黑体" panose="02010609060101010101" pitchFamily="49" charset="-122"/>
              </a:rPr>
              <a:t>array</a:t>
            </a:r>
            <a:r>
              <a:rPr lang="zh-CN" altLang="en-US" sz="2000" dirty="0">
                <a:solidFill>
                  <a:srgbClr val="002060"/>
                </a:solidFill>
                <a:ea typeface="黑体" panose="02010609060101010101" pitchFamily="49" charset="-122"/>
              </a:rPr>
              <a:t>，要求从</a:t>
            </a:r>
            <a:r>
              <a:rPr lang="en-US" altLang="zh-CN" sz="2000" dirty="0">
                <a:solidFill>
                  <a:srgbClr val="002060"/>
                </a:solidFill>
                <a:ea typeface="黑体" panose="02010609060101010101" pitchFamily="49" charset="-122"/>
              </a:rPr>
              <a:t>array[0][0]</a:t>
            </a:r>
            <a:r>
              <a:rPr lang="zh-CN" altLang="en-US" sz="2000" dirty="0">
                <a:solidFill>
                  <a:srgbClr val="002060"/>
                </a:solidFill>
                <a:ea typeface="黑体" panose="02010609060101010101" pitchFamily="49" charset="-122"/>
              </a:rPr>
              <a:t>元素开始，按从左上到右下的对角线顺序遍历整个数组。</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输入的第一行上有两个整数，依次为</a:t>
            </a:r>
            <a:r>
              <a:rPr lang="en-US" altLang="zh-CN" sz="2000" dirty="0">
                <a:solidFill>
                  <a:srgbClr val="002060"/>
                </a:solidFill>
                <a:ea typeface="黑体" panose="02010609060101010101" pitchFamily="49" charset="-122"/>
              </a:rPr>
              <a:t>row</a:t>
            </a:r>
            <a:r>
              <a:rPr lang="zh-CN" altLang="en-US" sz="2000" dirty="0">
                <a:solidFill>
                  <a:srgbClr val="002060"/>
                </a:solidFill>
                <a:ea typeface="黑体" panose="02010609060101010101" pitchFamily="49" charset="-122"/>
              </a:rPr>
              <a:t>和</a:t>
            </a:r>
            <a:r>
              <a:rPr lang="en-US" altLang="zh-CN" sz="2000" dirty="0">
                <a:solidFill>
                  <a:srgbClr val="002060"/>
                </a:solidFill>
                <a:ea typeface="黑体" panose="02010609060101010101" pitchFamily="49" charset="-122"/>
              </a:rPr>
              <a:t>col</a:t>
            </a:r>
            <a:r>
              <a:rPr lang="zh-CN" altLang="en-US" sz="2000" dirty="0">
                <a:solidFill>
                  <a:srgbClr val="002060"/>
                </a:solidFill>
                <a:ea typeface="黑体" panose="02010609060101010101" pitchFamily="49" charset="-122"/>
              </a:rPr>
              <a:t>。</a:t>
            </a:r>
          </a:p>
          <a:p>
            <a:pPr eaLnBrk="1" hangingPunct="1">
              <a:spcBef>
                <a:spcPct val="0"/>
              </a:spcBef>
              <a:buClrTx/>
              <a:buSzTx/>
              <a:buNone/>
            </a:pPr>
            <a:r>
              <a:rPr lang="zh-CN" altLang="en-US" sz="2000" dirty="0">
                <a:solidFill>
                  <a:srgbClr val="002060"/>
                </a:solidFill>
                <a:ea typeface="黑体" panose="02010609060101010101" pitchFamily="49" charset="-122"/>
              </a:rPr>
              <a:t>余下有</a:t>
            </a:r>
            <a:r>
              <a:rPr lang="en-US" altLang="zh-CN" sz="2000" dirty="0">
                <a:solidFill>
                  <a:srgbClr val="002060"/>
                </a:solidFill>
                <a:ea typeface="黑体" panose="02010609060101010101" pitchFamily="49" charset="-122"/>
              </a:rPr>
              <a:t>row</a:t>
            </a:r>
            <a:r>
              <a:rPr lang="zh-CN" altLang="en-US" sz="2000" dirty="0">
                <a:solidFill>
                  <a:srgbClr val="002060"/>
                </a:solidFill>
                <a:ea typeface="黑体" panose="02010609060101010101" pitchFamily="49" charset="-122"/>
              </a:rPr>
              <a:t>行，每行包含</a:t>
            </a:r>
            <a:r>
              <a:rPr lang="en-US" altLang="zh-CN" sz="2000" dirty="0">
                <a:solidFill>
                  <a:srgbClr val="002060"/>
                </a:solidFill>
                <a:ea typeface="黑体" panose="02010609060101010101" pitchFamily="49" charset="-122"/>
              </a:rPr>
              <a:t>col</a:t>
            </a:r>
            <a:r>
              <a:rPr lang="zh-CN" altLang="en-US" sz="2000" dirty="0">
                <a:solidFill>
                  <a:srgbClr val="002060"/>
                </a:solidFill>
                <a:ea typeface="黑体" panose="02010609060101010101" pitchFamily="49" charset="-122"/>
              </a:rPr>
              <a:t>个整数，构成一个二维整数数组。</a:t>
            </a:r>
          </a:p>
          <a:p>
            <a:pPr eaLnBrk="1" hangingPunct="1">
              <a:spcBef>
                <a:spcPct val="0"/>
              </a:spcBef>
              <a:buClrTx/>
              <a:buSzTx/>
              <a:buNone/>
            </a:pPr>
            <a:r>
              <a:rPr lang="zh-CN" altLang="en-US" sz="2000" dirty="0">
                <a:solidFill>
                  <a:srgbClr val="002060"/>
                </a:solidFill>
                <a:ea typeface="黑体" panose="02010609060101010101" pitchFamily="49" charset="-122"/>
              </a:rPr>
              <a:t>（注：输入的</a:t>
            </a:r>
            <a:r>
              <a:rPr lang="en-US" altLang="zh-CN" sz="2000" dirty="0">
                <a:solidFill>
                  <a:srgbClr val="002060"/>
                </a:solidFill>
                <a:ea typeface="黑体" panose="02010609060101010101" pitchFamily="49" charset="-122"/>
              </a:rPr>
              <a:t>row</a:t>
            </a:r>
            <a:r>
              <a:rPr lang="zh-CN" altLang="en-US" sz="2000" dirty="0">
                <a:solidFill>
                  <a:srgbClr val="002060"/>
                </a:solidFill>
                <a:ea typeface="黑体" panose="02010609060101010101" pitchFamily="49" charset="-122"/>
              </a:rPr>
              <a:t>和</a:t>
            </a:r>
            <a:r>
              <a:rPr lang="en-US" altLang="zh-CN" sz="2000" dirty="0">
                <a:solidFill>
                  <a:srgbClr val="002060"/>
                </a:solidFill>
                <a:ea typeface="黑体" panose="02010609060101010101" pitchFamily="49" charset="-122"/>
              </a:rPr>
              <a:t>col</a:t>
            </a:r>
            <a:r>
              <a:rPr lang="zh-CN" altLang="en-US" sz="2000" dirty="0">
                <a:solidFill>
                  <a:srgbClr val="002060"/>
                </a:solidFill>
                <a:ea typeface="黑体" panose="02010609060101010101" pitchFamily="49" charset="-122"/>
              </a:rPr>
              <a:t>保证</a:t>
            </a:r>
            <a:r>
              <a:rPr lang="en-US" altLang="zh-CN" sz="2000" dirty="0">
                <a:solidFill>
                  <a:srgbClr val="002060"/>
                </a:solidFill>
                <a:ea typeface="黑体" panose="02010609060101010101" pitchFamily="49" charset="-122"/>
              </a:rPr>
              <a:t>0 &lt; row &lt; 100, 0 &lt; col &lt; 100</a:t>
            </a:r>
            <a:r>
              <a:rPr lang="zh-CN" altLang="en-US" sz="2000" dirty="0">
                <a:solidFill>
                  <a:srgbClr val="002060"/>
                </a:solidFill>
                <a:ea typeface="黑体" panose="02010609060101010101" pitchFamily="49" charset="-122"/>
              </a:rPr>
              <a:t>）</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buNone/>
            </a:pPr>
            <a:r>
              <a:rPr lang="zh-CN" altLang="en-US" sz="2000" dirty="0">
                <a:solidFill>
                  <a:srgbClr val="002060"/>
                </a:solidFill>
                <a:ea typeface="黑体" panose="02010609060101010101" pitchFamily="49" charset="-122"/>
              </a:rPr>
              <a:t>按遍历顺序输出每个整数。每个整数占一行。</a:t>
            </a:r>
            <a:endParaRPr lang="en-US" altLang="zh-CN" sz="2000" dirty="0">
              <a:solidFill>
                <a:srgbClr val="002060"/>
              </a:solidFill>
              <a:ea typeface="黑体" panose="02010609060101010101" pitchFamily="49" charset="-122"/>
            </a:endParaRPr>
          </a:p>
          <a:p>
            <a:pPr>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3 4</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1 2 4 7</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3 5 8 10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6 9 11 12</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918F0C96-A48A-EA40-0674-C1C3CCFD76A1}"/>
              </a:ext>
            </a:extLst>
          </p:cNvPr>
          <p:cNvSpPr txBox="1"/>
          <p:nvPr/>
        </p:nvSpPr>
        <p:spPr>
          <a:xfrm>
            <a:off x="6095999" y="3265714"/>
            <a:ext cx="1848593" cy="4119846"/>
          </a:xfrm>
          <a:prstGeom prst="rect">
            <a:avLst/>
          </a:prstGeom>
          <a:noFill/>
        </p:spPr>
        <p:txBody>
          <a:bodyPr wrap="square" rtlCol="0">
            <a:spAutoFit/>
          </a:body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1</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2</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3</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4</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5</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6</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7</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12</a:t>
            </a:r>
          </a:p>
          <a:p>
            <a:pPr algn="l">
              <a:lnSpc>
                <a:spcPct val="200000"/>
              </a:lnSpc>
            </a:pPr>
            <a:endParaRPr lang="zh-CN" altLang="en-US" sz="3600" b="1" dirty="0">
              <a:solidFill>
                <a:srgbClr val="002060"/>
              </a:solidFill>
            </a:endParaRPr>
          </a:p>
        </p:txBody>
      </p:sp>
      <p:pic>
        <p:nvPicPr>
          <p:cNvPr id="9" name="图片 8">
            <a:extLst>
              <a:ext uri="{FF2B5EF4-FFF2-40B4-BE49-F238E27FC236}">
                <a16:creationId xmlns:a16="http://schemas.microsoft.com/office/drawing/2014/main" id="{DDCD21DF-0FD4-0135-9487-A39EE812D72E}"/>
              </a:ext>
            </a:extLst>
          </p:cNvPr>
          <p:cNvPicPr>
            <a:picLocks noChangeAspect="1"/>
          </p:cNvPicPr>
          <p:nvPr/>
        </p:nvPicPr>
        <p:blipFill>
          <a:blip r:embed="rId3"/>
          <a:stretch>
            <a:fillRect/>
          </a:stretch>
        </p:blipFill>
        <p:spPr>
          <a:xfrm>
            <a:off x="7659329" y="1785937"/>
            <a:ext cx="3657600" cy="3286125"/>
          </a:xfrm>
          <a:prstGeom prst="rect">
            <a:avLst/>
          </a:prstGeom>
        </p:spPr>
      </p:pic>
    </p:spTree>
    <p:extLst>
      <p:ext uri="{BB962C8B-B14F-4D97-AF65-F5344CB8AC3E}">
        <p14:creationId xmlns:p14="http://schemas.microsoft.com/office/powerpoint/2010/main" val="200139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438945" y="747252"/>
            <a:ext cx="6764431" cy="5909310"/>
          </a:xfrm>
          <a:prstGeom prst="rect">
            <a:avLst/>
          </a:prstGeom>
          <a:solidFill>
            <a:schemeClr val="accent6">
              <a:lumMod val="40000"/>
              <a:lumOff val="60000"/>
            </a:schemeClr>
          </a:solidFill>
        </p:spPr>
        <p:txBody>
          <a:bodyPr wrap="square">
            <a:spAutoFit/>
          </a:bodyPr>
          <a:lstStyle/>
          <a:p>
            <a:r>
              <a:rPr lang="en-US" altLang="zh-CN" b="0" dirty="0">
                <a:solidFill>
                  <a:srgbClr val="0000FF"/>
                </a:solidFill>
                <a:effectLst/>
                <a:latin typeface="JetBrains Mono" panose="02000009000000000000" pitchFamily="49" charset="0"/>
              </a:rPr>
              <a:t>#include </a:t>
            </a:r>
            <a:r>
              <a:rPr lang="en-US" altLang="zh-CN" b="0" dirty="0">
                <a:solidFill>
                  <a:srgbClr val="A31515"/>
                </a:solidFill>
                <a:effectLst/>
                <a:latin typeface="JetBrains Mono" panose="02000009000000000000" pitchFamily="49" charset="0"/>
              </a:rPr>
              <a:t>&lt;bits/</a:t>
            </a:r>
            <a:r>
              <a:rPr lang="en-US" altLang="zh-CN" b="0" dirty="0" err="1">
                <a:solidFill>
                  <a:srgbClr val="A31515"/>
                </a:solidFill>
                <a:effectLst/>
                <a:latin typeface="JetBrains Mono" panose="02000009000000000000" pitchFamily="49" charset="0"/>
              </a:rPr>
              <a:t>stdc</a:t>
            </a:r>
            <a:r>
              <a:rPr lang="en-US" altLang="zh-CN" b="0" dirty="0">
                <a:solidFill>
                  <a:srgbClr val="A31515"/>
                </a:solidFill>
                <a:effectLst/>
                <a:latin typeface="JetBrains Mono" panose="02000009000000000000" pitchFamily="49" charset="0"/>
              </a:rPr>
              <a:t>++.h&gt;</a:t>
            </a:r>
            <a:endParaRPr lang="en-US" altLang="zh-CN" b="0" dirty="0">
              <a:solidFill>
                <a:srgbClr val="000000"/>
              </a:solidFill>
              <a:effectLst/>
              <a:latin typeface="JetBrains Mono" panose="02000009000000000000" pitchFamily="49" charset="0"/>
            </a:endParaRPr>
          </a:p>
          <a:p>
            <a:r>
              <a:rPr lang="en-US" altLang="zh-CN" b="0" dirty="0">
                <a:solidFill>
                  <a:srgbClr val="0000FF"/>
                </a:solidFill>
                <a:effectLst/>
                <a:latin typeface="JetBrains Mono" panose="02000009000000000000" pitchFamily="49" charset="0"/>
              </a:rPr>
              <a:t>using</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namespace</a:t>
            </a:r>
            <a:r>
              <a:rPr lang="en-US" altLang="zh-CN" b="0" dirty="0">
                <a:solidFill>
                  <a:srgbClr val="000000"/>
                </a:solidFill>
                <a:effectLst/>
                <a:latin typeface="JetBrains Mono" panose="02000009000000000000" pitchFamily="49" charset="0"/>
              </a:rPr>
              <a:t> std;</a:t>
            </a:r>
          </a:p>
          <a:p>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main()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row, col, </a:t>
            </a:r>
            <a:r>
              <a:rPr lang="en-US" altLang="zh-CN" b="0" dirty="0" err="1">
                <a:solidFill>
                  <a:srgbClr val="000000"/>
                </a:solidFill>
                <a:effectLst/>
                <a:latin typeface="JetBrains Mono" panose="02000009000000000000" pitchFamily="49" charset="0"/>
              </a:rPr>
              <a:t>arr</a:t>
            </a:r>
            <a:r>
              <a:rPr lang="en-US" altLang="zh-CN" b="0" dirty="0">
                <a:solidFill>
                  <a:srgbClr val="000000"/>
                </a:solidFill>
                <a:effectLst/>
                <a:latin typeface="JetBrains Mono" panose="02000009000000000000" pitchFamily="49" charset="0"/>
              </a:rPr>
              <a:t>[</a:t>
            </a:r>
            <a:r>
              <a:rPr lang="en-US" altLang="zh-CN" b="0" dirty="0">
                <a:solidFill>
                  <a:srgbClr val="098658"/>
                </a:solidFill>
                <a:effectLst/>
                <a:latin typeface="JetBrains Mono" panose="02000009000000000000" pitchFamily="49" charset="0"/>
              </a:rPr>
              <a:t>105</a:t>
            </a:r>
            <a:r>
              <a:rPr lang="en-US" altLang="zh-CN" b="0" dirty="0">
                <a:solidFill>
                  <a:srgbClr val="000000"/>
                </a:solidFill>
                <a:effectLst/>
                <a:latin typeface="JetBrains Mono" panose="02000009000000000000" pitchFamily="49" charset="0"/>
              </a:rPr>
              <a:t>][</a:t>
            </a:r>
            <a:r>
              <a:rPr lang="en-US" altLang="zh-CN" b="0" dirty="0">
                <a:solidFill>
                  <a:srgbClr val="098658"/>
                </a:solidFill>
                <a:effectLst/>
                <a:latin typeface="JetBrains Mono" panose="02000009000000000000" pitchFamily="49" charset="0"/>
              </a:rPr>
              <a:t>105</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cin</a:t>
            </a:r>
            <a:r>
              <a:rPr lang="en-US" altLang="zh-CN" b="0" dirty="0">
                <a:solidFill>
                  <a:srgbClr val="000000"/>
                </a:solidFill>
                <a:effectLst/>
                <a:latin typeface="JetBrains Mono" panose="02000009000000000000" pitchFamily="49" charset="0"/>
              </a:rPr>
              <a:t> &gt;&gt; row &gt;&gt; col;</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&lt; row;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j =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 j &lt; col; </a:t>
            </a:r>
            <a:r>
              <a:rPr lang="en-US" altLang="zh-CN" b="0" dirty="0" err="1">
                <a:solidFill>
                  <a:srgbClr val="000000"/>
                </a:solidFill>
                <a:effectLst/>
                <a:latin typeface="JetBrains Mono" panose="02000009000000000000" pitchFamily="49" charset="0"/>
              </a:rPr>
              <a:t>j++</a:t>
            </a:r>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cin</a:t>
            </a:r>
            <a:r>
              <a:rPr lang="en-US" altLang="zh-CN" b="0" dirty="0">
                <a:solidFill>
                  <a:srgbClr val="000000"/>
                </a:solidFill>
                <a:effectLst/>
                <a:latin typeface="JetBrains Mono" panose="02000009000000000000" pitchFamily="49" charset="0"/>
              </a:rPr>
              <a:t> &gt;&gt; </a:t>
            </a:r>
            <a:r>
              <a:rPr lang="en-US" altLang="zh-CN" b="0" dirty="0" err="1">
                <a:solidFill>
                  <a:srgbClr val="000000"/>
                </a:solidFill>
                <a:effectLst/>
                <a:latin typeface="JetBrains Mono" panose="02000009000000000000" pitchFamily="49" charset="0"/>
              </a:rPr>
              <a:t>arr</a:t>
            </a:r>
            <a:r>
              <a:rPr lang="en-US" altLang="zh-CN" b="0" dirty="0">
                <a:solidFill>
                  <a:srgbClr val="000000"/>
                </a:solidFill>
                <a:effectLst/>
                <a:latin typeface="JetBrains Mono" panose="02000009000000000000" pitchFamily="49" charset="0"/>
              </a:rPr>
              <a: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][j];</a:t>
            </a:r>
          </a:p>
          <a:p>
            <a:r>
              <a:rPr lang="en-US" altLang="zh-CN" b="0" dirty="0">
                <a:solidFill>
                  <a:srgbClr val="000000"/>
                </a:solidFill>
                <a:effectLst/>
                <a:latin typeface="JetBrains Mono" panose="02000009000000000000" pitchFamily="49" charset="0"/>
              </a:rPr>
              <a:t>        }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k =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 k &lt; row + col; k++)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&lt; row;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for</a:t>
            </a:r>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int</a:t>
            </a:r>
            <a:r>
              <a:rPr lang="en-US" altLang="zh-CN" b="0" dirty="0">
                <a:solidFill>
                  <a:srgbClr val="000000"/>
                </a:solidFill>
                <a:effectLst/>
                <a:latin typeface="JetBrains Mono" panose="02000009000000000000" pitchFamily="49" charset="0"/>
              </a:rPr>
              <a:t> j =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 j &lt; col; </a:t>
            </a:r>
            <a:r>
              <a:rPr lang="en-US" altLang="zh-CN" b="0" dirty="0" err="1">
                <a:solidFill>
                  <a:srgbClr val="000000"/>
                </a:solidFill>
                <a:effectLst/>
                <a:latin typeface="JetBrains Mono" panose="02000009000000000000" pitchFamily="49" charset="0"/>
              </a:rPr>
              <a:t>j++</a:t>
            </a:r>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if</a:t>
            </a:r>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 + j == k) {</a:t>
            </a:r>
          </a:p>
          <a:p>
            <a:r>
              <a:rPr lang="en-US" altLang="zh-CN" b="0" dirty="0">
                <a:solidFill>
                  <a:srgbClr val="000000"/>
                </a:solidFill>
                <a:effectLst/>
                <a:latin typeface="JetBrains Mono" panose="02000009000000000000" pitchFamily="49" charset="0"/>
              </a:rPr>
              <a:t>                    </a:t>
            </a:r>
            <a:r>
              <a:rPr lang="en-US" altLang="zh-CN" b="0" dirty="0" err="1">
                <a:solidFill>
                  <a:srgbClr val="000000"/>
                </a:solidFill>
                <a:effectLst/>
                <a:latin typeface="JetBrains Mono" panose="02000009000000000000" pitchFamily="49" charset="0"/>
              </a:rPr>
              <a:t>cout</a:t>
            </a:r>
            <a:r>
              <a:rPr lang="en-US" altLang="zh-CN" b="0" dirty="0">
                <a:solidFill>
                  <a:srgbClr val="000000"/>
                </a:solidFill>
                <a:effectLst/>
                <a:latin typeface="JetBrains Mono" panose="02000009000000000000" pitchFamily="49" charset="0"/>
              </a:rPr>
              <a:t> &lt;&lt; </a:t>
            </a:r>
            <a:r>
              <a:rPr lang="en-US" altLang="zh-CN" b="0" dirty="0" err="1">
                <a:solidFill>
                  <a:srgbClr val="000000"/>
                </a:solidFill>
                <a:effectLst/>
                <a:latin typeface="JetBrains Mono" panose="02000009000000000000" pitchFamily="49" charset="0"/>
              </a:rPr>
              <a:t>arr</a:t>
            </a:r>
            <a:r>
              <a:rPr lang="en-US" altLang="zh-CN" b="0" dirty="0">
                <a:solidFill>
                  <a:srgbClr val="000000"/>
                </a:solidFill>
                <a:effectLst/>
                <a:latin typeface="JetBrains Mono" panose="02000009000000000000" pitchFamily="49" charset="0"/>
              </a:rPr>
              <a:t>[</a:t>
            </a:r>
            <a:r>
              <a:rPr lang="en-US" altLang="zh-CN" b="0" dirty="0" err="1">
                <a:solidFill>
                  <a:srgbClr val="000000"/>
                </a:solidFill>
                <a:effectLst/>
                <a:latin typeface="JetBrains Mono" panose="02000009000000000000" pitchFamily="49" charset="0"/>
              </a:rPr>
              <a:t>i</a:t>
            </a:r>
            <a:r>
              <a:rPr lang="en-US" altLang="zh-CN" b="0" dirty="0">
                <a:solidFill>
                  <a:srgbClr val="000000"/>
                </a:solidFill>
                <a:effectLst/>
                <a:latin typeface="JetBrains Mono" panose="02000009000000000000" pitchFamily="49" charset="0"/>
              </a:rPr>
              <a:t>][j] &lt;&lt; </a:t>
            </a:r>
            <a:r>
              <a:rPr lang="en-US" altLang="zh-CN" b="0" dirty="0" err="1">
                <a:solidFill>
                  <a:srgbClr val="000000"/>
                </a:solidFill>
                <a:effectLst/>
                <a:latin typeface="JetBrains Mono" panose="02000009000000000000" pitchFamily="49" charset="0"/>
              </a:rPr>
              <a:t>endl</a:t>
            </a:r>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 </a:t>
            </a:r>
          </a:p>
          <a:p>
            <a:r>
              <a:rPr lang="en-US" altLang="zh-CN" b="0" dirty="0">
                <a:solidFill>
                  <a:srgbClr val="000000"/>
                </a:solidFill>
                <a:effectLst/>
                <a:latin typeface="JetBrains Mono" panose="02000009000000000000" pitchFamily="49" charset="0"/>
              </a:rPr>
              <a:t>            }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p>
          <a:p>
            <a:r>
              <a:rPr lang="en-US" altLang="zh-CN" b="0" dirty="0">
                <a:solidFill>
                  <a:srgbClr val="000000"/>
                </a:solidFill>
                <a:effectLst/>
                <a:latin typeface="JetBrains Mono" panose="02000009000000000000" pitchFamily="49" charset="0"/>
              </a:rPr>
              <a:t>    </a:t>
            </a:r>
            <a:r>
              <a:rPr lang="en-US" altLang="zh-CN" b="0" dirty="0">
                <a:solidFill>
                  <a:srgbClr val="0000FF"/>
                </a:solidFill>
                <a:effectLst/>
                <a:latin typeface="JetBrains Mono" panose="02000009000000000000" pitchFamily="49" charset="0"/>
              </a:rPr>
              <a:t>return</a:t>
            </a:r>
            <a:r>
              <a:rPr lang="en-US" altLang="zh-CN" b="0" dirty="0">
                <a:solidFill>
                  <a:srgbClr val="000000"/>
                </a:solidFill>
                <a:effectLst/>
                <a:latin typeface="JetBrains Mono" panose="02000009000000000000" pitchFamily="49" charset="0"/>
              </a:rPr>
              <a:t> </a:t>
            </a:r>
            <a:r>
              <a:rPr lang="en-US" altLang="zh-CN" b="0" dirty="0">
                <a:solidFill>
                  <a:srgbClr val="098658"/>
                </a:solidFill>
                <a:effectLst/>
                <a:latin typeface="JetBrains Mono" panose="02000009000000000000" pitchFamily="49" charset="0"/>
              </a:rPr>
              <a:t>0</a:t>
            </a:r>
            <a:r>
              <a:rPr lang="en-US" altLang="zh-CN" b="0" dirty="0">
                <a:solidFill>
                  <a:srgbClr val="000000"/>
                </a:solidFill>
                <a:effectLst/>
                <a:latin typeface="JetBrains Mono" panose="02000009000000000000" pitchFamily="49" charset="0"/>
              </a:rPr>
              <a:t>;</a:t>
            </a:r>
          </a:p>
          <a:p>
            <a:r>
              <a:rPr lang="en-US" altLang="zh-CN"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274327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3354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图像模糊处理</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3709"/>
            <a:ext cx="10441859" cy="5755422"/>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ea typeface="黑体" panose="02010609060101010101" pitchFamily="49" charset="-122"/>
              </a:rPr>
              <a:t>给定</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行</a:t>
            </a:r>
            <a:r>
              <a:rPr lang="en-US" altLang="zh-CN" sz="2000" dirty="0">
                <a:solidFill>
                  <a:srgbClr val="002060"/>
                </a:solidFill>
                <a:ea typeface="黑体" panose="02010609060101010101" pitchFamily="49" charset="-122"/>
              </a:rPr>
              <a:t>m</a:t>
            </a:r>
            <a:r>
              <a:rPr lang="zh-CN" altLang="en-US" sz="2000" dirty="0">
                <a:solidFill>
                  <a:srgbClr val="002060"/>
                </a:solidFill>
                <a:ea typeface="黑体" panose="02010609060101010101" pitchFamily="49" charset="-122"/>
              </a:rPr>
              <a:t>列的图像各像素点的灰度值，要求用如下方法对其进行模糊化处理：</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 </a:t>
            </a:r>
            <a:r>
              <a:rPr lang="zh-CN" altLang="en-US" sz="2000" dirty="0">
                <a:solidFill>
                  <a:srgbClr val="002060"/>
                </a:solidFill>
                <a:ea typeface="黑体" panose="02010609060101010101" pitchFamily="49" charset="-122"/>
              </a:rPr>
              <a:t>四周最外侧的像素点灰度值不变；</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 </a:t>
            </a:r>
            <a:r>
              <a:rPr lang="zh-CN" altLang="en-US" sz="2000" dirty="0">
                <a:solidFill>
                  <a:srgbClr val="002060"/>
                </a:solidFill>
                <a:ea typeface="黑体" panose="02010609060101010101" pitchFamily="49" charset="-122"/>
              </a:rPr>
              <a:t>中间各像素点新灰度值为该像素点及其上下左右相邻四个像素点原灰度值的平均（舍入到最接近的整数）。</a:t>
            </a: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第一行包含两个整数</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和</a:t>
            </a:r>
            <a:r>
              <a:rPr lang="en-US" altLang="zh-CN" sz="2000" dirty="0">
                <a:solidFill>
                  <a:srgbClr val="002060"/>
                </a:solidFill>
                <a:ea typeface="黑体" panose="02010609060101010101" pitchFamily="49" charset="-122"/>
              </a:rPr>
              <a:t>m</a:t>
            </a:r>
            <a:r>
              <a:rPr lang="zh-CN" altLang="en-US" sz="2000" dirty="0">
                <a:solidFill>
                  <a:srgbClr val="002060"/>
                </a:solidFill>
                <a:ea typeface="黑体" panose="02010609060101010101" pitchFamily="49" charset="-122"/>
              </a:rPr>
              <a:t>，表示图像包含像素点的行数和列数。</a:t>
            </a:r>
            <a:r>
              <a:rPr lang="en-US" altLang="zh-CN" sz="2000" dirty="0">
                <a:solidFill>
                  <a:srgbClr val="002060"/>
                </a:solidFill>
                <a:ea typeface="黑体" panose="02010609060101010101" pitchFamily="49" charset="-122"/>
              </a:rPr>
              <a:t>1 &lt;= n &lt;= 100</a:t>
            </a:r>
            <a:r>
              <a:rPr lang="zh-CN" altLang="en-US" sz="2000" dirty="0">
                <a:solidFill>
                  <a:srgbClr val="002060"/>
                </a:solidFill>
                <a:ea typeface="黑体" panose="02010609060101010101" pitchFamily="49" charset="-122"/>
              </a:rPr>
              <a:t>，</a:t>
            </a:r>
            <a:r>
              <a:rPr lang="en-US" altLang="zh-CN" sz="2000" dirty="0">
                <a:solidFill>
                  <a:srgbClr val="002060"/>
                </a:solidFill>
                <a:ea typeface="黑体" panose="02010609060101010101" pitchFamily="49" charset="-122"/>
              </a:rPr>
              <a:t>1 &lt;= m &lt;= 100</a:t>
            </a:r>
            <a:r>
              <a:rPr lang="zh-CN" altLang="en-US" sz="2000" dirty="0">
                <a:solidFill>
                  <a:srgbClr val="002060"/>
                </a:solidFill>
                <a:ea typeface="黑体" panose="02010609060101010101" pitchFamily="49" charset="-122"/>
              </a:rPr>
              <a:t>。接下来</a:t>
            </a: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行，每行</a:t>
            </a:r>
            <a:r>
              <a:rPr lang="en-US" altLang="zh-CN" sz="2000" dirty="0">
                <a:solidFill>
                  <a:srgbClr val="002060"/>
                </a:solidFill>
                <a:ea typeface="黑体" panose="02010609060101010101" pitchFamily="49" charset="-122"/>
              </a:rPr>
              <a:t>m</a:t>
            </a:r>
            <a:r>
              <a:rPr lang="zh-CN" altLang="en-US" sz="2000" dirty="0">
                <a:solidFill>
                  <a:srgbClr val="002060"/>
                </a:solidFill>
                <a:ea typeface="黑体" panose="02010609060101010101" pitchFamily="49" charset="-122"/>
              </a:rPr>
              <a:t>个整数，表示图像的每个像素点灰度。相邻两个整数之间用单个空格隔开，每个元素均在</a:t>
            </a:r>
            <a:r>
              <a:rPr lang="en-US" altLang="zh-CN" sz="2000" dirty="0">
                <a:solidFill>
                  <a:srgbClr val="002060"/>
                </a:solidFill>
                <a:ea typeface="黑体" panose="02010609060101010101" pitchFamily="49" charset="-122"/>
              </a:rPr>
              <a:t>0~255</a:t>
            </a:r>
            <a:r>
              <a:rPr lang="zh-CN" altLang="en-US" sz="2000" dirty="0">
                <a:solidFill>
                  <a:srgbClr val="002060"/>
                </a:solidFill>
                <a:ea typeface="黑体" panose="02010609060101010101" pitchFamily="49" charset="-122"/>
              </a:rPr>
              <a:t>之间。</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buNone/>
            </a:pPr>
            <a:r>
              <a:rPr lang="en-US" altLang="zh-CN" sz="2000" dirty="0">
                <a:solidFill>
                  <a:srgbClr val="002060"/>
                </a:solidFill>
                <a:ea typeface="黑体" panose="02010609060101010101" pitchFamily="49" charset="-122"/>
              </a:rPr>
              <a:t>n</a:t>
            </a:r>
            <a:r>
              <a:rPr lang="zh-CN" altLang="en-US" sz="2000" dirty="0">
                <a:solidFill>
                  <a:srgbClr val="002060"/>
                </a:solidFill>
                <a:ea typeface="黑体" panose="02010609060101010101" pitchFamily="49" charset="-122"/>
              </a:rPr>
              <a:t>行，每行</a:t>
            </a:r>
            <a:r>
              <a:rPr lang="en-US" altLang="zh-CN" sz="2000" dirty="0">
                <a:solidFill>
                  <a:srgbClr val="002060"/>
                </a:solidFill>
                <a:ea typeface="黑体" panose="02010609060101010101" pitchFamily="49" charset="-122"/>
              </a:rPr>
              <a:t>m</a:t>
            </a:r>
            <a:r>
              <a:rPr lang="zh-CN" altLang="en-US" sz="2000" dirty="0">
                <a:solidFill>
                  <a:srgbClr val="002060"/>
                </a:solidFill>
                <a:ea typeface="黑体" panose="02010609060101010101" pitchFamily="49" charset="-122"/>
              </a:rPr>
              <a:t>个整数，为模糊处理后的图像。相邻两个整数之间用单个空格隔开。</a:t>
            </a:r>
            <a:endParaRPr lang="en-US" altLang="zh-CN" sz="2000" dirty="0">
              <a:solidFill>
                <a:srgbClr val="002060"/>
              </a:solidFill>
              <a:ea typeface="黑体" panose="02010609060101010101" pitchFamily="49" charset="-122"/>
            </a:endParaRPr>
          </a:p>
          <a:p>
            <a:pPr>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4 5</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100 0 100 0 50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50 100 200 0 0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50 50 100 100 200</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100 100 50 50 100</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p:txBody>
      </p:sp>
      <p:sp>
        <p:nvSpPr>
          <p:cNvPr id="2" name="矩形 1">
            <a:extLst>
              <a:ext uri="{FF2B5EF4-FFF2-40B4-BE49-F238E27FC236}">
                <a16:creationId xmlns:a16="http://schemas.microsoft.com/office/drawing/2014/main" id="{52594249-2CE7-874C-C632-10CFC56B3787}"/>
              </a:ext>
            </a:extLst>
          </p:cNvPr>
          <p:cNvSpPr/>
          <p:nvPr/>
        </p:nvSpPr>
        <p:spPr>
          <a:xfrm>
            <a:off x="3898776" y="3699994"/>
            <a:ext cx="3078088" cy="461665"/>
          </a:xfrm>
          <a:prstGeom prst="rect">
            <a:avLst/>
          </a:prstGeom>
        </p:spPr>
        <p:txBody>
          <a:bodyPr wrap="square">
            <a:spAutoFit/>
          </a:bodyPr>
          <a:lstStyle/>
          <a:p>
            <a:endParaRPr lang="zh-CN" altLang="en-US" sz="2400" dirty="0">
              <a:solidFill>
                <a:srgbClr val="00206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918F0C96-A48A-EA40-0674-C1C3CCFD76A1}"/>
              </a:ext>
            </a:extLst>
          </p:cNvPr>
          <p:cNvSpPr txBox="1"/>
          <p:nvPr/>
        </p:nvSpPr>
        <p:spPr>
          <a:xfrm>
            <a:off x="4358466" y="4210490"/>
            <a:ext cx="2422345" cy="1631216"/>
          </a:xfrm>
          <a:prstGeom prst="rect">
            <a:avLst/>
          </a:prstGeom>
          <a:noFill/>
        </p:spPr>
        <p:txBody>
          <a:bodyPr wrap="square" rtlCol="0">
            <a:spAutoFit/>
          </a:body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1</a:t>
            </a:r>
            <a:r>
              <a:rPr lang="zh-CN" altLang="en-US"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100 0 100 0 50</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50 80 100 60 0</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50 80 100 90 200</a:t>
            </a:r>
          </a:p>
          <a:p>
            <a:pPr eaLnBrk="1" hangingPunct="1">
              <a:spcBef>
                <a:spcPct val="0"/>
              </a:spcBef>
              <a:buClrTx/>
              <a:buSzTx/>
              <a:buFont typeface="Arial" panose="020B0604020202020204" pitchFamily="34" charset="0"/>
              <a:buNone/>
            </a:pPr>
            <a:r>
              <a:rPr lang="en-US" altLang="zh-CN" sz="2000" dirty="0">
                <a:solidFill>
                  <a:srgbClr val="002060"/>
                </a:solidFill>
                <a:latin typeface="+mj-ea"/>
                <a:ea typeface="+mj-ea"/>
                <a:sym typeface="Arial" panose="020B0604020202020204" pitchFamily="34" charset="0"/>
              </a:rPr>
              <a:t>100 100 50 50 100</a:t>
            </a:r>
            <a:endParaRPr lang="zh-CN" altLang="en-US" sz="3600" b="1" dirty="0">
              <a:solidFill>
                <a:srgbClr val="002060"/>
              </a:solidFill>
            </a:endParaRPr>
          </a:p>
        </p:txBody>
      </p:sp>
    </p:spTree>
    <p:extLst>
      <p:ext uri="{BB962C8B-B14F-4D97-AF65-F5344CB8AC3E}">
        <p14:creationId xmlns:p14="http://schemas.microsoft.com/office/powerpoint/2010/main" val="2519977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973939" y="747251"/>
            <a:ext cx="9753055" cy="5755422"/>
          </a:xfrm>
          <a:prstGeom prst="rect">
            <a:avLst/>
          </a:prstGeom>
          <a:solidFill>
            <a:schemeClr val="accent6">
              <a:lumMod val="40000"/>
              <a:lumOff val="60000"/>
            </a:schemeClr>
          </a:solidFill>
        </p:spPr>
        <p:txBody>
          <a:bodyPr wrap="square">
            <a:spAutoFit/>
          </a:bodyPr>
          <a:lstStyle/>
          <a:p>
            <a:r>
              <a:rPr lang="en-US" altLang="zh-CN" sz="1600" b="0" dirty="0">
                <a:solidFill>
                  <a:srgbClr val="0000FF"/>
                </a:solidFill>
                <a:effectLst/>
                <a:latin typeface="JetBrains Mono" panose="02000009000000000000" pitchFamily="49" charset="0"/>
              </a:rPr>
              <a:t>#include</a:t>
            </a:r>
            <a:r>
              <a:rPr lang="en-US" altLang="zh-CN" sz="1600" b="0" dirty="0">
                <a:solidFill>
                  <a:srgbClr val="A31515"/>
                </a:solidFill>
                <a:effectLst/>
                <a:latin typeface="JetBrains Mono" panose="02000009000000000000" pitchFamily="49" charset="0"/>
              </a:rPr>
              <a:t>&lt;bits/stdc++.h&gt;</a:t>
            </a:r>
            <a:endParaRPr lang="en-US" altLang="zh-CN" sz="1600" b="0" dirty="0">
              <a:solidFill>
                <a:srgbClr val="000000"/>
              </a:solidFill>
              <a:effectLst/>
              <a:latin typeface="JetBrains Mono" panose="02000009000000000000" pitchFamily="49" charset="0"/>
            </a:endParaRPr>
          </a:p>
          <a:p>
            <a:r>
              <a:rPr lang="en-US" altLang="zh-CN" sz="1600" b="0" dirty="0">
                <a:solidFill>
                  <a:srgbClr val="0000FF"/>
                </a:solidFill>
                <a:effectLst/>
                <a:latin typeface="JetBrains Mono" panose="02000009000000000000" pitchFamily="49" charset="0"/>
              </a:rPr>
              <a:t>using</a:t>
            </a:r>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namespace</a:t>
            </a:r>
            <a:r>
              <a:rPr lang="en-US" altLang="zh-CN" sz="1600" b="0" dirty="0">
                <a:solidFill>
                  <a:srgbClr val="000000"/>
                </a:solidFill>
                <a:effectLst/>
                <a:latin typeface="JetBrains Mono" panose="02000009000000000000" pitchFamily="49" charset="0"/>
              </a:rPr>
              <a:t> std;</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a:t>
            </a:r>
            <a:r>
              <a:rPr lang="en-US" altLang="zh-CN" sz="1600" b="0" dirty="0">
                <a:solidFill>
                  <a:srgbClr val="098658"/>
                </a:solidFill>
                <a:effectLst/>
                <a:latin typeface="JetBrains Mono" panose="02000009000000000000" pitchFamily="49" charset="0"/>
              </a:rPr>
              <a:t>1001</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1001</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n,m,i,j</a:t>
            </a:r>
            <a:r>
              <a:rPr lang="en-US" altLang="zh-CN" sz="1600" b="0" dirty="0">
                <a:solidFill>
                  <a:srgbClr val="000000"/>
                </a:solidFill>
                <a:effectLst/>
                <a:latin typeface="JetBrains Mono" panose="02000009000000000000" pitchFamily="49" charset="0"/>
              </a:rPr>
              <a:t>;</a:t>
            </a:r>
          </a:p>
          <a:p>
            <a:r>
              <a:rPr lang="en-US" altLang="zh-CN" sz="1600" b="0" dirty="0">
                <a:solidFill>
                  <a:srgbClr val="0000FF"/>
                </a:solidFill>
                <a:effectLst/>
                <a:latin typeface="JetBrains Mono" panose="02000009000000000000" pitchFamily="49" charset="0"/>
              </a:rPr>
              <a:t>double</a:t>
            </a:r>
            <a:r>
              <a:rPr lang="en-US" altLang="zh-CN" sz="1600" b="0" dirty="0">
                <a:solidFill>
                  <a:srgbClr val="000000"/>
                </a:solidFill>
                <a:effectLst/>
                <a:latin typeface="JetBrains Mono" panose="02000009000000000000" pitchFamily="49" charset="0"/>
              </a:rPr>
              <a:t> b[</a:t>
            </a:r>
            <a:r>
              <a:rPr lang="en-US" altLang="zh-CN" sz="1600" b="0" dirty="0">
                <a:solidFill>
                  <a:srgbClr val="098658"/>
                </a:solidFill>
                <a:effectLst/>
                <a:latin typeface="JetBrains Mono" panose="02000009000000000000" pitchFamily="49" charset="0"/>
              </a:rPr>
              <a:t>1001</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1001</a:t>
            </a:r>
            <a:r>
              <a:rPr lang="en-US" altLang="zh-CN" sz="1600" b="0" dirty="0">
                <a:solidFill>
                  <a:srgbClr val="000000"/>
                </a:solidFill>
                <a:effectLst/>
                <a:latin typeface="JetBrains Mono" panose="02000009000000000000" pitchFamily="49" charset="0"/>
              </a:rPr>
              <a:t>]; </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main(){</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cin</a:t>
            </a:r>
            <a:r>
              <a:rPr lang="en-US" altLang="zh-CN" sz="1600" b="0" dirty="0">
                <a:solidFill>
                  <a:srgbClr val="000000"/>
                </a:solidFill>
                <a:effectLst/>
                <a:latin typeface="JetBrains Mono" panose="02000009000000000000" pitchFamily="49" charset="0"/>
              </a:rPr>
              <a:t>&gt;&gt;n&gt;&gt;m;</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err="1">
                <a:solidFill>
                  <a:srgbClr val="000000"/>
                </a:solidFill>
                <a:effectLst/>
                <a:latin typeface="JetBrains Mono" panose="02000009000000000000" pitchFamily="49" charset="0"/>
              </a:rPr>
              <a:t>n;i</a:t>
            </a:r>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;j&lt;=</a:t>
            </a:r>
            <a:r>
              <a:rPr lang="en-US" altLang="zh-CN" sz="1600" b="0" dirty="0" err="1">
                <a:solidFill>
                  <a:srgbClr val="000000"/>
                </a:solidFill>
                <a:effectLst/>
                <a:latin typeface="JetBrains Mono" panose="02000009000000000000" pitchFamily="49" charset="0"/>
              </a:rPr>
              <a:t>m;j</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cin</a:t>
            </a:r>
            <a:r>
              <a:rPr lang="en-US" altLang="zh-CN" sz="1600" b="0" dirty="0">
                <a:solidFill>
                  <a:srgbClr val="000000"/>
                </a:solidFill>
                <a:effectLst/>
                <a:latin typeface="JetBrains Mono" panose="02000009000000000000" pitchFamily="49" charset="0"/>
              </a:rPr>
              <a:t>&gt;&gt;a[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b[</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2</a:t>
            </a:r>
            <a:r>
              <a:rPr lang="en-US" altLang="zh-CN" sz="1600" b="0" dirty="0">
                <a:solidFill>
                  <a:srgbClr val="000000"/>
                </a:solidFill>
                <a:effectLst/>
                <a:latin typeface="JetBrains Mono" panose="02000009000000000000" pitchFamily="49" charset="0"/>
              </a:rPr>
              <a:t>;i&lt;</a:t>
            </a:r>
            <a:r>
              <a:rPr lang="en-US" altLang="zh-CN" sz="1600" b="0" dirty="0" err="1">
                <a:solidFill>
                  <a:srgbClr val="000000"/>
                </a:solidFill>
                <a:effectLst/>
                <a:latin typeface="JetBrains Mono" panose="02000009000000000000" pitchFamily="49" charset="0"/>
              </a:rPr>
              <a:t>n;i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2</a:t>
            </a:r>
            <a:r>
              <a:rPr lang="en-US" altLang="zh-CN" sz="1600" b="0" dirty="0">
                <a:solidFill>
                  <a:srgbClr val="000000"/>
                </a:solidFill>
                <a:effectLst/>
                <a:latin typeface="JetBrains Mono" panose="02000009000000000000" pitchFamily="49" charset="0"/>
              </a:rPr>
              <a:t>;j&lt;</a:t>
            </a:r>
            <a:r>
              <a:rPr lang="en-US" altLang="zh-CN" sz="1600" b="0" dirty="0" err="1">
                <a:solidFill>
                  <a:srgbClr val="000000"/>
                </a:solidFill>
                <a:effectLst/>
                <a:latin typeface="JetBrains Mono" panose="02000009000000000000" pitchFamily="49" charset="0"/>
              </a:rPr>
              <a:t>m;j</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b[</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][j]=round(a[i-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]+a[i+</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5.0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err="1">
                <a:solidFill>
                  <a:srgbClr val="000000"/>
                </a:solidFill>
                <a:effectLst/>
                <a:latin typeface="JetBrains Mono" panose="02000009000000000000" pitchFamily="49" charset="0"/>
              </a:rPr>
              <a:t>n;i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;j&lt;=</a:t>
            </a:r>
            <a:r>
              <a:rPr lang="en-US" altLang="zh-CN" sz="1600" b="0" dirty="0" err="1">
                <a:solidFill>
                  <a:srgbClr val="000000"/>
                </a:solidFill>
                <a:effectLst/>
                <a:latin typeface="JetBrains Mono" panose="02000009000000000000" pitchFamily="49" charset="0"/>
              </a:rPr>
              <a:t>m;j</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cout</a:t>
            </a:r>
            <a:r>
              <a:rPr lang="en-US" altLang="zh-CN" sz="1600" b="0" dirty="0">
                <a:solidFill>
                  <a:srgbClr val="000000"/>
                </a:solidFill>
                <a:effectLst/>
                <a:latin typeface="JetBrains Mono" panose="02000009000000000000" pitchFamily="49" charset="0"/>
              </a:rPr>
              <a:t>&lt;&lt;fixed&lt;&lt;</a:t>
            </a:r>
            <a:r>
              <a:rPr lang="en-US" altLang="zh-CN" sz="1600" b="0" dirty="0" err="1">
                <a:solidFill>
                  <a:srgbClr val="000000"/>
                </a:solidFill>
                <a:effectLst/>
                <a:latin typeface="JetBrains Mono" panose="02000009000000000000" pitchFamily="49" charset="0"/>
              </a:rPr>
              <a:t>setprecision</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)&lt;&lt;b[</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cout</a:t>
            </a:r>
            <a:r>
              <a:rPr lang="en-US" altLang="zh-CN" sz="1600" b="0" dirty="0">
                <a:solidFill>
                  <a:srgbClr val="000000"/>
                </a:solidFill>
                <a:effectLst/>
                <a:latin typeface="JetBrains Mono" panose="02000009000000000000" pitchFamily="49" charset="0"/>
              </a:rPr>
              <a:t>&lt;&lt;</a:t>
            </a:r>
            <a:r>
              <a:rPr lang="en-US" altLang="zh-CN" sz="1600" b="0" dirty="0" err="1">
                <a:solidFill>
                  <a:srgbClr val="000000"/>
                </a:solidFill>
                <a:effectLst/>
                <a:latin typeface="JetBrains Mono" panose="02000009000000000000" pitchFamily="49" charset="0"/>
              </a:rPr>
              <a:t>endl</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return</a:t>
            </a:r>
            <a:r>
              <a:rPr lang="en-US" altLang="zh-CN" sz="1600" b="0" dirty="0">
                <a:solidFill>
                  <a:srgbClr val="000000"/>
                </a:solidFill>
                <a:effectLst/>
                <a:latin typeface="JetBrains Mono" panose="02000009000000000000" pitchFamily="49" charset="0"/>
              </a:rPr>
              <a:t>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128464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学习目标</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4242850" y="2383265"/>
            <a:ext cx="3706298" cy="1045735"/>
          </a:xfrm>
          <a:prstGeom prst="rect">
            <a:avLst/>
          </a:prstGeom>
          <a:noFill/>
        </p:spPr>
        <p:txBody>
          <a:bodyPr wrap="square" rtlCol="0">
            <a:spAutoFit/>
          </a:bodyPr>
          <a:lstStyle/>
          <a:p>
            <a:pPr>
              <a:lnSpc>
                <a:spcPct val="200000"/>
              </a:lnSpc>
            </a:pPr>
            <a:r>
              <a:rPr lang="zh-CN" altLang="en-US" sz="3600" b="1" dirty="0">
                <a:solidFill>
                  <a:srgbClr val="002060"/>
                </a:solidFill>
                <a:latin typeface="JetBrains Mono Medium" panose="02000009000000000000" pitchFamily="49" charset="0"/>
                <a:cs typeface="JetBrains Mono Medium" panose="02000009000000000000" pitchFamily="49" charset="0"/>
              </a:rPr>
              <a:t>数组类题目练习</a:t>
            </a:r>
            <a:endParaRPr lang="en-US" altLang="zh-CN" sz="3600" b="1" dirty="0">
              <a:solidFill>
                <a:srgbClr val="002060"/>
              </a:solidFill>
              <a:latin typeface="JetBrains Mono Medium" panose="02000009000000000000" pitchFamily="49" charset="0"/>
              <a:cs typeface="JetBrains Mono Medium" panose="02000009000000000000"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课堂练习</a:t>
            </a:r>
            <a:endParaRPr lang="en-US" altLang="zh-CN" sz="80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冰雹猜想</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684254"/>
            <a:ext cx="10441859" cy="538609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给出一个正整数</a:t>
            </a:r>
            <a:r>
              <a:rPr lang="en-US" altLang="zh-CN" sz="2000" dirty="0">
                <a:solidFill>
                  <a:srgbClr val="002060"/>
                </a:solidFill>
                <a:latin typeface="+mj-ea"/>
                <a:ea typeface="+mj-ea"/>
              </a:rPr>
              <a:t>n(n≤100)</a:t>
            </a:r>
            <a:r>
              <a:rPr lang="zh-CN" altLang="en-US" sz="2000" dirty="0">
                <a:solidFill>
                  <a:srgbClr val="002060"/>
                </a:solidFill>
                <a:latin typeface="+mj-ea"/>
                <a:ea typeface="+mj-ea"/>
              </a:rPr>
              <a:t>，然后对这个数字一直进行下面的操作：如果这个数字是奇数，那么将其乘</a:t>
            </a:r>
            <a:r>
              <a:rPr lang="en-US" altLang="zh-CN" sz="2000" dirty="0">
                <a:solidFill>
                  <a:srgbClr val="002060"/>
                </a:solidFill>
                <a:latin typeface="+mj-ea"/>
                <a:ea typeface="+mj-ea"/>
              </a:rPr>
              <a:t>3</a:t>
            </a:r>
            <a:r>
              <a:rPr lang="zh-CN" altLang="en-US" sz="2000" dirty="0">
                <a:solidFill>
                  <a:srgbClr val="002060"/>
                </a:solidFill>
                <a:latin typeface="+mj-ea"/>
                <a:ea typeface="+mj-ea"/>
              </a:rPr>
              <a:t>再加</a:t>
            </a:r>
            <a:r>
              <a:rPr lang="en-US" altLang="zh-CN" sz="2000" dirty="0">
                <a:solidFill>
                  <a:srgbClr val="002060"/>
                </a:solidFill>
                <a:latin typeface="+mj-ea"/>
                <a:ea typeface="+mj-ea"/>
              </a:rPr>
              <a:t>1</a:t>
            </a:r>
            <a:r>
              <a:rPr lang="zh-CN" altLang="en-US" sz="2000" dirty="0">
                <a:solidFill>
                  <a:srgbClr val="002060"/>
                </a:solidFill>
                <a:latin typeface="+mj-ea"/>
                <a:ea typeface="+mj-ea"/>
              </a:rPr>
              <a:t>，否则除以</a:t>
            </a:r>
            <a:r>
              <a:rPr lang="en-US" altLang="zh-CN" sz="2000" dirty="0">
                <a:solidFill>
                  <a:srgbClr val="002060"/>
                </a:solidFill>
                <a:latin typeface="+mj-ea"/>
                <a:ea typeface="+mj-ea"/>
              </a:rPr>
              <a:t>2</a:t>
            </a:r>
            <a:r>
              <a:rPr lang="zh-CN" altLang="en-US" sz="2000" dirty="0">
                <a:solidFill>
                  <a:srgbClr val="002060"/>
                </a:solidFill>
                <a:latin typeface="+mj-ea"/>
                <a:ea typeface="+mj-ea"/>
              </a:rPr>
              <a:t>。经过若干次循环后，最终都会回到</a:t>
            </a:r>
            <a:r>
              <a:rPr lang="en-US" altLang="zh-CN" sz="2000" dirty="0">
                <a:solidFill>
                  <a:srgbClr val="002060"/>
                </a:solidFill>
                <a:latin typeface="+mj-ea"/>
                <a:ea typeface="+mj-ea"/>
              </a:rPr>
              <a:t>1</a:t>
            </a:r>
            <a:r>
              <a:rPr lang="zh-CN" altLang="en-US" sz="2000" dirty="0">
                <a:solidFill>
                  <a:srgbClr val="002060"/>
                </a:solidFill>
                <a:latin typeface="+mj-ea"/>
                <a:ea typeface="+mj-ea"/>
              </a:rPr>
              <a:t>。经过验证很大的数字都可以按照这样的方式比变成 </a:t>
            </a:r>
            <a:r>
              <a:rPr lang="en-US" altLang="zh-CN" sz="2000" dirty="0">
                <a:solidFill>
                  <a:srgbClr val="002060"/>
                </a:solidFill>
                <a:latin typeface="+mj-ea"/>
                <a:ea typeface="+mj-ea"/>
              </a:rPr>
              <a:t>1</a:t>
            </a:r>
            <a:r>
              <a:rPr lang="zh-CN" altLang="en-US" sz="2000" dirty="0">
                <a:solidFill>
                  <a:srgbClr val="002060"/>
                </a:solidFill>
                <a:latin typeface="+mj-ea"/>
                <a:ea typeface="+mj-ea"/>
              </a:rPr>
              <a:t>，所以被称为“冰雹猜想”。例如当</a:t>
            </a:r>
            <a:r>
              <a:rPr lang="en-US" altLang="zh-CN" sz="2000" dirty="0">
                <a:solidFill>
                  <a:srgbClr val="002060"/>
                </a:solidFill>
                <a:latin typeface="+mj-ea"/>
                <a:ea typeface="+mj-ea"/>
              </a:rPr>
              <a:t>n</a:t>
            </a:r>
            <a:r>
              <a:rPr lang="zh-CN" altLang="en-US" sz="2000" dirty="0">
                <a:solidFill>
                  <a:srgbClr val="002060"/>
                </a:solidFill>
                <a:latin typeface="+mj-ea"/>
                <a:ea typeface="+mj-ea"/>
              </a:rPr>
              <a:t>是</a:t>
            </a:r>
            <a:r>
              <a:rPr lang="en-US" altLang="zh-CN" sz="2000" dirty="0">
                <a:solidFill>
                  <a:srgbClr val="002060"/>
                </a:solidFill>
                <a:latin typeface="+mj-ea"/>
                <a:ea typeface="+mj-ea"/>
              </a:rPr>
              <a:t>20</a:t>
            </a:r>
            <a:r>
              <a:rPr lang="zh-CN" altLang="en-US" sz="2000" dirty="0">
                <a:solidFill>
                  <a:srgbClr val="002060"/>
                </a:solidFill>
                <a:latin typeface="+mj-ea"/>
                <a:ea typeface="+mj-ea"/>
              </a:rPr>
              <a:t>，变化的过程是 </a:t>
            </a:r>
            <a:r>
              <a:rPr lang="en-US" altLang="zh-CN" sz="2000" dirty="0">
                <a:solidFill>
                  <a:srgbClr val="002060"/>
                </a:solidFill>
                <a:latin typeface="+mj-ea"/>
                <a:ea typeface="+mj-ea"/>
              </a:rPr>
              <a:t>[20, 10, 5, 16, 8, 4, 2, 1]</a:t>
            </a:r>
            <a:r>
              <a:rPr lang="zh-CN" altLang="en-US" sz="2000" dirty="0">
                <a:solidFill>
                  <a:srgbClr val="002060"/>
                </a:solidFill>
                <a:latin typeface="+mj-ea"/>
                <a:ea typeface="+mj-ea"/>
              </a:rPr>
              <a:t>。</a:t>
            </a: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根据给定的数字，验证这个猜想，并从最后的</a:t>
            </a:r>
            <a:r>
              <a:rPr lang="en-US" altLang="zh-CN" sz="2000" dirty="0">
                <a:solidFill>
                  <a:srgbClr val="002060"/>
                </a:solidFill>
                <a:latin typeface="+mj-ea"/>
                <a:ea typeface="+mj-ea"/>
              </a:rPr>
              <a:t>1</a:t>
            </a:r>
            <a:r>
              <a:rPr lang="zh-CN" altLang="en-US" sz="2000" dirty="0">
                <a:solidFill>
                  <a:srgbClr val="002060"/>
                </a:solidFill>
                <a:latin typeface="+mj-ea"/>
                <a:ea typeface="+mj-ea"/>
              </a:rPr>
              <a:t>开始，倒序输出整个变化序列。</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输入一个正整数</a:t>
            </a:r>
            <a:r>
              <a:rPr lang="en-US" altLang="zh-CN" sz="2000" dirty="0">
                <a:solidFill>
                  <a:srgbClr val="002060"/>
                </a:solidFill>
                <a:latin typeface="+mj-ea"/>
                <a:ea typeface="+mj-ea"/>
              </a:rPr>
              <a:t>n</a:t>
            </a:r>
            <a:r>
              <a:rPr lang="zh-CN" altLang="en-US" sz="2000" dirty="0">
                <a:solidFill>
                  <a:srgbClr val="002060"/>
                </a:solidFill>
                <a:latin typeface="+mj-ea"/>
                <a:ea typeface="+mj-ea"/>
              </a:rPr>
              <a:t>。</a:t>
            </a: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倒序输出整个序列的变化。</a:t>
            </a: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20</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ea typeface="黑体" panose="02010609060101010101" pitchFamily="49" charset="-122"/>
              </a:rPr>
              <a:t>1 2 4 8 16 5 10 20</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286484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450968" y="747252"/>
            <a:ext cx="7108669" cy="5940088"/>
          </a:xfrm>
          <a:prstGeom prst="rect">
            <a:avLst/>
          </a:prstGeom>
          <a:solidFill>
            <a:schemeClr val="accent6">
              <a:lumMod val="40000"/>
              <a:lumOff val="60000"/>
            </a:schemeClr>
          </a:solidFill>
        </p:spPr>
        <p:txBody>
          <a:bodyPr wrap="square">
            <a:spAutoFit/>
          </a:bodyPr>
          <a:lstStyle/>
          <a:p>
            <a:r>
              <a:rPr lang="en-US" altLang="zh-CN" sz="2000" b="0" dirty="0">
                <a:solidFill>
                  <a:srgbClr val="0000FF"/>
                </a:solidFill>
                <a:effectLst/>
                <a:latin typeface="JetBrains Mono" panose="02000009000000000000" pitchFamily="49" charset="0"/>
              </a:rPr>
              <a:t>#include </a:t>
            </a:r>
            <a:r>
              <a:rPr lang="en-US" altLang="zh-CN" sz="2000" b="0" dirty="0">
                <a:solidFill>
                  <a:srgbClr val="A31515"/>
                </a:solidFill>
                <a:effectLst/>
                <a:latin typeface="JetBrains Mono" panose="02000009000000000000" pitchFamily="49" charset="0"/>
              </a:rPr>
              <a:t>&lt;bits/</a:t>
            </a:r>
            <a:r>
              <a:rPr lang="en-US" altLang="zh-CN" sz="2000" b="0" dirty="0" err="1">
                <a:solidFill>
                  <a:srgbClr val="A31515"/>
                </a:solidFill>
                <a:effectLst/>
                <a:latin typeface="JetBrains Mono" panose="02000009000000000000" pitchFamily="49" charset="0"/>
              </a:rPr>
              <a:t>stdc</a:t>
            </a:r>
            <a:r>
              <a:rPr lang="en-US" altLang="zh-CN" sz="2000" b="0" dirty="0">
                <a:solidFill>
                  <a:srgbClr val="A31515"/>
                </a:solidFill>
                <a:effectLst/>
                <a:latin typeface="JetBrains Mono" panose="02000009000000000000" pitchFamily="49" charset="0"/>
              </a:rPr>
              <a:t>++.h&gt;</a:t>
            </a:r>
            <a:endParaRPr lang="en-US" altLang="zh-CN" sz="2000" b="0" dirty="0">
              <a:solidFill>
                <a:srgbClr val="000000"/>
              </a:solidFill>
              <a:effectLst/>
              <a:latin typeface="JetBrains Mono" panose="02000009000000000000" pitchFamily="49" charset="0"/>
            </a:endParaRPr>
          </a:p>
          <a:p>
            <a:r>
              <a:rPr lang="en-US" altLang="zh-CN" sz="2000" b="0" dirty="0">
                <a:solidFill>
                  <a:srgbClr val="0000FF"/>
                </a:solidFill>
                <a:effectLst/>
                <a:latin typeface="JetBrains Mono" panose="02000009000000000000" pitchFamily="49" charset="0"/>
              </a:rPr>
              <a:t>using</a:t>
            </a:r>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namespace</a:t>
            </a:r>
            <a:r>
              <a:rPr lang="en-US" altLang="zh-CN" sz="2000" b="0" dirty="0">
                <a:solidFill>
                  <a:srgbClr val="000000"/>
                </a:solidFill>
                <a:effectLst/>
                <a:latin typeface="JetBrains Mono" panose="02000009000000000000" pitchFamily="49" charset="0"/>
              </a:rPr>
              <a:t> std;</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10000</a:t>
            </a:r>
            <a:r>
              <a:rPr lang="en-US" altLang="zh-CN" sz="2000" b="0" dirty="0">
                <a:solidFill>
                  <a:srgbClr val="000000"/>
                </a:solidFill>
                <a:effectLst/>
                <a:latin typeface="JetBrains Mono" panose="02000009000000000000" pitchFamily="49" charset="0"/>
              </a:rPr>
              <a:t>]; </a:t>
            </a:r>
          </a:p>
          <a:p>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main(){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n,k</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cin</a:t>
            </a:r>
            <a:r>
              <a:rPr lang="en-US" altLang="zh-CN" sz="2000" b="0" dirty="0">
                <a:solidFill>
                  <a:srgbClr val="000000"/>
                </a:solidFill>
                <a:effectLst/>
                <a:latin typeface="JetBrains Mono" panose="02000009000000000000" pitchFamily="49" charset="0"/>
              </a:rPr>
              <a:t>&gt;&gt;n;</a:t>
            </a:r>
          </a:p>
          <a:p>
            <a:r>
              <a:rPr lang="en-US" altLang="zh-CN" sz="2000" b="0" dirty="0">
                <a:solidFill>
                  <a:srgbClr val="000000"/>
                </a:solidFill>
                <a:effectLst/>
                <a:latin typeface="JetBrains Mono" panose="02000009000000000000" pitchFamily="49" charset="0"/>
              </a:rPr>
              <a:t>    a[</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]=n;</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while</a:t>
            </a:r>
            <a:r>
              <a:rPr lang="en-US" altLang="zh-CN" sz="2000" b="0" dirty="0">
                <a:solidFill>
                  <a:srgbClr val="000000"/>
                </a:solidFill>
                <a:effectLst/>
                <a:latin typeface="JetBrains Mono" panose="02000009000000000000" pitchFamily="49" charset="0"/>
              </a:rPr>
              <a:t>(n!=</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if</a:t>
            </a:r>
            <a:r>
              <a:rPr lang="en-US" altLang="zh-CN" sz="2000" b="0" dirty="0">
                <a:solidFill>
                  <a:srgbClr val="000000"/>
                </a:solidFill>
                <a:effectLst/>
                <a:latin typeface="JetBrains Mono" panose="02000009000000000000" pitchFamily="49" charset="0"/>
              </a:rPr>
              <a:t>(n%</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n=n/</a:t>
            </a:r>
            <a:r>
              <a:rPr lang="en-US" altLang="zh-CN" sz="2000" b="0" dirty="0">
                <a:solidFill>
                  <a:srgbClr val="098658"/>
                </a:solidFill>
                <a:effectLst/>
                <a:latin typeface="JetBrains Mono" panose="02000009000000000000" pitchFamily="49" charset="0"/>
              </a:rPr>
              <a:t>2</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else</a:t>
            </a:r>
            <a:endParaRPr lang="en-US" altLang="zh-CN" sz="2000" b="0" dirty="0">
              <a:solidFill>
                <a:srgbClr val="000000"/>
              </a:solidFill>
              <a:effectLst/>
              <a:latin typeface="JetBrains Mono" panose="02000009000000000000" pitchFamily="49" charset="0"/>
            </a:endParaRPr>
          </a:p>
          <a:p>
            <a:r>
              <a:rPr lang="en-US" altLang="zh-CN" sz="2000" b="0" dirty="0">
                <a:solidFill>
                  <a:srgbClr val="000000"/>
                </a:solidFill>
                <a:effectLst/>
                <a:latin typeface="JetBrains Mono" panose="02000009000000000000" pitchFamily="49" charset="0"/>
              </a:rPr>
              <a:t>            n=n*</a:t>
            </a:r>
            <a:r>
              <a:rPr lang="en-US" altLang="zh-CN" sz="2000" b="0" dirty="0">
                <a:solidFill>
                  <a:srgbClr val="098658"/>
                </a:solidFill>
                <a:effectLst/>
                <a:latin typeface="JetBrains Mono" panose="02000009000000000000" pitchFamily="49" charset="0"/>
              </a:rPr>
              <a:t>3</a:t>
            </a:r>
            <a:r>
              <a:rPr lang="en-US" altLang="zh-CN" sz="2000" b="0" dirty="0">
                <a:solidFill>
                  <a:srgbClr val="000000"/>
                </a:solidFill>
                <a:effectLst/>
                <a:latin typeface="JetBrains Mono" panose="02000009000000000000" pitchFamily="49" charset="0"/>
              </a:rPr>
              <a:t>+</a:t>
            </a:r>
            <a:r>
              <a:rPr lang="en-US" altLang="zh-CN" sz="2000" b="0" dirty="0">
                <a:solidFill>
                  <a:srgbClr val="098658"/>
                </a:solidFill>
                <a:effectLst/>
                <a:latin typeface="JetBrains Mono" panose="02000009000000000000" pitchFamily="49" charset="0"/>
              </a:rPr>
              <a:t>1</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k++;</a:t>
            </a:r>
          </a:p>
          <a:p>
            <a:r>
              <a:rPr lang="en-US" altLang="zh-CN" sz="2000" b="0" dirty="0">
                <a:solidFill>
                  <a:srgbClr val="000000"/>
                </a:solidFill>
                <a:effectLst/>
                <a:latin typeface="JetBrains Mono" panose="02000009000000000000" pitchFamily="49" charset="0"/>
              </a:rPr>
              <a:t>        a[k]=n;</a:t>
            </a:r>
          </a:p>
          <a:p>
            <a:r>
              <a:rPr lang="en-US" altLang="zh-CN" sz="2000" b="0" dirty="0">
                <a:solidFill>
                  <a:srgbClr val="000000"/>
                </a:solidFill>
                <a:effectLst/>
                <a:latin typeface="JetBrains Mono" panose="02000009000000000000" pitchFamily="49" charset="0"/>
              </a:rPr>
              <a:t>    }</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for</a:t>
            </a:r>
            <a:r>
              <a:rPr lang="en-US" altLang="zh-CN" sz="2000" b="0" dirty="0">
                <a:solidFill>
                  <a:srgbClr val="000000"/>
                </a:solidFill>
                <a:effectLst/>
                <a:latin typeface="JetBrains Mono" panose="02000009000000000000" pitchFamily="49" charset="0"/>
              </a:rPr>
              <a:t>(</a:t>
            </a:r>
            <a:r>
              <a:rPr lang="en-US" altLang="zh-CN" sz="2000" b="0" dirty="0">
                <a:solidFill>
                  <a:srgbClr val="0000FF"/>
                </a:solidFill>
                <a:effectLst/>
                <a:latin typeface="JetBrains Mono" panose="02000009000000000000" pitchFamily="49" charset="0"/>
              </a:rPr>
              <a:t>int</a:t>
            </a:r>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a:t>
            </a:r>
            <a:r>
              <a:rPr lang="en-US" altLang="zh-CN" sz="2000" b="0" dirty="0" err="1">
                <a:solidFill>
                  <a:srgbClr val="000000"/>
                </a:solidFill>
                <a:effectLst/>
                <a:latin typeface="JetBrains Mono" panose="02000009000000000000" pitchFamily="49" charset="0"/>
              </a:rPr>
              <a:t>k;i</a:t>
            </a:r>
            <a:r>
              <a:rPr lang="en-US" altLang="zh-CN" sz="2000" b="0" dirty="0">
                <a:solidFill>
                  <a:srgbClr val="000000"/>
                </a:solidFill>
                <a:effectLst/>
                <a:latin typeface="JetBrains Mono" panose="02000009000000000000" pitchFamily="49" charset="0"/>
              </a:rPr>
              <a:t>&gt;=</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;i--)</a:t>
            </a:r>
          </a:p>
          <a:p>
            <a:r>
              <a:rPr lang="en-US" altLang="zh-CN" sz="2000" b="0" dirty="0">
                <a:solidFill>
                  <a:srgbClr val="000000"/>
                </a:solidFill>
                <a:effectLst/>
                <a:latin typeface="JetBrains Mono" panose="02000009000000000000" pitchFamily="49" charset="0"/>
              </a:rPr>
              <a:t>        </a:t>
            </a:r>
            <a:r>
              <a:rPr lang="en-US" altLang="zh-CN" sz="2000" b="0" dirty="0" err="1">
                <a:solidFill>
                  <a:srgbClr val="000000"/>
                </a:solidFill>
                <a:effectLst/>
                <a:latin typeface="JetBrains Mono" panose="02000009000000000000" pitchFamily="49" charset="0"/>
              </a:rPr>
              <a:t>cout</a:t>
            </a:r>
            <a:r>
              <a:rPr lang="en-US" altLang="zh-CN" sz="2000" b="0" dirty="0">
                <a:solidFill>
                  <a:srgbClr val="000000"/>
                </a:solidFill>
                <a:effectLst/>
                <a:latin typeface="JetBrains Mono" panose="02000009000000000000" pitchFamily="49" charset="0"/>
              </a:rPr>
              <a:t>&lt;&lt;a[</a:t>
            </a:r>
            <a:r>
              <a:rPr lang="en-US" altLang="zh-CN" sz="2000" b="0" dirty="0" err="1">
                <a:solidFill>
                  <a:srgbClr val="000000"/>
                </a:solidFill>
                <a:effectLst/>
                <a:latin typeface="JetBrains Mono" panose="02000009000000000000" pitchFamily="49" charset="0"/>
              </a:rPr>
              <a:t>i</a:t>
            </a:r>
            <a:r>
              <a:rPr lang="en-US" altLang="zh-CN" sz="2000" b="0" dirty="0">
                <a:solidFill>
                  <a:srgbClr val="000000"/>
                </a:solidFill>
                <a:effectLst/>
                <a:latin typeface="JetBrains Mono" panose="02000009000000000000" pitchFamily="49" charset="0"/>
              </a:rPr>
              <a:t>]&lt;&lt;</a:t>
            </a:r>
            <a:r>
              <a:rPr lang="en-US" altLang="zh-CN" sz="2000" b="0" dirty="0">
                <a:solidFill>
                  <a:srgbClr val="A31515"/>
                </a:solidFill>
                <a:effectLst/>
                <a:latin typeface="JetBrains Mono" panose="02000009000000000000" pitchFamily="49" charset="0"/>
              </a:rPr>
              <a:t>" "</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    </a:t>
            </a:r>
            <a:r>
              <a:rPr lang="en-US" altLang="zh-CN" sz="2000" b="0" dirty="0">
                <a:solidFill>
                  <a:srgbClr val="0000FF"/>
                </a:solidFill>
                <a:effectLst/>
                <a:latin typeface="JetBrains Mono" panose="02000009000000000000" pitchFamily="49" charset="0"/>
              </a:rPr>
              <a:t>return</a:t>
            </a:r>
            <a:r>
              <a:rPr lang="en-US" altLang="zh-CN" sz="2000" b="0" dirty="0">
                <a:solidFill>
                  <a:srgbClr val="000000"/>
                </a:solidFill>
                <a:effectLst/>
                <a:latin typeface="JetBrains Mono" panose="02000009000000000000" pitchFamily="49" charset="0"/>
              </a:rPr>
              <a:t> </a:t>
            </a:r>
            <a:r>
              <a:rPr lang="en-US" altLang="zh-CN" sz="2000" b="0" dirty="0">
                <a:solidFill>
                  <a:srgbClr val="098658"/>
                </a:solidFill>
                <a:effectLst/>
                <a:latin typeface="JetBrains Mono" panose="02000009000000000000" pitchFamily="49" charset="0"/>
              </a:rPr>
              <a:t>0</a:t>
            </a:r>
            <a:r>
              <a:rPr lang="en-US" altLang="zh-CN" sz="2000" b="0" dirty="0">
                <a:solidFill>
                  <a:srgbClr val="000000"/>
                </a:solidFill>
                <a:effectLst/>
                <a:latin typeface="JetBrains Mono" panose="02000009000000000000" pitchFamily="49" charset="0"/>
              </a:rPr>
              <a:t>;</a:t>
            </a:r>
          </a:p>
          <a:p>
            <a:r>
              <a:rPr lang="en-US" altLang="zh-CN" sz="20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192697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宾馆开关门</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70" y="715031"/>
            <a:ext cx="10441859" cy="53245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宾馆里有一百个房间，从</a:t>
            </a:r>
            <a:r>
              <a:rPr lang="en-US" altLang="zh-CN" sz="2000" dirty="0">
                <a:solidFill>
                  <a:srgbClr val="002060"/>
                </a:solidFill>
                <a:latin typeface="+mj-ea"/>
                <a:ea typeface="+mj-ea"/>
              </a:rPr>
              <a:t>1-100</a:t>
            </a:r>
            <a:r>
              <a:rPr lang="zh-CN" altLang="en-US" sz="2000" dirty="0">
                <a:solidFill>
                  <a:srgbClr val="002060"/>
                </a:solidFill>
                <a:latin typeface="+mj-ea"/>
                <a:ea typeface="+mj-ea"/>
              </a:rPr>
              <a:t>编了号。第一个服务员把所有的房间门都打开了，第二个服务员把所有编号是</a:t>
            </a:r>
            <a:r>
              <a:rPr lang="en-US" altLang="zh-CN" sz="2000" dirty="0">
                <a:solidFill>
                  <a:srgbClr val="002060"/>
                </a:solidFill>
                <a:latin typeface="+mj-ea"/>
                <a:ea typeface="+mj-ea"/>
              </a:rPr>
              <a:t>2</a:t>
            </a:r>
            <a:r>
              <a:rPr lang="zh-CN" altLang="en-US" sz="2000" dirty="0">
                <a:solidFill>
                  <a:srgbClr val="002060"/>
                </a:solidFill>
                <a:latin typeface="+mj-ea"/>
                <a:ea typeface="+mj-ea"/>
              </a:rPr>
              <a:t>的倍数的房间“相反处理”，第三个服务员把所有编号是</a:t>
            </a:r>
            <a:r>
              <a:rPr lang="en-US" altLang="zh-CN" sz="2000" dirty="0">
                <a:solidFill>
                  <a:srgbClr val="002060"/>
                </a:solidFill>
                <a:latin typeface="+mj-ea"/>
                <a:ea typeface="+mj-ea"/>
              </a:rPr>
              <a:t>3</a:t>
            </a:r>
            <a:r>
              <a:rPr lang="zh-CN" altLang="en-US" sz="2000" dirty="0">
                <a:solidFill>
                  <a:srgbClr val="002060"/>
                </a:solidFill>
                <a:latin typeface="+mj-ea"/>
                <a:ea typeface="+mj-ea"/>
              </a:rPr>
              <a:t>的倍数的房间作“相反处理”</a:t>
            </a:r>
            <a:r>
              <a:rPr lang="en-US" altLang="zh-CN" sz="2000" dirty="0">
                <a:solidFill>
                  <a:srgbClr val="002060"/>
                </a:solidFill>
                <a:latin typeface="+mj-ea"/>
                <a:ea typeface="+mj-ea"/>
              </a:rPr>
              <a:t>…</a:t>
            </a:r>
            <a:r>
              <a:rPr lang="zh-CN" altLang="en-US" sz="2000" dirty="0">
                <a:solidFill>
                  <a:srgbClr val="002060"/>
                </a:solidFill>
                <a:latin typeface="+mj-ea"/>
                <a:ea typeface="+mj-ea"/>
              </a:rPr>
              <a:t>，以后每个服务员都是如此。当第</a:t>
            </a:r>
            <a:r>
              <a:rPr lang="en-US" altLang="zh-CN" sz="2000" dirty="0">
                <a:solidFill>
                  <a:srgbClr val="002060"/>
                </a:solidFill>
                <a:latin typeface="+mj-ea"/>
                <a:ea typeface="+mj-ea"/>
              </a:rPr>
              <a:t>100</a:t>
            </a:r>
            <a:r>
              <a:rPr lang="zh-CN" altLang="en-US" sz="2000" dirty="0">
                <a:solidFill>
                  <a:srgbClr val="002060"/>
                </a:solidFill>
                <a:latin typeface="+mj-ea"/>
                <a:ea typeface="+mj-ea"/>
              </a:rPr>
              <a:t>个服务员来过后，哪几扇门是打开的。（所谓“相反处理”是：原来开着的门关上，原来关上的门打开。）</a:t>
            </a:r>
          </a:p>
          <a:p>
            <a:pPr eaLnBrk="1" hangingPunct="1">
              <a:spcBef>
                <a:spcPct val="0"/>
              </a:spcBef>
              <a:buClrTx/>
              <a:buSzTx/>
              <a:buFont typeface="Arial" panose="020B0604020202020204" pitchFamily="34" charset="0"/>
              <a:buNone/>
            </a:pPr>
            <a:endParaRPr lang="zh-CN" altLang="en-US"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无</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eaLnBrk="1" hangingPunct="1">
              <a:spcBef>
                <a:spcPct val="0"/>
              </a:spcBef>
              <a:buClrTx/>
              <a:buSzTx/>
              <a:buNone/>
            </a:pPr>
            <a:r>
              <a:rPr lang="zh-CN" altLang="en-US" sz="2000" dirty="0">
                <a:solidFill>
                  <a:srgbClr val="002060"/>
                </a:solidFill>
                <a:latin typeface="+mj-ea"/>
                <a:ea typeface="+mj-ea"/>
              </a:rPr>
              <a:t>输出一行：门是开着的房间编号</a:t>
            </a:r>
            <a:endParaRPr lang="en-US" altLang="zh-CN"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endParaRPr lang="en-US" altLang="zh-CN" sz="2000" b="1"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eaLnBrk="1" hangingPunct="1">
              <a:spcBef>
                <a:spcPct val="0"/>
              </a:spcBef>
              <a:buClrTx/>
              <a:buSzTx/>
              <a:buFont typeface="Arial" panose="020B0604020202020204" pitchFamily="34" charset="0"/>
              <a:buNone/>
            </a:pPr>
            <a:r>
              <a:rPr lang="en-US" altLang="zh-CN" sz="2000" dirty="0">
                <a:solidFill>
                  <a:srgbClr val="002060"/>
                </a:solidFill>
                <a:ea typeface="黑体" panose="02010609060101010101" pitchFamily="49" charset="-122"/>
              </a:rPr>
              <a:t>1</a:t>
            </a:r>
            <a:r>
              <a:rPr lang="zh-CN" altLang="en-US" sz="2000" dirty="0">
                <a:solidFill>
                  <a:srgbClr val="002060"/>
                </a:solidFill>
                <a:ea typeface="黑体" panose="02010609060101010101" pitchFamily="49" charset="-122"/>
              </a:rPr>
              <a:t>  </a:t>
            </a:r>
            <a:r>
              <a:rPr lang="en-US" altLang="zh-CN" sz="2000" dirty="0">
                <a:solidFill>
                  <a:srgbClr val="002060"/>
                </a:solidFill>
                <a:ea typeface="黑体" panose="02010609060101010101" pitchFamily="49" charset="-122"/>
              </a:rPr>
              <a:t>4  9  16  25  36  49  64  81  100</a:t>
            </a: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en-US" altLang="zh-CN" sz="2000" dirty="0">
              <a:solidFill>
                <a:srgbClr val="002060"/>
              </a:solidFill>
              <a:ea typeface="黑体" panose="02010609060101010101" pitchFamily="49" charset="-122"/>
            </a:endParaRPr>
          </a:p>
          <a:p>
            <a:pPr eaLnBrk="1" hangingPunct="1">
              <a:spcBef>
                <a:spcPct val="0"/>
              </a:spcBef>
              <a:buClrTx/>
              <a:buSzTx/>
              <a:buFont typeface="Arial" panose="020B0604020202020204" pitchFamily="34" charset="0"/>
              <a:buNone/>
            </a:pPr>
            <a:endParaRPr lang="zh-CN" altLang="en-US" sz="2000" dirty="0">
              <a:solidFill>
                <a:srgbClr val="002060"/>
              </a:solidFill>
              <a:ea typeface="黑体" panose="02010609060101010101" pitchFamily="49" charset="-122"/>
            </a:endParaRPr>
          </a:p>
        </p:txBody>
      </p:sp>
    </p:spTree>
    <p:extLst>
      <p:ext uri="{BB962C8B-B14F-4D97-AF65-F5344CB8AC3E}">
        <p14:creationId xmlns:p14="http://schemas.microsoft.com/office/powerpoint/2010/main" val="118458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48C14759-7AC5-3634-A76E-5C1A40A0873B}"/>
              </a:ext>
            </a:extLst>
          </p:cNvPr>
          <p:cNvSpPr txBox="1"/>
          <p:nvPr/>
        </p:nvSpPr>
        <p:spPr>
          <a:xfrm>
            <a:off x="2442613" y="715031"/>
            <a:ext cx="6737013" cy="5940088"/>
          </a:xfrm>
          <a:prstGeom prst="rect">
            <a:avLst/>
          </a:prstGeom>
          <a:solidFill>
            <a:schemeClr val="accent6">
              <a:lumMod val="40000"/>
              <a:lumOff val="60000"/>
            </a:schemeClr>
          </a:solidFill>
        </p:spPr>
        <p:txBody>
          <a:bodyPr wrap="square">
            <a:spAutoFit/>
          </a:bodyPr>
          <a:lstStyle/>
          <a:p>
            <a:r>
              <a:rPr lang="en-US" altLang="zh-CN" sz="1600" b="0" dirty="0">
                <a:solidFill>
                  <a:srgbClr val="0000FF"/>
                </a:solidFill>
                <a:effectLst/>
                <a:latin typeface="JetBrains Mono" panose="02000009000000000000" pitchFamily="49" charset="0"/>
              </a:rPr>
              <a:t>#include </a:t>
            </a:r>
            <a:r>
              <a:rPr lang="en-US" altLang="zh-CN" sz="1600" b="0" dirty="0">
                <a:solidFill>
                  <a:srgbClr val="A31515"/>
                </a:solidFill>
                <a:effectLst/>
                <a:latin typeface="JetBrains Mono" panose="02000009000000000000" pitchFamily="49" charset="0"/>
              </a:rPr>
              <a:t>&lt;iostream&gt;</a:t>
            </a:r>
            <a:endParaRPr lang="en-US" altLang="zh-CN" sz="1600" b="0" dirty="0">
              <a:solidFill>
                <a:srgbClr val="000000"/>
              </a:solidFill>
              <a:effectLst/>
              <a:latin typeface="JetBrains Mono" panose="02000009000000000000" pitchFamily="49" charset="0"/>
            </a:endParaRPr>
          </a:p>
          <a:p>
            <a:r>
              <a:rPr lang="en-US" altLang="zh-CN" sz="1600" b="0" dirty="0">
                <a:solidFill>
                  <a:srgbClr val="0000FF"/>
                </a:solidFill>
                <a:effectLst/>
                <a:latin typeface="JetBrains Mono" panose="02000009000000000000" pitchFamily="49" charset="0"/>
              </a:rPr>
              <a:t>using</a:t>
            </a:r>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namespace</a:t>
            </a:r>
            <a:r>
              <a:rPr lang="en-US" altLang="zh-CN" sz="1600" b="0" dirty="0">
                <a:solidFill>
                  <a:srgbClr val="000000"/>
                </a:solidFill>
                <a:effectLst/>
                <a:latin typeface="JetBrains Mono" panose="02000009000000000000" pitchFamily="49" charset="0"/>
              </a:rPr>
              <a:t> std;</a:t>
            </a: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a:t>
            </a:r>
            <a:r>
              <a:rPr lang="en-US" altLang="zh-CN" sz="1600" b="0" dirty="0">
                <a:solidFill>
                  <a:srgbClr val="098658"/>
                </a:solidFill>
                <a:effectLst/>
                <a:latin typeface="JetBrains Mono" panose="02000009000000000000" pitchFamily="49" charset="0"/>
              </a:rPr>
              <a:t>105</a:t>
            </a:r>
            <a:r>
              <a:rPr lang="en-US" altLang="zh-CN" sz="1600" b="0" dirty="0">
                <a:solidFill>
                  <a:srgbClr val="000000"/>
                </a:solidFill>
                <a:effectLst/>
                <a:latin typeface="JetBrains Mono" panose="02000009000000000000" pitchFamily="49" charset="0"/>
              </a:rPr>
              <a:t>];</a:t>
            </a:r>
            <a:r>
              <a:rPr lang="en-US" altLang="zh-CN" sz="1600" b="0" dirty="0">
                <a:solidFill>
                  <a:srgbClr val="008000"/>
                </a:solidFill>
                <a:effectLst/>
                <a:latin typeface="JetBrains Mono" panose="02000009000000000000" pitchFamily="49" charset="0"/>
              </a:rPr>
              <a:t>    //0</a:t>
            </a:r>
            <a:r>
              <a:rPr lang="zh-CN" altLang="en-US" sz="1600" b="0" dirty="0">
                <a:solidFill>
                  <a:srgbClr val="008000"/>
                </a:solidFill>
                <a:effectLst/>
                <a:latin typeface="JetBrains Mono" panose="02000009000000000000" pitchFamily="49" charset="0"/>
              </a:rPr>
              <a:t>关闭，</a:t>
            </a:r>
            <a:r>
              <a:rPr lang="en-US" altLang="zh-CN" sz="1600" b="0" dirty="0">
                <a:solidFill>
                  <a:srgbClr val="008000"/>
                </a:solidFill>
                <a:effectLst/>
                <a:latin typeface="JetBrains Mono" panose="02000009000000000000" pitchFamily="49" charset="0"/>
              </a:rPr>
              <a:t>1</a:t>
            </a:r>
            <a:r>
              <a:rPr lang="zh-CN" altLang="en-US" sz="1600" b="0" dirty="0">
                <a:solidFill>
                  <a:srgbClr val="008000"/>
                </a:solidFill>
                <a:effectLst/>
                <a:latin typeface="JetBrains Mono" panose="02000009000000000000" pitchFamily="49" charset="0"/>
              </a:rPr>
              <a:t>打开 </a:t>
            </a:r>
            <a:endParaRPr lang="zh-CN" altLang="en-US" sz="1600" b="0" dirty="0">
              <a:solidFill>
                <a:srgbClr val="000000"/>
              </a:solidFill>
              <a:effectLst/>
              <a:latin typeface="JetBrains Mono" panose="02000009000000000000" pitchFamily="49" charset="0"/>
            </a:endParaRPr>
          </a:p>
          <a:p>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main(){</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a:solidFill>
                  <a:srgbClr val="098658"/>
                </a:solidFill>
                <a:effectLst/>
                <a:latin typeface="JetBrains Mono" panose="02000009000000000000" pitchFamily="49" charset="0"/>
              </a:rPr>
              <a:t>100</a:t>
            </a:r>
            <a:r>
              <a:rPr lang="en-US" altLang="zh-CN" sz="1600" b="0" dirty="0">
                <a:solidFill>
                  <a:srgbClr val="000000"/>
                </a:solidFill>
                <a:effectLst/>
                <a:latin typeface="JetBrains Mono" panose="02000009000000000000" pitchFamily="49" charset="0"/>
              </a:rPr>
              <a:t>;i++){</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j=</a:t>
            </a:r>
            <a:r>
              <a:rPr lang="en-US" altLang="zh-CN" sz="1600" b="0" dirty="0" err="1">
                <a:solidFill>
                  <a:srgbClr val="000000"/>
                </a:solidFill>
                <a:effectLst/>
                <a:latin typeface="JetBrains Mono" panose="02000009000000000000" pitchFamily="49" charset="0"/>
              </a:rPr>
              <a:t>i;j</a:t>
            </a:r>
            <a:r>
              <a:rPr lang="en-US" altLang="zh-CN" sz="1600" b="0" dirty="0">
                <a:solidFill>
                  <a:srgbClr val="000000"/>
                </a:solidFill>
                <a:effectLst/>
                <a:latin typeface="JetBrains Mono" panose="02000009000000000000" pitchFamily="49" charset="0"/>
              </a:rPr>
              <a:t>&lt;=</a:t>
            </a:r>
            <a:r>
              <a:rPr lang="en-US" altLang="zh-CN" sz="1600" b="0" dirty="0">
                <a:solidFill>
                  <a:srgbClr val="098658"/>
                </a:solidFill>
                <a:effectLst/>
                <a:latin typeface="JetBrains Mono" panose="02000009000000000000" pitchFamily="49" charset="0"/>
              </a:rPr>
              <a:t>100</a:t>
            </a:r>
            <a:r>
              <a:rPr lang="en-US" altLang="zh-CN" sz="1600" b="0" dirty="0">
                <a:solidFill>
                  <a:srgbClr val="000000"/>
                </a:solidFill>
                <a:effectLst/>
                <a:latin typeface="JetBrains Mono" panose="02000009000000000000" pitchFamily="49" charset="0"/>
              </a:rPr>
              <a:t>;j++){</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a:t>
            </a:r>
            <a:r>
              <a:rPr lang="en-US" altLang="zh-CN" sz="1600" b="0" dirty="0" err="1">
                <a:solidFill>
                  <a:srgbClr val="000000"/>
                </a:solidFill>
                <a:effectLst/>
                <a:latin typeface="JetBrains Mono" panose="02000009000000000000" pitchFamily="49" charset="0"/>
              </a:rPr>
              <a:t>j%i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(a[j]==</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a[j]=</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else</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a[j]=</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for</a:t>
            </a:r>
            <a:r>
              <a:rPr lang="en-US" altLang="zh-CN" sz="1600" b="0" dirty="0">
                <a:solidFill>
                  <a:srgbClr val="000000"/>
                </a:solidFill>
                <a:effectLst/>
                <a:latin typeface="JetBrains Mono" panose="02000009000000000000" pitchFamily="49" charset="0"/>
              </a:rPr>
              <a:t>(</a:t>
            </a:r>
            <a:r>
              <a:rPr lang="en-US" altLang="zh-CN" sz="1600" b="0" dirty="0">
                <a:solidFill>
                  <a:srgbClr val="0000FF"/>
                </a:solidFill>
                <a:effectLst/>
                <a:latin typeface="JetBrains Mono" panose="02000009000000000000" pitchFamily="49" charset="0"/>
              </a:rPr>
              <a:t>int</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;i&lt;=</a:t>
            </a:r>
            <a:r>
              <a:rPr lang="en-US" altLang="zh-CN" sz="1600" b="0" dirty="0">
                <a:solidFill>
                  <a:srgbClr val="098658"/>
                </a:solidFill>
                <a:effectLst/>
                <a:latin typeface="JetBrains Mono" panose="02000009000000000000" pitchFamily="49" charset="0"/>
              </a:rPr>
              <a:t>100</a:t>
            </a:r>
            <a:r>
              <a:rPr lang="en-US" altLang="zh-CN" sz="1600" b="0" dirty="0">
                <a:solidFill>
                  <a:srgbClr val="000000"/>
                </a:solidFill>
                <a:effectLst/>
                <a:latin typeface="JetBrains Mono" panose="02000009000000000000" pitchFamily="49" charset="0"/>
              </a:rPr>
              <a:t>;i++){</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if</a:t>
            </a:r>
            <a:r>
              <a:rPr lang="en-US" altLang="zh-CN" sz="1600" b="0" dirty="0">
                <a:solidFill>
                  <a:srgbClr val="000000"/>
                </a:solidFill>
                <a:effectLst/>
                <a:latin typeface="JetBrains Mono" panose="02000009000000000000" pitchFamily="49" charset="0"/>
              </a:rPr>
              <a:t>(a[</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r>
              <a:rPr lang="en-US" altLang="zh-CN" sz="1600" b="0" dirty="0">
                <a:solidFill>
                  <a:srgbClr val="098658"/>
                </a:solidFill>
                <a:effectLst/>
                <a:latin typeface="JetBrains Mono" panose="02000009000000000000" pitchFamily="49" charset="0"/>
              </a:rPr>
              <a:t>1</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printf</a:t>
            </a:r>
            <a:r>
              <a:rPr lang="en-US" altLang="zh-CN" sz="1600" b="0" dirty="0">
                <a:solidFill>
                  <a:srgbClr val="000000"/>
                </a:solidFill>
                <a:effectLst/>
                <a:latin typeface="JetBrains Mono" panose="02000009000000000000" pitchFamily="49" charset="0"/>
              </a:rPr>
              <a:t>(</a:t>
            </a:r>
            <a:r>
              <a:rPr lang="en-US" altLang="zh-CN" sz="1600" b="0" dirty="0">
                <a:solidFill>
                  <a:srgbClr val="A31515"/>
                </a:solidFill>
                <a:effectLst/>
                <a:latin typeface="JetBrains Mono" panose="02000009000000000000" pitchFamily="49" charset="0"/>
              </a:rPr>
              <a:t>"%d "</a:t>
            </a:r>
            <a:r>
              <a:rPr lang="en-US" altLang="zh-CN" sz="1600" b="0" dirty="0">
                <a:solidFill>
                  <a:srgbClr val="000000"/>
                </a:solidFill>
                <a:effectLst/>
                <a:latin typeface="JetBrains Mono" panose="02000009000000000000" pitchFamily="49" charset="0"/>
              </a:rPr>
              <a:t>, </a:t>
            </a:r>
            <a:r>
              <a:rPr lang="en-US" altLang="zh-CN" sz="1600" b="0" dirty="0" err="1">
                <a:solidFill>
                  <a:srgbClr val="000000"/>
                </a:solidFill>
                <a:effectLst/>
                <a:latin typeface="JetBrains Mono" panose="02000009000000000000" pitchFamily="49" charset="0"/>
              </a:rPr>
              <a:t>i</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p>
          <a:p>
            <a:r>
              <a:rPr lang="en-US" altLang="zh-CN" sz="1600" b="0" dirty="0">
                <a:solidFill>
                  <a:srgbClr val="000000"/>
                </a:solidFill>
                <a:effectLst/>
                <a:latin typeface="JetBrains Mono" panose="02000009000000000000" pitchFamily="49" charset="0"/>
              </a:rPr>
              <a:t>    </a:t>
            </a:r>
            <a:r>
              <a:rPr lang="en-US" altLang="zh-CN" sz="1600" b="0" dirty="0">
                <a:solidFill>
                  <a:srgbClr val="0000FF"/>
                </a:solidFill>
                <a:effectLst/>
                <a:latin typeface="JetBrains Mono" panose="02000009000000000000" pitchFamily="49" charset="0"/>
              </a:rPr>
              <a:t>return</a:t>
            </a:r>
            <a:r>
              <a:rPr lang="en-US" altLang="zh-CN" sz="1600" b="0" dirty="0">
                <a:solidFill>
                  <a:srgbClr val="000000"/>
                </a:solidFill>
                <a:effectLst/>
                <a:latin typeface="JetBrains Mono" panose="02000009000000000000" pitchFamily="49" charset="0"/>
              </a:rPr>
              <a:t> </a:t>
            </a:r>
            <a:r>
              <a:rPr lang="en-US" altLang="zh-CN" sz="1600" b="0" dirty="0">
                <a:solidFill>
                  <a:srgbClr val="098658"/>
                </a:solidFill>
                <a:effectLst/>
                <a:latin typeface="JetBrains Mono" panose="02000009000000000000" pitchFamily="49" charset="0"/>
              </a:rPr>
              <a:t>0</a:t>
            </a:r>
            <a:r>
              <a:rPr lang="en-US" altLang="zh-CN" sz="1600" b="0" dirty="0">
                <a:solidFill>
                  <a:srgbClr val="000000"/>
                </a:solidFill>
                <a:effectLst/>
                <a:latin typeface="JetBrains Mono" panose="02000009000000000000" pitchFamily="49" charset="0"/>
              </a:rPr>
              <a:t>;</a:t>
            </a:r>
          </a:p>
          <a:p>
            <a:r>
              <a:rPr lang="en-US" altLang="zh-CN" sz="1600" b="0" dirty="0">
                <a:solidFill>
                  <a:srgbClr val="000000"/>
                </a:solidFill>
                <a:effectLst/>
                <a:latin typeface="JetBrains Mono" panose="02000009000000000000" pitchFamily="49" charset="0"/>
              </a:rPr>
              <a:t>}</a:t>
            </a:r>
          </a:p>
        </p:txBody>
      </p:sp>
    </p:spTree>
    <p:extLst>
      <p:ext uri="{BB962C8B-B14F-4D97-AF65-F5344CB8AC3E}">
        <p14:creationId xmlns:p14="http://schemas.microsoft.com/office/powerpoint/2010/main" val="39901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歌星大奖赛（数组）</a:t>
              </a:r>
              <a:endParaRPr lang="en-US" altLang="zh-CN"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矩形 1">
            <a:extLst>
              <a:ext uri="{FF2B5EF4-FFF2-40B4-BE49-F238E27FC236}">
                <a16:creationId xmlns:a16="http://schemas.microsoft.com/office/drawing/2014/main" id="{43DD5995-F66D-1F4B-B130-26488AACD7D5}"/>
              </a:ext>
            </a:extLst>
          </p:cNvPr>
          <p:cNvSpPr>
            <a:spLocks noChangeArrowheads="1"/>
          </p:cNvSpPr>
          <p:nvPr/>
        </p:nvSpPr>
        <p:spPr bwMode="auto">
          <a:xfrm>
            <a:off x="1870492" y="1011557"/>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spcBef>
                <a:spcPct val="0"/>
              </a:spcBef>
              <a:buFontTx/>
              <a:buNone/>
            </a:pPr>
            <a:endParaRPr lang="zh-CN" altLang="en-US" b="0" dirty="0">
              <a:solidFill>
                <a:schemeClr val="accent3"/>
              </a:solidFill>
              <a:latin typeface="+mn-ea"/>
              <a:ea typeface="+mn-ea"/>
            </a:endParaRPr>
          </a:p>
        </p:txBody>
      </p:sp>
      <p:sp>
        <p:nvSpPr>
          <p:cNvPr id="11" name="矩形 1">
            <a:extLst>
              <a:ext uri="{FF2B5EF4-FFF2-40B4-BE49-F238E27FC236}">
                <a16:creationId xmlns:a16="http://schemas.microsoft.com/office/drawing/2014/main" id="{E7FEDE7F-00F5-69CC-78B5-257250EA4216}"/>
              </a:ext>
            </a:extLst>
          </p:cNvPr>
          <p:cNvSpPr>
            <a:spLocks noChangeArrowheads="1"/>
          </p:cNvSpPr>
          <p:nvPr/>
        </p:nvSpPr>
        <p:spPr bwMode="auto">
          <a:xfrm>
            <a:off x="7604448" y="3010161"/>
            <a:ext cx="42542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buNone/>
            </a:pPr>
            <a:endParaRPr lang="en-US" altLang="zh-CN" sz="2400" b="0">
              <a:latin typeface="+mn-ea"/>
              <a:ea typeface="+mn-ea"/>
            </a:endParaRPr>
          </a:p>
          <a:p>
            <a:pPr>
              <a:spcBef>
                <a:spcPct val="0"/>
              </a:spcBef>
              <a:buNone/>
            </a:pPr>
            <a:endParaRPr lang="zh-CN" altLang="en-US" sz="2400" b="0">
              <a:latin typeface="+mn-ea"/>
              <a:ea typeface="+mn-ea"/>
            </a:endParaRPr>
          </a:p>
          <a:p>
            <a:pPr eaLnBrk="1" hangingPunct="1">
              <a:spcBef>
                <a:spcPct val="0"/>
              </a:spcBef>
              <a:buFontTx/>
              <a:buNone/>
            </a:pPr>
            <a:endParaRPr lang="en-US" altLang="zh-CN" sz="2400" b="0">
              <a:solidFill>
                <a:schemeClr val="accent3"/>
              </a:solidFill>
              <a:latin typeface="+mn-ea"/>
              <a:ea typeface="+mn-ea"/>
            </a:endParaRPr>
          </a:p>
        </p:txBody>
      </p:sp>
      <p:sp>
        <p:nvSpPr>
          <p:cNvPr id="10" name="Rectangle 4">
            <a:extLst>
              <a:ext uri="{FF2B5EF4-FFF2-40B4-BE49-F238E27FC236}">
                <a16:creationId xmlns:a16="http://schemas.microsoft.com/office/drawing/2014/main" id="{F4842BE3-54B6-BE9A-EB30-3167FE8AD4AD}"/>
              </a:ext>
            </a:extLst>
          </p:cNvPr>
          <p:cNvSpPr>
            <a:spLocks noChangeArrowheads="1"/>
          </p:cNvSpPr>
          <p:nvPr/>
        </p:nvSpPr>
        <p:spPr bwMode="auto">
          <a:xfrm>
            <a:off x="875069" y="779472"/>
            <a:ext cx="10441859" cy="4431983"/>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在歌星大奖赛中，有</a:t>
            </a:r>
            <a:r>
              <a:rPr lang="en-US" altLang="zh-CN" sz="2000" dirty="0">
                <a:solidFill>
                  <a:srgbClr val="002060"/>
                </a:solidFill>
                <a:latin typeface="+mj-ea"/>
                <a:ea typeface="+mj-ea"/>
              </a:rPr>
              <a:t>10</a:t>
            </a:r>
            <a:r>
              <a:rPr lang="zh-CN" altLang="en-US" sz="2000" dirty="0">
                <a:solidFill>
                  <a:srgbClr val="002060"/>
                </a:solidFill>
                <a:latin typeface="+mj-ea"/>
                <a:ea typeface="+mj-ea"/>
              </a:rPr>
              <a:t>个评委为参赛的选手打分，分数为</a:t>
            </a:r>
            <a:r>
              <a:rPr lang="en-US" altLang="zh-CN" sz="2000" dirty="0">
                <a:solidFill>
                  <a:srgbClr val="002060"/>
                </a:solidFill>
                <a:latin typeface="+mj-ea"/>
                <a:ea typeface="+mj-ea"/>
              </a:rPr>
              <a:t>1-100</a:t>
            </a:r>
            <a:r>
              <a:rPr lang="zh-CN" altLang="en-US" sz="2000" dirty="0">
                <a:solidFill>
                  <a:srgbClr val="002060"/>
                </a:solidFill>
                <a:latin typeface="+mj-ea"/>
                <a:ea typeface="+mj-ea"/>
              </a:rPr>
              <a:t>分。选手最后得分为：去掉一个最高分和一个最低分后其余</a:t>
            </a:r>
            <a:r>
              <a:rPr lang="en-US" altLang="zh-CN" sz="2000" dirty="0">
                <a:solidFill>
                  <a:srgbClr val="002060"/>
                </a:solidFill>
                <a:latin typeface="+mj-ea"/>
                <a:ea typeface="+mj-ea"/>
              </a:rPr>
              <a:t>8</a:t>
            </a:r>
            <a:r>
              <a:rPr lang="zh-CN" altLang="en-US" sz="2000" dirty="0">
                <a:solidFill>
                  <a:srgbClr val="002060"/>
                </a:solidFill>
                <a:latin typeface="+mj-ea"/>
                <a:ea typeface="+mj-ea"/>
              </a:rPr>
              <a:t>个分数的平均值。考虑同时对评委评分进行裁判，即在</a:t>
            </a:r>
            <a:r>
              <a:rPr lang="en-US" altLang="zh-CN" sz="2000" dirty="0">
                <a:solidFill>
                  <a:srgbClr val="002060"/>
                </a:solidFill>
                <a:latin typeface="+mj-ea"/>
                <a:ea typeface="+mj-ea"/>
              </a:rPr>
              <a:t>10</a:t>
            </a:r>
            <a:r>
              <a:rPr lang="zh-CN" altLang="en-US" sz="2000" dirty="0">
                <a:solidFill>
                  <a:srgbClr val="002060"/>
                </a:solidFill>
                <a:latin typeface="+mj-ea"/>
                <a:ea typeface="+mj-ea"/>
              </a:rPr>
              <a:t>个评委中找出最公平</a:t>
            </a:r>
            <a:r>
              <a:rPr lang="en-US" altLang="zh-CN" sz="2000" dirty="0">
                <a:solidFill>
                  <a:srgbClr val="002060"/>
                </a:solidFill>
                <a:latin typeface="+mj-ea"/>
                <a:ea typeface="+mj-ea"/>
              </a:rPr>
              <a:t>(</a:t>
            </a:r>
            <a:r>
              <a:rPr lang="zh-CN" altLang="en-US" sz="2000" dirty="0">
                <a:solidFill>
                  <a:srgbClr val="002060"/>
                </a:solidFill>
                <a:latin typeface="+mj-ea"/>
                <a:ea typeface="+mj-ea"/>
              </a:rPr>
              <a:t>即评分最接返平均分</a:t>
            </a:r>
            <a:r>
              <a:rPr lang="en-US" altLang="zh-CN" sz="2000" dirty="0">
                <a:solidFill>
                  <a:srgbClr val="002060"/>
                </a:solidFill>
                <a:latin typeface="+mj-ea"/>
                <a:ea typeface="+mj-ea"/>
              </a:rPr>
              <a:t>)</a:t>
            </a:r>
            <a:r>
              <a:rPr lang="zh-CN" altLang="en-US" sz="2000" dirty="0">
                <a:solidFill>
                  <a:srgbClr val="002060"/>
                </a:solidFill>
                <a:latin typeface="+mj-ea"/>
                <a:ea typeface="+mj-ea"/>
              </a:rPr>
              <a:t>的评委，请编写一个程序实现。</a:t>
            </a: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ea typeface="黑体" panose="02010609060101010101" pitchFamily="49" charset="-122"/>
              </a:rPr>
              <a:t>一行，十个整数代表评委的打分</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输出格式</a:t>
            </a:r>
            <a:r>
              <a:rPr lang="en-US" altLang="zh-CN" sz="2000" b="1" dirty="0">
                <a:solidFill>
                  <a:srgbClr val="002060"/>
                </a:solidFill>
                <a:latin typeface="+mj-ea"/>
                <a:ea typeface="+mj-ea"/>
              </a:rPr>
              <a:t>:</a:t>
            </a:r>
          </a:p>
          <a:p>
            <a:pPr>
              <a:spcBef>
                <a:spcPct val="0"/>
              </a:spcBef>
              <a:buNone/>
            </a:pPr>
            <a:r>
              <a:rPr lang="zh-CN" altLang="en-US" sz="2000" dirty="0">
                <a:solidFill>
                  <a:srgbClr val="002060"/>
                </a:solidFill>
                <a:ea typeface="黑体" panose="02010609060101010101" pitchFamily="49" charset="-122"/>
              </a:rPr>
              <a:t>一行，一个整数代表最公平评委的打分</a:t>
            </a:r>
            <a:endParaRPr lang="en-US" altLang="zh-CN" sz="2000" dirty="0">
              <a:solidFill>
                <a:srgbClr val="002060"/>
              </a:solidFill>
              <a:ea typeface="黑体" panose="02010609060101010101" pitchFamily="49" charset="-122"/>
            </a:endParaRPr>
          </a:p>
          <a:p>
            <a:pPr eaLnBrk="1" hangingPunct="1">
              <a:spcBef>
                <a:spcPct val="0"/>
              </a:spcBef>
              <a:buClrTx/>
              <a:buSzTx/>
              <a:buNone/>
            </a:pPr>
            <a:r>
              <a:rPr lang="zh-CN" altLang="en-US" sz="2000" b="1" dirty="0">
                <a:solidFill>
                  <a:srgbClr val="002060"/>
                </a:solidFill>
                <a:latin typeface="+mj-ea"/>
                <a:ea typeface="+mj-ea"/>
              </a:rPr>
              <a:t>样例输入</a:t>
            </a:r>
            <a:r>
              <a:rPr lang="en-US" altLang="zh-CN" sz="2000" b="1" dirty="0">
                <a:solidFill>
                  <a:srgbClr val="002060"/>
                </a:solidFill>
                <a:latin typeface="+mj-ea"/>
                <a:ea typeface="+mj-ea"/>
              </a:rPr>
              <a:t>:</a:t>
            </a:r>
          </a:p>
          <a:p>
            <a:pPr eaLnBrk="1" hangingPunct="1">
              <a:spcBef>
                <a:spcPct val="0"/>
              </a:spcBef>
              <a:buClrTx/>
              <a:buSzTx/>
              <a:buNone/>
            </a:pPr>
            <a:r>
              <a:rPr lang="en-US" altLang="zh-CN" sz="2000" dirty="0">
                <a:solidFill>
                  <a:srgbClr val="002060"/>
                </a:solidFill>
                <a:latin typeface="+mj-ea"/>
                <a:ea typeface="+mj-ea"/>
              </a:rPr>
              <a:t>90 91 93 94 90 99 97 92 91 95</a:t>
            </a:r>
          </a:p>
          <a:p>
            <a:pPr eaLnBrk="1" hangingPunct="1">
              <a:spcBef>
                <a:spcPct val="0"/>
              </a:spcBef>
              <a:buClrTx/>
              <a:buSzTx/>
              <a:buNone/>
            </a:pPr>
            <a:r>
              <a:rPr lang="zh-CN" altLang="en-US" sz="2000" b="1" dirty="0">
                <a:solidFill>
                  <a:srgbClr val="002060"/>
                </a:solidFill>
                <a:latin typeface="+mj-ea"/>
                <a:ea typeface="+mj-ea"/>
              </a:rPr>
              <a:t>样例输出</a:t>
            </a:r>
            <a:r>
              <a:rPr lang="en-US" altLang="zh-CN" sz="2000" b="1" dirty="0">
                <a:solidFill>
                  <a:srgbClr val="002060"/>
                </a:solidFill>
                <a:latin typeface="+mj-ea"/>
                <a:ea typeface="+mj-ea"/>
              </a:rPr>
              <a:t>:</a:t>
            </a:r>
          </a:p>
          <a:p>
            <a:pPr>
              <a:lnSpc>
                <a:spcPct val="110000"/>
              </a:lnSpc>
              <a:spcBef>
                <a:spcPct val="0"/>
              </a:spcBef>
              <a:buNone/>
            </a:pPr>
            <a:r>
              <a:rPr lang="en-US" altLang="zh-CN" sz="2000" dirty="0">
                <a:solidFill>
                  <a:srgbClr val="002060"/>
                </a:solidFill>
                <a:latin typeface="黑体" panose="02010609060101010101" pitchFamily="49" charset="-122"/>
                <a:ea typeface="黑体" panose="02010609060101010101" pitchFamily="49" charset="-122"/>
              </a:rPr>
              <a:t>93</a:t>
            </a: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a:p>
            <a:pPr eaLnBrk="1" hangingPunct="1">
              <a:spcBef>
                <a:spcPct val="0"/>
              </a:spcBef>
              <a:buClrTx/>
              <a:buSzTx/>
              <a:buNone/>
            </a:pPr>
            <a:endParaRPr lang="en-US" altLang="zh-CN" sz="2000" dirty="0">
              <a:solidFill>
                <a:srgbClr val="002060"/>
              </a:solidFill>
              <a:latin typeface="+mj-ea"/>
              <a:ea typeface="+mj-ea"/>
              <a:sym typeface="宋体" pitchFamily="2" charset="-122"/>
            </a:endParaRPr>
          </a:p>
        </p:txBody>
      </p:sp>
    </p:spTree>
    <p:extLst>
      <p:ext uri="{BB962C8B-B14F-4D97-AF65-F5344CB8AC3E}">
        <p14:creationId xmlns:p14="http://schemas.microsoft.com/office/powerpoint/2010/main" val="40971103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JjM2Y0ODkwNjc1MDRiMDczYjkxN2Y3MWM1YmI1OW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Consolas"/>
        <a:ea typeface="微软雅黑"/>
        <a:cs typeface=""/>
      </a:majorFont>
      <a:minorFont>
        <a:latin typeface="Consolas"/>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txDef>
      <a:spPr>
        <a:noFill/>
      </a:spPr>
      <a:bodyPr wrap="square" rtlCol="0">
        <a:spAutoFit/>
      </a:bodyPr>
      <a:lstStyle>
        <a:defPPr algn="l">
          <a:lnSpc>
            <a:spcPct val="200000"/>
          </a:lnSpc>
          <a:defRPr sz="3600" b="1" smtClean="0">
            <a:solidFill>
              <a:srgbClr val="00206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40847</TotalTime>
  <Words>4334</Words>
  <Application>Microsoft Office PowerPoint</Application>
  <PresentationFormat>宽屏</PresentationFormat>
  <Paragraphs>530</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黑体</vt:lpstr>
      <vt:lpstr>微软雅黑</vt:lpstr>
      <vt:lpstr>Arial</vt:lpstr>
      <vt:lpstr>Consolas</vt:lpstr>
      <vt:lpstr>JetBrains Mono</vt:lpstr>
      <vt:lpstr>JetBrains Mono ExtraBold</vt:lpstr>
      <vt:lpstr>JetBrains Mono Medium</vt:lpstr>
      <vt:lpstr>Wingdings</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刘 洋</cp:lastModifiedBy>
  <cp:revision>168</cp:revision>
  <dcterms:created xsi:type="dcterms:W3CDTF">2022-02-13T07:09:00Z</dcterms:created>
  <dcterms:modified xsi:type="dcterms:W3CDTF">2022-10-29T05:54:54Z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72DB0CBBA3424477B3997E3FC869B96E</vt:lpwstr>
  </property>
  <property fmtid="{D5CDD505-2E9C-101B-9397-08002B2CF9AE}" pid="3" name="KSOProductBuildVer">
    <vt:lpwstr>2052-11.1.0.11636</vt:lpwstr>
  </property>
</Properties>
</file>