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77" r:id="rId4"/>
    <p:sldId id="585" r:id="rId5"/>
    <p:sldId id="586" r:id="rId6"/>
    <p:sldId id="630" r:id="rId7"/>
    <p:sldId id="622" r:id="rId8"/>
    <p:sldId id="394" r:id="rId9"/>
    <p:sldId id="620" r:id="rId10"/>
    <p:sldId id="621" r:id="rId11"/>
    <p:sldId id="623" r:id="rId12"/>
    <p:sldId id="531" r:id="rId13"/>
    <p:sldId id="591" r:id="rId14"/>
    <p:sldId id="632" r:id="rId15"/>
    <p:sldId id="624" r:id="rId16"/>
    <p:sldId id="633" r:id="rId17"/>
    <p:sldId id="626" r:id="rId18"/>
    <p:sldId id="625" r:id="rId19"/>
    <p:sldId id="631" r:id="rId20"/>
    <p:sldId id="258" r:id="rId21"/>
    <p:sldId id="628" r:id="rId22"/>
    <p:sldId id="629" r:id="rId23"/>
    <p:sldId id="584" r:id="rId24"/>
    <p:sldId id="590" r:id="rId25"/>
    <p:sldId id="600" r:id="rId26"/>
    <p:sldId id="601" r:id="rId27"/>
    <p:sldId id="627" r:id="rId28"/>
    <p:sldId id="552" r:id="rId29"/>
    <p:sldId id="583" r:id="rId30"/>
    <p:sldId id="581" r:id="rId31"/>
    <p:sldId id="602" r:id="rId32"/>
    <p:sldId id="603" r:id="rId33"/>
    <p:sldId id="604"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Lst>
  <p:sldSz cx="12192000" cy="6858000"/>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D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t>2023/4/8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4/8/2023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t>4/8/2023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11" name="图片 10"/>
            <p:cNvPicPr>
              <a:picLocks noChangeAspect="1"/>
            </p:cNvPicPr>
            <p:nvPr/>
          </p:nvPicPr>
          <p:blipFill>
            <a:blip r:embed="rId2"/>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a:t>信息学奥林匹克竞赛</a:t>
            </a:r>
            <a:r>
              <a:rPr lang="en-US" altLang="zh-CN" sz="6000" b="1"/>
              <a:t>C++</a:t>
            </a:r>
            <a:r>
              <a:rPr lang="zh-CN" altLang="en-US" sz="6000" b="1"/>
              <a:t>教程</a:t>
            </a:r>
            <a:endParaRPr lang="zh-CN" altLang="en-US" sz="6000" b="1" cap="none" spc="5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4" y="1069497"/>
            <a:ext cx="4318931" cy="2761781"/>
            <a:chOff x="3846782" y="1250878"/>
            <a:chExt cx="4318931" cy="2761781"/>
          </a:xfrm>
        </p:grpSpPr>
        <p:pic>
          <p:nvPicPr>
            <p:cNvPr id="8" name="图片 7"/>
            <p:cNvPicPr>
              <a:picLocks noChangeAspect="1"/>
            </p:cNvPicPr>
            <p:nvPr/>
          </p:nvPicPr>
          <p:blipFill>
            <a:blip r:embed="rId3"/>
            <a:stretch>
              <a:fillRect/>
            </a:stretch>
          </p:blipFill>
          <p:spPr>
            <a:xfrm>
              <a:off x="3846785" y="1281749"/>
              <a:ext cx="4318928" cy="2730910"/>
            </a:xfrm>
            <a:prstGeom prst="rect">
              <a:avLst/>
            </a:prstGeom>
          </p:spPr>
        </p:pic>
        <p:pic>
          <p:nvPicPr>
            <p:cNvPr id="23" name="图片 22"/>
            <p:cNvPicPr>
              <a:picLocks noChangeAspect="1"/>
            </p:cNvPicPr>
            <p:nvPr/>
          </p:nvPicPr>
          <p:blipFill>
            <a:blip r:embed="rId4"/>
            <a:stretch>
              <a:fillRect/>
            </a:stretch>
          </p:blipFill>
          <p:spPr>
            <a:xfrm>
              <a:off x="5217570" y="1250878"/>
              <a:ext cx="1577355" cy="666052"/>
            </a:xfrm>
            <a:prstGeom prst="rect">
              <a:avLst/>
            </a:prstGeom>
          </p:spPr>
        </p:pic>
        <p:pic>
          <p:nvPicPr>
            <p:cNvPr id="25" name="图片 24"/>
            <p:cNvPicPr>
              <a:picLocks noChangeAspect="1"/>
            </p:cNvPicPr>
            <p:nvPr/>
          </p:nvPicPr>
          <p:blipFill>
            <a:blip r:embed="rId5"/>
            <a:stretch>
              <a:fillRect/>
            </a:stretch>
          </p:blipFill>
          <p:spPr>
            <a:xfrm>
              <a:off x="3846782" y="1288037"/>
              <a:ext cx="1284031" cy="1284031"/>
            </a:xfrm>
            <a:prstGeom prst="rect">
              <a:avLst/>
            </a:prstGeom>
          </p:spPr>
        </p:pic>
        <p:pic>
          <p:nvPicPr>
            <p:cNvPr id="27" name="图片 26"/>
            <p:cNvPicPr>
              <a:picLocks noChangeAspect="1"/>
            </p:cNvPicPr>
            <p:nvPr/>
          </p:nvPicPr>
          <p:blipFill>
            <a:blip r:embed="rId6"/>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a:t>Feb,2022 ver 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字符数组赋值</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6" name="文本框 5">
            <a:extLst>
              <a:ext uri="{FF2B5EF4-FFF2-40B4-BE49-F238E27FC236}">
                <a16:creationId xmlns:a16="http://schemas.microsoft.com/office/drawing/2014/main" id="{926471DC-AECF-2ABC-34DF-EFDB6468877A}"/>
              </a:ext>
            </a:extLst>
          </p:cNvPr>
          <p:cNvSpPr txBox="1"/>
          <p:nvPr/>
        </p:nvSpPr>
        <p:spPr>
          <a:xfrm>
            <a:off x="1396481" y="889843"/>
            <a:ext cx="9699353" cy="5447645"/>
          </a:xfrm>
          <a:prstGeom prst="rect">
            <a:avLst/>
          </a:prstGeom>
          <a:noFill/>
        </p:spPr>
        <p:txBody>
          <a:bodyPr wrap="square">
            <a:spAutoFit/>
          </a:bodyPr>
          <a:lstStyle/>
          <a:p>
            <a:r>
              <a:rPr lang="zh-CN" altLang="en-US" sz="2400" b="1" dirty="0">
                <a:solidFill>
                  <a:schemeClr val="bg2"/>
                </a:solidFill>
                <a:latin typeface="+mn-ea"/>
              </a:rPr>
              <a:t>字符数组的赋值是给该字符数组的各个元素赋一个字符值。</a:t>
            </a:r>
          </a:p>
          <a:p>
            <a:endParaRPr lang="zh-CN" altLang="en-US" sz="2000" dirty="0">
              <a:solidFill>
                <a:schemeClr val="bg2"/>
              </a:solidFill>
              <a:latin typeface="+mn-ea"/>
            </a:endParaRPr>
          </a:p>
          <a:p>
            <a:r>
              <a:rPr lang="zh-CN" altLang="en-US" sz="2000" dirty="0">
                <a:solidFill>
                  <a:schemeClr val="bg2"/>
                </a:solidFill>
                <a:latin typeface="+mn-ea"/>
              </a:rPr>
              <a:t>例如：</a:t>
            </a:r>
          </a:p>
          <a:p>
            <a:r>
              <a:rPr lang="en-US" altLang="zh-CN" sz="2000" b="0" dirty="0">
                <a:solidFill>
                  <a:srgbClr val="0000FF"/>
                </a:solidFill>
                <a:effectLst/>
                <a:latin typeface="JetBrains Mono" panose="02000009000000000000" pitchFamily="49" charset="0"/>
              </a:rPr>
              <a:t>    char</a:t>
            </a:r>
            <a:r>
              <a:rPr lang="en-US" altLang="zh-CN" sz="2000" b="0" dirty="0">
                <a:solidFill>
                  <a:srgbClr val="000000"/>
                </a:solidFill>
                <a:effectLst/>
                <a:latin typeface="JetBrains Mono" panose="02000009000000000000" pitchFamily="49" charset="0"/>
              </a:rPr>
              <a:t> chr[</a:t>
            </a:r>
            <a:r>
              <a:rPr lang="en-US" altLang="zh-CN" sz="2000" b="0" dirty="0">
                <a:solidFill>
                  <a:srgbClr val="098658"/>
                </a:solidFill>
                <a:effectLst/>
                <a:latin typeface="JetBrains Mono" panose="02000009000000000000" pitchFamily="49" charset="0"/>
              </a:rPr>
              <a:t>3</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chr[</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 chr[</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a:t>
            </a:r>
            <a:r>
              <a:rPr lang="en-US" altLang="zh-CN" sz="2000" b="0" dirty="0" err="1">
                <a:solidFill>
                  <a:srgbClr val="A31515"/>
                </a:solidFill>
                <a:effectLst/>
                <a:latin typeface="JetBrains Mono" panose="02000009000000000000" pitchFamily="49" charset="0"/>
              </a:rPr>
              <a:t>b'</a:t>
            </a:r>
            <a:r>
              <a:rPr lang="en-US" altLang="zh-CN" sz="2000" b="0" dirty="0" err="1">
                <a:solidFill>
                  <a:srgbClr val="000000"/>
                </a:solidFill>
                <a:effectLst/>
                <a:latin typeface="JetBrains Mono" panose="02000009000000000000" pitchFamily="49" charset="0"/>
              </a:rPr>
              <a:t>;chr</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'c'</a:t>
            </a:r>
            <a:r>
              <a:rPr lang="en-US" altLang="zh-CN" sz="2000" b="0" dirty="0">
                <a:solidFill>
                  <a:srgbClr val="000000"/>
                </a:solidFill>
                <a:effectLst/>
                <a:latin typeface="JetBrains Mono" panose="02000009000000000000" pitchFamily="49" charset="0"/>
              </a:rPr>
              <a:t>;</a:t>
            </a:r>
          </a:p>
          <a:p>
            <a:r>
              <a:rPr lang="zh-CN" altLang="en-US" sz="2000" dirty="0">
                <a:solidFill>
                  <a:schemeClr val="bg2"/>
                </a:solidFill>
                <a:latin typeface="+mn-ea"/>
              </a:rPr>
              <a:t>对二维、三维字符数组也是如此。当需要将一个数组的全部元素值赋予另一数组时，不可以用数组名直接赋值的方式，要使用字符串拷贝函数来完成。</a:t>
            </a:r>
          </a:p>
          <a:p>
            <a:endParaRPr lang="en-US" altLang="zh-CN" sz="2000" dirty="0">
              <a:solidFill>
                <a:schemeClr val="bg2"/>
              </a:solidFill>
              <a:latin typeface="+mn-ea"/>
            </a:endParaRPr>
          </a:p>
          <a:p>
            <a:br>
              <a:rPr lang="zh-CN" altLang="en-US" sz="2000" dirty="0">
                <a:solidFill>
                  <a:schemeClr val="bg2"/>
                </a:solidFill>
                <a:latin typeface="+mn-ea"/>
              </a:rPr>
            </a:br>
            <a:r>
              <a:rPr lang="zh-CN" altLang="en-US" sz="2400" b="1" dirty="0">
                <a:solidFill>
                  <a:schemeClr val="bg2"/>
                </a:solidFill>
                <a:latin typeface="+mn-ea"/>
              </a:rPr>
              <a:t>字符常量和字符串常量的区别：</a:t>
            </a:r>
          </a:p>
          <a:p>
            <a:r>
              <a:rPr lang="zh-CN" altLang="en-US" sz="2000" dirty="0">
                <a:solidFill>
                  <a:schemeClr val="bg2"/>
                </a:solidFill>
                <a:latin typeface="+mn-ea"/>
              </a:rPr>
              <a:t>　　</a:t>
            </a:r>
            <a:r>
              <a:rPr lang="zh-CN" altLang="en-US" sz="2000" dirty="0">
                <a:solidFill>
                  <a:srgbClr val="FF0000"/>
                </a:solidFill>
                <a:latin typeface="+mn-ea"/>
              </a:rPr>
              <a:t>①</a:t>
            </a:r>
            <a:r>
              <a:rPr lang="zh-CN" altLang="en-US" sz="2000" dirty="0">
                <a:solidFill>
                  <a:schemeClr val="bg2"/>
                </a:solidFill>
                <a:latin typeface="+mn-ea"/>
              </a:rPr>
              <a:t>两者的定界符不同，字符常量由单引号括起来，字符串常量由双引号括起来。</a:t>
            </a:r>
          </a:p>
          <a:p>
            <a:r>
              <a:rPr lang="zh-CN" altLang="en-US" sz="2000" dirty="0">
                <a:solidFill>
                  <a:schemeClr val="bg2"/>
                </a:solidFill>
                <a:latin typeface="+mn-ea"/>
              </a:rPr>
              <a:t>　　</a:t>
            </a:r>
            <a:r>
              <a:rPr lang="zh-CN" altLang="en-US" sz="2000" dirty="0">
                <a:solidFill>
                  <a:srgbClr val="FF0000"/>
                </a:solidFill>
                <a:latin typeface="+mn-ea"/>
              </a:rPr>
              <a:t>②</a:t>
            </a:r>
            <a:r>
              <a:rPr lang="zh-CN" altLang="en-US" sz="2000" dirty="0">
                <a:solidFill>
                  <a:schemeClr val="bg2"/>
                </a:solidFill>
                <a:latin typeface="+mn-ea"/>
              </a:rPr>
              <a:t>字符常量只能是单个字符，字符串常量则可以是多个字符。</a:t>
            </a:r>
          </a:p>
          <a:p>
            <a:r>
              <a:rPr lang="zh-CN" altLang="en-US" sz="2000" dirty="0">
                <a:solidFill>
                  <a:schemeClr val="bg2"/>
                </a:solidFill>
                <a:latin typeface="+mn-ea"/>
              </a:rPr>
              <a:t>　　</a:t>
            </a:r>
            <a:r>
              <a:rPr lang="zh-CN" altLang="en-US" sz="2000" dirty="0">
                <a:solidFill>
                  <a:srgbClr val="FF0000"/>
                </a:solidFill>
                <a:latin typeface="+mn-ea"/>
              </a:rPr>
              <a:t>③</a:t>
            </a:r>
            <a:r>
              <a:rPr lang="zh-CN" altLang="en-US" sz="2000" dirty="0">
                <a:solidFill>
                  <a:schemeClr val="bg2"/>
                </a:solidFill>
                <a:latin typeface="+mn-ea"/>
              </a:rPr>
              <a:t>可以把一个字符常量赋给一个字符变量，但不能把一个字符串常量赋给一个字符变量。</a:t>
            </a:r>
          </a:p>
          <a:p>
            <a:r>
              <a:rPr lang="zh-CN" altLang="en-US" sz="2000" dirty="0">
                <a:solidFill>
                  <a:schemeClr val="bg2"/>
                </a:solidFill>
                <a:latin typeface="+mn-ea"/>
              </a:rPr>
              <a:t>　　</a:t>
            </a:r>
            <a:r>
              <a:rPr lang="zh-CN" altLang="en-US" sz="2000" dirty="0">
                <a:solidFill>
                  <a:srgbClr val="FF0000"/>
                </a:solidFill>
                <a:latin typeface="+mn-ea"/>
              </a:rPr>
              <a:t>④</a:t>
            </a:r>
            <a:r>
              <a:rPr lang="zh-CN" altLang="en-US" sz="2000" dirty="0">
                <a:solidFill>
                  <a:schemeClr val="bg2"/>
                </a:solidFill>
                <a:latin typeface="+mn-ea"/>
              </a:rPr>
              <a:t>字符常量占一个字节，而字符串常量占用字节数等于字符串的字节数加</a:t>
            </a:r>
            <a:r>
              <a:rPr lang="en-US" altLang="zh-CN" sz="2000" dirty="0">
                <a:solidFill>
                  <a:schemeClr val="bg2"/>
                </a:solidFill>
                <a:latin typeface="+mn-ea"/>
              </a:rPr>
              <a:t>1</a:t>
            </a:r>
            <a:r>
              <a:rPr lang="zh-CN" altLang="en-US" sz="2000" dirty="0">
                <a:solidFill>
                  <a:schemeClr val="bg2"/>
                </a:solidFill>
                <a:latin typeface="+mn-ea"/>
              </a:rPr>
              <a:t>。增加的一个字节中存放字符串结束标志‘</a:t>
            </a:r>
            <a:r>
              <a:rPr lang="en-US" altLang="zh-CN" sz="2000" dirty="0">
                <a:solidFill>
                  <a:schemeClr val="bg2"/>
                </a:solidFill>
                <a:latin typeface="+mn-ea"/>
              </a:rPr>
              <a:t>\0’</a:t>
            </a:r>
            <a:r>
              <a:rPr lang="zh-CN" altLang="en-US" sz="2000" dirty="0">
                <a:solidFill>
                  <a:schemeClr val="bg2"/>
                </a:solidFill>
                <a:latin typeface="+mn-ea"/>
              </a:rPr>
              <a:t>。例如：字符常量‘</a:t>
            </a:r>
            <a:r>
              <a:rPr lang="en-US" altLang="zh-CN" sz="2000" dirty="0">
                <a:solidFill>
                  <a:schemeClr val="bg2"/>
                </a:solidFill>
                <a:latin typeface="+mn-ea"/>
              </a:rPr>
              <a:t>a’</a:t>
            </a:r>
            <a:r>
              <a:rPr lang="zh-CN" altLang="en-US" sz="2000" dirty="0">
                <a:solidFill>
                  <a:schemeClr val="bg2"/>
                </a:solidFill>
                <a:latin typeface="+mn-ea"/>
              </a:rPr>
              <a:t>占一个字节，字符串常量“</a:t>
            </a:r>
            <a:r>
              <a:rPr lang="en-US" altLang="zh-CN" sz="2000" dirty="0">
                <a:solidFill>
                  <a:schemeClr val="bg2"/>
                </a:solidFill>
                <a:latin typeface="+mn-ea"/>
              </a:rPr>
              <a:t>a”</a:t>
            </a:r>
            <a:r>
              <a:rPr lang="zh-CN" altLang="en-US" sz="2000" dirty="0">
                <a:solidFill>
                  <a:schemeClr val="bg2"/>
                </a:solidFill>
                <a:latin typeface="+mn-ea"/>
              </a:rPr>
              <a:t>占二个字节。</a:t>
            </a:r>
          </a:p>
        </p:txBody>
      </p:sp>
    </p:spTree>
    <p:extLst>
      <p:ext uri="{BB962C8B-B14F-4D97-AF65-F5344CB8AC3E}">
        <p14:creationId xmlns:p14="http://schemas.microsoft.com/office/powerpoint/2010/main" val="2284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4941" y="-32221"/>
            <a:ext cx="10441859" cy="747252"/>
            <a:chOff x="934941" y="-81383"/>
            <a:chExt cx="10441859" cy="747252"/>
          </a:xfrm>
        </p:grpSpPr>
        <p:sp>
          <p:nvSpPr>
            <p:cNvPr id="4" name="矩形 3"/>
            <p:cNvSpPr/>
            <p:nvPr/>
          </p:nvSpPr>
          <p:spPr>
            <a:xfrm>
              <a:off x="934941"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代码阅读</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177920" y="766732"/>
            <a:ext cx="5177838" cy="1631216"/>
          </a:xfrm>
          <a:prstGeom prst="rect">
            <a:avLst/>
          </a:prstGeom>
          <a:solidFill>
            <a:schemeClr val="accent6">
              <a:lumMod val="40000"/>
              <a:lumOff val="60000"/>
            </a:schemeClr>
          </a:solidFill>
        </p:spPr>
        <p:txBody>
          <a:bodyPr wrap="square">
            <a:spAutoFit/>
          </a:bodyPr>
          <a:lstStyle/>
          <a:p>
            <a:r>
              <a:rPr lang="en-US" altLang="zh-CN" sz="2000" b="0" dirty="0">
                <a:solidFill>
                  <a:srgbClr val="7A3E9D"/>
                </a:solidFill>
                <a:effectLst/>
                <a:latin typeface="Consolas" panose="020B0609020204030204" pitchFamily="49" charset="0"/>
              </a:rPr>
              <a:t>char</a:t>
            </a:r>
            <a:r>
              <a:rPr lang="en-US" altLang="zh-CN" sz="2000" b="0" dirty="0">
                <a:solidFill>
                  <a:srgbClr val="333333"/>
                </a:solidFill>
                <a:effectLst/>
                <a:latin typeface="Consolas" panose="020B0609020204030204" pitchFamily="49" charset="0"/>
              </a:rPr>
              <a:t> </a:t>
            </a:r>
            <a:r>
              <a:rPr lang="en-US" altLang="zh-CN" sz="2000" b="0" dirty="0">
                <a:solidFill>
                  <a:srgbClr val="7A3E9D"/>
                </a:solidFill>
                <a:effectLst/>
                <a:latin typeface="Consolas" panose="020B0609020204030204" pitchFamily="49" charset="0"/>
              </a:rPr>
              <a:t>ch1</a:t>
            </a:r>
            <a:r>
              <a:rPr lang="en-US" altLang="zh-CN" sz="2000" b="0" dirty="0">
                <a:solidFill>
                  <a:srgbClr val="777777"/>
                </a:solidFill>
                <a:effectLst/>
                <a:latin typeface="Consolas" panose="020B0609020204030204" pitchFamily="49" charset="0"/>
              </a:rPr>
              <a:t>[</a:t>
            </a:r>
            <a:r>
              <a:rPr lang="en-US" altLang="zh-CN" sz="2000" b="0" dirty="0">
                <a:solidFill>
                  <a:srgbClr val="9C5D27"/>
                </a:solidFill>
                <a:effectLst/>
                <a:latin typeface="Consolas" panose="020B0609020204030204" pitchFamily="49" charset="0"/>
              </a:rPr>
              <a:t>4</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a</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b</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c</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r>
              <a:rPr lang="en-US" altLang="zh-CN" sz="2000" b="0" dirty="0" err="1">
                <a:solidFill>
                  <a:srgbClr val="333333"/>
                </a:solidFill>
                <a:effectLst/>
                <a:latin typeface="Consolas" panose="020B0609020204030204" pitchFamily="49" charset="0"/>
              </a:rPr>
              <a:t>cout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ch1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err="1">
                <a:solidFill>
                  <a:srgbClr val="333333"/>
                </a:solidFill>
                <a:effectLst/>
                <a:latin typeface="Consolas" panose="020B0609020204030204" pitchFamily="49" charset="0"/>
              </a:rPr>
              <a:t>endl</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br>
              <a:rPr lang="en-US" altLang="zh-CN" sz="2000" b="0" dirty="0">
                <a:solidFill>
                  <a:srgbClr val="333333"/>
                </a:solidFill>
                <a:effectLst/>
                <a:latin typeface="Consolas" panose="020B0609020204030204" pitchFamily="49" charset="0"/>
              </a:rPr>
            </a:br>
            <a:r>
              <a:rPr lang="en-US" altLang="zh-CN" sz="2000" b="0" dirty="0">
                <a:solidFill>
                  <a:srgbClr val="7A3E9D"/>
                </a:solidFill>
                <a:effectLst/>
                <a:latin typeface="Consolas" panose="020B0609020204030204" pitchFamily="49" charset="0"/>
              </a:rPr>
              <a:t>char</a:t>
            </a:r>
            <a:r>
              <a:rPr lang="en-US" altLang="zh-CN" sz="2000" b="0" dirty="0">
                <a:solidFill>
                  <a:srgbClr val="333333"/>
                </a:solidFill>
                <a:effectLst/>
                <a:latin typeface="Consolas" panose="020B0609020204030204" pitchFamily="49" charset="0"/>
              </a:rPr>
              <a:t> </a:t>
            </a:r>
            <a:r>
              <a:rPr lang="en-US" altLang="zh-CN" sz="2000" b="0" dirty="0">
                <a:solidFill>
                  <a:srgbClr val="7A3E9D"/>
                </a:solidFill>
                <a:effectLst/>
                <a:latin typeface="Consolas" panose="020B0609020204030204" pitchFamily="49" charset="0"/>
              </a:rPr>
              <a:t>ch2</a:t>
            </a:r>
            <a:r>
              <a:rPr lang="en-US" altLang="zh-CN" sz="2000" b="0" dirty="0">
                <a:solidFill>
                  <a:srgbClr val="777777"/>
                </a:solidFill>
                <a:effectLst/>
                <a:latin typeface="Consolas" panose="020B0609020204030204" pitchFamily="49" charset="0"/>
              </a:rPr>
              <a:t>[</a:t>
            </a:r>
            <a:r>
              <a:rPr lang="en-US" altLang="zh-CN" sz="2000" b="0" dirty="0">
                <a:solidFill>
                  <a:srgbClr val="9C5D27"/>
                </a:solidFill>
                <a:effectLst/>
                <a:latin typeface="Consolas" panose="020B0609020204030204" pitchFamily="49" charset="0"/>
              </a:rPr>
              <a:t>3</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d</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e</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f</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r>
              <a:rPr lang="en-US" altLang="zh-CN" sz="2000" b="0" dirty="0" err="1">
                <a:solidFill>
                  <a:srgbClr val="333333"/>
                </a:solidFill>
                <a:effectLst/>
                <a:latin typeface="Consolas" panose="020B0609020204030204" pitchFamily="49" charset="0"/>
              </a:rPr>
              <a:t>cout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ch2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err="1">
                <a:solidFill>
                  <a:srgbClr val="333333"/>
                </a:solidFill>
                <a:effectLst/>
                <a:latin typeface="Consolas" panose="020B0609020204030204" pitchFamily="49" charset="0"/>
              </a:rPr>
              <a:t>endl</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71DEB011-DC68-FD64-509C-428CE1391256}"/>
              </a:ext>
            </a:extLst>
          </p:cNvPr>
          <p:cNvSpPr txBox="1"/>
          <p:nvPr/>
        </p:nvSpPr>
        <p:spPr>
          <a:xfrm>
            <a:off x="1177920" y="2828837"/>
            <a:ext cx="5177838" cy="1323439"/>
          </a:xfrm>
          <a:prstGeom prst="rect">
            <a:avLst/>
          </a:prstGeom>
          <a:solidFill>
            <a:schemeClr val="accent6">
              <a:lumMod val="40000"/>
              <a:lumOff val="60000"/>
            </a:schemeClr>
          </a:solidFill>
        </p:spPr>
        <p:txBody>
          <a:bodyPr wrap="square">
            <a:spAutoFit/>
          </a:bodyPr>
          <a:lstStyle/>
          <a:p>
            <a:r>
              <a:rPr lang="en-US" altLang="zh-CN" sz="2000" b="0" dirty="0">
                <a:solidFill>
                  <a:srgbClr val="7A3E9D"/>
                </a:solidFill>
                <a:effectLst/>
                <a:latin typeface="Consolas" panose="020B0609020204030204" pitchFamily="49" charset="0"/>
              </a:rPr>
              <a:t>char</a:t>
            </a:r>
            <a:r>
              <a:rPr lang="en-US" altLang="zh-CN" sz="2000" b="0" dirty="0">
                <a:solidFill>
                  <a:srgbClr val="333333"/>
                </a:solidFill>
                <a:effectLst/>
                <a:latin typeface="Consolas" panose="020B0609020204030204" pitchFamily="49" charset="0"/>
              </a:rPr>
              <a:t> ch1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a</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r>
              <a:rPr lang="en-US" altLang="zh-CN" sz="2000" b="0" dirty="0">
                <a:solidFill>
                  <a:srgbClr val="7A3E9D"/>
                </a:solidFill>
                <a:effectLst/>
                <a:latin typeface="Consolas" panose="020B0609020204030204" pitchFamily="49" charset="0"/>
              </a:rPr>
              <a:t>char</a:t>
            </a:r>
            <a:r>
              <a:rPr lang="en-US" altLang="zh-CN" sz="2000" b="0" dirty="0">
                <a:solidFill>
                  <a:srgbClr val="333333"/>
                </a:solidFill>
                <a:effectLst/>
                <a:latin typeface="Consolas" panose="020B0609020204030204" pitchFamily="49" charset="0"/>
              </a:rPr>
              <a:t> ch2[]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a</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r>
              <a:rPr lang="en-US" altLang="zh-CN" sz="2000" b="0" dirty="0" err="1">
                <a:solidFill>
                  <a:srgbClr val="333333"/>
                </a:solidFill>
                <a:effectLst/>
                <a:latin typeface="Consolas" panose="020B0609020204030204" pitchFamily="49" charset="0"/>
              </a:rPr>
              <a:t>cout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err="1">
                <a:solidFill>
                  <a:srgbClr val="777777"/>
                </a:solidFill>
                <a:effectLst/>
                <a:latin typeface="Consolas" panose="020B0609020204030204" pitchFamily="49" charset="0"/>
              </a:rPr>
              <a:t>sizeof</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ch1</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err="1">
                <a:solidFill>
                  <a:srgbClr val="777777"/>
                </a:solidFill>
                <a:effectLst/>
                <a:latin typeface="Consolas" panose="020B0609020204030204" pitchFamily="49" charset="0"/>
              </a:rPr>
              <a:t>sizeof</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ch2</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err="1">
                <a:solidFill>
                  <a:srgbClr val="333333"/>
                </a:solidFill>
                <a:effectLst/>
                <a:latin typeface="Consolas" panose="020B0609020204030204" pitchFamily="49" charset="0"/>
              </a:rPr>
              <a:t>endl</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p:txBody>
      </p:sp>
      <p:sp>
        <p:nvSpPr>
          <p:cNvPr id="9" name="文本框 8">
            <a:extLst>
              <a:ext uri="{FF2B5EF4-FFF2-40B4-BE49-F238E27FC236}">
                <a16:creationId xmlns:a16="http://schemas.microsoft.com/office/drawing/2014/main" id="{2473FAF9-7393-B138-B3DF-1D1177A6E680}"/>
              </a:ext>
            </a:extLst>
          </p:cNvPr>
          <p:cNvSpPr txBox="1"/>
          <p:nvPr/>
        </p:nvSpPr>
        <p:spPr>
          <a:xfrm>
            <a:off x="1177920" y="4890942"/>
            <a:ext cx="5177838" cy="1323439"/>
          </a:xfrm>
          <a:prstGeom prst="rect">
            <a:avLst/>
          </a:prstGeom>
          <a:solidFill>
            <a:schemeClr val="accent6">
              <a:lumMod val="40000"/>
              <a:lumOff val="60000"/>
            </a:schemeClr>
          </a:solidFill>
        </p:spPr>
        <p:txBody>
          <a:bodyPr wrap="square">
            <a:spAutoFit/>
          </a:bodyPr>
          <a:lstStyle/>
          <a:p>
            <a:r>
              <a:rPr lang="en-US" altLang="zh-CN" sz="2000" b="0" dirty="0">
                <a:solidFill>
                  <a:srgbClr val="7A3E9D"/>
                </a:solidFill>
                <a:effectLst/>
                <a:latin typeface="Consolas" panose="020B0609020204030204" pitchFamily="49" charset="0"/>
              </a:rPr>
              <a:t>char</a:t>
            </a:r>
            <a:r>
              <a:rPr lang="en-US" altLang="zh-CN" sz="2000" b="0" dirty="0">
                <a:solidFill>
                  <a:srgbClr val="333333"/>
                </a:solidFill>
                <a:effectLst/>
                <a:latin typeface="Consolas" panose="020B0609020204030204" pitchFamily="49" charset="0"/>
              </a:rPr>
              <a:t> </a:t>
            </a:r>
            <a:r>
              <a:rPr lang="en-US" altLang="zh-CN" sz="2000" b="0" dirty="0">
                <a:solidFill>
                  <a:srgbClr val="7A3E9D"/>
                </a:solidFill>
                <a:effectLst/>
                <a:latin typeface="Consolas" panose="020B0609020204030204" pitchFamily="49" charset="0"/>
              </a:rPr>
              <a:t>ch1</a:t>
            </a:r>
            <a:r>
              <a:rPr lang="en-US" altLang="zh-CN" sz="2000" b="0" dirty="0">
                <a:solidFill>
                  <a:srgbClr val="777777"/>
                </a:solidFill>
                <a:effectLst/>
                <a:latin typeface="Consolas" panose="020B0609020204030204" pitchFamily="49" charset="0"/>
              </a:rPr>
              <a:t>[</a:t>
            </a:r>
            <a:r>
              <a:rPr lang="en-US" altLang="zh-CN" sz="2000" b="0" dirty="0">
                <a:solidFill>
                  <a:srgbClr val="9C5D27"/>
                </a:solidFill>
                <a:effectLst/>
                <a:latin typeface="Consolas" panose="020B0609020204030204" pitchFamily="49" charset="0"/>
              </a:rPr>
              <a:t>4</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a</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b</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448C27"/>
                </a:solidFill>
                <a:effectLst/>
                <a:latin typeface="Consolas" panose="020B0609020204030204" pitchFamily="49" charset="0"/>
              </a:rPr>
              <a:t>c</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a:p>
            <a:r>
              <a:rPr lang="en-US" altLang="zh-CN" sz="2000" b="0" dirty="0">
                <a:solidFill>
                  <a:srgbClr val="4B69C6"/>
                </a:solidFill>
                <a:effectLst/>
                <a:latin typeface="Consolas" panose="020B0609020204030204" pitchFamily="49" charset="0"/>
              </a:rPr>
              <a:t>if</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7A3E9D"/>
                </a:solidFill>
                <a:effectLst/>
                <a:latin typeface="Consolas" panose="020B0609020204030204" pitchFamily="49" charset="0"/>
              </a:rPr>
              <a:t>ch1</a:t>
            </a:r>
            <a:r>
              <a:rPr lang="en-US" altLang="zh-CN" sz="2000" b="0" dirty="0">
                <a:solidFill>
                  <a:srgbClr val="777777"/>
                </a:solidFill>
                <a:effectLst/>
                <a:latin typeface="Consolas" panose="020B0609020204030204" pitchFamily="49" charset="0"/>
              </a:rPr>
              <a:t>[</a:t>
            </a:r>
            <a:r>
              <a:rPr lang="en-US" altLang="zh-CN" sz="2000" b="0" dirty="0">
                <a:solidFill>
                  <a:srgbClr val="9C5D27"/>
                </a:solidFill>
                <a:effectLst/>
                <a:latin typeface="Consolas" panose="020B0609020204030204" pitchFamily="49" charset="0"/>
              </a:rPr>
              <a:t>3</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'\0')</a:t>
            </a:r>
            <a:endParaRPr lang="en-US" altLang="zh-CN" sz="2000" b="0" dirty="0">
              <a:solidFill>
                <a:srgbClr val="333333"/>
              </a:solidFill>
              <a:effectLst/>
              <a:latin typeface="Consolas" panose="020B0609020204030204" pitchFamily="49" charset="0"/>
            </a:endParaRPr>
          </a:p>
          <a:p>
            <a:r>
              <a:rPr lang="en-US" altLang="zh-CN" sz="2000" b="0" dirty="0">
                <a:solidFill>
                  <a:srgbClr val="333333"/>
                </a:solidFill>
                <a:effectLst/>
                <a:latin typeface="Consolas" panose="020B0609020204030204" pitchFamily="49" charset="0"/>
              </a:rPr>
              <a:t>    </a:t>
            </a:r>
            <a:r>
              <a:rPr lang="en-US" altLang="zh-CN" sz="2000" b="0" dirty="0" err="1">
                <a:solidFill>
                  <a:srgbClr val="333333"/>
                </a:solidFill>
                <a:effectLst/>
                <a:latin typeface="Consolas" panose="020B0609020204030204" pitchFamily="49" charset="0"/>
              </a:rPr>
              <a:t>cout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en-US" altLang="zh-CN"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a:t>
            </a:r>
            <a:r>
              <a:rPr lang="zh-CN" altLang="en-US" sz="2000" b="0" dirty="0">
                <a:solidFill>
                  <a:srgbClr val="448C27"/>
                </a:solidFill>
                <a:effectLst/>
                <a:latin typeface="Consolas" panose="020B0609020204030204" pitchFamily="49" charset="0"/>
              </a:rPr>
              <a:t>字符数组默认最后填充空字符</a:t>
            </a:r>
            <a:r>
              <a:rPr lang="en-US" altLang="zh-CN" sz="2000" b="0" dirty="0">
                <a:solidFill>
                  <a:srgbClr val="777777"/>
                </a:solidFill>
                <a:effectLst/>
                <a:latin typeface="Consolas" panose="020B0609020204030204" pitchFamily="49" charset="0"/>
              </a:rPr>
              <a:t>"</a:t>
            </a:r>
            <a:r>
              <a:rPr lang="zh-CN" altLang="en-US" sz="2000" b="0" dirty="0">
                <a:solidFill>
                  <a:srgbClr val="333333"/>
                </a:solidFill>
                <a:effectLst/>
                <a:latin typeface="Consolas" panose="020B0609020204030204" pitchFamily="49" charset="0"/>
              </a:rPr>
              <a:t> </a:t>
            </a:r>
            <a:r>
              <a:rPr lang="en-US" altLang="zh-CN" sz="2000" b="0" dirty="0">
                <a:solidFill>
                  <a:srgbClr val="777777"/>
                </a:solidFill>
                <a:effectLst/>
                <a:latin typeface="Consolas" panose="020B0609020204030204" pitchFamily="49" charset="0"/>
              </a:rPr>
              <a:t>&lt;&lt;</a:t>
            </a:r>
            <a:r>
              <a:rPr lang="zh-CN" altLang="en-US" sz="2000" b="0" dirty="0">
                <a:solidFill>
                  <a:srgbClr val="333333"/>
                </a:solidFill>
                <a:effectLst/>
                <a:latin typeface="Consolas" panose="020B0609020204030204" pitchFamily="49" charset="0"/>
              </a:rPr>
              <a:t> </a:t>
            </a:r>
            <a:r>
              <a:rPr lang="en-US" altLang="zh-CN" sz="2000" b="0" dirty="0" err="1">
                <a:solidFill>
                  <a:srgbClr val="333333"/>
                </a:solidFill>
                <a:effectLst/>
                <a:latin typeface="Consolas" panose="020B0609020204030204" pitchFamily="49" charset="0"/>
              </a:rPr>
              <a:t>endl</a:t>
            </a:r>
            <a:r>
              <a:rPr lang="en-US" altLang="zh-CN" sz="2000" b="0" dirty="0">
                <a:solidFill>
                  <a:srgbClr val="777777"/>
                </a:solidFill>
                <a:effectLst/>
                <a:latin typeface="Consolas" panose="020B0609020204030204" pitchFamily="49" charset="0"/>
              </a:rPr>
              <a:t>;</a:t>
            </a:r>
            <a:endParaRPr lang="en-US" altLang="zh-CN" sz="2000" b="0" dirty="0">
              <a:solidFill>
                <a:srgbClr val="333333"/>
              </a:solidFill>
              <a:effectLst/>
              <a:latin typeface="Consolas" panose="020B0609020204030204" pitchFamily="49" charset="0"/>
            </a:endParaRPr>
          </a:p>
        </p:txBody>
      </p:sp>
      <p:pic>
        <p:nvPicPr>
          <p:cNvPr id="10" name="图片 9">
            <a:extLst>
              <a:ext uri="{FF2B5EF4-FFF2-40B4-BE49-F238E27FC236}">
                <a16:creationId xmlns:a16="http://schemas.microsoft.com/office/drawing/2014/main" id="{E96F551E-9AC5-5177-67CB-84428A788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25" y="1349138"/>
            <a:ext cx="1841595" cy="641383"/>
          </a:xfrm>
          <a:prstGeom prst="rect">
            <a:avLst/>
          </a:prstGeom>
        </p:spPr>
      </p:pic>
      <p:pic>
        <p:nvPicPr>
          <p:cNvPr id="11" name="图片 10">
            <a:extLst>
              <a:ext uri="{FF2B5EF4-FFF2-40B4-BE49-F238E27FC236}">
                <a16:creationId xmlns:a16="http://schemas.microsoft.com/office/drawing/2014/main" id="{06A48BE3-1896-40BB-D813-4DC8D4E4D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25" y="3028929"/>
            <a:ext cx="1854295" cy="400071"/>
          </a:xfrm>
          <a:prstGeom prst="rect">
            <a:avLst/>
          </a:prstGeom>
        </p:spPr>
      </p:pic>
      <p:pic>
        <p:nvPicPr>
          <p:cNvPr id="12" name="图片 11">
            <a:extLst>
              <a:ext uri="{FF2B5EF4-FFF2-40B4-BE49-F238E27FC236}">
                <a16:creationId xmlns:a16="http://schemas.microsoft.com/office/drawing/2014/main" id="{6460A207-3C4F-E1DE-E126-D975706D0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9025" y="5336750"/>
            <a:ext cx="2521080" cy="431822"/>
          </a:xfrm>
          <a:prstGeom prst="rect">
            <a:avLst/>
          </a:prstGeom>
        </p:spPr>
      </p:pic>
    </p:spTree>
    <p:extLst>
      <p:ext uri="{BB962C8B-B14F-4D97-AF65-F5344CB8AC3E}">
        <p14:creationId xmlns:p14="http://schemas.microsoft.com/office/powerpoint/2010/main" val="366508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a:t>
              </a:r>
              <a:r>
                <a:rPr lang="en-US" altLang="zh-CN" sz="3200" b="1" dirty="0"/>
                <a:t>string</a:t>
              </a:r>
              <a:r>
                <a:rPr lang="zh-CN" altLang="en-US" sz="3200" b="1" dirty="0"/>
                <a:t>类型</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6" name="矩形 5">
            <a:extLst>
              <a:ext uri="{FF2B5EF4-FFF2-40B4-BE49-F238E27FC236}">
                <a16:creationId xmlns:a16="http://schemas.microsoft.com/office/drawing/2014/main" id="{BBF2C8E9-D8FD-21EF-D7C2-CC1AFEF7928D}"/>
              </a:ext>
            </a:extLst>
          </p:cNvPr>
          <p:cNvSpPr/>
          <p:nvPr/>
        </p:nvSpPr>
        <p:spPr>
          <a:xfrm>
            <a:off x="875070" y="779472"/>
            <a:ext cx="10441859" cy="5013552"/>
          </a:xfrm>
          <a:prstGeom prst="rect">
            <a:avLst/>
          </a:prstGeom>
        </p:spPr>
        <p:txBody>
          <a:bodyPr wrap="square">
            <a:spAutoFit/>
          </a:bodyPr>
          <a:lstStyle/>
          <a:p>
            <a:pPr marL="342900" indent="-342900">
              <a:lnSpc>
                <a:spcPct val="150000"/>
              </a:lnSpc>
              <a:spcBef>
                <a:spcPct val="0"/>
              </a:spcBef>
              <a:buFont typeface="Wingdings" panose="05000000000000000000" pitchFamily="2" charset="2"/>
              <a:buChar char="Ø"/>
            </a:pPr>
            <a:r>
              <a:rPr lang="zh-CN" altLang="en-US" sz="2400" dirty="0">
                <a:solidFill>
                  <a:srgbClr val="002060"/>
                </a:solidFill>
                <a:ea typeface="黑体" panose="02010609060101010101" pitchFamily="49" charset="-122"/>
              </a:rPr>
              <a:t>字符串</a:t>
            </a:r>
            <a:r>
              <a:rPr lang="en-US" altLang="zh-CN" sz="2400" dirty="0">
                <a:solidFill>
                  <a:srgbClr val="002060"/>
                </a:solidFill>
                <a:ea typeface="黑体" panose="02010609060101010101" pitchFamily="49" charset="-122"/>
              </a:rPr>
              <a:t>string</a:t>
            </a:r>
            <a:r>
              <a:rPr lang="zh-CN" altLang="en-US" sz="2400" dirty="0">
                <a:solidFill>
                  <a:srgbClr val="002060"/>
                </a:solidFill>
                <a:ea typeface="黑体" panose="02010609060101010101" pitchFamily="49" charset="-122"/>
              </a:rPr>
              <a:t>类型：用双引号“”括起来的</a:t>
            </a:r>
            <a:r>
              <a:rPr lang="en-US" altLang="zh-CN" sz="2400" dirty="0">
                <a:solidFill>
                  <a:srgbClr val="002060"/>
                </a:solidFill>
                <a:ea typeface="黑体" panose="02010609060101010101" pitchFamily="49" charset="-122"/>
              </a:rPr>
              <a:t>0</a:t>
            </a:r>
            <a:r>
              <a:rPr lang="zh-CN" altLang="en-US" sz="2400" dirty="0">
                <a:solidFill>
                  <a:srgbClr val="002060"/>
                </a:solidFill>
                <a:ea typeface="黑体" panose="02010609060101010101" pitchFamily="49" charset="-122"/>
              </a:rPr>
              <a:t>个或多个字符组成的序列</a:t>
            </a:r>
            <a:endParaRPr lang="en-US" altLang="zh-CN" sz="2400" dirty="0">
              <a:solidFill>
                <a:srgbClr val="002060"/>
              </a:solidFill>
              <a:ea typeface="黑体" panose="02010609060101010101" pitchFamily="49" charset="-122"/>
            </a:endParaRPr>
          </a:p>
          <a:p>
            <a:pPr marL="342900" indent="-342900">
              <a:lnSpc>
                <a:spcPct val="150000"/>
              </a:lnSpc>
              <a:spcBef>
                <a:spcPct val="0"/>
              </a:spcBef>
              <a:buFont typeface="Wingdings" panose="05000000000000000000" pitchFamily="2" charset="2"/>
              <a:buChar char="Ø"/>
            </a:pPr>
            <a:r>
              <a:rPr lang="zh-CN" altLang="en-US" sz="2400" dirty="0">
                <a:solidFill>
                  <a:srgbClr val="002060"/>
                </a:solidFill>
                <a:ea typeface="黑体" panose="02010609060101010101" pitchFamily="49" charset="-122"/>
              </a:rPr>
              <a:t>字符串的</a:t>
            </a:r>
            <a:r>
              <a:rPr lang="zh-CN" altLang="en-US" sz="2400" dirty="0">
                <a:solidFill>
                  <a:srgbClr val="FF0000"/>
                </a:solidFill>
                <a:ea typeface="黑体" panose="02010609060101010101" pitchFamily="49" charset="-122"/>
              </a:rPr>
              <a:t>声明和初始化</a:t>
            </a:r>
            <a:r>
              <a:rPr lang="zh-CN" altLang="en-US" sz="2400" dirty="0">
                <a:solidFill>
                  <a:srgbClr val="002060"/>
                </a:solidFill>
                <a:ea typeface="黑体" panose="02010609060101010101" pitchFamily="49" charset="-122"/>
              </a:rPr>
              <a:t>：</a:t>
            </a:r>
            <a:r>
              <a:rPr lang="en-US" altLang="zh-CN" sz="2400" dirty="0">
                <a:solidFill>
                  <a:srgbClr val="002060"/>
                </a:solidFill>
                <a:ea typeface="黑体" panose="02010609060101010101" pitchFamily="49" charset="-122"/>
              </a:rPr>
              <a:t>string name = “black cat”;</a:t>
            </a:r>
          </a:p>
          <a:p>
            <a:pPr marL="342900" indent="-342900">
              <a:lnSpc>
                <a:spcPct val="150000"/>
              </a:lnSpc>
              <a:spcBef>
                <a:spcPct val="0"/>
              </a:spcBef>
              <a:buFont typeface="Wingdings" panose="05000000000000000000" pitchFamily="2" charset="2"/>
              <a:buChar char="Ø"/>
            </a:pPr>
            <a:r>
              <a:rPr lang="zh-CN" altLang="en-US" sz="2400" dirty="0">
                <a:solidFill>
                  <a:srgbClr val="FF0000"/>
                </a:solidFill>
                <a:ea typeface="黑体" panose="02010609060101010101" pitchFamily="49" charset="-122"/>
              </a:rPr>
              <a:t>获取含空格</a:t>
            </a:r>
            <a:r>
              <a:rPr lang="zh-CN" altLang="en-US" sz="2400" dirty="0">
                <a:solidFill>
                  <a:srgbClr val="002060"/>
                </a:solidFill>
                <a:ea typeface="黑体" panose="02010609060101010101" pitchFamily="49" charset="-122"/>
              </a:rPr>
              <a:t>的字符串：</a:t>
            </a:r>
            <a:r>
              <a:rPr lang="en-US" altLang="zh-CN" sz="2400" dirty="0" err="1">
                <a:solidFill>
                  <a:srgbClr val="002060"/>
                </a:solidFill>
                <a:ea typeface="黑体" panose="02010609060101010101" pitchFamily="49" charset="-122"/>
              </a:rPr>
              <a:t>getline</a:t>
            </a:r>
            <a:r>
              <a:rPr lang="en-US" altLang="zh-CN" sz="2400" dirty="0">
                <a:solidFill>
                  <a:srgbClr val="002060"/>
                </a:solidFill>
                <a:ea typeface="黑体" panose="02010609060101010101" pitchFamily="49" charset="-122"/>
              </a:rPr>
              <a:t>(</a:t>
            </a:r>
            <a:r>
              <a:rPr lang="en-US" altLang="zh-CN" sz="2400" dirty="0" err="1">
                <a:solidFill>
                  <a:srgbClr val="002060"/>
                </a:solidFill>
                <a:ea typeface="黑体" panose="02010609060101010101" pitchFamily="49" charset="-122"/>
              </a:rPr>
              <a:t>cin,str</a:t>
            </a:r>
            <a:r>
              <a:rPr lang="en-US" altLang="zh-CN" sz="2400" dirty="0">
                <a:solidFill>
                  <a:srgbClr val="002060"/>
                </a:solidFill>
                <a:ea typeface="黑体" panose="02010609060101010101" pitchFamily="49" charset="-122"/>
              </a:rPr>
              <a:t>)</a:t>
            </a:r>
          </a:p>
          <a:p>
            <a:pPr marL="342900" indent="-342900">
              <a:lnSpc>
                <a:spcPct val="150000"/>
              </a:lnSpc>
              <a:spcBef>
                <a:spcPct val="0"/>
              </a:spcBef>
              <a:buFont typeface="Wingdings" panose="05000000000000000000" pitchFamily="2" charset="2"/>
              <a:buChar char="Ø"/>
            </a:pPr>
            <a:r>
              <a:rPr lang="zh-CN" altLang="en-US" sz="2400" dirty="0">
                <a:solidFill>
                  <a:srgbClr val="002060"/>
                </a:solidFill>
                <a:ea typeface="黑体" panose="02010609060101010101" pitchFamily="49" charset="-122"/>
              </a:rPr>
              <a:t>字符串</a:t>
            </a:r>
            <a:r>
              <a:rPr lang="zh-CN" altLang="en-US" sz="2400" dirty="0">
                <a:solidFill>
                  <a:srgbClr val="FF0000"/>
                </a:solidFill>
                <a:ea typeface="黑体" panose="02010609060101010101" pitchFamily="49" charset="-122"/>
              </a:rPr>
              <a:t>赋值</a:t>
            </a:r>
            <a:r>
              <a:rPr lang="zh-CN" altLang="en-US" sz="2400" dirty="0">
                <a:solidFill>
                  <a:srgbClr val="002060"/>
                </a:solidFill>
                <a:ea typeface="黑体" panose="02010609060101010101" pitchFamily="49" charset="-122"/>
              </a:rPr>
              <a:t>：</a:t>
            </a:r>
            <a:r>
              <a:rPr lang="en-US" altLang="zh-CN" sz="2400" dirty="0">
                <a:solidFill>
                  <a:srgbClr val="002060"/>
                </a:solidFill>
                <a:ea typeface="黑体" panose="02010609060101010101" pitchFamily="49" charset="-122"/>
              </a:rPr>
              <a:t>str1=str2</a:t>
            </a:r>
          </a:p>
          <a:p>
            <a:pPr marL="342900" indent="-342900">
              <a:lnSpc>
                <a:spcPct val="150000"/>
              </a:lnSpc>
              <a:spcBef>
                <a:spcPct val="0"/>
              </a:spcBef>
              <a:buFont typeface="Wingdings" panose="05000000000000000000" pitchFamily="2" charset="2"/>
              <a:buChar char="Ø"/>
            </a:pPr>
            <a:r>
              <a:rPr lang="zh-CN" altLang="en-US" sz="2400" dirty="0">
                <a:solidFill>
                  <a:srgbClr val="002060"/>
                </a:solidFill>
                <a:ea typeface="黑体" panose="02010609060101010101" pitchFamily="49" charset="-122"/>
              </a:rPr>
              <a:t>字符串</a:t>
            </a:r>
            <a:r>
              <a:rPr lang="zh-CN" altLang="en-US" sz="2400" dirty="0">
                <a:solidFill>
                  <a:srgbClr val="FF0000"/>
                </a:solidFill>
                <a:ea typeface="黑体" panose="02010609060101010101" pitchFamily="49" charset="-122"/>
              </a:rPr>
              <a:t>拼接</a:t>
            </a:r>
            <a:r>
              <a:rPr lang="zh-CN" altLang="en-US" sz="2400" dirty="0">
                <a:solidFill>
                  <a:srgbClr val="002060"/>
                </a:solidFill>
                <a:ea typeface="黑体" panose="02010609060101010101" pitchFamily="49" charset="-122"/>
              </a:rPr>
              <a:t>：</a:t>
            </a:r>
            <a:r>
              <a:rPr lang="en-US" altLang="zh-CN" sz="2400" dirty="0">
                <a:solidFill>
                  <a:srgbClr val="002060"/>
                </a:solidFill>
                <a:ea typeface="黑体" panose="02010609060101010101" pitchFamily="49" charset="-122"/>
              </a:rPr>
              <a:t>str1+=str2</a:t>
            </a:r>
          </a:p>
          <a:p>
            <a:pPr marL="342900" indent="-342900">
              <a:lnSpc>
                <a:spcPct val="150000"/>
              </a:lnSpc>
              <a:spcBef>
                <a:spcPct val="0"/>
              </a:spcBef>
              <a:buFont typeface="Wingdings" panose="05000000000000000000" pitchFamily="2" charset="2"/>
              <a:buChar char="Ø"/>
            </a:pPr>
            <a:r>
              <a:rPr lang="zh-CN" altLang="en-US" sz="2400" dirty="0">
                <a:solidFill>
                  <a:srgbClr val="FF0000"/>
                </a:solidFill>
                <a:ea typeface="黑体" panose="02010609060101010101" pitchFamily="49" charset="-122"/>
              </a:rPr>
              <a:t>判断</a:t>
            </a:r>
            <a:r>
              <a:rPr lang="zh-CN" altLang="en-US" sz="2400" dirty="0">
                <a:solidFill>
                  <a:srgbClr val="002060"/>
                </a:solidFill>
                <a:ea typeface="黑体" panose="02010609060101010101" pitchFamily="49" charset="-122"/>
              </a:rPr>
              <a:t>字符串</a:t>
            </a:r>
            <a:r>
              <a:rPr lang="zh-CN" altLang="en-US" sz="2400" dirty="0">
                <a:solidFill>
                  <a:srgbClr val="FF0000"/>
                </a:solidFill>
                <a:ea typeface="黑体" panose="02010609060101010101" pitchFamily="49" charset="-122"/>
              </a:rPr>
              <a:t>是否相等</a:t>
            </a:r>
            <a:r>
              <a:rPr lang="zh-CN" altLang="en-US" sz="2400" dirty="0">
                <a:solidFill>
                  <a:srgbClr val="002060"/>
                </a:solidFill>
                <a:ea typeface="黑体" panose="02010609060101010101" pitchFamily="49" charset="-122"/>
              </a:rPr>
              <a:t>：</a:t>
            </a:r>
            <a:r>
              <a:rPr lang="en-US" altLang="zh-CN" sz="2400" dirty="0">
                <a:solidFill>
                  <a:srgbClr val="002060"/>
                </a:solidFill>
                <a:ea typeface="黑体" panose="02010609060101010101" pitchFamily="49" charset="-122"/>
              </a:rPr>
              <a:t>str1==str2	str1!=str2</a:t>
            </a:r>
          </a:p>
          <a:p>
            <a:pPr marL="342900" indent="-342900">
              <a:lnSpc>
                <a:spcPct val="150000"/>
              </a:lnSpc>
              <a:spcBef>
                <a:spcPct val="0"/>
              </a:spcBef>
              <a:buFont typeface="Wingdings" panose="05000000000000000000" pitchFamily="2" charset="2"/>
              <a:buChar char="Ø"/>
            </a:pPr>
            <a:r>
              <a:rPr lang="zh-CN" altLang="en-US" sz="2400" dirty="0">
                <a:solidFill>
                  <a:srgbClr val="002060"/>
                </a:solidFill>
                <a:ea typeface="黑体" panose="02010609060101010101" pitchFamily="49" charset="-122"/>
              </a:rPr>
              <a:t>基于</a:t>
            </a:r>
            <a:r>
              <a:rPr lang="zh-CN" altLang="en-US" sz="2400" dirty="0">
                <a:solidFill>
                  <a:srgbClr val="FF0000"/>
                </a:solidFill>
                <a:ea typeface="黑体" panose="02010609060101010101" pitchFamily="49" charset="-122"/>
              </a:rPr>
              <a:t>字典序</a:t>
            </a:r>
            <a:r>
              <a:rPr lang="zh-CN" altLang="en-US" sz="2400" dirty="0">
                <a:solidFill>
                  <a:srgbClr val="002060"/>
                </a:solidFill>
                <a:ea typeface="黑体" panose="02010609060101010101" pitchFamily="49" charset="-122"/>
              </a:rPr>
              <a:t>的字符串</a:t>
            </a:r>
            <a:r>
              <a:rPr lang="zh-CN" altLang="en-US" sz="2400" dirty="0">
                <a:solidFill>
                  <a:srgbClr val="FF0000"/>
                </a:solidFill>
                <a:ea typeface="黑体" panose="02010609060101010101" pitchFamily="49" charset="-122"/>
              </a:rPr>
              <a:t>比较</a:t>
            </a:r>
            <a:r>
              <a:rPr lang="zh-CN" altLang="en-US" sz="2400" dirty="0">
                <a:solidFill>
                  <a:srgbClr val="002060"/>
                </a:solidFill>
                <a:ea typeface="黑体" panose="02010609060101010101" pitchFamily="49" charset="-122"/>
              </a:rPr>
              <a:t>：</a:t>
            </a:r>
            <a:r>
              <a:rPr lang="en-US" altLang="zh-CN" sz="2400" dirty="0">
                <a:solidFill>
                  <a:srgbClr val="002060"/>
                </a:solidFill>
                <a:ea typeface="黑体" panose="02010609060101010101" pitchFamily="49" charset="-122"/>
              </a:rPr>
              <a:t>str1&gt;str2	str1&lt;str2</a:t>
            </a:r>
          </a:p>
          <a:p>
            <a:pPr marL="342900" indent="-342900">
              <a:lnSpc>
                <a:spcPct val="150000"/>
              </a:lnSpc>
              <a:spcBef>
                <a:spcPct val="0"/>
              </a:spcBef>
              <a:buFont typeface="Wingdings" panose="05000000000000000000" pitchFamily="2" charset="2"/>
              <a:buChar char="Ø"/>
            </a:pPr>
            <a:r>
              <a:rPr lang="en-US" altLang="zh-CN" sz="2400" dirty="0">
                <a:solidFill>
                  <a:srgbClr val="002060"/>
                </a:solidFill>
                <a:ea typeface="黑体" panose="02010609060101010101" pitchFamily="49" charset="-122"/>
              </a:rPr>
              <a:t>String</a:t>
            </a:r>
            <a:r>
              <a:rPr lang="zh-CN" altLang="en-US" sz="2400" dirty="0">
                <a:solidFill>
                  <a:srgbClr val="002060"/>
                </a:solidFill>
                <a:ea typeface="黑体" panose="02010609060101010101" pitchFamily="49" charset="-122"/>
              </a:rPr>
              <a:t>类型内置函数：</a:t>
            </a:r>
            <a:r>
              <a:rPr lang="en-US" altLang="zh-CN" sz="2400" dirty="0" err="1">
                <a:solidFill>
                  <a:srgbClr val="002060"/>
                </a:solidFill>
                <a:ea typeface="黑体" panose="02010609060101010101" pitchFamily="49" charset="-122"/>
              </a:rPr>
              <a:t>str.empty</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判断字符串</a:t>
            </a:r>
            <a:r>
              <a:rPr lang="zh-CN" altLang="en-US" sz="2400" dirty="0">
                <a:solidFill>
                  <a:srgbClr val="FF0000"/>
                </a:solidFill>
                <a:ea typeface="黑体" panose="02010609060101010101" pitchFamily="49" charset="-122"/>
              </a:rPr>
              <a:t>是否为空</a:t>
            </a:r>
            <a:endParaRPr lang="en-US" altLang="zh-CN" sz="2400" dirty="0">
              <a:solidFill>
                <a:srgbClr val="FF0000"/>
              </a:solidFill>
              <a:ea typeface="黑体" panose="02010609060101010101" pitchFamily="49" charset="-122"/>
            </a:endParaRPr>
          </a:p>
          <a:p>
            <a:pPr lvl="6">
              <a:lnSpc>
                <a:spcPct val="150000"/>
              </a:lnSpc>
              <a:spcBef>
                <a:spcPct val="0"/>
              </a:spcBef>
            </a:pPr>
            <a:r>
              <a:rPr lang="en-US" altLang="zh-CN" sz="2400" dirty="0">
                <a:solidFill>
                  <a:srgbClr val="002060"/>
                </a:solidFill>
                <a:ea typeface="黑体" panose="02010609060101010101" pitchFamily="49" charset="-122"/>
              </a:rPr>
              <a:t> </a:t>
            </a:r>
            <a:r>
              <a:rPr lang="en-US" altLang="zh-CN" sz="2400" dirty="0" err="1">
                <a:solidFill>
                  <a:srgbClr val="002060"/>
                </a:solidFill>
                <a:ea typeface="黑体" panose="02010609060101010101" pitchFamily="49" charset="-122"/>
              </a:rPr>
              <a:t>str.length</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返回</a:t>
            </a:r>
            <a:r>
              <a:rPr lang="zh-CN" altLang="en-US" sz="2400" dirty="0">
                <a:solidFill>
                  <a:srgbClr val="FF0000"/>
                </a:solidFill>
                <a:ea typeface="黑体" panose="02010609060101010101" pitchFamily="49" charset="-122"/>
              </a:rPr>
              <a:t>字符串长度</a:t>
            </a:r>
            <a:endParaRPr lang="en-US" altLang="zh-CN" sz="2400" dirty="0">
              <a:solidFill>
                <a:srgbClr val="FF0000"/>
              </a:solidFill>
              <a:ea typeface="黑体" panose="02010609060101010101" pitchFamily="49" charset="-122"/>
            </a:endParaRPr>
          </a:p>
        </p:txBody>
      </p:sp>
    </p:spTree>
    <p:extLst>
      <p:ext uri="{BB962C8B-B14F-4D97-AF65-F5344CB8AC3E}">
        <p14:creationId xmlns:p14="http://schemas.microsoft.com/office/powerpoint/2010/main" val="179308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字符串输入输出</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文本框 7">
            <a:extLst>
              <a:ext uri="{FF2B5EF4-FFF2-40B4-BE49-F238E27FC236}">
                <a16:creationId xmlns:a16="http://schemas.microsoft.com/office/drawing/2014/main" id="{B9C6C341-67EE-9ACA-913E-C3E3CFEA76D8}"/>
              </a:ext>
            </a:extLst>
          </p:cNvPr>
          <p:cNvSpPr txBox="1"/>
          <p:nvPr/>
        </p:nvSpPr>
        <p:spPr>
          <a:xfrm>
            <a:off x="1725702" y="1218933"/>
            <a:ext cx="9591227" cy="4154984"/>
          </a:xfrm>
          <a:prstGeom prst="rect">
            <a:avLst/>
          </a:prstGeom>
          <a:noFill/>
        </p:spPr>
        <p:txBody>
          <a:bodyPr wrap="square">
            <a:spAutoFit/>
          </a:bodyPr>
          <a:lstStyle/>
          <a:p>
            <a:br>
              <a:rPr lang="zh-CN" altLang="en-US" sz="2400" dirty="0">
                <a:solidFill>
                  <a:schemeClr val="bg2"/>
                </a:solidFill>
                <a:latin typeface="+mn-ea"/>
              </a:rPr>
            </a:br>
            <a:r>
              <a:rPr lang="zh-CN" altLang="en-US" sz="2400" dirty="0">
                <a:solidFill>
                  <a:schemeClr val="bg2"/>
                </a:solidFill>
                <a:latin typeface="+mn-ea"/>
              </a:rPr>
              <a:t>字符串的输入：</a:t>
            </a:r>
          </a:p>
          <a:p>
            <a:r>
              <a:rPr lang="zh-CN" altLang="en-US" sz="2400" dirty="0">
                <a:solidFill>
                  <a:schemeClr val="bg2"/>
                </a:solidFill>
                <a:latin typeface="+mn-ea"/>
              </a:rPr>
              <a:t>　　从键盘输入一个字符数组可以使用</a:t>
            </a:r>
            <a:r>
              <a:rPr lang="en-US" altLang="zh-CN" sz="2400" dirty="0" err="1">
                <a:solidFill>
                  <a:schemeClr val="bg2"/>
                </a:solidFill>
                <a:latin typeface="+mn-ea"/>
              </a:rPr>
              <a:t>cin</a:t>
            </a:r>
            <a:r>
              <a:rPr lang="zh-CN" altLang="en-US" sz="2400" dirty="0">
                <a:solidFill>
                  <a:schemeClr val="bg2"/>
                </a:solidFill>
                <a:latin typeface="+mn-ea"/>
              </a:rPr>
              <a:t>语句。</a:t>
            </a:r>
          </a:p>
          <a:p>
            <a:endParaRPr lang="zh-CN" altLang="en-US" sz="2400" dirty="0">
              <a:solidFill>
                <a:schemeClr val="bg2"/>
              </a:solidFill>
              <a:latin typeface="+mn-ea"/>
            </a:endParaRPr>
          </a:p>
          <a:p>
            <a:r>
              <a:rPr lang="zh-CN" altLang="en-US" sz="2400" dirty="0">
                <a:solidFill>
                  <a:schemeClr val="bg2"/>
                </a:solidFill>
                <a:latin typeface="+mn-ea"/>
              </a:rPr>
              <a:t>　　</a:t>
            </a:r>
            <a:r>
              <a:rPr lang="en-US" altLang="zh-CN" sz="2400" dirty="0">
                <a:solidFill>
                  <a:schemeClr val="bg2"/>
                </a:solidFill>
                <a:latin typeface="+mn-ea"/>
              </a:rPr>
              <a:t>(1)</a:t>
            </a:r>
            <a:r>
              <a:rPr lang="en-US" altLang="zh-CN" sz="2400" dirty="0" err="1">
                <a:solidFill>
                  <a:srgbClr val="FF0000"/>
                </a:solidFill>
                <a:latin typeface="+mn-ea"/>
              </a:rPr>
              <a:t>cin</a:t>
            </a:r>
            <a:r>
              <a:rPr lang="zh-CN" altLang="en-US" sz="2400" dirty="0">
                <a:solidFill>
                  <a:srgbClr val="FF0000"/>
                </a:solidFill>
                <a:latin typeface="+mn-ea"/>
              </a:rPr>
              <a:t>语句</a:t>
            </a:r>
          </a:p>
          <a:p>
            <a:r>
              <a:rPr lang="zh-CN" altLang="en-US" sz="2400" dirty="0">
                <a:solidFill>
                  <a:schemeClr val="bg2"/>
                </a:solidFill>
                <a:latin typeface="+mn-ea"/>
              </a:rPr>
              <a:t>　　   格式：</a:t>
            </a:r>
            <a:endParaRPr lang="en-US" altLang="zh-CN" sz="2400" dirty="0">
              <a:solidFill>
                <a:schemeClr val="bg2"/>
              </a:solidFill>
              <a:latin typeface="+mn-ea"/>
            </a:endParaRPr>
          </a:p>
          <a:p>
            <a:r>
              <a:rPr lang="en-US" altLang="zh-CN" sz="2400" dirty="0">
                <a:solidFill>
                  <a:schemeClr val="bg2"/>
                </a:solidFill>
                <a:latin typeface="+mn-ea"/>
              </a:rPr>
              <a:t>				</a:t>
            </a:r>
            <a:r>
              <a:rPr lang="en-US" altLang="zh-CN" sz="2400" dirty="0" err="1">
                <a:solidFill>
                  <a:srgbClr val="FF0000"/>
                </a:solidFill>
                <a:latin typeface="+mn-ea"/>
              </a:rPr>
              <a:t>cin</a:t>
            </a:r>
            <a:r>
              <a:rPr lang="en-US" altLang="zh-CN" sz="2400" dirty="0">
                <a:solidFill>
                  <a:srgbClr val="FF0000"/>
                </a:solidFill>
                <a:latin typeface="+mn-ea"/>
              </a:rPr>
              <a:t>&gt;&gt;</a:t>
            </a:r>
            <a:r>
              <a:rPr lang="zh-CN" altLang="en-US" sz="2400" dirty="0">
                <a:solidFill>
                  <a:srgbClr val="FF0000"/>
                </a:solidFill>
                <a:latin typeface="+mn-ea"/>
              </a:rPr>
              <a:t>字符串</a:t>
            </a:r>
            <a:r>
              <a:rPr lang="zh-CN" altLang="en-US" sz="2400">
                <a:solidFill>
                  <a:srgbClr val="FF0000"/>
                </a:solidFill>
                <a:latin typeface="+mn-ea"/>
              </a:rPr>
              <a:t>名称</a:t>
            </a:r>
            <a:r>
              <a:rPr lang="en-US" altLang="zh-CN" sz="2400">
                <a:solidFill>
                  <a:srgbClr val="FF0000"/>
                </a:solidFill>
                <a:latin typeface="+mn-ea"/>
              </a:rPr>
              <a:t>;</a:t>
            </a:r>
          </a:p>
          <a:p>
            <a:r>
              <a:rPr lang="zh-CN" altLang="en-US" sz="2400">
                <a:solidFill>
                  <a:schemeClr val="bg2"/>
                </a:solidFill>
                <a:latin typeface="+mn-ea"/>
              </a:rPr>
              <a:t>　　说明：</a:t>
            </a:r>
          </a:p>
          <a:p>
            <a:r>
              <a:rPr lang="zh-CN" altLang="en-US" sz="2400">
                <a:solidFill>
                  <a:schemeClr val="bg2"/>
                </a:solidFill>
                <a:latin typeface="+mn-ea"/>
              </a:rPr>
              <a:t>　　系统会自动在输入的字符串常量后添加‘</a:t>
            </a:r>
            <a:r>
              <a:rPr lang="en-US" altLang="zh-CN" sz="2400">
                <a:solidFill>
                  <a:schemeClr val="bg2"/>
                </a:solidFill>
                <a:latin typeface="+mn-ea"/>
              </a:rPr>
              <a:t>\0’</a:t>
            </a:r>
            <a:r>
              <a:rPr lang="zh-CN" altLang="en-US" sz="2400">
                <a:solidFill>
                  <a:schemeClr val="bg2"/>
                </a:solidFill>
                <a:latin typeface="+mn-ea"/>
              </a:rPr>
              <a:t>标志，因此输入时，仅输入字符串的内容即可。</a:t>
            </a:r>
          </a:p>
          <a:p>
            <a:endParaRPr lang="en-US" altLang="zh-CN" sz="2400" dirty="0">
              <a:solidFill>
                <a:srgbClr val="FF0000"/>
              </a:solidFill>
              <a:latin typeface="+mn-ea"/>
            </a:endParaRPr>
          </a:p>
        </p:txBody>
      </p:sp>
    </p:spTree>
    <p:extLst>
      <p:ext uri="{BB962C8B-B14F-4D97-AF65-F5344CB8AC3E}">
        <p14:creationId xmlns:p14="http://schemas.microsoft.com/office/powerpoint/2010/main" val="237802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字符串输入输出</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文本框 7">
            <a:extLst>
              <a:ext uri="{FF2B5EF4-FFF2-40B4-BE49-F238E27FC236}">
                <a16:creationId xmlns:a16="http://schemas.microsoft.com/office/drawing/2014/main" id="{B9C6C341-67EE-9ACA-913E-C3E3CFEA76D8}"/>
              </a:ext>
            </a:extLst>
          </p:cNvPr>
          <p:cNvSpPr txBox="1"/>
          <p:nvPr/>
        </p:nvSpPr>
        <p:spPr>
          <a:xfrm>
            <a:off x="1135767" y="779472"/>
            <a:ext cx="9591227" cy="3970318"/>
          </a:xfrm>
          <a:prstGeom prst="rect">
            <a:avLst/>
          </a:prstGeom>
          <a:noFill/>
        </p:spPr>
        <p:txBody>
          <a:bodyPr wrap="square">
            <a:spAutoFit/>
          </a:bodyPr>
          <a:lstStyle/>
          <a:p>
            <a:r>
              <a:rPr lang="zh-CN" altLang="en-US" sz="2800">
                <a:solidFill>
                  <a:schemeClr val="bg2"/>
                </a:solidFill>
                <a:latin typeface="+mn-ea"/>
              </a:rPr>
              <a:t>　　</a:t>
            </a:r>
            <a:endParaRPr lang="en-US" altLang="zh-CN" sz="2800">
              <a:solidFill>
                <a:schemeClr val="bg2"/>
              </a:solidFill>
              <a:latin typeface="+mn-ea"/>
            </a:endParaRPr>
          </a:p>
          <a:p>
            <a:r>
              <a:rPr lang="en-US" altLang="zh-CN" sz="2800">
                <a:solidFill>
                  <a:schemeClr val="bg2"/>
                </a:solidFill>
                <a:latin typeface="+mn-ea"/>
              </a:rPr>
              <a:t>	</a:t>
            </a:r>
            <a:r>
              <a:rPr lang="zh-CN" altLang="en-US" sz="2800">
                <a:solidFill>
                  <a:srgbClr val="FF0000"/>
                </a:solidFill>
                <a:latin typeface="+mn-ea"/>
              </a:rPr>
              <a:t>输入</a:t>
            </a:r>
            <a:r>
              <a:rPr lang="zh-CN" altLang="en-US" sz="2800" dirty="0">
                <a:solidFill>
                  <a:srgbClr val="FF0000"/>
                </a:solidFill>
                <a:latin typeface="+mn-ea"/>
              </a:rPr>
              <a:t>多个字符串时，以空格分隔</a:t>
            </a:r>
            <a:r>
              <a:rPr lang="zh-CN" altLang="en-US" sz="2800" dirty="0">
                <a:solidFill>
                  <a:schemeClr val="bg2"/>
                </a:solidFill>
                <a:latin typeface="+mn-ea"/>
              </a:rPr>
              <a:t>。</a:t>
            </a:r>
          </a:p>
          <a:p>
            <a:r>
              <a:rPr lang="zh-CN" altLang="en-US" sz="2800">
                <a:solidFill>
                  <a:schemeClr val="bg2"/>
                </a:solidFill>
                <a:latin typeface="+mn-ea"/>
              </a:rPr>
              <a:t>　　</a:t>
            </a:r>
            <a:endParaRPr lang="en-US" altLang="zh-CN" sz="2800">
              <a:solidFill>
                <a:schemeClr val="bg2"/>
              </a:solidFill>
              <a:latin typeface="+mn-ea"/>
            </a:endParaRPr>
          </a:p>
          <a:p>
            <a:r>
              <a:rPr lang="en-US" altLang="zh-CN" sz="2800">
                <a:solidFill>
                  <a:schemeClr val="bg2"/>
                </a:solidFill>
                <a:latin typeface="+mn-ea"/>
              </a:rPr>
              <a:t>       </a:t>
            </a:r>
            <a:r>
              <a:rPr lang="zh-CN" altLang="en-US" sz="2800">
                <a:solidFill>
                  <a:schemeClr val="bg2"/>
                </a:solidFill>
                <a:latin typeface="+mn-ea"/>
              </a:rPr>
              <a:t>例如</a:t>
            </a:r>
            <a:r>
              <a:rPr lang="zh-CN" altLang="en-US" sz="2800" dirty="0">
                <a:solidFill>
                  <a:schemeClr val="bg2"/>
                </a:solidFill>
                <a:latin typeface="+mn-ea"/>
              </a:rPr>
              <a:t>：</a:t>
            </a:r>
            <a:r>
              <a:rPr lang="en-US" altLang="zh-CN" sz="2800" dirty="0" err="1">
                <a:solidFill>
                  <a:schemeClr val="bg2"/>
                </a:solidFill>
                <a:latin typeface="+mn-ea"/>
              </a:rPr>
              <a:t>cin</a:t>
            </a:r>
            <a:r>
              <a:rPr lang="en-US" altLang="zh-CN" sz="2800" dirty="0">
                <a:solidFill>
                  <a:schemeClr val="bg2"/>
                </a:solidFill>
                <a:latin typeface="+mn-ea"/>
              </a:rPr>
              <a:t>&gt;&gt;s1&gt;&gt;s2&gt;&gt;s3</a:t>
            </a:r>
            <a:r>
              <a:rPr lang="zh-CN" altLang="en-US" sz="2800" dirty="0">
                <a:solidFill>
                  <a:schemeClr val="bg2"/>
                </a:solidFill>
                <a:latin typeface="+mn-ea"/>
              </a:rPr>
              <a:t>；从键盘分别输入</a:t>
            </a:r>
            <a:r>
              <a:rPr lang="en-US" altLang="zh-CN" sz="2800" dirty="0">
                <a:solidFill>
                  <a:schemeClr val="bg2"/>
                </a:solidFill>
                <a:latin typeface="+mn-ea"/>
              </a:rPr>
              <a:t>Let us go</a:t>
            </a:r>
            <a:r>
              <a:rPr lang="zh-CN" altLang="en-US" sz="2800" dirty="0">
                <a:solidFill>
                  <a:schemeClr val="bg2"/>
                </a:solidFill>
                <a:latin typeface="+mn-ea"/>
              </a:rPr>
              <a:t>，则三个字符串分别获取了三个</a:t>
            </a:r>
            <a:r>
              <a:rPr lang="zh-CN" altLang="en-US" sz="2800">
                <a:solidFill>
                  <a:schemeClr val="bg2"/>
                </a:solidFill>
                <a:latin typeface="+mn-ea"/>
              </a:rPr>
              <a:t>单词。如果</a:t>
            </a:r>
            <a:r>
              <a:rPr lang="zh-CN" altLang="en-US" sz="2800" dirty="0">
                <a:solidFill>
                  <a:schemeClr val="bg2"/>
                </a:solidFill>
                <a:latin typeface="+mn-ea"/>
              </a:rPr>
              <a:t>仅有一个输入字符串名称的情况下，字符串变量仅获取空格前的</a:t>
            </a:r>
            <a:r>
              <a:rPr lang="zh-CN" altLang="en-US" sz="2800">
                <a:solidFill>
                  <a:schemeClr val="bg2"/>
                </a:solidFill>
                <a:latin typeface="+mn-ea"/>
              </a:rPr>
              <a:t>内容。</a:t>
            </a:r>
            <a:endParaRPr lang="en-US" altLang="zh-CN" sz="2800">
              <a:solidFill>
                <a:schemeClr val="bg2"/>
              </a:solidFill>
              <a:latin typeface="+mn-ea"/>
            </a:endParaRPr>
          </a:p>
          <a:p>
            <a:endParaRPr lang="zh-CN" altLang="en-US" sz="2800" dirty="0">
              <a:solidFill>
                <a:schemeClr val="bg2"/>
              </a:solidFill>
              <a:latin typeface="+mn-ea"/>
            </a:endParaRPr>
          </a:p>
          <a:p>
            <a:r>
              <a:rPr lang="zh-CN" altLang="en-US" sz="2800" dirty="0">
                <a:solidFill>
                  <a:schemeClr val="bg2"/>
                </a:solidFill>
                <a:latin typeface="+mn-ea"/>
              </a:rPr>
              <a:t>　　例如：</a:t>
            </a:r>
            <a:r>
              <a:rPr lang="en-US" altLang="zh-CN" sz="2800" dirty="0" err="1">
                <a:solidFill>
                  <a:schemeClr val="bg2"/>
                </a:solidFill>
                <a:latin typeface="+mn-ea"/>
              </a:rPr>
              <a:t>cin</a:t>
            </a:r>
            <a:r>
              <a:rPr lang="en-US" altLang="zh-CN" sz="2800" dirty="0">
                <a:solidFill>
                  <a:schemeClr val="bg2"/>
                </a:solidFill>
                <a:latin typeface="+mn-ea"/>
              </a:rPr>
              <a:t>&gt;&gt;s1</a:t>
            </a:r>
            <a:r>
              <a:rPr lang="zh-CN" altLang="en-US" sz="2800" dirty="0">
                <a:solidFill>
                  <a:schemeClr val="bg2"/>
                </a:solidFill>
                <a:latin typeface="+mn-ea"/>
              </a:rPr>
              <a:t>；从键盘分别输入</a:t>
            </a:r>
            <a:r>
              <a:rPr lang="en-US" altLang="zh-CN" sz="2800" dirty="0">
                <a:solidFill>
                  <a:schemeClr val="bg2"/>
                </a:solidFill>
                <a:latin typeface="+mn-ea"/>
              </a:rPr>
              <a:t>Let us go</a:t>
            </a:r>
            <a:r>
              <a:rPr lang="zh-CN" altLang="en-US" sz="2800" dirty="0">
                <a:solidFill>
                  <a:schemeClr val="bg2"/>
                </a:solidFill>
                <a:latin typeface="+mn-ea"/>
              </a:rPr>
              <a:t>，则仅有第一个单词被获取，即</a:t>
            </a:r>
            <a:r>
              <a:rPr lang="en-US" altLang="zh-CN" sz="2800" dirty="0">
                <a:solidFill>
                  <a:schemeClr val="bg2"/>
                </a:solidFill>
                <a:latin typeface="+mn-ea"/>
              </a:rPr>
              <a:t>s1</a:t>
            </a:r>
            <a:r>
              <a:rPr lang="zh-CN" altLang="en-US" sz="2800" dirty="0">
                <a:solidFill>
                  <a:schemeClr val="bg2"/>
                </a:solidFill>
                <a:latin typeface="+mn-ea"/>
              </a:rPr>
              <a:t>变量仅获取第一个单词</a:t>
            </a:r>
            <a:r>
              <a:rPr lang="en-US" altLang="zh-CN" sz="2800" dirty="0">
                <a:solidFill>
                  <a:schemeClr val="bg2"/>
                </a:solidFill>
                <a:latin typeface="+mn-ea"/>
              </a:rPr>
              <a:t>Let</a:t>
            </a:r>
            <a:r>
              <a:rPr lang="zh-CN" altLang="en-US" sz="2800" dirty="0">
                <a:solidFill>
                  <a:schemeClr val="bg2"/>
                </a:solidFill>
                <a:latin typeface="+mn-ea"/>
              </a:rPr>
              <a:t>。</a:t>
            </a:r>
          </a:p>
        </p:txBody>
      </p:sp>
    </p:spTree>
    <p:extLst>
      <p:ext uri="{BB962C8B-B14F-4D97-AF65-F5344CB8AC3E}">
        <p14:creationId xmlns:p14="http://schemas.microsoft.com/office/powerpoint/2010/main" val="151223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字符串输入输出</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文本框 7">
            <a:extLst>
              <a:ext uri="{FF2B5EF4-FFF2-40B4-BE49-F238E27FC236}">
                <a16:creationId xmlns:a16="http://schemas.microsoft.com/office/drawing/2014/main" id="{B9C6C341-67EE-9ACA-913E-C3E3CFEA76D8}"/>
              </a:ext>
            </a:extLst>
          </p:cNvPr>
          <p:cNvSpPr txBox="1"/>
          <p:nvPr/>
        </p:nvSpPr>
        <p:spPr>
          <a:xfrm>
            <a:off x="1588583" y="1166842"/>
            <a:ext cx="9591227" cy="3416320"/>
          </a:xfrm>
          <a:prstGeom prst="rect">
            <a:avLst/>
          </a:prstGeom>
          <a:noFill/>
        </p:spPr>
        <p:txBody>
          <a:bodyPr wrap="square">
            <a:spAutoFit/>
          </a:bodyPr>
          <a:lstStyle/>
          <a:p>
            <a:r>
              <a:rPr lang="zh-CN" altLang="en-US" sz="2400" dirty="0">
                <a:solidFill>
                  <a:schemeClr val="bg2"/>
                </a:solidFill>
                <a:latin typeface="+mn-ea"/>
              </a:rPr>
              <a:t> </a:t>
            </a:r>
            <a:r>
              <a:rPr lang="en-US" altLang="zh-CN" sz="2400" dirty="0">
                <a:solidFill>
                  <a:schemeClr val="bg2"/>
                </a:solidFill>
                <a:latin typeface="+mn-ea"/>
              </a:rPr>
              <a:t>(2)</a:t>
            </a:r>
            <a:r>
              <a:rPr lang="en-US" altLang="zh-CN" sz="2400" dirty="0" err="1">
                <a:solidFill>
                  <a:srgbClr val="FF0000"/>
                </a:solidFill>
                <a:latin typeface="+mn-ea"/>
              </a:rPr>
              <a:t>getline</a:t>
            </a:r>
            <a:r>
              <a:rPr lang="zh-CN" altLang="en-US" sz="2400" dirty="0">
                <a:solidFill>
                  <a:srgbClr val="FF0000"/>
                </a:solidFill>
                <a:latin typeface="+mn-ea"/>
              </a:rPr>
              <a:t>语句</a:t>
            </a:r>
          </a:p>
          <a:p>
            <a:r>
              <a:rPr lang="zh-CN" altLang="en-US" sz="2400" dirty="0">
                <a:solidFill>
                  <a:schemeClr val="bg2"/>
                </a:solidFill>
                <a:latin typeface="+mn-ea"/>
              </a:rPr>
              <a:t>　格式：</a:t>
            </a:r>
            <a:endParaRPr lang="en-US" altLang="zh-CN" sz="2400" dirty="0">
              <a:solidFill>
                <a:schemeClr val="bg2"/>
              </a:solidFill>
              <a:latin typeface="+mn-ea"/>
            </a:endParaRPr>
          </a:p>
          <a:p>
            <a:r>
              <a:rPr lang="en-US" altLang="zh-CN" sz="2400" dirty="0">
                <a:solidFill>
                  <a:schemeClr val="bg2"/>
                </a:solidFill>
                <a:latin typeface="+mn-ea"/>
              </a:rPr>
              <a:t>	      </a:t>
            </a:r>
            <a:r>
              <a:rPr lang="en-US" altLang="zh-CN" sz="2400" dirty="0" err="1">
                <a:solidFill>
                  <a:srgbClr val="FF0000"/>
                </a:solidFill>
                <a:latin typeface="+mn-ea"/>
              </a:rPr>
              <a:t>getline</a:t>
            </a:r>
            <a:r>
              <a:rPr lang="en-US" altLang="zh-CN" sz="2400" dirty="0">
                <a:solidFill>
                  <a:srgbClr val="FF0000"/>
                </a:solidFill>
                <a:latin typeface="+mn-ea"/>
              </a:rPr>
              <a:t>(</a:t>
            </a:r>
            <a:r>
              <a:rPr lang="en-US" altLang="zh-CN" sz="2400" dirty="0" err="1">
                <a:solidFill>
                  <a:srgbClr val="FF0000"/>
                </a:solidFill>
                <a:latin typeface="+mn-ea"/>
              </a:rPr>
              <a:t>cin</a:t>
            </a:r>
            <a:r>
              <a:rPr lang="en-US" altLang="zh-CN" sz="2400" dirty="0">
                <a:solidFill>
                  <a:srgbClr val="FF0000"/>
                </a:solidFill>
                <a:latin typeface="+mn-ea"/>
              </a:rPr>
              <a:t>,</a:t>
            </a:r>
            <a:r>
              <a:rPr lang="zh-CN" altLang="en-US" sz="2400" dirty="0">
                <a:solidFill>
                  <a:srgbClr val="FF0000"/>
                </a:solidFill>
                <a:latin typeface="+mn-ea"/>
              </a:rPr>
              <a:t>字符串名称</a:t>
            </a:r>
            <a:r>
              <a:rPr lang="en-US" altLang="zh-CN" sz="2400" dirty="0">
                <a:solidFill>
                  <a:srgbClr val="FF0000"/>
                </a:solidFill>
                <a:latin typeface="+mn-ea"/>
              </a:rPr>
              <a:t>)</a:t>
            </a:r>
            <a:r>
              <a:rPr lang="zh-CN" altLang="en-US" sz="2400" dirty="0">
                <a:solidFill>
                  <a:schemeClr val="bg2"/>
                </a:solidFill>
                <a:latin typeface="+mn-ea"/>
              </a:rPr>
              <a:t>；</a:t>
            </a:r>
          </a:p>
          <a:p>
            <a:r>
              <a:rPr lang="zh-CN" altLang="en-US" sz="2400" dirty="0">
                <a:solidFill>
                  <a:schemeClr val="bg2"/>
                </a:solidFill>
                <a:latin typeface="+mn-ea"/>
              </a:rPr>
              <a:t>　说明：</a:t>
            </a:r>
            <a:endParaRPr lang="en-US" altLang="zh-CN" sz="2400" dirty="0">
              <a:solidFill>
                <a:schemeClr val="bg2"/>
              </a:solidFill>
              <a:latin typeface="+mn-ea"/>
            </a:endParaRPr>
          </a:p>
          <a:p>
            <a:r>
              <a:rPr lang="en-US" altLang="zh-CN" sz="2400" dirty="0">
                <a:solidFill>
                  <a:schemeClr val="bg2"/>
                </a:solidFill>
                <a:latin typeface="+mn-ea"/>
              </a:rPr>
              <a:t>		</a:t>
            </a:r>
            <a:r>
              <a:rPr lang="zh-CN" altLang="en-US" sz="2400" dirty="0">
                <a:solidFill>
                  <a:schemeClr val="bg2"/>
                </a:solidFill>
                <a:latin typeface="+mn-ea"/>
              </a:rPr>
              <a:t>使用</a:t>
            </a:r>
            <a:r>
              <a:rPr lang="en-US" altLang="zh-CN" sz="2400" dirty="0" err="1">
                <a:solidFill>
                  <a:schemeClr val="bg2"/>
                </a:solidFill>
                <a:latin typeface="+mn-ea"/>
              </a:rPr>
              <a:t>cin</a:t>
            </a:r>
            <a:r>
              <a:rPr lang="zh-CN" altLang="en-US" sz="2400" dirty="0">
                <a:solidFill>
                  <a:schemeClr val="bg2"/>
                </a:solidFill>
                <a:latin typeface="+mn-ea"/>
              </a:rPr>
              <a:t>只能输入一</a:t>
            </a:r>
            <a:r>
              <a:rPr lang="zh-CN" altLang="en-US" sz="2400">
                <a:solidFill>
                  <a:schemeClr val="bg2"/>
                </a:solidFill>
                <a:latin typeface="+mn-ea"/>
              </a:rPr>
              <a:t>个字符串。</a:t>
            </a:r>
            <a:endParaRPr lang="zh-CN" altLang="en-US" sz="2400" dirty="0">
              <a:solidFill>
                <a:schemeClr val="bg2"/>
              </a:solidFill>
              <a:latin typeface="+mn-ea"/>
            </a:endParaRPr>
          </a:p>
          <a:p>
            <a:r>
              <a:rPr lang="zh-CN" altLang="en-US" sz="2400">
                <a:solidFill>
                  <a:schemeClr val="bg2"/>
                </a:solidFill>
                <a:latin typeface="+mn-ea"/>
              </a:rPr>
              <a:t>　</a:t>
            </a:r>
            <a:endParaRPr lang="en-US" altLang="zh-CN" sz="2400">
              <a:solidFill>
                <a:schemeClr val="bg2"/>
              </a:solidFill>
              <a:latin typeface="+mn-ea"/>
            </a:endParaRPr>
          </a:p>
          <a:p>
            <a:r>
              <a:rPr lang="en-US" altLang="zh-CN" sz="2400">
                <a:solidFill>
                  <a:schemeClr val="bg2"/>
                </a:solidFill>
                <a:latin typeface="+mn-ea"/>
              </a:rPr>
              <a:t>	</a:t>
            </a:r>
            <a:r>
              <a:rPr lang="zh-CN" altLang="en-US" sz="2400">
                <a:solidFill>
                  <a:schemeClr val="bg2"/>
                </a:solidFill>
                <a:latin typeface="+mn-ea"/>
              </a:rPr>
              <a:t>例如</a:t>
            </a:r>
            <a:r>
              <a:rPr lang="zh-CN" altLang="en-US" sz="2400" dirty="0">
                <a:solidFill>
                  <a:schemeClr val="bg2"/>
                </a:solidFill>
                <a:latin typeface="+mn-ea"/>
              </a:rPr>
              <a:t>：</a:t>
            </a:r>
            <a:endParaRPr lang="en-US" altLang="zh-CN" sz="2400" dirty="0">
              <a:solidFill>
                <a:schemeClr val="bg2"/>
              </a:solidFill>
              <a:latin typeface="+mn-ea"/>
            </a:endParaRPr>
          </a:p>
          <a:p>
            <a:r>
              <a:rPr lang="en-US" altLang="zh-CN" sz="2400">
                <a:solidFill>
                  <a:schemeClr val="bg2"/>
                </a:solidFill>
                <a:latin typeface="+mn-ea"/>
              </a:rPr>
              <a:t>	</a:t>
            </a:r>
            <a:r>
              <a:rPr lang="en-US" altLang="zh-CN" sz="2400" dirty="0">
                <a:solidFill>
                  <a:schemeClr val="bg2"/>
                </a:solidFill>
                <a:latin typeface="+mn-ea"/>
              </a:rPr>
              <a:t>	</a:t>
            </a:r>
            <a:r>
              <a:rPr lang="en-US" altLang="zh-CN" sz="2400" dirty="0" err="1">
                <a:solidFill>
                  <a:schemeClr val="bg2"/>
                </a:solidFill>
                <a:latin typeface="+mn-ea"/>
              </a:rPr>
              <a:t>cin</a:t>
            </a:r>
            <a:r>
              <a:rPr lang="en-US" altLang="zh-CN" sz="2400" dirty="0">
                <a:solidFill>
                  <a:schemeClr val="bg2"/>
                </a:solidFill>
                <a:latin typeface="+mn-ea"/>
              </a:rPr>
              <a:t>&gt;&gt;s1</a:t>
            </a:r>
            <a:r>
              <a:rPr lang="zh-CN" altLang="en-US" sz="2400" dirty="0">
                <a:solidFill>
                  <a:schemeClr val="bg2"/>
                </a:solidFill>
                <a:latin typeface="+mn-ea"/>
              </a:rPr>
              <a:t>；</a:t>
            </a:r>
            <a:r>
              <a:rPr lang="en-US" altLang="zh-CN" sz="2400" dirty="0" err="1">
                <a:solidFill>
                  <a:schemeClr val="bg2"/>
                </a:solidFill>
                <a:latin typeface="+mn-ea"/>
              </a:rPr>
              <a:t>getline</a:t>
            </a:r>
            <a:r>
              <a:rPr lang="en-US" altLang="zh-CN" sz="2400" dirty="0">
                <a:solidFill>
                  <a:schemeClr val="bg2"/>
                </a:solidFill>
                <a:latin typeface="+mn-ea"/>
              </a:rPr>
              <a:t>(cin,s2)</a:t>
            </a:r>
            <a:r>
              <a:rPr lang="zh-CN" altLang="en-US" sz="2400" dirty="0">
                <a:solidFill>
                  <a:schemeClr val="bg2"/>
                </a:solidFill>
                <a:latin typeface="+mn-ea"/>
              </a:rPr>
              <a:t>；对于相同的输入</a:t>
            </a:r>
            <a:r>
              <a:rPr lang="en-US" altLang="zh-CN" sz="2400" dirty="0">
                <a:solidFill>
                  <a:schemeClr val="bg2"/>
                </a:solidFill>
                <a:latin typeface="+mn-ea"/>
              </a:rPr>
              <a:t>Hello World!</a:t>
            </a:r>
            <a:r>
              <a:rPr lang="zh-CN" altLang="en-US" sz="2400" dirty="0">
                <a:solidFill>
                  <a:schemeClr val="bg2"/>
                </a:solidFill>
                <a:latin typeface="+mn-ea"/>
              </a:rPr>
              <a:t>。</a:t>
            </a:r>
            <a:r>
              <a:rPr lang="en-US" altLang="zh-CN" sz="2400" dirty="0">
                <a:solidFill>
                  <a:schemeClr val="bg2"/>
                </a:solidFill>
                <a:latin typeface="+mn-ea"/>
              </a:rPr>
              <a:t>s1</a:t>
            </a:r>
            <a:r>
              <a:rPr lang="zh-CN" altLang="en-US" sz="2400" dirty="0">
                <a:solidFill>
                  <a:schemeClr val="bg2"/>
                </a:solidFill>
                <a:latin typeface="+mn-ea"/>
              </a:rPr>
              <a:t>获取的结果仅仅是</a:t>
            </a:r>
            <a:r>
              <a:rPr lang="en-US" altLang="zh-CN" sz="2400" dirty="0">
                <a:solidFill>
                  <a:schemeClr val="bg2"/>
                </a:solidFill>
                <a:latin typeface="+mn-ea"/>
              </a:rPr>
              <a:t>Hello</a:t>
            </a:r>
            <a:r>
              <a:rPr lang="zh-CN" altLang="en-US" sz="2400" dirty="0">
                <a:solidFill>
                  <a:schemeClr val="bg2"/>
                </a:solidFill>
                <a:latin typeface="+mn-ea"/>
              </a:rPr>
              <a:t>，而</a:t>
            </a:r>
            <a:r>
              <a:rPr lang="en-US" altLang="zh-CN" sz="2400" dirty="0">
                <a:solidFill>
                  <a:schemeClr val="bg2"/>
                </a:solidFill>
                <a:latin typeface="+mn-ea"/>
              </a:rPr>
              <a:t>s2</a:t>
            </a:r>
            <a:r>
              <a:rPr lang="zh-CN" altLang="en-US" sz="2400" dirty="0">
                <a:solidFill>
                  <a:schemeClr val="bg2"/>
                </a:solidFill>
                <a:latin typeface="+mn-ea"/>
              </a:rPr>
              <a:t>获取的结果则是</a:t>
            </a:r>
            <a:r>
              <a:rPr lang="en-US" altLang="zh-CN" sz="2400" dirty="0">
                <a:solidFill>
                  <a:schemeClr val="bg2"/>
                </a:solidFill>
                <a:latin typeface="+mn-ea"/>
              </a:rPr>
              <a:t>Hello </a:t>
            </a:r>
            <a:r>
              <a:rPr lang="en-US" altLang="zh-CN" sz="2400">
                <a:solidFill>
                  <a:schemeClr val="bg2"/>
                </a:solidFill>
                <a:latin typeface="+mn-ea"/>
              </a:rPr>
              <a:t>World!</a:t>
            </a:r>
            <a:endParaRPr lang="en-US" altLang="zh-CN" sz="2400" dirty="0">
              <a:solidFill>
                <a:schemeClr val="bg2"/>
              </a:solidFill>
              <a:latin typeface="+mn-ea"/>
            </a:endParaRPr>
          </a:p>
        </p:txBody>
      </p:sp>
    </p:spTree>
    <p:extLst>
      <p:ext uri="{BB962C8B-B14F-4D97-AF65-F5344CB8AC3E}">
        <p14:creationId xmlns:p14="http://schemas.microsoft.com/office/powerpoint/2010/main" val="241957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字符串输入输出</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文本框 7">
            <a:extLst>
              <a:ext uri="{FF2B5EF4-FFF2-40B4-BE49-F238E27FC236}">
                <a16:creationId xmlns:a16="http://schemas.microsoft.com/office/drawing/2014/main" id="{B9C6C341-67EE-9ACA-913E-C3E3CFEA76D8}"/>
              </a:ext>
            </a:extLst>
          </p:cNvPr>
          <p:cNvSpPr txBox="1"/>
          <p:nvPr/>
        </p:nvSpPr>
        <p:spPr>
          <a:xfrm>
            <a:off x="1604404" y="882428"/>
            <a:ext cx="9591227" cy="4689874"/>
          </a:xfrm>
          <a:prstGeom prst="rect">
            <a:avLst/>
          </a:prstGeom>
          <a:noFill/>
        </p:spPr>
        <p:txBody>
          <a:bodyPr wrap="square">
            <a:spAutoFit/>
          </a:bodyPr>
          <a:lstStyle/>
          <a:p>
            <a:endParaRPr lang="en-US" altLang="zh-CN" dirty="0">
              <a:solidFill>
                <a:schemeClr val="bg2"/>
              </a:solidFill>
              <a:latin typeface="+mn-ea"/>
            </a:endParaRPr>
          </a:p>
          <a:p>
            <a:pPr>
              <a:lnSpc>
                <a:spcPct val="200000"/>
              </a:lnSpc>
            </a:pPr>
            <a:r>
              <a:rPr lang="en-US" altLang="zh-CN" sz="2400" dirty="0">
                <a:solidFill>
                  <a:schemeClr val="bg2"/>
                </a:solidFill>
                <a:latin typeface="+mn-ea"/>
              </a:rPr>
              <a:t>2</a:t>
            </a:r>
            <a:r>
              <a:rPr lang="zh-CN" altLang="en-US" sz="2400" dirty="0">
                <a:solidFill>
                  <a:schemeClr val="bg2"/>
                </a:solidFill>
                <a:latin typeface="+mn-ea"/>
              </a:rPr>
              <a:t>、输出</a:t>
            </a:r>
          </a:p>
          <a:p>
            <a:pPr>
              <a:lnSpc>
                <a:spcPct val="200000"/>
              </a:lnSpc>
            </a:pPr>
            <a:r>
              <a:rPr lang="zh-CN" altLang="en-US" sz="2400" dirty="0">
                <a:solidFill>
                  <a:schemeClr val="bg2"/>
                </a:solidFill>
                <a:latin typeface="+mn-ea"/>
              </a:rPr>
              <a:t>　　向屏幕输出一个字符串可以使用</a:t>
            </a:r>
            <a:r>
              <a:rPr lang="en-US" altLang="zh-CN" sz="2400" dirty="0" err="1">
                <a:solidFill>
                  <a:srgbClr val="FF0000"/>
                </a:solidFill>
                <a:latin typeface="+mn-ea"/>
              </a:rPr>
              <a:t>cout</a:t>
            </a:r>
            <a:r>
              <a:rPr lang="zh-CN" altLang="en-US" sz="2400" dirty="0">
                <a:solidFill>
                  <a:srgbClr val="FF0000"/>
                </a:solidFill>
                <a:latin typeface="+mn-ea"/>
              </a:rPr>
              <a:t>语句</a:t>
            </a:r>
            <a:r>
              <a:rPr lang="zh-CN" altLang="en-US" sz="2400" dirty="0">
                <a:solidFill>
                  <a:schemeClr val="bg2"/>
                </a:solidFill>
                <a:latin typeface="+mn-ea"/>
              </a:rPr>
              <a:t>。</a:t>
            </a:r>
          </a:p>
          <a:p>
            <a:pPr>
              <a:lnSpc>
                <a:spcPct val="200000"/>
              </a:lnSpc>
            </a:pPr>
            <a:r>
              <a:rPr lang="zh-CN" altLang="en-US" sz="2400" dirty="0">
                <a:solidFill>
                  <a:schemeClr val="bg2"/>
                </a:solidFill>
                <a:latin typeface="+mn-ea"/>
              </a:rPr>
              <a:t>       格式：</a:t>
            </a:r>
            <a:endParaRPr lang="en-US" altLang="zh-CN" sz="2400" dirty="0">
              <a:solidFill>
                <a:schemeClr val="bg2"/>
              </a:solidFill>
              <a:latin typeface="+mn-ea"/>
            </a:endParaRPr>
          </a:p>
          <a:p>
            <a:pPr>
              <a:lnSpc>
                <a:spcPct val="200000"/>
              </a:lnSpc>
            </a:pPr>
            <a:r>
              <a:rPr lang="en-US" altLang="zh-CN" sz="2400" dirty="0">
                <a:solidFill>
                  <a:schemeClr val="bg2"/>
                </a:solidFill>
                <a:latin typeface="+mn-ea"/>
              </a:rPr>
              <a:t>		</a:t>
            </a:r>
            <a:r>
              <a:rPr lang="en-US" altLang="zh-CN" sz="2400" dirty="0" err="1">
                <a:solidFill>
                  <a:srgbClr val="FF0000"/>
                </a:solidFill>
                <a:latin typeface="+mn-ea"/>
              </a:rPr>
              <a:t>cout</a:t>
            </a:r>
            <a:r>
              <a:rPr lang="en-US" altLang="zh-CN" sz="2400" dirty="0">
                <a:solidFill>
                  <a:srgbClr val="FF0000"/>
                </a:solidFill>
                <a:latin typeface="+mn-ea"/>
              </a:rPr>
              <a:t>&lt;&lt;</a:t>
            </a:r>
            <a:r>
              <a:rPr lang="zh-CN" altLang="en-US" sz="2400" dirty="0">
                <a:solidFill>
                  <a:srgbClr val="FF0000"/>
                </a:solidFill>
                <a:latin typeface="+mn-ea"/>
              </a:rPr>
              <a:t>字符串名称</a:t>
            </a:r>
            <a:r>
              <a:rPr lang="en-US" altLang="zh-CN" sz="2400" dirty="0">
                <a:solidFill>
                  <a:srgbClr val="FF0000"/>
                </a:solidFill>
                <a:latin typeface="+mn-ea"/>
              </a:rPr>
              <a:t>;</a:t>
            </a:r>
          </a:p>
          <a:p>
            <a:pPr>
              <a:lnSpc>
                <a:spcPct val="200000"/>
              </a:lnSpc>
            </a:pPr>
            <a:r>
              <a:rPr lang="en-US" altLang="zh-CN" sz="2400" dirty="0">
                <a:solidFill>
                  <a:schemeClr val="bg2"/>
                </a:solidFill>
                <a:latin typeface="+mn-ea"/>
              </a:rPr>
              <a:t>       </a:t>
            </a:r>
            <a:r>
              <a:rPr lang="zh-CN" altLang="en-US" sz="2400" dirty="0">
                <a:solidFill>
                  <a:schemeClr val="bg2"/>
                </a:solidFill>
                <a:latin typeface="+mn-ea"/>
              </a:rPr>
              <a:t>说明：</a:t>
            </a:r>
          </a:p>
          <a:p>
            <a:pPr>
              <a:lnSpc>
                <a:spcPct val="200000"/>
              </a:lnSpc>
            </a:pPr>
            <a:r>
              <a:rPr lang="zh-CN" altLang="en-US" sz="2400" dirty="0">
                <a:solidFill>
                  <a:schemeClr val="bg2"/>
                </a:solidFill>
                <a:latin typeface="+mn-ea"/>
              </a:rPr>
              <a:t>　　　    输出字符串不包括字符串结束标志符‘</a:t>
            </a:r>
            <a:r>
              <a:rPr lang="en-US" altLang="zh-CN" sz="2400" dirty="0">
                <a:solidFill>
                  <a:schemeClr val="bg2"/>
                </a:solidFill>
                <a:latin typeface="+mn-ea"/>
              </a:rPr>
              <a:t>\0’</a:t>
            </a:r>
            <a:endParaRPr lang="zh-CN" altLang="en-US" sz="2400" dirty="0">
              <a:solidFill>
                <a:schemeClr val="bg2"/>
              </a:solidFill>
              <a:latin typeface="+mn-ea"/>
            </a:endParaRPr>
          </a:p>
        </p:txBody>
      </p:sp>
    </p:spTree>
    <p:extLst>
      <p:ext uri="{BB962C8B-B14F-4D97-AF65-F5344CB8AC3E}">
        <p14:creationId xmlns:p14="http://schemas.microsoft.com/office/powerpoint/2010/main" val="331190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4941" y="-32221"/>
            <a:ext cx="10441859" cy="747252"/>
            <a:chOff x="934941" y="-81383"/>
            <a:chExt cx="10441859" cy="747252"/>
          </a:xfrm>
        </p:grpSpPr>
        <p:sp>
          <p:nvSpPr>
            <p:cNvPr id="4" name="矩形 3"/>
            <p:cNvSpPr/>
            <p:nvPr/>
          </p:nvSpPr>
          <p:spPr>
            <a:xfrm>
              <a:off x="934941"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代码阅读</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177920" y="766732"/>
            <a:ext cx="3915757" cy="2862322"/>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a:t>
            </a:r>
            <a:r>
              <a:rPr lang="en-US" altLang="zh-CN" sz="2000" b="0" dirty="0">
                <a:solidFill>
                  <a:srgbClr val="A31515"/>
                </a:solidFill>
                <a:effectLst/>
                <a:latin typeface="JetBrains Mono" panose="02000009000000000000" pitchFamily="49" charset="0"/>
              </a:rPr>
              <a:t>&lt;bits/stdc++.h&gt;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string s;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getline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 s);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 s &lt;&lt; </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p:txBody>
      </p:sp>
      <p:sp>
        <p:nvSpPr>
          <p:cNvPr id="8" name="文本框 7">
            <a:extLst>
              <a:ext uri="{FF2B5EF4-FFF2-40B4-BE49-F238E27FC236}">
                <a16:creationId xmlns:a16="http://schemas.microsoft.com/office/drawing/2014/main" id="{71DEB011-DC68-FD64-509C-428CE1391256}"/>
              </a:ext>
            </a:extLst>
          </p:cNvPr>
          <p:cNvSpPr txBox="1"/>
          <p:nvPr/>
        </p:nvSpPr>
        <p:spPr>
          <a:xfrm>
            <a:off x="6096000" y="766732"/>
            <a:ext cx="4044462" cy="2862322"/>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string s;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 &gt;&gt; s;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 s &lt;&lt; </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p:txBody>
      </p:sp>
      <p:pic>
        <p:nvPicPr>
          <p:cNvPr id="2" name="图片 1">
            <a:extLst>
              <a:ext uri="{FF2B5EF4-FFF2-40B4-BE49-F238E27FC236}">
                <a16:creationId xmlns:a16="http://schemas.microsoft.com/office/drawing/2014/main" id="{C2F51D4E-220A-8C7F-4063-953FB84D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920" y="4375802"/>
            <a:ext cx="2117465" cy="769988"/>
          </a:xfrm>
          <a:prstGeom prst="rect">
            <a:avLst/>
          </a:prstGeom>
        </p:spPr>
      </p:pic>
      <p:pic>
        <p:nvPicPr>
          <p:cNvPr id="7" name="图片 6">
            <a:extLst>
              <a:ext uri="{FF2B5EF4-FFF2-40B4-BE49-F238E27FC236}">
                <a16:creationId xmlns:a16="http://schemas.microsoft.com/office/drawing/2014/main" id="{06B54E75-FF20-1DCE-A829-1361D65E1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58925"/>
            <a:ext cx="2253859" cy="768075"/>
          </a:xfrm>
          <a:prstGeom prst="rect">
            <a:avLst/>
          </a:prstGeom>
        </p:spPr>
      </p:pic>
    </p:spTree>
    <p:extLst>
      <p:ext uri="{BB962C8B-B14F-4D97-AF65-F5344CB8AC3E}">
        <p14:creationId xmlns:p14="http://schemas.microsoft.com/office/powerpoint/2010/main" val="280599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字符串处理函数</a:t>
              </a:r>
              <a:endParaRPr lang="en-US" altLang="zh-CN" sz="3200" b="1" dirty="0"/>
            </a:p>
          </p:txBody>
        </p:sp>
        <p:pic>
          <p:nvPicPr>
            <p:cNvPr id="5" name="图片 4"/>
            <p:cNvPicPr>
              <a:picLocks noChangeAspect="1"/>
            </p:cNvPicPr>
            <p:nvPr/>
          </p:nvPicPr>
          <p:blipFill>
            <a:blip r:embed="rId3"/>
            <a:stretch>
              <a:fillRect/>
            </a:stretch>
          </p:blipFill>
          <p:spPr>
            <a:xfrm>
              <a:off x="10358154" y="-16942"/>
              <a:ext cx="737680" cy="682811"/>
            </a:xfrm>
            <a:prstGeom prst="rect">
              <a:avLst/>
            </a:prstGeom>
          </p:spPr>
        </p:pic>
      </p:grpSp>
      <p:sp>
        <p:nvSpPr>
          <p:cNvPr id="8" name="文本框 7">
            <a:extLst>
              <a:ext uri="{FF2B5EF4-FFF2-40B4-BE49-F238E27FC236}">
                <a16:creationId xmlns:a16="http://schemas.microsoft.com/office/drawing/2014/main" id="{B9C6C341-67EE-9ACA-913E-C3E3CFEA76D8}"/>
              </a:ext>
            </a:extLst>
          </p:cNvPr>
          <p:cNvSpPr txBox="1"/>
          <p:nvPr/>
        </p:nvSpPr>
        <p:spPr>
          <a:xfrm>
            <a:off x="1298446" y="845106"/>
            <a:ext cx="9591227" cy="369332"/>
          </a:xfrm>
          <a:prstGeom prst="rect">
            <a:avLst/>
          </a:prstGeom>
          <a:noFill/>
        </p:spPr>
        <p:txBody>
          <a:bodyPr wrap="square">
            <a:spAutoFit/>
          </a:bodyPr>
          <a:lstStyle/>
          <a:p>
            <a:r>
              <a:rPr lang="zh-CN" altLang="en-US" dirty="0">
                <a:solidFill>
                  <a:schemeClr val="bg2"/>
                </a:solidFill>
                <a:latin typeface="+mn-ea"/>
              </a:rPr>
              <a:t> 常用的字符串函数：</a:t>
            </a:r>
          </a:p>
        </p:txBody>
      </p:sp>
      <p:graphicFrame>
        <p:nvGraphicFramePr>
          <p:cNvPr id="2" name="表格 1">
            <a:extLst>
              <a:ext uri="{FF2B5EF4-FFF2-40B4-BE49-F238E27FC236}">
                <a16:creationId xmlns:a16="http://schemas.microsoft.com/office/drawing/2014/main" id="{D1391CAA-E3FC-81EB-A41D-8756223C49DA}"/>
              </a:ext>
            </a:extLst>
          </p:cNvPr>
          <p:cNvGraphicFramePr/>
          <p:nvPr>
            <p:custDataLst>
              <p:tags r:id="rId1"/>
            </p:custDataLst>
            <p:extLst>
              <p:ext uri="{D42A27DB-BD31-4B8C-83A1-F6EECF244321}">
                <p14:modId xmlns:p14="http://schemas.microsoft.com/office/powerpoint/2010/main" val="2195072372"/>
              </p:ext>
            </p:extLst>
          </p:nvPr>
        </p:nvGraphicFramePr>
        <p:xfrm>
          <a:off x="1077342" y="1214438"/>
          <a:ext cx="10239587" cy="5353304"/>
        </p:xfrm>
        <a:graphic>
          <a:graphicData uri="http://schemas.openxmlformats.org/drawingml/2006/table">
            <a:tbl>
              <a:tblPr>
                <a:tableStyleId>{35758FB7-9AC5-4552-8A53-C91805E547FA}</a:tableStyleId>
              </a:tblPr>
              <a:tblGrid>
                <a:gridCol w="4613487">
                  <a:extLst>
                    <a:ext uri="{9D8B030D-6E8A-4147-A177-3AD203B41FA5}">
                      <a16:colId xmlns:a16="http://schemas.microsoft.com/office/drawing/2014/main" val="20000"/>
                    </a:ext>
                  </a:extLst>
                </a:gridCol>
                <a:gridCol w="5626100">
                  <a:extLst>
                    <a:ext uri="{9D8B030D-6E8A-4147-A177-3AD203B41FA5}">
                      <a16:colId xmlns:a16="http://schemas.microsoft.com/office/drawing/2014/main" val="20001"/>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函数格式</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a:solidFill>
                            <a:schemeClr val="bg1"/>
                          </a:solidFill>
                          <a:latin typeface="+mn-ea"/>
                          <a:ea typeface="+mn-ea"/>
                          <a:sym typeface="宋体" panose="02010600030101010101" pitchFamily="2" charset="-122"/>
                        </a:rPr>
                        <a:t>函数功能</a:t>
                      </a:r>
                    </a:p>
                  </a:txBody>
                  <a:tcPr marL="121920" marR="121920" marT="60960" marB="60960"/>
                </a:tc>
                <a:extLst>
                  <a:ext uri="{0D108BD9-81ED-4DB2-BD59-A6C34878D82A}">
                    <a16:rowId xmlns:a16="http://schemas.microsoft.com/office/drawing/2014/main" val="10000"/>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bg1"/>
                          </a:solidFill>
                          <a:latin typeface="+mn-ea"/>
                          <a:ea typeface="+mn-ea"/>
                          <a:sym typeface="宋体" panose="02010600030101010101" pitchFamily="2" charset="-122"/>
                        </a:rPr>
                        <a:t>字符串名</a:t>
                      </a:r>
                      <a:r>
                        <a:rPr lang="en-US" altLang="zh-CN" sz="1600" b="0" u="none" kern="1200" baseline="0" dirty="0">
                          <a:solidFill>
                            <a:schemeClr val="bg1"/>
                          </a:solidFill>
                          <a:latin typeface="+mn-ea"/>
                          <a:ea typeface="+mn-ea"/>
                          <a:cs typeface="+mn-cs"/>
                          <a:sym typeface="宋体" pitchFamily="2" charset="-122"/>
                        </a:rPr>
                        <a:t>.size()</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u="none" kern="1200" baseline="0" dirty="0">
                          <a:solidFill>
                            <a:schemeClr val="bg1"/>
                          </a:solidFill>
                          <a:latin typeface="+mn-ea"/>
                          <a:ea typeface="+mn-ea"/>
                          <a:cs typeface="+mn-cs"/>
                          <a:sym typeface="宋体" pitchFamily="2" charset="-122"/>
                        </a:rPr>
                        <a:t>返回</a:t>
                      </a:r>
                      <a:r>
                        <a:rPr lang="zh-CN" altLang="en-US" sz="1600" b="0" u="none" kern="1200" baseline="0" dirty="0">
                          <a:solidFill>
                            <a:schemeClr val="bg1"/>
                          </a:solidFill>
                          <a:latin typeface="+mn-ea"/>
                          <a:ea typeface="+mn-ea"/>
                          <a:cs typeface="+mn-cs"/>
                          <a:sym typeface="Times New Roman" pitchFamily="18" charset="0"/>
                        </a:rPr>
                        <a:t>字符串</a:t>
                      </a:r>
                      <a:r>
                        <a:rPr lang="zh-CN" altLang="en-US" sz="1600" b="0" u="none" kern="1200" baseline="0" dirty="0">
                          <a:solidFill>
                            <a:schemeClr val="bg1"/>
                          </a:solidFill>
                          <a:latin typeface="+mn-ea"/>
                          <a:ea typeface="+mn-ea"/>
                          <a:cs typeface="+mn-cs"/>
                          <a:sym typeface="宋体" pitchFamily="2" charset="-122"/>
                        </a:rPr>
                        <a:t>中字符的个数，</a:t>
                      </a:r>
                      <a:r>
                        <a:rPr lang="en-US" altLang="zh-CN" sz="1600" b="0" u="none" kern="1200" baseline="0" dirty="0" err="1">
                          <a:solidFill>
                            <a:schemeClr val="bg1"/>
                          </a:solidFill>
                          <a:latin typeface="+mn-ea"/>
                          <a:ea typeface="+mn-ea"/>
                          <a:cs typeface="+mn-cs"/>
                          <a:sym typeface="宋体" pitchFamily="2" charset="-122"/>
                        </a:rPr>
                        <a:t>strlen</a:t>
                      </a:r>
                      <a:r>
                        <a:rPr lang="en-US" altLang="zh-CN" sz="1600" b="0" u="none" kern="1200" baseline="0" dirty="0">
                          <a:solidFill>
                            <a:schemeClr val="bg1"/>
                          </a:solidFill>
                          <a:latin typeface="+mn-ea"/>
                          <a:ea typeface="+mn-ea"/>
                          <a:cs typeface="+mn-cs"/>
                          <a:sym typeface="宋体" pitchFamily="2" charset="-122"/>
                        </a:rPr>
                        <a:t>()</a:t>
                      </a:r>
                      <a:r>
                        <a:rPr lang="zh-CN" altLang="en-US" sz="1600" b="0" u="none" kern="1200" baseline="0" dirty="0">
                          <a:solidFill>
                            <a:schemeClr val="bg1"/>
                          </a:solidFill>
                          <a:latin typeface="+mn-ea"/>
                          <a:ea typeface="+mn-ea"/>
                          <a:cs typeface="+mn-cs"/>
                          <a:sym typeface="宋体" pitchFamily="2" charset="-122"/>
                        </a:rPr>
                        <a:t>用法与</a:t>
                      </a:r>
                      <a:r>
                        <a:rPr lang="en-US" altLang="zh-CN" sz="1600" b="0" u="none" kern="1200" baseline="0" dirty="0">
                          <a:solidFill>
                            <a:schemeClr val="bg1"/>
                          </a:solidFill>
                          <a:latin typeface="+mn-ea"/>
                          <a:ea typeface="+mn-ea"/>
                          <a:cs typeface="+mn-cs"/>
                          <a:sym typeface="宋体" pitchFamily="2" charset="-122"/>
                        </a:rPr>
                        <a:t>.size()</a:t>
                      </a:r>
                      <a:r>
                        <a:rPr lang="zh-CN" altLang="en-US" sz="1600" b="0" u="none" kern="1200" baseline="0" dirty="0">
                          <a:solidFill>
                            <a:schemeClr val="bg1"/>
                          </a:solidFill>
                          <a:latin typeface="+mn-ea"/>
                          <a:ea typeface="+mn-ea"/>
                          <a:cs typeface="+mn-cs"/>
                          <a:sym typeface="宋体" pitchFamily="2" charset="-122"/>
                        </a:rPr>
                        <a:t>相同</a:t>
                      </a:r>
                    </a:p>
                  </a:txBody>
                  <a:tcPr marL="121920" marR="121920" marT="60960" marB="60960"/>
                </a:tc>
                <a:extLst>
                  <a:ext uri="{0D108BD9-81ED-4DB2-BD59-A6C34878D82A}">
                    <a16:rowId xmlns:a16="http://schemas.microsoft.com/office/drawing/2014/main" val="3321897743"/>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dirty="0" err="1">
                          <a:solidFill>
                            <a:schemeClr val="bg1"/>
                          </a:solidFill>
                          <a:latin typeface="+mn-ea"/>
                          <a:ea typeface="+mn-ea"/>
                          <a:sym typeface="宋体" panose="02010600030101010101" pitchFamily="2" charset="-122"/>
                        </a:rPr>
                        <a:t>strcat</a:t>
                      </a:r>
                      <a:r>
                        <a:rPr lang="en-US" altLang="zh-CN" sz="1600" b="0" dirty="0">
                          <a:solidFill>
                            <a:schemeClr val="bg1"/>
                          </a:solidFill>
                          <a:latin typeface="+mn-ea"/>
                          <a:ea typeface="+mn-ea"/>
                          <a:sym typeface="宋体" panose="02010600030101010101" pitchFamily="2" charset="-122"/>
                        </a:rPr>
                        <a:t>(</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2)</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将字符串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连接到字符串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后边，返回字符串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的值。</a:t>
                      </a:r>
                    </a:p>
                  </a:txBody>
                  <a:tcPr marL="121920" marR="121920" marT="60960" marB="60960"/>
                </a:tc>
                <a:extLst>
                  <a:ext uri="{0D108BD9-81ED-4DB2-BD59-A6C34878D82A}">
                    <a16:rowId xmlns:a16="http://schemas.microsoft.com/office/drawing/2014/main" val="10001"/>
                  </a:ext>
                </a:extLst>
              </a:tr>
              <a:tr h="4699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dirty="0" err="1">
                          <a:solidFill>
                            <a:schemeClr val="bg1"/>
                          </a:solidFill>
                          <a:latin typeface="+mn-ea"/>
                          <a:ea typeface="+mn-ea"/>
                          <a:sym typeface="宋体" panose="02010600030101010101" pitchFamily="2" charset="-122"/>
                        </a:rPr>
                        <a:t>strncat</a:t>
                      </a:r>
                      <a:r>
                        <a:rPr lang="en-US" altLang="zh-CN" sz="1600" b="0" dirty="0">
                          <a:solidFill>
                            <a:schemeClr val="bg1"/>
                          </a:solidFill>
                          <a:latin typeface="+mn-ea"/>
                          <a:ea typeface="+mn-ea"/>
                          <a:sym typeface="宋体" panose="02010600030101010101" pitchFamily="2" charset="-122"/>
                        </a:rPr>
                        <a:t>(</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长度</a:t>
                      </a:r>
                      <a:r>
                        <a:rPr lang="en-US" altLang="zh-CN" sz="1600" b="0" dirty="0">
                          <a:solidFill>
                            <a:schemeClr val="bg1"/>
                          </a:solidFill>
                          <a:latin typeface="+mn-ea"/>
                          <a:ea typeface="+mn-ea"/>
                          <a:sym typeface="宋体" panose="02010600030101010101" pitchFamily="2" charset="-122"/>
                        </a:rPr>
                        <a:t>n)</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a:solidFill>
                            <a:schemeClr val="bg1"/>
                          </a:solidFill>
                          <a:latin typeface="+mn-ea"/>
                          <a:ea typeface="+mn-ea"/>
                          <a:sym typeface="宋体" panose="02010600030101010101" pitchFamily="2" charset="-122"/>
                        </a:rPr>
                        <a:t>将字符串</a:t>
                      </a:r>
                      <a:r>
                        <a:rPr lang="en-US" altLang="zh-CN" sz="1600" b="0">
                          <a:solidFill>
                            <a:schemeClr val="bg1"/>
                          </a:solidFill>
                          <a:latin typeface="+mn-ea"/>
                          <a:ea typeface="+mn-ea"/>
                          <a:sym typeface="宋体" panose="02010600030101010101" pitchFamily="2" charset="-122"/>
                        </a:rPr>
                        <a:t>2</a:t>
                      </a:r>
                      <a:r>
                        <a:rPr lang="zh-CN" altLang="en-US" sz="1600" b="0">
                          <a:solidFill>
                            <a:schemeClr val="bg1"/>
                          </a:solidFill>
                          <a:latin typeface="+mn-ea"/>
                          <a:ea typeface="+mn-ea"/>
                          <a:sym typeface="宋体" panose="02010600030101010101" pitchFamily="2" charset="-122"/>
                        </a:rPr>
                        <a:t>前</a:t>
                      </a:r>
                      <a:r>
                        <a:rPr lang="en-US" altLang="zh-CN" sz="1600" b="0">
                          <a:solidFill>
                            <a:schemeClr val="bg1"/>
                          </a:solidFill>
                          <a:latin typeface="+mn-ea"/>
                          <a:ea typeface="+mn-ea"/>
                          <a:sym typeface="宋体" panose="02010600030101010101" pitchFamily="2" charset="-122"/>
                        </a:rPr>
                        <a:t>n</a:t>
                      </a:r>
                      <a:r>
                        <a:rPr lang="zh-CN" altLang="en-US" sz="1600" b="0">
                          <a:solidFill>
                            <a:schemeClr val="bg1"/>
                          </a:solidFill>
                          <a:latin typeface="+mn-ea"/>
                          <a:ea typeface="+mn-ea"/>
                          <a:sym typeface="宋体" panose="02010600030101010101" pitchFamily="2" charset="-122"/>
                        </a:rPr>
                        <a:t>个字符连接到字符串</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后边，返回字符串</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的值。</a:t>
                      </a:r>
                    </a:p>
                  </a:txBody>
                  <a:tcPr marL="121920" marR="121920" marT="60960" marB="60960"/>
                </a:tc>
                <a:extLst>
                  <a:ext uri="{0D108BD9-81ED-4DB2-BD59-A6C34878D82A}">
                    <a16:rowId xmlns:a16="http://schemas.microsoft.com/office/drawing/2014/main" val="10002"/>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dirty="0" err="1">
                          <a:solidFill>
                            <a:schemeClr val="bg1"/>
                          </a:solidFill>
                          <a:latin typeface="+mn-ea"/>
                          <a:ea typeface="+mn-ea"/>
                          <a:sym typeface="宋体" panose="02010600030101010101" pitchFamily="2" charset="-122"/>
                        </a:rPr>
                        <a:t>strcpy</a:t>
                      </a:r>
                      <a:r>
                        <a:rPr lang="en-US" altLang="zh-CN" sz="1600" b="0" dirty="0">
                          <a:solidFill>
                            <a:schemeClr val="bg1"/>
                          </a:solidFill>
                          <a:latin typeface="+mn-ea"/>
                          <a:ea typeface="+mn-ea"/>
                          <a:sym typeface="宋体" panose="02010600030101010101" pitchFamily="2" charset="-122"/>
                        </a:rPr>
                        <a:t>(</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字符串名</a:t>
                      </a:r>
                      <a:r>
                        <a:rPr lang="en-US" altLang="zh-CN" sz="1600" b="0" dirty="0">
                          <a:solidFill>
                            <a:schemeClr val="bg1"/>
                          </a:solidFill>
                          <a:latin typeface="+mn-ea"/>
                          <a:ea typeface="+mn-ea"/>
                          <a:sym typeface="宋体" panose="02010600030101010101" pitchFamily="2" charset="-122"/>
                        </a:rPr>
                        <a:t>2)</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a:solidFill>
                            <a:schemeClr val="bg1"/>
                          </a:solidFill>
                          <a:latin typeface="+mn-ea"/>
                          <a:ea typeface="+mn-ea"/>
                          <a:sym typeface="宋体" panose="02010600030101010101" pitchFamily="2" charset="-122"/>
                        </a:rPr>
                        <a:t>将字符串</a:t>
                      </a:r>
                      <a:r>
                        <a:rPr lang="en-US" altLang="zh-CN" sz="1600" b="0">
                          <a:solidFill>
                            <a:schemeClr val="bg1"/>
                          </a:solidFill>
                          <a:latin typeface="+mn-ea"/>
                          <a:ea typeface="+mn-ea"/>
                          <a:sym typeface="宋体" panose="02010600030101010101" pitchFamily="2" charset="-122"/>
                        </a:rPr>
                        <a:t>2</a:t>
                      </a:r>
                      <a:r>
                        <a:rPr lang="zh-CN" altLang="en-US" sz="1600" b="0">
                          <a:solidFill>
                            <a:schemeClr val="bg1"/>
                          </a:solidFill>
                          <a:latin typeface="+mn-ea"/>
                          <a:ea typeface="+mn-ea"/>
                          <a:sym typeface="宋体" panose="02010600030101010101" pitchFamily="2" charset="-122"/>
                        </a:rPr>
                        <a:t>复制到字符串</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里，返回字符串</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的值。</a:t>
                      </a:r>
                    </a:p>
                  </a:txBody>
                  <a:tcPr marL="121920" marR="121920" marT="60960" marB="60960"/>
                </a:tc>
                <a:extLst>
                  <a:ext uri="{0D108BD9-81ED-4DB2-BD59-A6C34878D82A}">
                    <a16:rowId xmlns:a16="http://schemas.microsoft.com/office/drawing/2014/main" val="10003"/>
                  </a:ext>
                </a:extLst>
              </a:tr>
              <a:tr h="4699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strncpy(</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2,</a:t>
                      </a:r>
                      <a:r>
                        <a:rPr lang="zh-CN" altLang="en-US" sz="1600" b="0">
                          <a:solidFill>
                            <a:schemeClr val="bg1"/>
                          </a:solidFill>
                          <a:latin typeface="+mn-ea"/>
                          <a:ea typeface="+mn-ea"/>
                          <a:sym typeface="宋体" panose="02010600030101010101" pitchFamily="2" charset="-122"/>
                        </a:rPr>
                        <a:t>长度</a:t>
                      </a:r>
                      <a:r>
                        <a:rPr lang="en-US" altLang="zh-CN" sz="1600" b="0">
                          <a:solidFill>
                            <a:schemeClr val="bg1"/>
                          </a:solidFill>
                          <a:latin typeface="+mn-ea"/>
                          <a:ea typeface="+mn-ea"/>
                          <a:sym typeface="宋体" panose="02010600030101010101" pitchFamily="2" charset="-122"/>
                        </a:rPr>
                        <a:t>n)</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将字符串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前</a:t>
                      </a:r>
                      <a:r>
                        <a:rPr lang="en-US" altLang="zh-CN" sz="1600" b="0" dirty="0">
                          <a:solidFill>
                            <a:schemeClr val="bg1"/>
                          </a:solidFill>
                          <a:latin typeface="+mn-ea"/>
                          <a:ea typeface="+mn-ea"/>
                          <a:sym typeface="宋体" panose="02010600030101010101" pitchFamily="2" charset="-122"/>
                        </a:rPr>
                        <a:t>n</a:t>
                      </a:r>
                      <a:r>
                        <a:rPr lang="zh-CN" altLang="en-US" sz="1600" b="0" dirty="0">
                          <a:solidFill>
                            <a:schemeClr val="bg1"/>
                          </a:solidFill>
                          <a:latin typeface="+mn-ea"/>
                          <a:ea typeface="+mn-ea"/>
                          <a:sym typeface="宋体" panose="02010600030101010101" pitchFamily="2" charset="-122"/>
                        </a:rPr>
                        <a:t>个字符复制到字符串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里，返回字符串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的值。</a:t>
                      </a:r>
                    </a:p>
                  </a:txBody>
                  <a:tcPr marL="121920" marR="121920" marT="60960" marB="60960"/>
                </a:tc>
                <a:extLst>
                  <a:ext uri="{0D108BD9-81ED-4DB2-BD59-A6C34878D82A}">
                    <a16:rowId xmlns:a16="http://schemas.microsoft.com/office/drawing/2014/main" val="10004"/>
                  </a:ext>
                </a:extLst>
              </a:tr>
              <a:tr h="1243584">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strcmp(</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2)</a:t>
                      </a:r>
                    </a:p>
                  </a:txBody>
                  <a:tcPr marL="121920" marR="121920" marT="60960" marB="60960" anchor="ct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比较字符串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和字符串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的大小，比较的结果由函数带回；</a:t>
                      </a:r>
                    </a:p>
                    <a:p>
                      <a:pPr marL="0" lvl="0" indent="0">
                        <a:buNone/>
                      </a:pPr>
                      <a:r>
                        <a:rPr lang="zh-CN" altLang="en-US" sz="1600" b="0" dirty="0">
                          <a:solidFill>
                            <a:schemeClr val="bg1"/>
                          </a:solidFill>
                          <a:latin typeface="+mn-ea"/>
                          <a:ea typeface="+mn-ea"/>
                          <a:sym typeface="宋体" panose="02010600030101010101" pitchFamily="2" charset="-122"/>
                        </a:rPr>
                        <a:t>如果字符串</a:t>
                      </a:r>
                      <a:r>
                        <a:rPr lang="en-US" altLang="zh-CN" sz="1600" b="0" dirty="0">
                          <a:solidFill>
                            <a:schemeClr val="bg1"/>
                          </a:solidFill>
                          <a:latin typeface="+mn-ea"/>
                          <a:ea typeface="+mn-ea"/>
                          <a:sym typeface="宋体" panose="02010600030101010101" pitchFamily="2" charset="-122"/>
                        </a:rPr>
                        <a:t>1&gt;</a:t>
                      </a:r>
                      <a:r>
                        <a:rPr lang="zh-CN" altLang="en-US" sz="1600" b="0" dirty="0">
                          <a:solidFill>
                            <a:schemeClr val="bg1"/>
                          </a:solidFill>
                          <a:latin typeface="+mn-ea"/>
                          <a:ea typeface="+mn-ea"/>
                          <a:sym typeface="宋体" panose="02010600030101010101" pitchFamily="2" charset="-122"/>
                        </a:rPr>
                        <a:t>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，返回一个正整数；</a:t>
                      </a:r>
                    </a:p>
                    <a:p>
                      <a:pPr marL="0" lvl="0" indent="0">
                        <a:buNone/>
                      </a:pPr>
                      <a:r>
                        <a:rPr lang="zh-CN" altLang="en-US" sz="1600" b="0" dirty="0">
                          <a:solidFill>
                            <a:schemeClr val="bg1"/>
                          </a:solidFill>
                          <a:latin typeface="+mn-ea"/>
                          <a:ea typeface="+mn-ea"/>
                          <a:sym typeface="宋体" panose="02010600030101010101" pitchFamily="2" charset="-122"/>
                        </a:rPr>
                        <a:t>如果字符串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，返回</a:t>
                      </a:r>
                      <a:r>
                        <a:rPr lang="en-US" altLang="zh-CN" sz="1600" b="0" dirty="0">
                          <a:solidFill>
                            <a:schemeClr val="bg1"/>
                          </a:solidFill>
                          <a:latin typeface="+mn-ea"/>
                          <a:ea typeface="+mn-ea"/>
                          <a:sym typeface="宋体" panose="02010600030101010101" pitchFamily="2" charset="-122"/>
                        </a:rPr>
                        <a:t>0</a:t>
                      </a:r>
                      <a:r>
                        <a:rPr lang="zh-CN" altLang="en-US" sz="1600" b="0" dirty="0">
                          <a:solidFill>
                            <a:schemeClr val="bg1"/>
                          </a:solidFill>
                          <a:latin typeface="+mn-ea"/>
                          <a:ea typeface="+mn-ea"/>
                          <a:sym typeface="宋体" panose="02010600030101010101" pitchFamily="2" charset="-122"/>
                        </a:rPr>
                        <a:t>；</a:t>
                      </a:r>
                    </a:p>
                    <a:p>
                      <a:pPr marL="0" lvl="0" indent="0">
                        <a:buNone/>
                      </a:pPr>
                      <a:r>
                        <a:rPr lang="zh-CN" altLang="en-US" sz="1600" b="0" dirty="0">
                          <a:solidFill>
                            <a:schemeClr val="bg1"/>
                          </a:solidFill>
                          <a:latin typeface="+mn-ea"/>
                          <a:ea typeface="+mn-ea"/>
                          <a:sym typeface="宋体" panose="02010600030101010101" pitchFamily="2" charset="-122"/>
                        </a:rPr>
                        <a:t>如果字符串</a:t>
                      </a:r>
                      <a:r>
                        <a:rPr lang="en-US" altLang="zh-CN" sz="1600" b="0" dirty="0">
                          <a:solidFill>
                            <a:schemeClr val="bg1"/>
                          </a:solidFill>
                          <a:latin typeface="+mn-ea"/>
                          <a:ea typeface="+mn-ea"/>
                          <a:sym typeface="宋体" panose="02010600030101010101" pitchFamily="2" charset="-122"/>
                        </a:rPr>
                        <a:t>1&lt;</a:t>
                      </a:r>
                      <a:r>
                        <a:rPr lang="zh-CN" altLang="en-US" sz="1600" b="0" dirty="0">
                          <a:solidFill>
                            <a:schemeClr val="bg1"/>
                          </a:solidFill>
                          <a:latin typeface="+mn-ea"/>
                          <a:ea typeface="+mn-ea"/>
                          <a:sym typeface="宋体" panose="02010600030101010101" pitchFamily="2" charset="-122"/>
                        </a:rPr>
                        <a:t>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，返回一个负整数；</a:t>
                      </a:r>
                    </a:p>
                  </a:txBody>
                  <a:tcPr marL="121920" marR="121920" marT="60960" marB="60960"/>
                </a:tc>
                <a:extLst>
                  <a:ext uri="{0D108BD9-81ED-4DB2-BD59-A6C34878D82A}">
                    <a16:rowId xmlns:a16="http://schemas.microsoft.com/office/drawing/2014/main" val="10005"/>
                  </a:ext>
                </a:extLst>
              </a:tr>
              <a:tr h="609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strncmp(</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1,</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2,</a:t>
                      </a:r>
                      <a:r>
                        <a:rPr lang="zh-CN" altLang="en-US" sz="1600" b="0">
                          <a:solidFill>
                            <a:schemeClr val="bg1"/>
                          </a:solidFill>
                          <a:latin typeface="+mn-ea"/>
                          <a:ea typeface="+mn-ea"/>
                          <a:sym typeface="宋体" panose="02010600030101010101" pitchFamily="2" charset="-122"/>
                        </a:rPr>
                        <a:t>长度</a:t>
                      </a:r>
                      <a:r>
                        <a:rPr lang="en-US" altLang="zh-CN" sz="1600" b="0">
                          <a:solidFill>
                            <a:schemeClr val="bg1"/>
                          </a:solidFill>
                          <a:latin typeface="+mn-ea"/>
                          <a:ea typeface="+mn-ea"/>
                          <a:sym typeface="宋体" panose="02010600030101010101" pitchFamily="2" charset="-122"/>
                        </a:rPr>
                        <a:t>n)</a:t>
                      </a:r>
                    </a:p>
                  </a:txBody>
                  <a:tcPr marL="121920" marR="121920" marT="60960" marB="60960" anchor="ct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比较字符串</a:t>
                      </a:r>
                      <a:r>
                        <a:rPr lang="en-US" altLang="zh-CN" sz="1600" b="0" dirty="0">
                          <a:solidFill>
                            <a:schemeClr val="bg1"/>
                          </a:solidFill>
                          <a:latin typeface="+mn-ea"/>
                          <a:ea typeface="+mn-ea"/>
                          <a:sym typeface="宋体" panose="02010600030101010101" pitchFamily="2" charset="-122"/>
                        </a:rPr>
                        <a:t>1</a:t>
                      </a:r>
                      <a:r>
                        <a:rPr lang="zh-CN" altLang="en-US" sz="1600" b="0" dirty="0">
                          <a:solidFill>
                            <a:schemeClr val="bg1"/>
                          </a:solidFill>
                          <a:latin typeface="+mn-ea"/>
                          <a:ea typeface="+mn-ea"/>
                          <a:sym typeface="宋体" panose="02010600030101010101" pitchFamily="2" charset="-122"/>
                        </a:rPr>
                        <a:t>和字符串</a:t>
                      </a:r>
                      <a:r>
                        <a:rPr lang="en-US" altLang="zh-CN" sz="1600" b="0" dirty="0">
                          <a:solidFill>
                            <a:schemeClr val="bg1"/>
                          </a:solidFill>
                          <a:latin typeface="+mn-ea"/>
                          <a:ea typeface="+mn-ea"/>
                          <a:sym typeface="宋体" panose="02010600030101010101" pitchFamily="2" charset="-122"/>
                        </a:rPr>
                        <a:t>2</a:t>
                      </a:r>
                      <a:r>
                        <a:rPr lang="zh-CN" altLang="en-US" sz="1600" b="0" dirty="0">
                          <a:solidFill>
                            <a:schemeClr val="bg1"/>
                          </a:solidFill>
                          <a:latin typeface="+mn-ea"/>
                          <a:ea typeface="+mn-ea"/>
                          <a:sym typeface="宋体" panose="02010600030101010101" pitchFamily="2" charset="-122"/>
                        </a:rPr>
                        <a:t>的前</a:t>
                      </a:r>
                      <a:r>
                        <a:rPr lang="en-US" altLang="zh-CN" sz="1600" b="0" dirty="0">
                          <a:solidFill>
                            <a:schemeClr val="bg1"/>
                          </a:solidFill>
                          <a:latin typeface="+mn-ea"/>
                          <a:ea typeface="+mn-ea"/>
                          <a:sym typeface="宋体" panose="02010600030101010101" pitchFamily="2" charset="-122"/>
                        </a:rPr>
                        <a:t>n</a:t>
                      </a:r>
                      <a:r>
                        <a:rPr lang="zh-CN" altLang="en-US" sz="1600" b="0" dirty="0">
                          <a:solidFill>
                            <a:schemeClr val="bg1"/>
                          </a:solidFill>
                          <a:latin typeface="+mn-ea"/>
                          <a:ea typeface="+mn-ea"/>
                          <a:sym typeface="宋体" panose="02010600030101010101" pitchFamily="2" charset="-122"/>
                        </a:rPr>
                        <a:t>个字符进行比较，函数返回值的情况同</a:t>
                      </a:r>
                      <a:r>
                        <a:rPr lang="en-US" altLang="zh-CN" sz="1600" b="0" dirty="0" err="1">
                          <a:solidFill>
                            <a:schemeClr val="bg1"/>
                          </a:solidFill>
                          <a:latin typeface="+mn-ea"/>
                          <a:ea typeface="+mn-ea"/>
                          <a:sym typeface="宋体" panose="02010600030101010101" pitchFamily="2" charset="-122"/>
                        </a:rPr>
                        <a:t>strcmp</a:t>
                      </a:r>
                      <a:r>
                        <a:rPr lang="zh-CN" altLang="en-US" sz="1600" b="0" dirty="0">
                          <a:solidFill>
                            <a:schemeClr val="bg1"/>
                          </a:solidFill>
                          <a:latin typeface="+mn-ea"/>
                          <a:ea typeface="+mn-ea"/>
                          <a:sym typeface="宋体" panose="02010600030101010101" pitchFamily="2" charset="-122"/>
                        </a:rPr>
                        <a:t>函数；</a:t>
                      </a:r>
                    </a:p>
                  </a:txBody>
                  <a:tcPr marL="121920" marR="121920" marT="60960" marB="60960"/>
                </a:tc>
                <a:extLst>
                  <a:ext uri="{0D108BD9-81ED-4DB2-BD59-A6C34878D82A}">
                    <a16:rowId xmlns:a16="http://schemas.microsoft.com/office/drawing/2014/main" val="10006"/>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strlen(</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计算字符串的长度，终止符’</a:t>
                      </a:r>
                      <a:r>
                        <a:rPr lang="en-US" altLang="zh-CN" sz="1600" b="0" dirty="0">
                          <a:solidFill>
                            <a:schemeClr val="bg1"/>
                          </a:solidFill>
                          <a:latin typeface="+mn-ea"/>
                          <a:ea typeface="+mn-ea"/>
                          <a:sym typeface="宋体" panose="02010600030101010101" pitchFamily="2" charset="-122"/>
                        </a:rPr>
                        <a:t>\0’</a:t>
                      </a:r>
                      <a:r>
                        <a:rPr lang="zh-CN" altLang="en-US" sz="1600" b="0" dirty="0">
                          <a:solidFill>
                            <a:schemeClr val="bg1"/>
                          </a:solidFill>
                          <a:latin typeface="+mn-ea"/>
                          <a:ea typeface="+mn-ea"/>
                          <a:sym typeface="宋体" panose="02010600030101010101" pitchFamily="2" charset="-122"/>
                        </a:rPr>
                        <a:t>不算在长度之内</a:t>
                      </a:r>
                    </a:p>
                  </a:txBody>
                  <a:tcPr marL="121920" marR="121920" marT="60960" marB="60960"/>
                </a:tc>
                <a:extLst>
                  <a:ext uri="{0D108BD9-81ED-4DB2-BD59-A6C34878D82A}">
                    <a16:rowId xmlns:a16="http://schemas.microsoft.com/office/drawing/2014/main" val="10007"/>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strlwr(</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将字符串中大写字母换成小写字母</a:t>
                      </a:r>
                    </a:p>
                  </a:txBody>
                  <a:tcPr marL="121920" marR="121920" marT="60960" marB="60960"/>
                </a:tc>
                <a:extLst>
                  <a:ext uri="{0D108BD9-81ED-4DB2-BD59-A6C34878D82A}">
                    <a16:rowId xmlns:a16="http://schemas.microsoft.com/office/drawing/2014/main" val="10008"/>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en-US" altLang="zh-CN" sz="1600" b="0">
                          <a:solidFill>
                            <a:schemeClr val="bg1"/>
                          </a:solidFill>
                          <a:latin typeface="+mn-ea"/>
                          <a:ea typeface="+mn-ea"/>
                          <a:sym typeface="宋体" panose="02010600030101010101" pitchFamily="2" charset="-122"/>
                        </a:rPr>
                        <a:t>strupr(</a:t>
                      </a:r>
                      <a:r>
                        <a:rPr lang="zh-CN" altLang="en-US" sz="1600" b="0">
                          <a:solidFill>
                            <a:schemeClr val="bg1"/>
                          </a:solidFill>
                          <a:latin typeface="+mn-ea"/>
                          <a:ea typeface="+mn-ea"/>
                          <a:sym typeface="宋体" panose="02010600030101010101" pitchFamily="2" charset="-122"/>
                        </a:rPr>
                        <a:t>字符串名</a:t>
                      </a:r>
                      <a:r>
                        <a:rPr lang="en-US" altLang="zh-CN" sz="1600" b="0">
                          <a:solidFill>
                            <a:schemeClr val="bg1"/>
                          </a:solidFill>
                          <a:latin typeface="+mn-ea"/>
                          <a:ea typeface="+mn-ea"/>
                          <a:sym typeface="宋体" panose="02010600030101010101" pitchFamily="2" charset="-122"/>
                        </a:rPr>
                        <a:t>)</a:t>
                      </a:r>
                    </a:p>
                  </a:txBody>
                  <a:tcPr marL="121920" marR="121920" marT="60960" marB="60960"/>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ª"/>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ª"/>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sz="1800" b="0" i="0" u="none" kern="1200" baseline="0">
                          <a:solidFill>
                            <a:schemeClr val="tx1"/>
                          </a:solidFill>
                          <a:latin typeface="Arial" panose="020B0604020202020204" pitchFamily="34" charset="0"/>
                          <a:ea typeface="宋体" panose="02010600030101010101" pitchFamily="2" charset="-122"/>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marL="0" lvl="0" indent="0">
                        <a:buNone/>
                      </a:pPr>
                      <a:r>
                        <a:rPr lang="zh-CN" altLang="en-US" sz="1600" b="0" dirty="0">
                          <a:solidFill>
                            <a:schemeClr val="bg1"/>
                          </a:solidFill>
                          <a:latin typeface="+mn-ea"/>
                          <a:ea typeface="+mn-ea"/>
                          <a:sym typeface="宋体" panose="02010600030101010101" pitchFamily="2" charset="-122"/>
                        </a:rPr>
                        <a:t>将字符串中小写字母换成大写字母</a:t>
                      </a:r>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913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字符数组与字符串处理对比</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graphicFrame>
        <p:nvGraphicFramePr>
          <p:cNvPr id="6" name="表格 5">
            <a:extLst>
              <a:ext uri="{FF2B5EF4-FFF2-40B4-BE49-F238E27FC236}">
                <a16:creationId xmlns:a16="http://schemas.microsoft.com/office/drawing/2014/main" id="{C768EF93-96B1-39AE-6F8A-AAD3341C8A9A}"/>
              </a:ext>
            </a:extLst>
          </p:cNvPr>
          <p:cNvGraphicFramePr>
            <a:graphicFrameLocks noGrp="1"/>
          </p:cNvGraphicFramePr>
          <p:nvPr>
            <p:extLst>
              <p:ext uri="{D42A27DB-BD31-4B8C-83A1-F6EECF244321}">
                <p14:modId xmlns:p14="http://schemas.microsoft.com/office/powerpoint/2010/main" val="2226378471"/>
              </p:ext>
            </p:extLst>
          </p:nvPr>
        </p:nvGraphicFramePr>
        <p:xfrm>
          <a:off x="1535567" y="747252"/>
          <a:ext cx="8424936" cy="5968752"/>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436625">
                <a:tc>
                  <a:txBody>
                    <a:bodyPr/>
                    <a:lstStyle/>
                    <a:p>
                      <a:pPr algn="ctr"/>
                      <a:r>
                        <a:rPr lang="zh-CN" altLang="en-US" sz="2000" dirty="0">
                          <a:latin typeface="黑体" panose="02010609060101010101" pitchFamily="49" charset="-122"/>
                          <a:ea typeface="黑体" panose="02010609060101010101" pitchFamily="49" charset="-122"/>
                        </a:rPr>
                        <a:t>功能</a:t>
                      </a:r>
                    </a:p>
                  </a:txBody>
                  <a:tcPr/>
                </a:tc>
                <a:tc>
                  <a:txBody>
                    <a:bodyPr/>
                    <a:lstStyle/>
                    <a:p>
                      <a:pPr algn="ctr"/>
                      <a:r>
                        <a:rPr lang="zh-CN" altLang="en-US" sz="2000" dirty="0">
                          <a:latin typeface="黑体" panose="02010609060101010101" pitchFamily="49" charset="-122"/>
                          <a:ea typeface="黑体" panose="02010609060101010101" pitchFamily="49" charset="-122"/>
                        </a:rPr>
                        <a:t>字符数组</a:t>
                      </a:r>
                    </a:p>
                  </a:txBody>
                  <a:tcPr/>
                </a:tc>
                <a:tc>
                  <a:txBody>
                    <a:bodyPr/>
                    <a:lstStyle/>
                    <a:p>
                      <a:pPr algn="ctr"/>
                      <a:r>
                        <a:rPr lang="en-US" altLang="zh-CN" sz="2000" dirty="0">
                          <a:latin typeface="黑体" panose="02010609060101010101" pitchFamily="49" charset="-122"/>
                          <a:ea typeface="黑体" panose="02010609060101010101" pitchFamily="49" charset="-122"/>
                        </a:rPr>
                        <a:t>string</a:t>
                      </a:r>
                      <a:r>
                        <a:rPr lang="zh-CN" altLang="en-US" sz="2000" dirty="0">
                          <a:latin typeface="黑体" panose="02010609060101010101" pitchFamily="49" charset="-122"/>
                          <a:ea typeface="黑体" panose="02010609060101010101" pitchFamily="49" charset="-122"/>
                        </a:rPr>
                        <a:t>类型</a:t>
                      </a:r>
                    </a:p>
                  </a:txBody>
                  <a:tcPr/>
                </a:tc>
                <a:extLst>
                  <a:ext uri="{0D108BD9-81ED-4DB2-BD59-A6C34878D82A}">
                    <a16:rowId xmlns:a16="http://schemas.microsoft.com/office/drawing/2014/main" val="10000"/>
                  </a:ext>
                </a:extLst>
              </a:tr>
              <a:tr h="427471">
                <a:tc>
                  <a:txBody>
                    <a:bodyPr/>
                    <a:lstStyle/>
                    <a:p>
                      <a:pPr algn="ctr"/>
                      <a:r>
                        <a:rPr lang="zh-CN" altLang="en-US" sz="2000" dirty="0">
                          <a:solidFill>
                            <a:srgbClr val="002060"/>
                          </a:solidFill>
                          <a:latin typeface="黑体" panose="02010609060101010101" pitchFamily="49" charset="-122"/>
                          <a:ea typeface="黑体" panose="02010609060101010101" pitchFamily="49" charset="-122"/>
                        </a:rPr>
                        <a:t>定义</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2060"/>
                          </a:solidFill>
                          <a:latin typeface="黑体" panose="02010609060101010101" pitchFamily="49" charset="-122"/>
                          <a:ea typeface="黑体" panose="02010609060101010101" pitchFamily="49" charset="-122"/>
                        </a:rPr>
                        <a:t>char a[10000];</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2000" dirty="0">
                          <a:solidFill>
                            <a:srgbClr val="002060"/>
                          </a:solidFill>
                          <a:latin typeface="黑体" panose="02010609060101010101" pitchFamily="49" charset="-122"/>
                          <a:ea typeface="黑体" panose="02010609060101010101" pitchFamily="49" charset="-122"/>
                        </a:rPr>
                        <a:t>string </a:t>
                      </a:r>
                      <a:r>
                        <a:rPr lang="en-US" altLang="zh-CN" sz="2000" dirty="0" err="1">
                          <a:solidFill>
                            <a:srgbClr val="002060"/>
                          </a:solidFill>
                          <a:latin typeface="黑体" panose="02010609060101010101" pitchFamily="49" charset="-122"/>
                          <a:ea typeface="黑体" panose="02010609060101010101" pitchFamily="49" charset="-122"/>
                        </a:rPr>
                        <a:t>a,b</a:t>
                      </a:r>
                      <a:r>
                        <a:rPr lang="en-US" altLang="zh-CN" sz="2000" dirty="0">
                          <a:solidFill>
                            <a:srgbClr val="002060"/>
                          </a:solidFill>
                          <a:latin typeface="黑体" panose="02010609060101010101" pitchFamily="49" charset="-122"/>
                          <a:ea typeface="黑体" panose="02010609060101010101" pitchFamily="49" charset="-122"/>
                        </a:rPr>
                        <a:t>;</a:t>
                      </a:r>
                    </a:p>
                  </a:txBody>
                  <a:tcPr/>
                </a:tc>
                <a:extLst>
                  <a:ext uri="{0D108BD9-81ED-4DB2-BD59-A6C34878D82A}">
                    <a16:rowId xmlns:a16="http://schemas.microsoft.com/office/drawing/2014/main" val="10001"/>
                  </a:ext>
                </a:extLst>
              </a:tr>
              <a:tr h="432048">
                <a:tc>
                  <a:txBody>
                    <a:bodyPr/>
                    <a:lstStyle/>
                    <a:p>
                      <a:pPr algn="ctr"/>
                      <a:r>
                        <a:rPr lang="zh-CN" altLang="en-US" sz="2000" dirty="0">
                          <a:solidFill>
                            <a:srgbClr val="002060"/>
                          </a:solidFill>
                          <a:latin typeface="黑体" panose="02010609060101010101" pitchFamily="49" charset="-122"/>
                          <a:ea typeface="黑体" panose="02010609060101010101" pitchFamily="49" charset="-122"/>
                        </a:rPr>
                        <a:t>字符串长度</a:t>
                      </a:r>
                    </a:p>
                  </a:txBody>
                  <a:tcPr anchor="ctr"/>
                </a:tc>
                <a:tc>
                  <a:txBody>
                    <a:bodyPr/>
                    <a:lstStyle/>
                    <a:p>
                      <a:pPr algn="l"/>
                      <a:r>
                        <a:rPr lang="en-US" altLang="zh-CN" sz="2000" dirty="0" err="1">
                          <a:solidFill>
                            <a:srgbClr val="002060"/>
                          </a:solidFill>
                          <a:latin typeface="黑体" panose="02010609060101010101" pitchFamily="49" charset="-122"/>
                          <a:ea typeface="黑体" panose="02010609060101010101" pitchFamily="49" charset="-122"/>
                        </a:rPr>
                        <a:t>strlen</a:t>
                      </a:r>
                      <a:r>
                        <a:rPr lang="en-US" altLang="zh-CN" sz="2000" dirty="0">
                          <a:solidFill>
                            <a:srgbClr val="002060"/>
                          </a:solidFill>
                          <a:latin typeface="黑体" panose="02010609060101010101" pitchFamily="49" charset="-122"/>
                          <a:ea typeface="黑体" panose="02010609060101010101" pitchFamily="49" charset="-122"/>
                        </a:rPr>
                        <a:t>(a)</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2000" dirty="0" err="1">
                          <a:solidFill>
                            <a:srgbClr val="002060"/>
                          </a:solidFill>
                          <a:latin typeface="黑体" panose="02010609060101010101" pitchFamily="49" charset="-122"/>
                          <a:ea typeface="黑体" panose="02010609060101010101" pitchFamily="49" charset="-122"/>
                        </a:rPr>
                        <a:t>a.length</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或</a:t>
                      </a:r>
                      <a:r>
                        <a:rPr lang="en-US" altLang="zh-CN" sz="2000" dirty="0" err="1">
                          <a:solidFill>
                            <a:srgbClr val="002060"/>
                          </a:solidFill>
                          <a:latin typeface="黑体" panose="02010609060101010101" pitchFamily="49" charset="-122"/>
                          <a:ea typeface="黑体" panose="02010609060101010101" pitchFamily="49" charset="-122"/>
                        </a:rPr>
                        <a:t>a.size</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2"/>
                  </a:ext>
                </a:extLst>
              </a:tr>
              <a:tr h="4366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2060"/>
                          </a:solidFill>
                          <a:latin typeface="黑体" panose="02010609060101010101" pitchFamily="49" charset="-122"/>
                          <a:ea typeface="黑体" panose="02010609060101010101" pitchFamily="49" charset="-122"/>
                        </a:rPr>
                        <a:t>字符串中不存在空格的读取输出</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cin</a:t>
                      </a:r>
                      <a:r>
                        <a:rPr lang="en-US" altLang="zh-CN" sz="2000" dirty="0">
                          <a:solidFill>
                            <a:srgbClr val="002060"/>
                          </a:solidFill>
                          <a:latin typeface="黑体" panose="02010609060101010101" pitchFamily="49" charset="-122"/>
                          <a:ea typeface="黑体" panose="02010609060101010101" pitchFamily="49" charset="-122"/>
                        </a:rPr>
                        <a:t>&gt;&gt;a;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cout</a:t>
                      </a:r>
                      <a:r>
                        <a:rPr lang="en-US" altLang="zh-CN" sz="2000" dirty="0">
                          <a:solidFill>
                            <a:srgbClr val="002060"/>
                          </a:solidFill>
                          <a:latin typeface="黑体" panose="02010609060101010101" pitchFamily="49" charset="-122"/>
                          <a:ea typeface="黑体" panose="02010609060101010101" pitchFamily="49" charset="-122"/>
                        </a:rPr>
                        <a:t>&lt;&lt;a;</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2000" dirty="0" err="1">
                          <a:solidFill>
                            <a:srgbClr val="002060"/>
                          </a:solidFill>
                          <a:latin typeface="黑体" panose="02010609060101010101" pitchFamily="49" charset="-122"/>
                          <a:ea typeface="黑体" panose="02010609060101010101" pitchFamily="49" charset="-122"/>
                        </a:rPr>
                        <a:t>cin</a:t>
                      </a:r>
                      <a:r>
                        <a:rPr lang="en-US" altLang="zh-CN" sz="2000" dirty="0">
                          <a:solidFill>
                            <a:srgbClr val="002060"/>
                          </a:solidFill>
                          <a:latin typeface="黑体" panose="02010609060101010101" pitchFamily="49" charset="-122"/>
                          <a:ea typeface="黑体" panose="02010609060101010101" pitchFamily="49" charset="-122"/>
                        </a:rPr>
                        <a:t>&gt;&gt;a;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cout</a:t>
                      </a:r>
                      <a:r>
                        <a:rPr lang="en-US" altLang="zh-CN" sz="2000" dirty="0">
                          <a:solidFill>
                            <a:srgbClr val="002060"/>
                          </a:solidFill>
                          <a:latin typeface="黑体" panose="02010609060101010101" pitchFamily="49" charset="-122"/>
                          <a:ea typeface="黑体" panose="02010609060101010101" pitchFamily="49" charset="-122"/>
                        </a:rPr>
                        <a:t>&lt;&lt;a;</a:t>
                      </a:r>
                      <a:endParaRPr lang="zh-CN" altLang="en-US" sz="20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3"/>
                  </a:ext>
                </a:extLst>
              </a:tr>
              <a:tr h="436625">
                <a:tc>
                  <a:txBody>
                    <a:bodyPr/>
                    <a:lstStyle/>
                    <a:p>
                      <a:pPr algn="ctr"/>
                      <a:r>
                        <a:rPr lang="zh-CN" altLang="en-US" sz="2000" dirty="0">
                          <a:solidFill>
                            <a:srgbClr val="002060"/>
                          </a:solidFill>
                          <a:latin typeface="黑体" panose="02010609060101010101" pitchFamily="49" charset="-122"/>
                          <a:ea typeface="黑体" panose="02010609060101010101" pitchFamily="49" charset="-122"/>
                        </a:rPr>
                        <a:t>字符串中存在空格的读取</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2060"/>
                          </a:solidFill>
                          <a:latin typeface="黑体" panose="02010609060101010101" pitchFamily="49" charset="-122"/>
                          <a:ea typeface="黑体" panose="02010609060101010101" pitchFamily="49" charset="-122"/>
                        </a:rPr>
                        <a:t>gets(a);</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2000" dirty="0" err="1">
                          <a:solidFill>
                            <a:srgbClr val="002060"/>
                          </a:solidFill>
                          <a:latin typeface="黑体" panose="02010609060101010101" pitchFamily="49" charset="-122"/>
                          <a:ea typeface="黑体" panose="02010609060101010101" pitchFamily="49" charset="-122"/>
                        </a:rPr>
                        <a:t>getline</a:t>
                      </a:r>
                      <a:r>
                        <a:rPr lang="en-US" altLang="zh-CN" sz="2000" dirty="0">
                          <a:solidFill>
                            <a:srgbClr val="002060"/>
                          </a:solidFill>
                          <a:latin typeface="黑体" panose="02010609060101010101" pitchFamily="49" charset="-122"/>
                          <a:ea typeface="黑体" panose="02010609060101010101" pitchFamily="49" charset="-122"/>
                        </a:rPr>
                        <a:t>(</a:t>
                      </a:r>
                      <a:r>
                        <a:rPr lang="en-US" altLang="zh-CN" sz="2000" dirty="0" err="1">
                          <a:solidFill>
                            <a:srgbClr val="002060"/>
                          </a:solidFill>
                          <a:latin typeface="黑体" panose="02010609060101010101" pitchFamily="49" charset="-122"/>
                          <a:ea typeface="黑体" panose="02010609060101010101" pitchFamily="49" charset="-122"/>
                        </a:rPr>
                        <a:t>cin,a</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4"/>
                  </a:ext>
                </a:extLst>
              </a:tr>
              <a:tr h="1655088">
                <a:tc>
                  <a:txBody>
                    <a:bodyPr/>
                    <a:lstStyle/>
                    <a:p>
                      <a:pPr algn="ctr"/>
                      <a:r>
                        <a:rPr lang="zh-CN" altLang="en-US" sz="2000" dirty="0">
                          <a:solidFill>
                            <a:srgbClr val="002060"/>
                          </a:solidFill>
                          <a:latin typeface="黑体" panose="02010609060101010101" pitchFamily="49" charset="-122"/>
                          <a:ea typeface="黑体" panose="02010609060101010101" pitchFamily="49" charset="-122"/>
                        </a:rPr>
                        <a:t>支持的函数</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isalpha</a:t>
                      </a:r>
                      <a:r>
                        <a:rPr lang="en-US" altLang="zh-CN" sz="2000" dirty="0">
                          <a:solidFill>
                            <a:srgbClr val="002060"/>
                          </a:solidFill>
                          <a:latin typeface="黑体" panose="02010609060101010101" pitchFamily="49" charset="-122"/>
                          <a:ea typeface="黑体" panose="02010609060101010101"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isdigit</a:t>
                      </a:r>
                      <a:r>
                        <a:rPr lang="en-US" altLang="zh-CN" sz="2000" dirty="0">
                          <a:solidFill>
                            <a:srgbClr val="002060"/>
                          </a:solidFill>
                          <a:latin typeface="黑体" panose="02010609060101010101" pitchFamily="49" charset="-122"/>
                          <a:ea typeface="黑体" panose="02010609060101010101"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isupper</a:t>
                      </a:r>
                      <a:r>
                        <a:rPr lang="en-US" altLang="zh-CN" sz="2000" dirty="0">
                          <a:solidFill>
                            <a:srgbClr val="002060"/>
                          </a:solidFill>
                          <a:latin typeface="黑体" panose="02010609060101010101" pitchFamily="49" charset="-122"/>
                          <a:ea typeface="黑体" panose="02010609060101010101"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islower</a:t>
                      </a:r>
                      <a:r>
                        <a:rPr lang="en-US" altLang="zh-CN" sz="2000" dirty="0">
                          <a:solidFill>
                            <a:srgbClr val="002060"/>
                          </a:solidFill>
                          <a:latin typeface="黑体" panose="02010609060101010101" pitchFamily="49" charset="-122"/>
                          <a:ea typeface="黑体" panose="02010609060101010101"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strcat</a:t>
                      </a:r>
                      <a:r>
                        <a:rPr lang="en-US" altLang="zh-CN" sz="2000" dirty="0">
                          <a:solidFill>
                            <a:srgbClr val="002060"/>
                          </a:solidFill>
                          <a:latin typeface="黑体" panose="02010609060101010101" pitchFamily="49" charset="-122"/>
                          <a:ea typeface="黑体" panose="02010609060101010101" pitchFamily="49" charset="-122"/>
                        </a:rPr>
                        <a:t>(),</a:t>
                      </a:r>
                      <a:r>
                        <a:rPr lang="en-US" altLang="zh-CN" sz="2000" dirty="0" err="1">
                          <a:solidFill>
                            <a:srgbClr val="002060"/>
                          </a:solidFill>
                          <a:latin typeface="黑体" panose="02010609060101010101" pitchFamily="49" charset="-122"/>
                          <a:ea typeface="黑体" panose="02010609060101010101" pitchFamily="49" charset="-122"/>
                        </a:rPr>
                        <a:t>strcpy</a:t>
                      </a:r>
                      <a:r>
                        <a:rPr lang="en-US" altLang="zh-CN" sz="2000" dirty="0">
                          <a:solidFill>
                            <a:srgbClr val="002060"/>
                          </a:solidFill>
                          <a:latin typeface="黑体" panose="02010609060101010101" pitchFamily="49" charset="-122"/>
                          <a:ea typeface="黑体" panose="02010609060101010101" pitchFamily="49" charset="-122"/>
                        </a:rPr>
                        <a:t>(),</a:t>
                      </a:r>
                      <a:r>
                        <a:rPr lang="en-US" altLang="zh-CN" sz="2000" dirty="0" err="1">
                          <a:solidFill>
                            <a:srgbClr val="002060"/>
                          </a:solidFill>
                          <a:latin typeface="黑体" panose="02010609060101010101" pitchFamily="49" charset="-122"/>
                          <a:ea typeface="黑体" panose="02010609060101010101" pitchFamily="49" charset="-122"/>
                        </a:rPr>
                        <a:t>strcmp</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2000" dirty="0" err="1">
                          <a:solidFill>
                            <a:srgbClr val="002060"/>
                          </a:solidFill>
                          <a:latin typeface="黑体" panose="02010609060101010101" pitchFamily="49" charset="-122"/>
                          <a:ea typeface="黑体" panose="02010609060101010101" pitchFamily="49" charset="-122"/>
                        </a:rPr>
                        <a:t>isalpha</a:t>
                      </a:r>
                      <a:r>
                        <a:rPr lang="en-US" altLang="zh-CN" sz="2000" dirty="0">
                          <a:solidFill>
                            <a:srgbClr val="002060"/>
                          </a:solidFill>
                          <a:latin typeface="黑体" panose="02010609060101010101" pitchFamily="49" charset="-122"/>
                          <a:ea typeface="黑体" panose="02010609060101010101" pitchFamily="49" charset="-122"/>
                        </a:rPr>
                        <a:t>()</a:t>
                      </a:r>
                    </a:p>
                    <a:p>
                      <a:pPr algn="l"/>
                      <a:r>
                        <a:rPr lang="en-US" altLang="zh-CN" sz="2000" dirty="0" err="1">
                          <a:solidFill>
                            <a:srgbClr val="002060"/>
                          </a:solidFill>
                          <a:latin typeface="黑体" panose="02010609060101010101" pitchFamily="49" charset="-122"/>
                          <a:ea typeface="黑体" panose="02010609060101010101" pitchFamily="49" charset="-122"/>
                        </a:rPr>
                        <a:t>isdigit</a:t>
                      </a:r>
                      <a:r>
                        <a:rPr lang="en-US" altLang="zh-CN" sz="2000" dirty="0">
                          <a:solidFill>
                            <a:srgbClr val="002060"/>
                          </a:solidFill>
                          <a:latin typeface="黑体" panose="02010609060101010101" pitchFamily="49" charset="-122"/>
                          <a:ea typeface="黑体" panose="02010609060101010101" pitchFamily="49" charset="-122"/>
                        </a:rPr>
                        <a:t>()</a:t>
                      </a:r>
                    </a:p>
                    <a:p>
                      <a:pPr algn="l"/>
                      <a:r>
                        <a:rPr lang="en-US" altLang="zh-CN" sz="2000" dirty="0" err="1">
                          <a:solidFill>
                            <a:srgbClr val="002060"/>
                          </a:solidFill>
                          <a:latin typeface="黑体" panose="02010609060101010101" pitchFamily="49" charset="-122"/>
                          <a:ea typeface="黑体" panose="02010609060101010101" pitchFamily="49" charset="-122"/>
                        </a:rPr>
                        <a:t>isupper</a:t>
                      </a:r>
                      <a:r>
                        <a:rPr lang="en-US" altLang="zh-CN" sz="2000" dirty="0">
                          <a:solidFill>
                            <a:srgbClr val="002060"/>
                          </a:solidFill>
                          <a:latin typeface="黑体" panose="02010609060101010101" pitchFamily="49" charset="-122"/>
                          <a:ea typeface="黑体" panose="02010609060101010101" pitchFamily="49" charset="-122"/>
                        </a:rPr>
                        <a:t>()</a:t>
                      </a:r>
                    </a:p>
                    <a:p>
                      <a:pPr algn="l"/>
                      <a:r>
                        <a:rPr lang="en-US" altLang="zh-CN" sz="2000" dirty="0" err="1">
                          <a:solidFill>
                            <a:srgbClr val="002060"/>
                          </a:solidFill>
                          <a:latin typeface="黑体" panose="02010609060101010101" pitchFamily="49" charset="-122"/>
                          <a:ea typeface="黑体" panose="02010609060101010101" pitchFamily="49" charset="-122"/>
                        </a:rPr>
                        <a:t>islower</a:t>
                      </a:r>
                      <a:r>
                        <a:rPr lang="en-US" altLang="zh-CN" sz="2000" dirty="0">
                          <a:solidFill>
                            <a:srgbClr val="002060"/>
                          </a:solidFill>
                          <a:latin typeface="黑体" panose="02010609060101010101" pitchFamily="49" charset="-122"/>
                          <a:ea typeface="黑体" panose="02010609060101010101" pitchFamily="49" charset="-122"/>
                        </a:rPr>
                        <a:t>()</a:t>
                      </a:r>
                    </a:p>
                    <a:p>
                      <a:pPr algn="l"/>
                      <a:r>
                        <a:rPr lang="en-US" altLang="zh-CN" sz="2000" dirty="0" err="1">
                          <a:solidFill>
                            <a:srgbClr val="002060"/>
                          </a:solidFill>
                          <a:latin typeface="黑体" panose="02010609060101010101" pitchFamily="49" charset="-122"/>
                          <a:ea typeface="黑体" panose="02010609060101010101" pitchFamily="49" charset="-122"/>
                        </a:rPr>
                        <a:t>a.find</a:t>
                      </a:r>
                      <a:r>
                        <a:rPr lang="en-US" altLang="zh-CN" sz="2000" dirty="0">
                          <a:solidFill>
                            <a:srgbClr val="002060"/>
                          </a:solidFill>
                          <a:latin typeface="黑体" panose="02010609060101010101" pitchFamily="49" charset="-122"/>
                          <a:ea typeface="黑体" panose="02010609060101010101" pitchFamily="49" charset="-122"/>
                        </a:rPr>
                        <a:t>(b)</a:t>
                      </a:r>
                      <a:endParaRPr lang="zh-CN" altLang="en-US" sz="20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5"/>
                  </a:ext>
                </a:extLst>
              </a:tr>
              <a:tr h="12861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2060"/>
                          </a:solidFill>
                          <a:latin typeface="黑体" panose="02010609060101010101" pitchFamily="49" charset="-122"/>
                          <a:ea typeface="黑体" panose="02010609060101010101" pitchFamily="49" charset="-122"/>
                        </a:rPr>
                        <a:t>特殊操作</a:t>
                      </a:r>
                    </a:p>
                  </a:txBody>
                  <a:tcPr anchor="ctr"/>
                </a:tc>
                <a:tc>
                  <a:txBody>
                    <a:bodyPr/>
                    <a:lstStyle/>
                    <a:p>
                      <a:pPr algn="l"/>
                      <a:endParaRPr lang="zh-CN" altLang="en-US" sz="2000" b="0" i="0" kern="1200" dirty="0">
                        <a:solidFill>
                          <a:srgbClr val="002060"/>
                        </a:solidFill>
                        <a:effectLst/>
                        <a:latin typeface="黑体" panose="02010609060101010101" pitchFamily="49" charset="-122"/>
                        <a:ea typeface="黑体" panose="02010609060101010101" pitchFamily="49"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2060"/>
                          </a:solidFill>
                          <a:latin typeface="黑体" panose="02010609060101010101" pitchFamily="49" charset="-122"/>
                          <a:ea typeface="黑体" panose="02010609060101010101" pitchFamily="49" charset="-122"/>
                        </a:rPr>
                        <a:t>a=“</a:t>
                      </a:r>
                      <a:r>
                        <a:rPr lang="en-US" altLang="zh-CN" sz="2000" dirty="0" err="1">
                          <a:solidFill>
                            <a:srgbClr val="002060"/>
                          </a:solidFill>
                          <a:latin typeface="黑体" panose="02010609060101010101" pitchFamily="49" charset="-122"/>
                          <a:ea typeface="黑体" panose="02010609060101010101" pitchFamily="49" charset="-122"/>
                        </a:rPr>
                        <a:t>abc</a:t>
                      </a:r>
                      <a:r>
                        <a:rPr lang="en-US" altLang="zh-CN" sz="2000" dirty="0">
                          <a:solidFill>
                            <a:srgbClr val="002060"/>
                          </a:solidFill>
                          <a:latin typeface="黑体" panose="02010609060101010101" pitchFamily="49" charset="-122"/>
                          <a:ea typeface="黑体" panose="02010609060101010101" pitchFamily="49" charset="-122"/>
                        </a:rPr>
                        <a:t>”;</a:t>
                      </a:r>
                    </a:p>
                    <a:p>
                      <a:pPr algn="l"/>
                      <a:r>
                        <a:rPr lang="en-US" altLang="zh-CN" sz="2000" dirty="0" err="1">
                          <a:solidFill>
                            <a:srgbClr val="002060"/>
                          </a:solidFill>
                          <a:latin typeface="黑体" panose="02010609060101010101" pitchFamily="49" charset="-122"/>
                          <a:ea typeface="黑体" panose="02010609060101010101" pitchFamily="49" charset="-122"/>
                        </a:rPr>
                        <a:t>a+b</a:t>
                      </a:r>
                      <a:endParaRPr lang="en-US" altLang="zh-CN" sz="2000" dirty="0">
                        <a:solidFill>
                          <a:srgbClr val="002060"/>
                        </a:solidFill>
                        <a:latin typeface="黑体" panose="02010609060101010101" pitchFamily="49" charset="-122"/>
                        <a:ea typeface="黑体" panose="02010609060101010101" pitchFamily="49" charset="-122"/>
                      </a:endParaRPr>
                    </a:p>
                    <a:p>
                      <a:pPr algn="l"/>
                      <a:r>
                        <a:rPr lang="en-US" altLang="zh-CN" sz="2000" dirty="0">
                          <a:solidFill>
                            <a:srgbClr val="002060"/>
                          </a:solidFill>
                          <a:latin typeface="黑体" panose="02010609060101010101" pitchFamily="49" charset="-122"/>
                          <a:ea typeface="黑体" panose="02010609060101010101" pitchFamily="49" charset="-122"/>
                        </a:rPr>
                        <a:t>a&gt;b</a:t>
                      </a:r>
                    </a:p>
                    <a:p>
                      <a:pPr algn="l"/>
                      <a:r>
                        <a:rPr lang="en-US" altLang="zh-CN" sz="2000" dirty="0">
                          <a:solidFill>
                            <a:srgbClr val="002060"/>
                          </a:solidFill>
                          <a:latin typeface="黑体" panose="02010609060101010101" pitchFamily="49" charset="-122"/>
                          <a:ea typeface="黑体" panose="02010609060101010101" pitchFamily="49" charset="-122"/>
                        </a:rPr>
                        <a:t>a&lt;b</a:t>
                      </a:r>
                    </a:p>
                    <a:p>
                      <a:pPr algn="l"/>
                      <a:r>
                        <a:rPr lang="en-US" altLang="zh-CN" sz="2000" dirty="0">
                          <a:solidFill>
                            <a:srgbClr val="002060"/>
                          </a:solidFill>
                          <a:latin typeface="黑体" panose="02010609060101010101" pitchFamily="49" charset="-122"/>
                          <a:ea typeface="黑体" panose="02010609060101010101" pitchFamily="49" charset="-122"/>
                        </a:rPr>
                        <a:t>a==b</a:t>
                      </a:r>
                      <a:endParaRPr lang="zh-CN" altLang="en-US" sz="20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8627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a:t>
              </a:r>
              <a:r>
                <a:rPr lang="en-US" altLang="zh-CN" sz="3200" b="1">
                  <a:latin typeface="JetBrains Mono ExtraBold" panose="02000009000000000000" pitchFamily="49" charset="0"/>
                  <a:cs typeface="JetBrains Mono ExtraBold" panose="02000009000000000000" pitchFamily="49" charset="0"/>
                </a:rPr>
                <a:t>Steamleader</a:t>
              </a:r>
              <a:endParaRPr lang="zh-CN" altLang="en-US" sz="3200" b="1">
                <a:latin typeface="JetBrains Mono ExtraBold" panose="02000009000000000000" pitchFamily="49" charset="0"/>
                <a:cs typeface="JetBrains Mono ExtraBold" panose="02000009000000000000" pitchFamily="49" charset="0"/>
              </a:endParaRP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2" name="文本框 11"/>
          <p:cNvSpPr txBox="1"/>
          <p:nvPr/>
        </p:nvSpPr>
        <p:spPr>
          <a:xfrm>
            <a:off x="897475" y="1753142"/>
            <a:ext cx="10397048" cy="2554545"/>
          </a:xfrm>
          <a:prstGeom prst="rect">
            <a:avLst/>
          </a:prstGeom>
          <a:noFill/>
        </p:spPr>
        <p:txBody>
          <a:bodyPr wrap="square" rtlCol="0">
            <a:spAutoFit/>
          </a:bodyPr>
          <a:lstStyle/>
          <a:p>
            <a:pPr algn="ctr"/>
            <a:r>
              <a:rPr lang="en-US" altLang="zh-CN" sz="8000" b="1">
                <a:solidFill>
                  <a:schemeClr val="bg1"/>
                </a:solidFill>
              </a:rPr>
              <a:t>3-4</a:t>
            </a:r>
            <a:endParaRPr lang="en-US" altLang="zh-CN" sz="8000" b="1" dirty="0">
              <a:solidFill>
                <a:schemeClr val="bg1"/>
              </a:solidFill>
            </a:endParaRPr>
          </a:p>
          <a:p>
            <a:pPr algn="ctr"/>
            <a:r>
              <a:rPr lang="zh-CN" altLang="en-US" sz="8000" b="1" dirty="0">
                <a:solidFill>
                  <a:schemeClr val="bg1"/>
                </a:solidFill>
              </a:rPr>
              <a:t>字符数组和字符串类型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课堂练习</a:t>
            </a:r>
            <a:endParaRPr lang="en-US" altLang="zh-CN" sz="8000" b="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小写字母转换为大写字母</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09342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给定一个字符串，将字符串中所有的小写字母转换成大写字母。</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输入一行，包含一个字符串（长度不超过</a:t>
            </a:r>
            <a:r>
              <a:rPr lang="en-US" altLang="zh-CN" sz="2000" dirty="0">
                <a:solidFill>
                  <a:srgbClr val="002060"/>
                </a:solidFill>
                <a:latin typeface="+mj-ea"/>
                <a:ea typeface="+mj-ea"/>
              </a:rPr>
              <a:t>100</a:t>
            </a:r>
            <a:r>
              <a:rPr lang="zh-CN" altLang="en-US" sz="2000" dirty="0">
                <a:solidFill>
                  <a:srgbClr val="002060"/>
                </a:solidFill>
                <a:latin typeface="+mj-ea"/>
                <a:ea typeface="+mj-ea"/>
              </a:rPr>
              <a:t>，不包含空格）。</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输出转换后的字符串。</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helloworld123Ha</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HELLOWORLD123HA</a:t>
            </a:r>
            <a:endParaRPr lang="zh-CN" altLang="en-US"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286484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40120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1000000</a:t>
            </a:r>
            <a:r>
              <a:rPr lang="en-US" altLang="zh-CN" sz="2000" b="0" dirty="0">
                <a:solidFill>
                  <a:srgbClr val="000000"/>
                </a:solidFill>
                <a:effectLst/>
                <a:latin typeface="JetBrains Mono" panose="02000009000000000000" pitchFamily="49" charset="0"/>
              </a:rPr>
              <a:t>];</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strlen</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if</a:t>
            </a:r>
            <a:r>
              <a:rPr lang="en-US" altLang="zh-CN" sz="2000" b="0">
                <a:solidFill>
                  <a:srgbClr val="000000"/>
                </a:solidFill>
                <a:effectLst/>
                <a:latin typeface="JetBrains Mono" panose="02000009000000000000" pitchFamily="49" charset="0"/>
              </a:rPr>
              <a:t>(islower(a</a:t>
            </a:r>
            <a:r>
              <a:rPr lang="en-US" altLang="zh-CN" sz="2000" b="0" dirty="0">
                <a:solidFill>
                  <a:srgbClr val="000000"/>
                </a:solidFill>
                <a:effectLst/>
                <a:latin typeface="JetBrains Mono" panose="02000009000000000000" pitchFamily="49" charset="0"/>
              </a:rPr>
              <a:t>[</a:t>
            </a:r>
            <a:r>
              <a:rPr lang="en-US" altLang="zh-CN" sz="2000" b="0" err="1">
                <a:solidFill>
                  <a:srgbClr val="000000"/>
                </a:solidFill>
                <a:effectLst/>
                <a:latin typeface="JetBrains Mono" panose="02000009000000000000" pitchFamily="49" charset="0"/>
              </a:rPr>
              <a:t>i</a:t>
            </a:r>
            <a:r>
              <a:rPr lang="en-US" altLang="zh-CN" sz="2000" b="0">
                <a:solidFill>
                  <a:srgbClr val="000000"/>
                </a:solidFill>
                <a:effectLst/>
                <a:latin typeface="JetBrains Mono" panose="02000009000000000000" pitchFamily="49" charset="0"/>
              </a:rPr>
              <a:t>]))</a:t>
            </a:r>
            <a:r>
              <a:rPr lang="en-US" altLang="zh-CN" sz="2000" b="0">
                <a:solidFill>
                  <a:srgbClr val="008000"/>
                </a:solidFill>
                <a:effectLst/>
                <a:latin typeface="JetBrains Mono" panose="02000009000000000000" pitchFamily="49" charset="0"/>
              </a:rPr>
              <a:t>  </a:t>
            </a:r>
            <a:r>
              <a:rPr lang="en-US" altLang="zh-CN" sz="2000" b="0" dirty="0">
                <a:solidFill>
                  <a:srgbClr val="008000"/>
                </a:solidFill>
                <a:effectLst/>
                <a:latin typeface="JetBrains Mono" panose="02000009000000000000" pitchFamily="49" charset="0"/>
              </a:rPr>
              <a:t>//</a:t>
            </a:r>
            <a:r>
              <a:rPr lang="zh-CN" altLang="en-US" sz="2000" b="0" dirty="0">
                <a:solidFill>
                  <a:srgbClr val="008000"/>
                </a:solidFill>
                <a:effectLst/>
                <a:latin typeface="JetBrains Mono" panose="02000009000000000000" pitchFamily="49" charset="0"/>
              </a:rPr>
              <a:t>判断小写字母</a:t>
            </a:r>
            <a:endParaRPr lang="zh-CN" altLang="en-US" sz="2000" b="0" dirty="0">
              <a:solidFill>
                <a:srgbClr val="000000"/>
              </a:solidFill>
              <a:effectLst/>
              <a:latin typeface="JetBrains Mono" panose="02000009000000000000" pitchFamily="49" charset="0"/>
            </a:endParaRPr>
          </a:p>
          <a:p>
            <a:r>
              <a:rPr lang="zh-CN" altLang="en-US" sz="2000" b="0" dirty="0">
                <a:solidFill>
                  <a:srgbClr val="000000"/>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a:t>
            </a:r>
            <a:r>
              <a:rPr lang="en-US" altLang="zh-CN" sz="2000" b="0" err="1">
                <a:solidFill>
                  <a:srgbClr val="000000"/>
                </a:solidFill>
                <a:effectLst/>
                <a:latin typeface="JetBrains Mono" panose="02000009000000000000" pitchFamily="49" charset="0"/>
              </a:rPr>
              <a:t>i</a:t>
            </a:r>
            <a:r>
              <a:rPr lang="en-US" altLang="zh-CN" sz="2000" b="0">
                <a:solidFill>
                  <a:srgbClr val="000000"/>
                </a:solidFill>
                <a:effectLst/>
                <a:latin typeface="JetBrains Mono" panose="02000009000000000000" pitchFamily="49" charset="0"/>
              </a:rPr>
              <a:t>]=toupper(a[i]);</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192697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大小写字母互换</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09342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把一个字符串中所有出现的大写字母都替换成小写字母，同时把小写字母替换成大写字母。</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输入一行：待互换的字符串</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输出一行：完成互换的字符串（字符串长度小于</a:t>
            </a:r>
            <a:r>
              <a:rPr lang="en-US" altLang="zh-CN" sz="2000" dirty="0">
                <a:solidFill>
                  <a:srgbClr val="002060"/>
                </a:solidFill>
                <a:latin typeface="+mj-ea"/>
                <a:ea typeface="+mj-ea"/>
              </a:rPr>
              <a:t>80</a:t>
            </a:r>
            <a:r>
              <a:rPr lang="zh-CN" altLang="en-US" sz="2000" dirty="0">
                <a:solidFill>
                  <a:srgbClr val="002060"/>
                </a:solidFill>
                <a:latin typeface="+mj-ea"/>
                <a:ea typeface="+mj-ea"/>
              </a:rPr>
              <a:t>）</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err="1">
                <a:solidFill>
                  <a:srgbClr val="002060"/>
                </a:solidFill>
                <a:latin typeface="+mj-ea"/>
                <a:ea typeface="+mj-ea"/>
              </a:rPr>
              <a:t>IfSoYouAlreadyHave</a:t>
            </a:r>
            <a:r>
              <a:rPr lang="en-US" altLang="zh-CN" sz="2000"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err="1">
                <a:solidFill>
                  <a:srgbClr val="002060"/>
                </a:solidFill>
                <a:ea typeface="黑体" panose="02010609060101010101" pitchFamily="49" charset="-122"/>
              </a:rPr>
              <a:t>iFsOyOUaLREADYhAVE</a:t>
            </a:r>
            <a:r>
              <a:rPr lang="en-US" altLang="zh-CN" sz="2000" dirty="0">
                <a:solidFill>
                  <a:srgbClr val="002060"/>
                </a:solidFill>
                <a:ea typeface="黑体" panose="02010609060101010101" pitchFamily="49" charset="-122"/>
              </a:rPr>
              <a:t>. </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118458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70898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1000000</a:t>
            </a:r>
            <a:r>
              <a:rPr lang="en-US" altLang="zh-CN" sz="2000" b="0" dirty="0">
                <a:solidFill>
                  <a:srgbClr val="000000"/>
                </a:solidFill>
                <a:effectLst/>
                <a:latin typeface="JetBrains Mono" panose="02000009000000000000" pitchFamily="49" charset="0"/>
              </a:rPr>
              <a:t>];</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strlen</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]&gt;=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&amp;&amp;a[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a:t>
            </a:r>
            <a:r>
              <a:rPr lang="en-US" altLang="zh-CN" sz="2000" b="0" dirty="0">
                <a:solidFill>
                  <a:srgbClr val="008000"/>
                </a:solidFill>
                <a:effectLst/>
                <a:latin typeface="JetBrains Mono" panose="02000009000000000000" pitchFamily="49" charset="0"/>
              </a:rPr>
              <a:t>  //</a:t>
            </a:r>
            <a:r>
              <a:rPr lang="zh-CN" altLang="en-US" sz="2000" b="0" dirty="0">
                <a:solidFill>
                  <a:srgbClr val="008000"/>
                </a:solidFill>
                <a:effectLst/>
                <a:latin typeface="JetBrains Mono" panose="02000009000000000000" pitchFamily="49" charset="0"/>
              </a:rPr>
              <a:t>判断小写字母</a:t>
            </a:r>
            <a:endParaRPr lang="zh-CN" altLang="en-US" sz="2000" b="0" dirty="0">
              <a:solidFill>
                <a:srgbClr val="000000"/>
              </a:solidFill>
              <a:effectLst/>
              <a:latin typeface="JetBrains Mono" panose="02000009000000000000" pitchFamily="49" charset="0"/>
            </a:endParaRPr>
          </a:p>
          <a:p>
            <a:r>
              <a:rPr lang="zh-CN" altLang="en-US" sz="2000" b="0" dirty="0">
                <a:solidFill>
                  <a:srgbClr val="000000"/>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32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]&gt;=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&amp;&amp;a[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32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900616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配对碱基链</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79472"/>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脱氧核糖核酸（</a:t>
            </a:r>
            <a:r>
              <a:rPr lang="en-US" altLang="zh-CN" sz="2000" dirty="0">
                <a:solidFill>
                  <a:srgbClr val="002060"/>
                </a:solidFill>
                <a:latin typeface="+mj-ea"/>
                <a:ea typeface="+mj-ea"/>
              </a:rPr>
              <a:t>DNA</a:t>
            </a:r>
            <a:r>
              <a:rPr lang="zh-CN" altLang="en-US" sz="2000" dirty="0">
                <a:solidFill>
                  <a:srgbClr val="002060"/>
                </a:solidFill>
                <a:latin typeface="+mj-ea"/>
                <a:ea typeface="+mj-ea"/>
              </a:rPr>
              <a:t>）由两条互补的碱基链以双螺旋的方式结合而成。而构成</a:t>
            </a:r>
            <a:r>
              <a:rPr lang="en-US" altLang="zh-CN" sz="2000" dirty="0">
                <a:solidFill>
                  <a:srgbClr val="002060"/>
                </a:solidFill>
                <a:latin typeface="+mj-ea"/>
                <a:ea typeface="+mj-ea"/>
              </a:rPr>
              <a:t>DNA</a:t>
            </a:r>
            <a:r>
              <a:rPr lang="zh-CN" altLang="en-US" sz="2000" dirty="0">
                <a:solidFill>
                  <a:srgbClr val="002060"/>
                </a:solidFill>
                <a:latin typeface="+mj-ea"/>
                <a:ea typeface="+mj-ea"/>
              </a:rPr>
              <a:t>的碱基共有</a:t>
            </a:r>
            <a:r>
              <a:rPr lang="en-US" altLang="zh-CN" sz="2000" dirty="0">
                <a:solidFill>
                  <a:srgbClr val="002060"/>
                </a:solidFill>
                <a:latin typeface="+mj-ea"/>
                <a:ea typeface="+mj-ea"/>
              </a:rPr>
              <a:t>4</a:t>
            </a:r>
            <a:r>
              <a:rPr lang="zh-CN" altLang="en-US" sz="2000" dirty="0">
                <a:solidFill>
                  <a:srgbClr val="002060"/>
                </a:solidFill>
                <a:latin typeface="+mj-ea"/>
                <a:ea typeface="+mj-ea"/>
              </a:rPr>
              <a:t>种，分别为腺瞟呤（</a:t>
            </a:r>
            <a:r>
              <a:rPr lang="en-US" altLang="zh-CN" sz="2000" dirty="0">
                <a:solidFill>
                  <a:srgbClr val="002060"/>
                </a:solidFill>
                <a:latin typeface="+mj-ea"/>
                <a:ea typeface="+mj-ea"/>
              </a:rPr>
              <a:t>A</a:t>
            </a:r>
            <a:r>
              <a:rPr lang="zh-CN" altLang="en-US" sz="2000" dirty="0">
                <a:solidFill>
                  <a:srgbClr val="002060"/>
                </a:solidFill>
                <a:latin typeface="+mj-ea"/>
                <a:ea typeface="+mj-ea"/>
              </a:rPr>
              <a:t>）、鸟嘌呤（</a:t>
            </a:r>
            <a:r>
              <a:rPr lang="en-US" altLang="zh-CN" sz="2000" dirty="0">
                <a:solidFill>
                  <a:srgbClr val="002060"/>
                </a:solidFill>
                <a:latin typeface="+mj-ea"/>
                <a:ea typeface="+mj-ea"/>
              </a:rPr>
              <a:t>G</a:t>
            </a:r>
            <a:r>
              <a:rPr lang="zh-CN" altLang="en-US" sz="2000" dirty="0">
                <a:solidFill>
                  <a:srgbClr val="002060"/>
                </a:solidFill>
                <a:latin typeface="+mj-ea"/>
                <a:ea typeface="+mj-ea"/>
              </a:rPr>
              <a:t>）、胸腺嘧啶（</a:t>
            </a:r>
            <a:r>
              <a:rPr lang="en-US" altLang="zh-CN" sz="2000" dirty="0">
                <a:solidFill>
                  <a:srgbClr val="002060"/>
                </a:solidFill>
                <a:latin typeface="+mj-ea"/>
                <a:ea typeface="+mj-ea"/>
              </a:rPr>
              <a:t>T</a:t>
            </a:r>
            <a:r>
              <a:rPr lang="zh-CN" altLang="en-US" sz="2000" dirty="0">
                <a:solidFill>
                  <a:srgbClr val="002060"/>
                </a:solidFill>
                <a:latin typeface="+mj-ea"/>
                <a:ea typeface="+mj-ea"/>
              </a:rPr>
              <a:t>）和胞嘧啶（</a:t>
            </a:r>
            <a:r>
              <a:rPr lang="en-US" altLang="zh-CN" sz="2000" dirty="0">
                <a:solidFill>
                  <a:srgbClr val="002060"/>
                </a:solidFill>
                <a:latin typeface="+mj-ea"/>
                <a:ea typeface="+mj-ea"/>
              </a:rPr>
              <a:t>C</a:t>
            </a:r>
            <a:r>
              <a:rPr lang="zh-CN" altLang="en-US" sz="2000" dirty="0">
                <a:solidFill>
                  <a:srgbClr val="002060"/>
                </a:solidFill>
                <a:latin typeface="+mj-ea"/>
                <a:ea typeface="+mj-ea"/>
              </a:rPr>
              <a:t>）。我们知道，在两条互补碱基链的对应位置上，腺瞟呤总是和胸腺嘧啶配对，鸟嘌呤总是和胞嘧啶配对。你的任务就是根据一条单链上的碱基序列，给出对应的互补链上的碱基序列。</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一个字符串，表示一条碱基链。这个字符串只含有大写字母</a:t>
            </a:r>
            <a:r>
              <a:rPr lang="en-US" altLang="zh-CN" sz="2000" dirty="0">
                <a:solidFill>
                  <a:srgbClr val="002060"/>
                </a:solidFill>
                <a:ea typeface="黑体" panose="02010609060101010101" pitchFamily="49" charset="-122"/>
              </a:rPr>
              <a:t>A</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T</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G</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C</a:t>
            </a:r>
            <a:r>
              <a:rPr lang="zh-CN" altLang="en-US" sz="2000" dirty="0">
                <a:solidFill>
                  <a:srgbClr val="002060"/>
                </a:solidFill>
                <a:ea typeface="黑体" panose="02010609060101010101" pitchFamily="49" charset="-122"/>
              </a:rPr>
              <a:t>，分别表示腺瞟呤、胸腺嘧啶、鸟嘌呤和胞嘧啶。字符串长度不超过</a:t>
            </a:r>
            <a:r>
              <a:rPr lang="en-US" altLang="zh-CN" sz="2000" dirty="0">
                <a:solidFill>
                  <a:srgbClr val="002060"/>
                </a:solidFill>
                <a:ea typeface="黑体" panose="02010609060101010101" pitchFamily="49" charset="-122"/>
              </a:rPr>
              <a:t>255</a:t>
            </a:r>
            <a:r>
              <a:rPr lang="zh-CN" altLang="en-US" sz="2000" dirty="0">
                <a:solidFill>
                  <a:srgbClr val="002060"/>
                </a:solidFill>
                <a:ea typeface="黑体" panose="02010609060101010101" pitchFamily="49" charset="-122"/>
              </a:rPr>
              <a:t>。</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spcBef>
                <a:spcPct val="0"/>
              </a:spcBef>
              <a:buNone/>
            </a:pPr>
            <a:r>
              <a:rPr lang="zh-CN" altLang="en-US" sz="2000" dirty="0">
                <a:solidFill>
                  <a:srgbClr val="002060"/>
                </a:solidFill>
                <a:ea typeface="黑体" panose="02010609060101010101" pitchFamily="49" charset="-122"/>
              </a:rPr>
              <a:t>一个只含有大写字母</a:t>
            </a:r>
            <a:r>
              <a:rPr lang="en-US" altLang="zh-CN" sz="2000" dirty="0">
                <a:solidFill>
                  <a:srgbClr val="002060"/>
                </a:solidFill>
                <a:ea typeface="黑体" panose="02010609060101010101" pitchFamily="49" charset="-122"/>
              </a:rPr>
              <a:t>A</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T</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G</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C</a:t>
            </a:r>
            <a:r>
              <a:rPr lang="zh-CN" altLang="en-US" sz="2000" dirty="0">
                <a:solidFill>
                  <a:srgbClr val="002060"/>
                </a:solidFill>
                <a:ea typeface="黑体" panose="02010609060101010101" pitchFamily="49" charset="-122"/>
              </a:rPr>
              <a:t>的字符串，为与输入的碱基链互补的碱基链。</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ATATGGATGGTGTTTGGCTCTG</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a:spcBef>
                <a:spcPct val="0"/>
              </a:spcBef>
              <a:buNone/>
            </a:pPr>
            <a:r>
              <a:rPr lang="en-US" altLang="zh-CN" sz="2000" dirty="0">
                <a:solidFill>
                  <a:srgbClr val="002060"/>
                </a:solidFill>
                <a:ea typeface="黑体" panose="02010609060101010101" pitchFamily="49" charset="-122"/>
              </a:rPr>
              <a:t>TATACCTACCACAAACCGAGAC</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Tree>
    <p:extLst>
      <p:ext uri="{BB962C8B-B14F-4D97-AF65-F5344CB8AC3E}">
        <p14:creationId xmlns:p14="http://schemas.microsoft.com/office/powerpoint/2010/main" val="409711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650161" y="758234"/>
            <a:ext cx="6891676" cy="563231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1000000</a:t>
            </a:r>
            <a:r>
              <a:rPr lang="en-US" altLang="zh-CN" sz="2000" b="0" dirty="0">
                <a:solidFill>
                  <a:srgbClr val="000000"/>
                </a:solidFill>
                <a:effectLst/>
                <a:latin typeface="JetBrains Mono" panose="02000009000000000000" pitchFamily="49" charset="0"/>
              </a:rPr>
              <a:t>];</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strlen</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'T'</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'T'</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'C'</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'G'</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'G'</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'C'</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39901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9" y="-9364"/>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统计字母出现的概率</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8" y="705667"/>
            <a:ext cx="10441859" cy="501675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求指定字符串中给定字母出现的概率。例如，给定的字母为</a:t>
            </a:r>
            <a:r>
              <a:rPr lang="en-US" altLang="zh-CN" sz="2000" dirty="0">
                <a:solidFill>
                  <a:srgbClr val="002060"/>
                </a:solidFill>
                <a:latin typeface="+mj-ea"/>
                <a:ea typeface="+mj-ea"/>
              </a:rPr>
              <a:t>a</a:t>
            </a:r>
            <a:r>
              <a:rPr lang="zh-CN" altLang="en-US" sz="2000" dirty="0">
                <a:solidFill>
                  <a:srgbClr val="002060"/>
                </a:solidFill>
                <a:latin typeface="+mj-ea"/>
                <a:ea typeface="+mj-ea"/>
              </a:rPr>
              <a:t>，字符串为</a:t>
            </a:r>
            <a:r>
              <a:rPr lang="en-US" altLang="zh-CN" sz="2000" dirty="0">
                <a:solidFill>
                  <a:srgbClr val="002060"/>
                </a:solidFill>
                <a:latin typeface="+mj-ea"/>
                <a:ea typeface="+mj-ea"/>
              </a:rPr>
              <a:t>apple</a:t>
            </a:r>
            <a:r>
              <a:rPr lang="zh-CN" altLang="en-US" sz="2000" dirty="0">
                <a:solidFill>
                  <a:srgbClr val="002060"/>
                </a:solidFill>
                <a:latin typeface="+mj-ea"/>
                <a:ea typeface="+mj-ea"/>
              </a:rPr>
              <a:t>，那么输出的结果为</a:t>
            </a:r>
            <a:r>
              <a:rPr lang="en-US" altLang="zh-CN" sz="2000" dirty="0">
                <a:solidFill>
                  <a:srgbClr val="002060"/>
                </a:solidFill>
                <a:latin typeface="+mj-ea"/>
                <a:ea typeface="+mj-ea"/>
              </a:rPr>
              <a:t>20.00%</a:t>
            </a:r>
            <a:r>
              <a:rPr lang="zh-CN" altLang="en-US" sz="2000"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第</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行为给定的字符。</a:t>
            </a:r>
          </a:p>
          <a:p>
            <a:pPr eaLnBrk="1" hangingPunct="1">
              <a:spcBef>
                <a:spcPct val="0"/>
              </a:spcBef>
              <a:buClrTx/>
              <a:buSzTx/>
              <a:buNone/>
            </a:pPr>
            <a:r>
              <a:rPr lang="zh-CN" altLang="en-US" sz="2000" dirty="0">
                <a:solidFill>
                  <a:srgbClr val="002060"/>
                </a:solidFill>
                <a:ea typeface="黑体" panose="02010609060101010101" pitchFamily="49" charset="-122"/>
              </a:rPr>
              <a:t>第</a:t>
            </a:r>
            <a:r>
              <a:rPr lang="en-US" altLang="zh-CN" sz="2000" dirty="0">
                <a:solidFill>
                  <a:srgbClr val="002060"/>
                </a:solidFill>
                <a:ea typeface="黑体" panose="02010609060101010101" pitchFamily="49" charset="-122"/>
              </a:rPr>
              <a:t>2</a:t>
            </a:r>
            <a:r>
              <a:rPr lang="zh-CN" altLang="en-US" sz="2000" dirty="0">
                <a:solidFill>
                  <a:srgbClr val="002060"/>
                </a:solidFill>
                <a:ea typeface="黑体" panose="02010609060101010101" pitchFamily="49" charset="-122"/>
              </a:rPr>
              <a:t>行为一个字符串</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字符串中没有空格</a:t>
            </a:r>
            <a:r>
              <a:rPr lang="en-US" altLang="zh-CN" sz="2000" dirty="0">
                <a:solidFill>
                  <a:srgbClr val="002060"/>
                </a:solidFill>
                <a:ea typeface="黑体" panose="02010609060101010101" pitchFamily="49" charset="-122"/>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spcBef>
                <a:spcPct val="0"/>
              </a:spcBef>
              <a:buNone/>
            </a:pPr>
            <a:r>
              <a:rPr lang="zh-CN" altLang="en-US" sz="2000" dirty="0">
                <a:solidFill>
                  <a:srgbClr val="002060"/>
                </a:solidFill>
                <a:ea typeface="黑体" panose="02010609060101010101" pitchFamily="49" charset="-122"/>
              </a:rPr>
              <a:t>字符在字符串中出现的概率</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保留</a:t>
            </a:r>
            <a:r>
              <a:rPr lang="en-US" altLang="zh-CN" sz="2000" dirty="0">
                <a:solidFill>
                  <a:srgbClr val="002060"/>
                </a:solidFill>
                <a:ea typeface="黑体" panose="02010609060101010101" pitchFamily="49" charset="-122"/>
              </a:rPr>
              <a:t>2</a:t>
            </a:r>
            <a:r>
              <a:rPr lang="zh-CN" altLang="en-US" sz="2000" dirty="0">
                <a:solidFill>
                  <a:srgbClr val="002060"/>
                </a:solidFill>
                <a:ea typeface="黑体" panose="02010609060101010101" pitchFamily="49" charset="-122"/>
              </a:rPr>
              <a:t>位小数</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a</a:t>
            </a:r>
          </a:p>
          <a:p>
            <a:pPr eaLnBrk="1" hangingPunct="1">
              <a:spcBef>
                <a:spcPct val="0"/>
              </a:spcBef>
              <a:buClrTx/>
              <a:buSzTx/>
              <a:buNone/>
            </a:pPr>
            <a:r>
              <a:rPr lang="en-US" altLang="zh-CN" sz="2000" dirty="0">
                <a:solidFill>
                  <a:srgbClr val="002060"/>
                </a:solidFill>
                <a:latin typeface="+mj-ea"/>
                <a:ea typeface="+mj-ea"/>
              </a:rPr>
              <a:t>say</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a:spcBef>
                <a:spcPct val="0"/>
              </a:spcBef>
              <a:buNone/>
            </a:pPr>
            <a:r>
              <a:rPr lang="en-US" altLang="zh-CN" sz="2000" b="0" dirty="0">
                <a:solidFill>
                  <a:schemeClr val="bg2"/>
                </a:solidFill>
                <a:latin typeface="黑体" panose="02010609060101010101" pitchFamily="49" charset="-122"/>
                <a:ea typeface="黑体" panose="02010609060101010101" pitchFamily="49" charset="-122"/>
              </a:rPr>
              <a:t>33.33%</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Tree>
    <p:extLst>
      <p:ext uri="{BB962C8B-B14F-4D97-AF65-F5344CB8AC3E}">
        <p14:creationId xmlns:p14="http://schemas.microsoft.com/office/powerpoint/2010/main" val="268389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09306" y="747251"/>
            <a:ext cx="8548848" cy="563231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a:t>
            </a:r>
            <a:r>
              <a:rPr lang="en-US" altLang="zh-CN" sz="2000" b="0" dirty="0">
                <a:solidFill>
                  <a:srgbClr val="000000"/>
                </a:solidFill>
                <a:effectLst/>
                <a:latin typeface="JetBrains Mono" panose="02000009000000000000" pitchFamily="49" charset="0"/>
              </a:rPr>
              <a:t>];</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s=</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c;</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&gt;&gt;c&gt;&gt;a;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strlen</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]==c)</a:t>
            </a:r>
            <a:r>
              <a:rPr lang="en-US" altLang="zh-CN" sz="2000" b="0" dirty="0">
                <a:solidFill>
                  <a:srgbClr val="008000"/>
                </a:solidFill>
                <a:effectLst/>
                <a:latin typeface="JetBrains Mono" panose="02000009000000000000" pitchFamily="49" charset="0"/>
              </a:rPr>
              <a:t>  //</a:t>
            </a:r>
            <a:r>
              <a:rPr lang="zh-CN" altLang="en-US" sz="2000" b="0" dirty="0">
                <a:solidFill>
                  <a:srgbClr val="008000"/>
                </a:solidFill>
                <a:effectLst/>
                <a:latin typeface="JetBrains Mono" panose="02000009000000000000" pitchFamily="49" charset="0"/>
              </a:rPr>
              <a:t>类型一致 </a:t>
            </a:r>
            <a:r>
              <a:rPr lang="en-US" altLang="zh-CN" sz="2000" b="0" dirty="0">
                <a:solidFill>
                  <a:srgbClr val="008000"/>
                </a:solidFill>
                <a:effectLst/>
                <a:latin typeface="JetBrains Mono" panose="02000009000000000000" pitchFamily="49" charset="0"/>
              </a:rPr>
              <a:t>char</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s++; </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098658"/>
                </a:solidFill>
                <a:effectLst/>
                <a:latin typeface="JetBrains Mono" panose="02000009000000000000" pitchFamily="49" charset="0"/>
              </a:rPr>
              <a:t>1.0</a:t>
            </a:r>
            <a:r>
              <a:rPr lang="en-US" altLang="zh-CN" sz="2000" b="0" dirty="0">
                <a:solidFill>
                  <a:srgbClr val="000000"/>
                </a:solidFill>
                <a:effectLst/>
                <a:latin typeface="JetBrains Mono" panose="02000009000000000000" pitchFamily="49" charset="0"/>
              </a:rPr>
              <a:t>*s/</a:t>
            </a:r>
            <a:r>
              <a:rPr lang="en-US" altLang="zh-CN" sz="2000" b="0" dirty="0" err="1">
                <a:solidFill>
                  <a:srgbClr val="000000"/>
                </a:solidFill>
                <a:effectLst/>
                <a:latin typeface="JetBrains Mono" panose="02000009000000000000" pitchFamily="49" charset="0"/>
              </a:rPr>
              <a:t>strlen</a:t>
            </a:r>
            <a:r>
              <a:rPr lang="en-US" altLang="zh-CN" sz="2000" b="0" dirty="0">
                <a:solidFill>
                  <a:srgbClr val="000000"/>
                </a:solidFill>
                <a:effectLst/>
                <a:latin typeface="JetBrains Mono" panose="02000009000000000000" pitchFamily="49" charset="0"/>
              </a:rPr>
              <a:t>(a)*</a:t>
            </a:r>
            <a:r>
              <a:rPr lang="en-US" altLang="zh-CN" sz="2000" b="0" dirty="0">
                <a:solidFill>
                  <a:srgbClr val="098658"/>
                </a:solidFill>
                <a:effectLst/>
                <a:latin typeface="JetBrains Mono" panose="02000009000000000000" pitchFamily="49" charset="0"/>
              </a:rPr>
              <a:t>100</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162780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密码校验</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使用</a:t>
            </a:r>
            <a:r>
              <a:rPr lang="en-US" altLang="zh-CN" sz="2000" dirty="0" err="1">
                <a:solidFill>
                  <a:srgbClr val="002060"/>
                </a:solidFill>
                <a:ea typeface="黑体" panose="02010609060101010101" pitchFamily="49" charset="-122"/>
              </a:rPr>
              <a:t>wifi</a:t>
            </a:r>
            <a:r>
              <a:rPr lang="zh-CN" altLang="en-US" sz="2000" dirty="0">
                <a:solidFill>
                  <a:srgbClr val="002060"/>
                </a:solidFill>
                <a:ea typeface="黑体" panose="02010609060101010101" pitchFamily="49" charset="-122"/>
              </a:rPr>
              <a:t>上网时，通常需要输入正确的密码之后才能登录。假设密码是字符串组成，初始密码是</a:t>
            </a:r>
            <a:r>
              <a:rPr lang="en-US" altLang="zh-CN" sz="2000" dirty="0">
                <a:solidFill>
                  <a:srgbClr val="002060"/>
                </a:solidFill>
                <a:ea typeface="黑体" panose="02010609060101010101" pitchFamily="49" charset="-122"/>
              </a:rPr>
              <a:t>"</a:t>
            </a:r>
            <a:r>
              <a:rPr lang="en-US" altLang="zh-CN" sz="2000" dirty="0" err="1">
                <a:solidFill>
                  <a:srgbClr val="002060"/>
                </a:solidFill>
                <a:ea typeface="黑体" panose="02010609060101010101" pitchFamily="49" charset="-122"/>
              </a:rPr>
              <a:t>steamleader</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，密码正确提示</a:t>
            </a:r>
            <a:r>
              <a:rPr lang="en-US" altLang="zh-CN" sz="2000" dirty="0">
                <a:solidFill>
                  <a:srgbClr val="002060"/>
                </a:solidFill>
                <a:ea typeface="黑体" panose="02010609060101010101" pitchFamily="49" charset="-122"/>
              </a:rPr>
              <a:t>"success"</a:t>
            </a:r>
            <a:r>
              <a:rPr lang="zh-CN" altLang="en-US" sz="2000" dirty="0">
                <a:solidFill>
                  <a:srgbClr val="002060"/>
                </a:solidFill>
                <a:ea typeface="黑体" panose="02010609060101010101" pitchFamily="49" charset="-122"/>
              </a:rPr>
              <a:t>，错误提示</a:t>
            </a:r>
            <a:r>
              <a:rPr lang="en-US" altLang="zh-CN" sz="2000" dirty="0">
                <a:solidFill>
                  <a:srgbClr val="002060"/>
                </a:solidFill>
                <a:ea typeface="黑体" panose="02010609060101010101" pitchFamily="49" charset="-122"/>
              </a:rPr>
              <a:t>"sorry"</a:t>
            </a:r>
            <a:r>
              <a:rPr lang="zh-CN" altLang="en-US" sz="2000" dirty="0">
                <a:solidFill>
                  <a:srgbClr val="002060"/>
                </a:solidFill>
                <a:ea typeface="黑体" panose="02010609060101010101" pitchFamily="49" charset="-122"/>
              </a:rPr>
              <a:t>，连续输入</a:t>
            </a:r>
            <a:r>
              <a:rPr lang="en-US" altLang="zh-CN" sz="2000" dirty="0">
                <a:solidFill>
                  <a:srgbClr val="002060"/>
                </a:solidFill>
                <a:ea typeface="黑体" panose="02010609060101010101" pitchFamily="49" charset="-122"/>
              </a:rPr>
              <a:t>5</a:t>
            </a:r>
            <a:r>
              <a:rPr lang="zh-CN" altLang="en-US" sz="2000" dirty="0">
                <a:solidFill>
                  <a:srgbClr val="002060"/>
                </a:solidFill>
                <a:ea typeface="黑体" panose="02010609060101010101" pitchFamily="49" charset="-122"/>
              </a:rPr>
              <a:t>次密码错误结束输入。</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一个字符串密码</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黑体" panose="02010609060101010101" pitchFamily="49" charset="-122"/>
                <a:ea typeface="黑体" panose="02010609060101010101" pitchFamily="49" charset="-122"/>
              </a:rPr>
              <a:t>密码正确输出</a:t>
            </a:r>
            <a:r>
              <a:rPr lang="en-US" altLang="zh-CN" sz="2000" dirty="0">
                <a:solidFill>
                  <a:srgbClr val="002060"/>
                </a:solidFill>
                <a:latin typeface="黑体" panose="02010609060101010101" pitchFamily="49" charset="-122"/>
                <a:ea typeface="黑体" panose="02010609060101010101" pitchFamily="49" charset="-122"/>
              </a:rPr>
              <a:t>“success”</a:t>
            </a:r>
            <a:r>
              <a:rPr lang="zh-CN" altLang="en-US" sz="2000" dirty="0">
                <a:solidFill>
                  <a:srgbClr val="002060"/>
                </a:solidFill>
                <a:latin typeface="黑体" panose="02010609060101010101" pitchFamily="49" charset="-122"/>
                <a:ea typeface="黑体" panose="02010609060101010101" pitchFamily="49" charset="-122"/>
              </a:rPr>
              <a:t>，密码错误输出</a:t>
            </a:r>
            <a:r>
              <a:rPr lang="en-US" altLang="zh-CN" sz="2000" dirty="0">
                <a:solidFill>
                  <a:srgbClr val="002060"/>
                </a:solidFill>
                <a:latin typeface="黑体" panose="02010609060101010101" pitchFamily="49" charset="-122"/>
                <a:ea typeface="黑体" panose="02010609060101010101" pitchFamily="49" charset="-122"/>
              </a:rPr>
              <a:t>"sorry"</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ea typeface="黑体" panose="02010609060101010101" pitchFamily="49" charset="-122"/>
              </a:rPr>
              <a:t>1234abcd</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sorry</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2</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err="1">
                <a:solidFill>
                  <a:srgbClr val="002060"/>
                </a:solidFill>
                <a:latin typeface="黑体" panose="02010609060101010101" pitchFamily="49" charset="-122"/>
                <a:ea typeface="黑体" panose="02010609060101010101" pitchFamily="49" charset="-122"/>
              </a:rPr>
              <a:t>steamleader</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2</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rPr>
              <a:t>success</a:t>
            </a:r>
            <a:endParaRPr lang="zh-CN" altLang="en-US"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66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学习目标</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2108348" y="1061774"/>
            <a:ext cx="7975301" cy="4369209"/>
          </a:xfrm>
          <a:prstGeom prst="rect">
            <a:avLst/>
          </a:prstGeom>
          <a:noFill/>
        </p:spPr>
        <p:txBody>
          <a:bodyPr wrap="square" rtlCol="0">
            <a:spAutoFit/>
          </a:bodyPr>
          <a:lstStyle/>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了解字符数组和字符串的基本概念</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掌握字符数组和字符串输入输出方法</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掌握字符串复制、拼接、比较大小、求长度等方法</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15031"/>
            <a:ext cx="8562745" cy="532453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string 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a:solidFill>
                  <a:srgbClr val="098658"/>
                </a:solidFill>
                <a:effectLst/>
                <a:latin typeface="JetBrains Mono" panose="02000009000000000000" pitchFamily="49" charset="0"/>
              </a:rPr>
              <a:t>5</a:t>
            </a:r>
            <a:r>
              <a:rPr lang="en-US" altLang="zh-CN" sz="2000" b="0" dirty="0">
                <a:solidFill>
                  <a:srgbClr val="000000"/>
                </a:solidFill>
                <a:effectLst/>
                <a:latin typeface="JetBrains Mono" panose="02000009000000000000" pitchFamily="49" charset="0"/>
              </a:rPr>
              <a:t>;i++){</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a:solidFill>
                  <a:srgbClr val="A31515"/>
                </a:solidFill>
                <a:effectLst/>
                <a:latin typeface="JetBrains Mono" panose="02000009000000000000" pitchFamily="49" charset="0"/>
              </a:rPr>
              <a:t>"</a:t>
            </a:r>
            <a:r>
              <a:rPr lang="en-US" altLang="zh-CN" sz="2000" b="0" dirty="0" err="1">
                <a:solidFill>
                  <a:srgbClr val="A31515"/>
                </a:solidFill>
                <a:effectLst/>
                <a:latin typeface="JetBrains Mono" panose="02000009000000000000" pitchFamily="49" charset="0"/>
              </a:rPr>
              <a:t>steamleader</a:t>
            </a:r>
            <a:r>
              <a:rPr lang="en-US" altLang="zh-CN" sz="2000" b="0" dirty="0">
                <a:solidFill>
                  <a:srgbClr val="A31515"/>
                </a:solidFill>
                <a:effectLst/>
                <a:latin typeface="JetBrains Mono" panose="02000009000000000000" pitchFamily="49" charset="0"/>
              </a:rPr>
              <a:t>"</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"success"</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break</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"sorry"</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845401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最高分数的学生姓名</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94464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输入学生的人数，然后再输入每位学生的分数和姓名，求获得最高分数的学生的姓名。</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第一行输入一个正整数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N &lt;= 100</a:t>
            </a:r>
            <a:r>
              <a:rPr lang="zh-CN" altLang="en-US" sz="2000" dirty="0">
                <a:solidFill>
                  <a:srgbClr val="002060"/>
                </a:solidFill>
                <a:ea typeface="黑体" panose="02010609060101010101" pitchFamily="49" charset="-122"/>
              </a:rPr>
              <a:t>），表示学生人数。接着输入</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行，每行格式如下：</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分数 姓名</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分数是一个非负整数，且小于等于</a:t>
            </a:r>
            <a:r>
              <a:rPr lang="en-US" altLang="zh-CN" sz="2000" dirty="0">
                <a:solidFill>
                  <a:srgbClr val="002060"/>
                </a:solidFill>
                <a:ea typeface="黑体" panose="02010609060101010101" pitchFamily="49" charset="-122"/>
              </a:rPr>
              <a:t>100</a:t>
            </a:r>
            <a:r>
              <a:rPr lang="zh-CN" altLang="en-US" sz="2000" dirty="0">
                <a:solidFill>
                  <a:srgbClr val="002060"/>
                </a:solidFill>
                <a:ea typeface="黑体" panose="02010609060101010101" pitchFamily="49" charset="-122"/>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姓名为一个连续的字符串，中间没有空格，长度不超过</a:t>
            </a:r>
            <a:r>
              <a:rPr lang="en-US" altLang="zh-CN" sz="2000" dirty="0">
                <a:solidFill>
                  <a:srgbClr val="002060"/>
                </a:solidFill>
                <a:ea typeface="黑体" panose="02010609060101010101" pitchFamily="49" charset="-122"/>
              </a:rPr>
              <a:t>20</a:t>
            </a:r>
            <a:r>
              <a:rPr lang="zh-CN" altLang="en-US" sz="2000" dirty="0">
                <a:solidFill>
                  <a:srgbClr val="002060"/>
                </a:solidFill>
                <a:ea typeface="黑体" panose="02010609060101010101" pitchFamily="49" charset="-122"/>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数据保证最高分只有一位同学。</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ea typeface="黑体" panose="02010609060101010101" pitchFamily="49" charset="-122"/>
              </a:rPr>
              <a:t>获得最高分数同学的姓名。</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87 </a:t>
            </a:r>
            <a:r>
              <a:rPr lang="en-US" altLang="zh-CN" sz="2000" dirty="0" err="1">
                <a:solidFill>
                  <a:srgbClr val="002060"/>
                </a:solidFill>
                <a:ea typeface="黑体" panose="02010609060101010101" pitchFamily="49" charset="-122"/>
              </a:rPr>
              <a:t>lilei</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99 </a:t>
            </a:r>
            <a:r>
              <a:rPr lang="en-US" altLang="zh-CN" sz="2000" dirty="0" err="1">
                <a:solidFill>
                  <a:srgbClr val="002060"/>
                </a:solidFill>
                <a:ea typeface="黑体" panose="02010609060101010101" pitchFamily="49" charset="-122"/>
              </a:rPr>
              <a:t>hanmeimei</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97 lily</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96 lucy</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77 </a:t>
            </a:r>
            <a:r>
              <a:rPr lang="en-US" altLang="zh-CN" sz="2000" dirty="0" err="1">
                <a:solidFill>
                  <a:srgbClr val="002060"/>
                </a:solidFill>
                <a:ea typeface="黑体" panose="02010609060101010101" pitchFamily="49" charset="-122"/>
              </a:rPr>
              <a:t>jim</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lnSpc>
                <a:spcPct val="110000"/>
              </a:lnSpc>
              <a:spcBef>
                <a:spcPct val="0"/>
              </a:spcBef>
              <a:buClrTx/>
              <a:buSzTx/>
              <a:buNone/>
            </a:pPr>
            <a:r>
              <a:rPr lang="en-US" altLang="zh-CN" sz="2000" dirty="0" err="1">
                <a:solidFill>
                  <a:srgbClr val="002060"/>
                </a:solidFill>
                <a:ea typeface="黑体" panose="02010609060101010101" pitchFamily="49" charset="-122"/>
              </a:rPr>
              <a:t>hanmeimei</a:t>
            </a:r>
            <a:endParaRPr lang="zh-CN" altLang="en-US" sz="2000" dirty="0">
              <a:solidFill>
                <a:srgbClr val="002060"/>
              </a:solidFill>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9884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875070" y="715031"/>
            <a:ext cx="8562745" cy="594008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x,max1=-</a:t>
            </a:r>
            <a:r>
              <a:rPr lang="en-US" altLang="zh-CN" sz="2000" b="0" dirty="0">
                <a:solidFill>
                  <a:srgbClr val="098658"/>
                </a:solidFill>
                <a:effectLst/>
                <a:latin typeface="JetBrains Mono" panose="02000009000000000000" pitchFamily="49" charset="0"/>
              </a:rPr>
              <a:t>1111</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string </a:t>
            </a:r>
            <a:r>
              <a:rPr lang="en-US" altLang="zh-CN" sz="2000" b="0" dirty="0" err="1">
                <a:solidFill>
                  <a:srgbClr val="000000"/>
                </a:solidFill>
                <a:effectLst/>
                <a:latin typeface="JetBrains Mono" panose="02000009000000000000" pitchFamily="49" charset="0"/>
              </a:rPr>
              <a:t>a,b</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&gt;&gt;x&gt;&gt;a;</a:t>
            </a:r>
          </a:p>
          <a:p>
            <a:r>
              <a:rPr lang="en-US" altLang="zh-CN" sz="2000" b="0" dirty="0">
                <a:solidFill>
                  <a:srgbClr val="008000"/>
                </a:solidFill>
                <a:effectLst/>
                <a:latin typeface="JetBrains Mono" panose="02000009000000000000" pitchFamily="49" charset="0"/>
              </a:rPr>
              <a:t>        //max1=max(max1,x);</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(max1&lt;x)</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max1=x;</a:t>
            </a:r>
          </a:p>
          <a:p>
            <a:r>
              <a:rPr lang="en-US" altLang="zh-CN" sz="2000" b="0" dirty="0">
                <a:solidFill>
                  <a:srgbClr val="000000"/>
                </a:solidFill>
                <a:effectLst/>
                <a:latin typeface="JetBrains Mono" panose="02000009000000000000" pitchFamily="49" charset="0"/>
              </a:rPr>
              <a:t>            b=a;</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&lt;&lt;max1&lt;&lt;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&lt;&lt;b;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943128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回文字符串</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47251"/>
            <a:ext cx="10441859" cy="378565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输入一串字符</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字符个数不超过</a:t>
            </a:r>
            <a:r>
              <a:rPr lang="en-US" altLang="zh-CN" sz="2000" dirty="0">
                <a:solidFill>
                  <a:srgbClr val="002060"/>
                </a:solidFill>
                <a:ea typeface="黑体" panose="02010609060101010101" pitchFamily="49" charset="-122"/>
              </a:rPr>
              <a:t>100</a:t>
            </a:r>
            <a:r>
              <a:rPr lang="zh-CN" altLang="en-US" sz="2000" dirty="0">
                <a:solidFill>
                  <a:srgbClr val="002060"/>
                </a:solidFill>
                <a:ea typeface="黑体" panose="02010609060101010101" pitchFamily="49" charset="-122"/>
              </a:rPr>
              <a:t>。 判断它们是否构成回文。所谓回文指从左到右和从右到左读一串字符的值是一样的，如</a:t>
            </a:r>
            <a:r>
              <a:rPr lang="en-US" altLang="zh-CN" sz="2000" dirty="0">
                <a:solidFill>
                  <a:srgbClr val="002060"/>
                </a:solidFill>
                <a:ea typeface="黑体" panose="02010609060101010101" pitchFamily="49" charset="-122"/>
              </a:rPr>
              <a:t>12321,ABCBA,AA</a:t>
            </a:r>
            <a:r>
              <a:rPr lang="zh-CN" altLang="en-US" sz="2000" dirty="0">
                <a:solidFill>
                  <a:srgbClr val="002060"/>
                </a:solidFill>
                <a:ea typeface="黑体" panose="02010609060101010101" pitchFamily="49" charset="-122"/>
              </a:rPr>
              <a:t>等。</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一个字符串</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是回文，输出”</a:t>
            </a:r>
            <a:r>
              <a:rPr lang="en-US" altLang="zh-CN" sz="2000" dirty="0">
                <a:solidFill>
                  <a:srgbClr val="002060"/>
                </a:solidFill>
                <a:ea typeface="黑体" panose="02010609060101010101" pitchFamily="49" charset="-122"/>
              </a:rPr>
              <a:t>yes”</a:t>
            </a:r>
            <a:r>
              <a:rPr lang="zh-CN" altLang="en-US" sz="2000" dirty="0">
                <a:solidFill>
                  <a:srgbClr val="002060"/>
                </a:solidFill>
                <a:ea typeface="黑体" panose="02010609060101010101" pitchFamily="49" charset="-122"/>
              </a:rPr>
              <a:t>，否则输出”</a:t>
            </a:r>
            <a:r>
              <a:rPr lang="en-US" altLang="zh-CN" sz="2000" dirty="0">
                <a:solidFill>
                  <a:srgbClr val="002060"/>
                </a:solidFill>
                <a:ea typeface="黑体" panose="02010609060101010101" pitchFamily="49" charset="-122"/>
              </a:rPr>
              <a:t>no”</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123A321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yes</a:t>
            </a:r>
            <a:endParaRPr lang="zh-CN" altLang="en-US"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616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593599" y="1074509"/>
            <a:ext cx="5712341" cy="470898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string </a:t>
            </a:r>
            <a:r>
              <a:rPr lang="en-US" altLang="zh-CN" sz="2000" b="0" dirty="0" err="1">
                <a:solidFill>
                  <a:srgbClr val="000000"/>
                </a:solidFill>
                <a:effectLst/>
                <a:latin typeface="JetBrains Mono" panose="02000009000000000000" pitchFamily="49" charset="0"/>
              </a:rPr>
              <a:t>a,b</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a.size</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;i&gt;=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a:t>
            </a:r>
          </a:p>
          <a:p>
            <a:r>
              <a:rPr lang="en-US" altLang="zh-CN" sz="2000" b="0" dirty="0">
                <a:solidFill>
                  <a:srgbClr val="000000"/>
                </a:solidFill>
                <a:effectLst/>
                <a:latin typeface="JetBrains Mono" panose="02000009000000000000" pitchFamily="49" charset="0"/>
              </a:rPr>
              <a:t>        b=</a:t>
            </a:r>
            <a:r>
              <a:rPr lang="en-US" altLang="zh-CN" sz="2000" b="0" dirty="0" err="1">
                <a:solidFill>
                  <a:srgbClr val="000000"/>
                </a:solidFill>
                <a:effectLst/>
                <a:latin typeface="JetBrains Mono" panose="02000009000000000000" pitchFamily="49" charset="0"/>
              </a:rPr>
              <a:t>b+a</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(a==b)</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"yes"</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"no"</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062667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数字和</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85867" y="747251"/>
            <a:ext cx="10441859" cy="440120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输入一个整数 </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，求各位上的数字和。</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一行一个整数 </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最多 </a:t>
            </a:r>
            <a:r>
              <a:rPr lang="en-US" altLang="zh-CN" sz="2000" dirty="0">
                <a:solidFill>
                  <a:srgbClr val="002060"/>
                </a:solidFill>
                <a:ea typeface="黑体" panose="02010609060101010101" pitchFamily="49" charset="-122"/>
              </a:rPr>
              <a:t>200 </a:t>
            </a:r>
            <a:r>
              <a:rPr lang="zh-CN" altLang="en-US" sz="2000" dirty="0">
                <a:solidFill>
                  <a:srgbClr val="002060"/>
                </a:solidFill>
                <a:ea typeface="黑体" panose="02010609060101010101" pitchFamily="49" charset="-122"/>
              </a:rPr>
              <a:t>位。</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一行一个整数，表示整数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的各位数字之和。</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1234567890123456789012345678901234567890</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180</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3804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3557068" y="1118792"/>
            <a:ext cx="5077861" cy="470898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string a;</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s=</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a.size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&lt;&lt;s;</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br>
              <a:rPr lang="en-US" altLang="zh-CN" sz="2000" b="0" dirty="0">
                <a:solidFill>
                  <a:srgbClr val="000000"/>
                </a:solidFill>
                <a:effectLst/>
                <a:latin typeface="JetBrains Mono" panose="02000009000000000000" pitchFamily="49" charset="0"/>
              </a:rPr>
            </a:br>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4009921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第七个字符是什么</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83209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如果有第</a:t>
            </a:r>
            <a:r>
              <a:rPr lang="en-US" altLang="zh-CN" sz="2000" dirty="0">
                <a:solidFill>
                  <a:srgbClr val="002060"/>
                </a:solidFill>
                <a:ea typeface="黑体" panose="02010609060101010101" pitchFamily="49" charset="-122"/>
              </a:rPr>
              <a:t>7</a:t>
            </a:r>
            <a:r>
              <a:rPr lang="zh-CN" altLang="en-US" sz="2000" dirty="0">
                <a:solidFill>
                  <a:srgbClr val="002060"/>
                </a:solidFill>
                <a:ea typeface="黑体" panose="02010609060101010101" pitchFamily="49" charset="-122"/>
              </a:rPr>
              <a:t>个字符</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从</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开始编号</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则输出这个字符，如果没有第</a:t>
            </a:r>
            <a:r>
              <a:rPr lang="en-US" altLang="zh-CN" sz="2000" dirty="0">
                <a:solidFill>
                  <a:srgbClr val="002060"/>
                </a:solidFill>
                <a:ea typeface="黑体" panose="02010609060101010101" pitchFamily="49" charset="-122"/>
              </a:rPr>
              <a:t>7</a:t>
            </a:r>
            <a:r>
              <a:rPr lang="zh-CN" altLang="en-US" sz="2000" dirty="0">
                <a:solidFill>
                  <a:srgbClr val="002060"/>
                </a:solidFill>
                <a:ea typeface="黑体" panose="02010609060101010101" pitchFamily="49" charset="-122"/>
              </a:rPr>
              <a:t>个字符则输出</a:t>
            </a:r>
            <a:r>
              <a:rPr lang="en-US" altLang="zh-CN" sz="2000" dirty="0">
                <a:solidFill>
                  <a:srgbClr val="002060"/>
                </a:solidFill>
                <a:ea typeface="黑体" panose="02010609060101010101" pitchFamily="49" charset="-122"/>
              </a:rPr>
              <a:t>no</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一行字符串</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buNone/>
            </a:pPr>
            <a:r>
              <a:rPr lang="zh-CN" altLang="en-US" sz="2000" dirty="0">
                <a:solidFill>
                  <a:srgbClr val="002060"/>
                </a:solidFill>
                <a:ea typeface="黑体" panose="02010609060101010101" pitchFamily="49" charset="-122"/>
              </a:rPr>
              <a:t>如果有第</a:t>
            </a:r>
            <a:r>
              <a:rPr lang="en-US" altLang="zh-CN" sz="2000" dirty="0">
                <a:solidFill>
                  <a:srgbClr val="002060"/>
                </a:solidFill>
                <a:ea typeface="黑体" panose="02010609060101010101" pitchFamily="49" charset="-122"/>
              </a:rPr>
              <a:t>7</a:t>
            </a:r>
            <a:r>
              <a:rPr lang="zh-CN" altLang="en-US" sz="2000" dirty="0">
                <a:solidFill>
                  <a:srgbClr val="002060"/>
                </a:solidFill>
                <a:ea typeface="黑体" panose="02010609060101010101" pitchFamily="49" charset="-122"/>
              </a:rPr>
              <a:t>个字符则输出这个字符，如果没有第</a:t>
            </a:r>
            <a:r>
              <a:rPr lang="en-US" altLang="zh-CN" sz="2000" dirty="0">
                <a:solidFill>
                  <a:srgbClr val="002060"/>
                </a:solidFill>
                <a:ea typeface="黑体" panose="02010609060101010101" pitchFamily="49" charset="-122"/>
              </a:rPr>
              <a:t>7</a:t>
            </a:r>
            <a:r>
              <a:rPr lang="zh-CN" altLang="en-US" sz="2000" dirty="0">
                <a:solidFill>
                  <a:srgbClr val="002060"/>
                </a:solidFill>
                <a:ea typeface="黑体" panose="02010609060101010101" pitchFamily="49" charset="-122"/>
              </a:rPr>
              <a:t>个字符则输出</a:t>
            </a:r>
            <a:r>
              <a:rPr lang="en-US" altLang="zh-CN" sz="2000" dirty="0">
                <a:solidFill>
                  <a:srgbClr val="002060"/>
                </a:solidFill>
                <a:ea typeface="黑体" panose="02010609060101010101" pitchFamily="49" charset="-122"/>
              </a:rPr>
              <a:t>no</a:t>
            </a:r>
            <a:r>
              <a:rPr lang="zh-CN" altLang="en-US" sz="2000" dirty="0">
                <a:solidFill>
                  <a:srgbClr val="002060"/>
                </a:solidFill>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限制</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字符串长度不超过</a:t>
            </a:r>
            <a:r>
              <a:rPr lang="en-US" altLang="zh-CN" sz="2000" dirty="0">
                <a:solidFill>
                  <a:srgbClr val="002060"/>
                </a:solidFill>
                <a:latin typeface="黑体" panose="02010609060101010101" pitchFamily="49" charset="-122"/>
                <a:ea typeface="黑体" panose="02010609060101010101" pitchFamily="49" charset="-122"/>
              </a:rPr>
              <a:t>100</a:t>
            </a:r>
            <a:r>
              <a:rPr lang="zh-CN" altLang="en-US" sz="2000" dirty="0">
                <a:solidFill>
                  <a:srgbClr val="002060"/>
                </a:solidFill>
                <a:latin typeface="黑体" panose="02010609060101010101" pitchFamily="49" charset="-122"/>
                <a:ea typeface="黑体" panose="02010609060101010101" pitchFamily="49" charset="-122"/>
              </a:rPr>
              <a:t>，字符串里面会</a:t>
            </a:r>
            <a:r>
              <a:rPr lang="zh-CN" altLang="en-US" sz="2000" dirty="0">
                <a:solidFill>
                  <a:srgbClr val="FF0000"/>
                </a:solidFill>
                <a:latin typeface="黑体" panose="02010609060101010101" pitchFamily="49" charset="-122"/>
                <a:ea typeface="黑体" panose="02010609060101010101" pitchFamily="49" charset="-122"/>
              </a:rPr>
              <a:t>有空格。</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123456</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no</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2</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err="1">
                <a:solidFill>
                  <a:srgbClr val="002060"/>
                </a:solidFill>
                <a:latin typeface="黑体" panose="02010609060101010101" pitchFamily="49" charset="-122"/>
                <a:ea typeface="黑体" panose="02010609060101010101" pitchFamily="49" charset="-122"/>
              </a:rPr>
              <a:t>qwe</a:t>
            </a:r>
            <a:r>
              <a:rPr lang="en-US" altLang="zh-CN" sz="2000" dirty="0">
                <a:solidFill>
                  <a:srgbClr val="002060"/>
                </a:solidFill>
                <a:latin typeface="黑体" panose="02010609060101010101" pitchFamily="49" charset="-122"/>
                <a:ea typeface="黑体" panose="02010609060101010101" pitchFamily="49" charset="-122"/>
              </a:rPr>
              <a:t> </a:t>
            </a:r>
            <a:r>
              <a:rPr lang="en-US" altLang="zh-CN" sz="2000" dirty="0" err="1">
                <a:solidFill>
                  <a:srgbClr val="002060"/>
                </a:solidFill>
                <a:latin typeface="黑体" panose="02010609060101010101" pitchFamily="49" charset="-122"/>
                <a:ea typeface="黑体" panose="02010609060101010101" pitchFamily="49" charset="-122"/>
              </a:rPr>
              <a:t>rty</a:t>
            </a:r>
            <a:r>
              <a:rPr lang="en-US" altLang="zh-CN" sz="2000" dirty="0">
                <a:solidFill>
                  <a:srgbClr val="002060"/>
                </a:solidFill>
                <a:latin typeface="黑体" panose="02010609060101010101" pitchFamily="49" charset="-122"/>
                <a:ea typeface="黑体" panose="02010609060101010101" pitchFamily="49" charset="-122"/>
              </a:rPr>
              <a:t> </a:t>
            </a:r>
            <a:r>
              <a:rPr lang="en-US" altLang="zh-CN" sz="2000" dirty="0" err="1">
                <a:solidFill>
                  <a:srgbClr val="002060"/>
                </a:solidFill>
                <a:latin typeface="黑体" panose="02010609060101010101" pitchFamily="49" charset="-122"/>
                <a:ea typeface="黑体" panose="02010609060101010101" pitchFamily="49" charset="-122"/>
              </a:rPr>
              <a:t>uio</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2</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a:buNone/>
            </a:pPr>
            <a:r>
              <a:rPr lang="en-US" altLang="zh-CN" sz="2000" dirty="0">
                <a:solidFill>
                  <a:srgbClr val="002060"/>
                </a:solidFill>
                <a:latin typeface="黑体" panose="02010609060101010101" pitchFamily="49" charset="-122"/>
                <a:ea typeface="黑体" panose="02010609060101010101" pitchFamily="49" charset="-122"/>
              </a:rPr>
              <a:t>y</a:t>
            </a:r>
            <a:endParaRPr lang="zh-CN" altLang="en-US" sz="2000" dirty="0">
              <a:solidFill>
                <a:srgbClr val="002060"/>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995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3578977" y="889756"/>
            <a:ext cx="5034044" cy="532453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string a;</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getline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cin,a</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a.size</a:t>
            </a:r>
            <a:r>
              <a:rPr lang="en-US" altLang="zh-CN" sz="2000" b="0" dirty="0">
                <a:solidFill>
                  <a:srgbClr val="000000"/>
                </a:solidFill>
                <a:effectLst/>
                <a:latin typeface="JetBrains Mono" panose="02000009000000000000" pitchFamily="49" charset="0"/>
              </a:rPr>
              <a:t>()&lt;</a:t>
            </a:r>
            <a:r>
              <a:rPr lang="en-US" altLang="zh-CN" sz="2000" b="0" dirty="0">
                <a:solidFill>
                  <a:srgbClr val="098658"/>
                </a:solidFill>
                <a:effectLst/>
                <a:latin typeface="JetBrains Mono" panose="02000009000000000000" pitchFamily="49" charset="0"/>
              </a:rPr>
              <a:t>7</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"no"</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r>
              <a:rPr lang="en-US" altLang="zh-CN" sz="2000" b="0" dirty="0">
                <a:solidFill>
                  <a:srgbClr val="098658"/>
                </a:solidFill>
                <a:effectLst/>
                <a:latin typeface="JetBrains Mono" panose="02000009000000000000" pitchFamily="49" charset="0"/>
              </a:rPr>
              <a:t>6</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br>
              <a:rPr lang="en-US" altLang="zh-CN" sz="2000" b="0" dirty="0">
                <a:solidFill>
                  <a:srgbClr val="000000"/>
                </a:solidFill>
                <a:effectLst/>
                <a:latin typeface="JetBrains Mono" panose="02000009000000000000" pitchFamily="49" charset="0"/>
              </a:rPr>
            </a:br>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037455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雷同检测</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470898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考试的时候老师最讨厌有人抄袭了。自从有了电子评卷，老师要查找雷同卷，就容易多了，只要将两个人的答案输入计算机，进行逐个字符的比对，把相同的位置都找出来，就一目了然了。</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2</a:t>
            </a:r>
            <a:r>
              <a:rPr lang="zh-CN" altLang="en-US" sz="2000" dirty="0">
                <a:solidFill>
                  <a:srgbClr val="002060"/>
                </a:solidFill>
                <a:latin typeface="+mj-ea"/>
                <a:ea typeface="+mj-ea"/>
                <a:sym typeface="Arial" panose="020B0604020202020204" pitchFamily="34" charset="0"/>
              </a:rPr>
              <a:t>行，每行包含一串字符（长度不超过</a:t>
            </a:r>
            <a:r>
              <a:rPr lang="en-US" altLang="zh-CN" sz="2000" dirty="0">
                <a:solidFill>
                  <a:srgbClr val="002060"/>
                </a:solidFill>
                <a:latin typeface="+mj-ea"/>
                <a:ea typeface="+mj-ea"/>
                <a:sym typeface="Arial" panose="020B0604020202020204" pitchFamily="34" charset="0"/>
              </a:rPr>
              <a:t>200</a:t>
            </a:r>
            <a:r>
              <a:rPr lang="zh-CN" altLang="en-US"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1</a:t>
            </a:r>
            <a:r>
              <a:rPr lang="zh-CN" altLang="en-US" sz="2000" dirty="0">
                <a:solidFill>
                  <a:srgbClr val="002060"/>
                </a:solidFill>
                <a:latin typeface="+mj-ea"/>
                <a:ea typeface="+mj-ea"/>
                <a:sym typeface="Arial" panose="020B0604020202020204" pitchFamily="34" charset="0"/>
              </a:rPr>
              <a:t>行，包含若干个以空格分隔的数字，表示出现相同字符的位置</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rPr>
              <a:t>I am a </a:t>
            </a:r>
            <a:r>
              <a:rPr lang="en-US" altLang="zh-CN" sz="2000" dirty="0" err="1">
                <a:solidFill>
                  <a:srgbClr val="002060"/>
                </a:solidFill>
                <a:latin typeface="+mj-ea"/>
                <a:ea typeface="+mj-ea"/>
              </a:rPr>
              <a:t>girl.I</a:t>
            </a:r>
            <a:r>
              <a:rPr lang="en-US" altLang="zh-CN" sz="2000" dirty="0">
                <a:solidFill>
                  <a:srgbClr val="002060"/>
                </a:solidFill>
                <a:latin typeface="+mj-ea"/>
                <a:ea typeface="+mj-ea"/>
              </a:rPr>
              <a:t> was born in 2002.</a:t>
            </a:r>
          </a:p>
          <a:p>
            <a:pPr eaLnBrk="1" hangingPunct="1">
              <a:spcBef>
                <a:spcPct val="0"/>
              </a:spcBef>
              <a:buClrTx/>
              <a:buSzTx/>
              <a:buNone/>
            </a:pPr>
            <a:r>
              <a:rPr lang="en-US" altLang="zh-CN" sz="2000" dirty="0">
                <a:solidFill>
                  <a:srgbClr val="002060"/>
                </a:solidFill>
                <a:latin typeface="+mj-ea"/>
                <a:ea typeface="+mj-ea"/>
              </a:rPr>
              <a:t>I am a </a:t>
            </a:r>
            <a:r>
              <a:rPr lang="en-US" altLang="zh-CN" sz="2000" dirty="0" err="1">
                <a:solidFill>
                  <a:srgbClr val="002060"/>
                </a:solidFill>
                <a:latin typeface="+mj-ea"/>
                <a:ea typeface="+mj-ea"/>
              </a:rPr>
              <a:t>giel.I</a:t>
            </a:r>
            <a:r>
              <a:rPr lang="en-US" altLang="zh-CN" sz="2000" dirty="0">
                <a:solidFill>
                  <a:srgbClr val="002060"/>
                </a:solidFill>
                <a:latin typeface="+mj-ea"/>
                <a:ea typeface="+mj-ea"/>
              </a:rPr>
              <a:t> was </a:t>
            </a:r>
            <a:r>
              <a:rPr lang="en-US" altLang="zh-CN" sz="2000" dirty="0" err="1">
                <a:solidFill>
                  <a:srgbClr val="002060"/>
                </a:solidFill>
                <a:latin typeface="+mj-ea"/>
                <a:ea typeface="+mj-ea"/>
              </a:rPr>
              <a:t>birn</a:t>
            </a:r>
            <a:r>
              <a:rPr lang="en-US" altLang="zh-CN" sz="2000" dirty="0">
                <a:solidFill>
                  <a:srgbClr val="002060"/>
                </a:solidFill>
                <a:latin typeface="+mj-ea"/>
                <a:ea typeface="+mj-ea"/>
              </a:rPr>
              <a:t> in 2012.</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rPr>
              <a:t>1 2 3 4 5 6 7 8 9 11 12 13 14 15 16 17 18 19 21 22 23 24 25 26 27 28 30 31</a:t>
            </a:r>
            <a:endParaRPr lang="en-US" altLang="zh-CN" sz="2000" dirty="0">
              <a:solidFill>
                <a:srgbClr val="002060"/>
              </a:solidFill>
              <a:ea typeface="黑体" panose="02010609060101010101" pitchFamily="49" charset="-122"/>
            </a:endParaRPr>
          </a:p>
          <a:p>
            <a:pPr eaLnBrk="1" hangingPunct="1">
              <a:spcBef>
                <a:spcPct val="0"/>
              </a:spcBef>
              <a:buClrTx/>
              <a:buSzTx/>
              <a:buNone/>
            </a:pPr>
            <a:endParaRPr lang="en-US" altLang="zh-CN" sz="2000" b="1" dirty="0">
              <a:solidFill>
                <a:srgbClr val="002060"/>
              </a:solidFill>
              <a:latin typeface="+mj-ea"/>
              <a:ea typeface="+mj-ea"/>
              <a:sym typeface="宋体" pitchFamily="2" charset="-122"/>
            </a:endParaRPr>
          </a:p>
          <a:p>
            <a:pPr eaLnBrk="1" hangingPunct="1">
              <a:spcBef>
                <a:spcPct val="0"/>
              </a:spcBef>
              <a:buClrTx/>
              <a:buSzTx/>
              <a:buNone/>
            </a:pPr>
            <a:endParaRPr lang="en-US" altLang="zh-CN" sz="2000" b="1"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071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extLst>
      <p:ext uri="{BB962C8B-B14F-4D97-AF65-F5344CB8AC3E}">
        <p14:creationId xmlns:p14="http://schemas.microsoft.com/office/powerpoint/2010/main" val="3917461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79472"/>
            <a:ext cx="8562745" cy="3724096"/>
          </a:xfrm>
          <a:prstGeom prst="rect">
            <a:avLst/>
          </a:prstGeom>
          <a:solidFill>
            <a:schemeClr val="accent6">
              <a:lumMod val="40000"/>
              <a:lumOff val="60000"/>
            </a:schemeClr>
          </a:solidFill>
        </p:spPr>
        <p:txBody>
          <a:bodyPr wrap="square">
            <a:spAutoFit/>
          </a:bodyPr>
          <a:lstStyle/>
          <a:p>
            <a:r>
              <a:rPr lang="en-US" altLang="zh-CN" b="0" dirty="0">
                <a:solidFill>
                  <a:srgbClr val="0000FF"/>
                </a:solidFill>
                <a:effectLst/>
                <a:latin typeface="JetBrains Mono" panose="02000009000000000000" pitchFamily="49" charset="0"/>
              </a:rPr>
              <a:t>#include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 {</a:t>
            </a:r>
          </a:p>
          <a:p>
            <a:r>
              <a:rPr lang="en-US" altLang="zh-CN" b="0" dirty="0">
                <a:solidFill>
                  <a:srgbClr val="000000"/>
                </a:solidFill>
                <a:effectLst/>
                <a:latin typeface="JetBrains Mono" panose="02000009000000000000" pitchFamily="49" charset="0"/>
              </a:rPr>
              <a:t>    string a1,a2;</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getline</a:t>
            </a:r>
            <a:r>
              <a:rPr lang="en-US" altLang="zh-CN" b="0" dirty="0">
                <a:solidFill>
                  <a:srgbClr val="000000"/>
                </a:solidFill>
                <a:effectLst/>
                <a:latin typeface="JetBrains Mono" panose="02000009000000000000" pitchFamily="49" charset="0"/>
              </a:rPr>
              <a:t>(cin,a1);</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getline</a:t>
            </a:r>
            <a:r>
              <a:rPr lang="en-US" altLang="zh-CN" b="0" dirty="0">
                <a:solidFill>
                  <a:srgbClr val="000000"/>
                </a:solidFill>
                <a:effectLst/>
                <a:latin typeface="JetBrains Mono" panose="02000009000000000000" pitchFamily="49" charset="0"/>
              </a:rPr>
              <a:t>(cin,a2);</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;i&lt;max(a1.size(),a2.size());</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(a1[</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]==a2[</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&lt;&lt;i+</a:t>
            </a:r>
            <a:r>
              <a:rPr lang="en-US" altLang="zh-CN" b="0" dirty="0">
                <a:solidFill>
                  <a:srgbClr val="098658"/>
                </a:solidFill>
                <a:effectLst/>
                <a:latin typeface="JetBrains Mono" panose="02000009000000000000" pitchFamily="49" charset="0"/>
              </a:rPr>
              <a:t>1</a:t>
            </a:r>
            <a:r>
              <a:rPr lang="en-US" altLang="zh-CN" b="0" dirty="0">
                <a:solidFill>
                  <a:srgbClr val="000000"/>
                </a:solidFill>
                <a:effectLst/>
                <a:latin typeface="JetBrains Mono" panose="02000009000000000000" pitchFamily="49" charset="0"/>
              </a:rPr>
              <a:t>&lt;&lt;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1389393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整理药名</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4413"/>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题目描述：</a:t>
            </a:r>
            <a:endParaRPr lang="en-US" altLang="zh-CN" sz="1800" b="1" dirty="0">
              <a:solidFill>
                <a:srgbClr val="002060"/>
              </a:solidFill>
              <a:latin typeface="+mj-ea"/>
              <a:ea typeface="+mj-ea"/>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医生在书写药品名的时候经常不注意大小写，格式比较混乱。现要求你写一个程序将医生书写混乱的药品名整理成统一规范的格式，即药品名的第一个字符如果是字母要大写，其他字母小写。如将</a:t>
            </a:r>
            <a:r>
              <a:rPr lang="en-US" altLang="zh-CN" sz="1800" dirty="0">
                <a:solidFill>
                  <a:srgbClr val="002060"/>
                </a:solidFill>
                <a:latin typeface="+mj-ea"/>
                <a:ea typeface="+mj-ea"/>
                <a:sym typeface="Arial" panose="020B0604020202020204" pitchFamily="34" charset="0"/>
              </a:rPr>
              <a:t>ASPIRIN</a:t>
            </a:r>
            <a:r>
              <a:rPr lang="zh-CN" altLang="en-US" sz="1800" dirty="0">
                <a:solidFill>
                  <a:srgbClr val="002060"/>
                </a:solidFill>
                <a:latin typeface="+mj-ea"/>
                <a:ea typeface="+mj-ea"/>
                <a:sym typeface="Arial" panose="020B0604020202020204" pitchFamily="34" charset="0"/>
              </a:rPr>
              <a:t>、</a:t>
            </a:r>
            <a:r>
              <a:rPr lang="en-US" altLang="zh-CN" sz="1800" dirty="0">
                <a:solidFill>
                  <a:srgbClr val="002060"/>
                </a:solidFill>
                <a:latin typeface="+mj-ea"/>
                <a:ea typeface="+mj-ea"/>
                <a:sym typeface="Arial" panose="020B0604020202020204" pitchFamily="34" charset="0"/>
              </a:rPr>
              <a:t>aspirin</a:t>
            </a:r>
            <a:r>
              <a:rPr lang="zh-CN" altLang="en-US" sz="1800" dirty="0">
                <a:solidFill>
                  <a:srgbClr val="002060"/>
                </a:solidFill>
                <a:latin typeface="+mj-ea"/>
                <a:ea typeface="+mj-ea"/>
                <a:sym typeface="Arial" panose="020B0604020202020204" pitchFamily="34" charset="0"/>
              </a:rPr>
              <a:t>整理成</a:t>
            </a:r>
            <a:r>
              <a:rPr lang="en-US" altLang="zh-CN" sz="1800" dirty="0">
                <a:solidFill>
                  <a:srgbClr val="002060"/>
                </a:solidFill>
                <a:latin typeface="+mj-ea"/>
                <a:ea typeface="+mj-ea"/>
                <a:sym typeface="Arial" panose="020B0604020202020204" pitchFamily="34" charset="0"/>
              </a:rPr>
              <a:t>Aspirin</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输入格式:</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第一行一个数字</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，表示有</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个药品名要整理，</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不超过</a:t>
            </a:r>
            <a:r>
              <a:rPr lang="en-US" altLang="zh-CN" sz="1800" dirty="0">
                <a:solidFill>
                  <a:srgbClr val="002060"/>
                </a:solidFill>
                <a:latin typeface="+mj-ea"/>
                <a:ea typeface="+mj-ea"/>
                <a:sym typeface="Arial" panose="020B0604020202020204" pitchFamily="34" charset="0"/>
              </a:rPr>
              <a:t>100</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接下来</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行，每行一个单词，长度不超过</a:t>
            </a:r>
            <a:r>
              <a:rPr lang="en-US" altLang="zh-CN" sz="1800" dirty="0">
                <a:solidFill>
                  <a:srgbClr val="002060"/>
                </a:solidFill>
                <a:latin typeface="+mj-ea"/>
                <a:ea typeface="+mj-ea"/>
                <a:sym typeface="Arial" panose="020B0604020202020204" pitchFamily="34" charset="0"/>
              </a:rPr>
              <a:t>20</a:t>
            </a:r>
            <a:r>
              <a:rPr lang="zh-CN" altLang="en-US" sz="1800" dirty="0">
                <a:solidFill>
                  <a:srgbClr val="002060"/>
                </a:solidFill>
                <a:latin typeface="+mj-ea"/>
                <a:ea typeface="+mj-ea"/>
                <a:sym typeface="Arial" panose="020B0604020202020204" pitchFamily="34" charset="0"/>
              </a:rPr>
              <a:t>，表示医生手书的药品名。药品名由字母、数字和</a:t>
            </a:r>
            <a:r>
              <a:rPr lang="en-US" altLang="zh-CN" sz="1800" dirty="0">
                <a:solidFill>
                  <a:srgbClr val="002060"/>
                </a:solidFill>
                <a:latin typeface="+mj-ea"/>
                <a:ea typeface="+mj-ea"/>
                <a:sym typeface="Arial" panose="020B0604020202020204" pitchFamily="34" charset="0"/>
              </a:rPr>
              <a:t>-</a:t>
            </a:r>
            <a:r>
              <a:rPr lang="zh-CN" altLang="en-US" sz="1800" dirty="0">
                <a:solidFill>
                  <a:srgbClr val="002060"/>
                </a:solidFill>
                <a:latin typeface="+mj-ea"/>
                <a:ea typeface="+mj-ea"/>
                <a:sym typeface="Arial" panose="020B0604020202020204" pitchFamily="34" charset="0"/>
              </a:rPr>
              <a:t>组成。</a:t>
            </a:r>
            <a:r>
              <a:rPr lang="zh-CN" altLang="en-US" sz="1800" b="1" dirty="0">
                <a:solidFill>
                  <a:srgbClr val="002060"/>
                </a:solidFill>
                <a:latin typeface="+mj-ea"/>
                <a:ea typeface="+mj-ea"/>
              </a:rPr>
              <a:t>输出格式</a:t>
            </a:r>
            <a:r>
              <a:rPr lang="en-US" altLang="zh-CN" sz="1800" b="1" dirty="0">
                <a:solidFill>
                  <a:srgbClr val="002060"/>
                </a:solidFill>
                <a:latin typeface="+mj-ea"/>
                <a:ea typeface="+mj-ea"/>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 </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行，每行一个单词，对应输入的药品名的规范写法。</a:t>
            </a:r>
            <a:endParaRPr lang="en-US" altLang="zh-CN" sz="18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a:spcBef>
                <a:spcPct val="0"/>
              </a:spcBef>
              <a:buNone/>
            </a:pPr>
            <a:r>
              <a:rPr lang="en-US" altLang="zh-CN" sz="1800" dirty="0">
                <a:solidFill>
                  <a:srgbClr val="002060"/>
                </a:solidFill>
                <a:ea typeface="黑体" panose="02010609060101010101" pitchFamily="49" charset="-122"/>
              </a:rPr>
              <a:t> 4</a:t>
            </a:r>
          </a:p>
          <a:p>
            <a:pPr>
              <a:spcBef>
                <a:spcPct val="0"/>
              </a:spcBef>
              <a:buNone/>
            </a:pPr>
            <a:r>
              <a:rPr lang="en-US" altLang="zh-CN" sz="1800" dirty="0">
                <a:solidFill>
                  <a:srgbClr val="002060"/>
                </a:solidFill>
                <a:ea typeface="黑体" panose="02010609060101010101" pitchFamily="49" charset="-122"/>
              </a:rPr>
              <a:t> </a:t>
            </a:r>
            <a:r>
              <a:rPr lang="en-US" altLang="zh-CN" sz="1800" dirty="0" err="1">
                <a:solidFill>
                  <a:srgbClr val="002060"/>
                </a:solidFill>
                <a:ea typeface="黑体" panose="02010609060101010101" pitchFamily="49" charset="-122"/>
              </a:rPr>
              <a:t>AspiRin</a:t>
            </a:r>
            <a:endParaRPr lang="en-US" altLang="zh-CN" sz="1800" dirty="0">
              <a:solidFill>
                <a:srgbClr val="002060"/>
              </a:solidFill>
              <a:ea typeface="黑体" panose="02010609060101010101" pitchFamily="49" charset="-122"/>
            </a:endParaRPr>
          </a:p>
          <a:p>
            <a:pPr>
              <a:spcBef>
                <a:spcPct val="0"/>
              </a:spcBef>
              <a:buNone/>
            </a:pPr>
            <a:r>
              <a:rPr lang="en-US" altLang="zh-CN" sz="1800" dirty="0">
                <a:solidFill>
                  <a:srgbClr val="002060"/>
                </a:solidFill>
                <a:ea typeface="黑体" panose="02010609060101010101" pitchFamily="49" charset="-122"/>
              </a:rPr>
              <a:t> </a:t>
            </a:r>
            <a:r>
              <a:rPr lang="en-US" altLang="zh-CN" sz="1800" dirty="0" err="1">
                <a:solidFill>
                  <a:srgbClr val="002060"/>
                </a:solidFill>
                <a:ea typeface="黑体" panose="02010609060101010101" pitchFamily="49" charset="-122"/>
              </a:rPr>
              <a:t>cisapride</a:t>
            </a:r>
            <a:endParaRPr lang="en-US" altLang="zh-CN" sz="1800" dirty="0">
              <a:solidFill>
                <a:srgbClr val="002060"/>
              </a:solidFill>
              <a:ea typeface="黑体" panose="02010609060101010101" pitchFamily="49" charset="-122"/>
            </a:endParaRPr>
          </a:p>
          <a:p>
            <a:pPr>
              <a:spcBef>
                <a:spcPct val="0"/>
              </a:spcBef>
              <a:buNone/>
            </a:pPr>
            <a:r>
              <a:rPr lang="en-US" altLang="zh-CN" sz="1800" dirty="0">
                <a:solidFill>
                  <a:srgbClr val="002060"/>
                </a:solidFill>
                <a:ea typeface="黑体" panose="02010609060101010101" pitchFamily="49" charset="-122"/>
              </a:rPr>
              <a:t> 2-PENICILLIN</a:t>
            </a:r>
          </a:p>
          <a:p>
            <a:pPr>
              <a:spcBef>
                <a:spcPct val="0"/>
              </a:spcBef>
              <a:buNone/>
            </a:pPr>
            <a:r>
              <a:rPr lang="en-US" altLang="zh-CN" sz="1800" dirty="0">
                <a:solidFill>
                  <a:srgbClr val="002060"/>
                </a:solidFill>
                <a:ea typeface="黑体" panose="02010609060101010101" pitchFamily="49" charset="-122"/>
              </a:rPr>
              <a:t> Cefradine-6</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sym typeface="宋体" pitchFamily="2" charset="-122"/>
              </a:rPr>
              <a:t> Aspirin</a:t>
            </a:r>
          </a:p>
          <a:p>
            <a:pPr eaLnBrk="1" hangingPunct="1">
              <a:spcBef>
                <a:spcPct val="0"/>
              </a:spcBef>
              <a:buClrTx/>
              <a:buSzTx/>
              <a:buNone/>
            </a:pPr>
            <a:r>
              <a:rPr lang="en-US" altLang="zh-CN" sz="1800" dirty="0">
                <a:solidFill>
                  <a:srgbClr val="002060"/>
                </a:solidFill>
                <a:latin typeface="+mj-ea"/>
                <a:ea typeface="+mj-ea"/>
                <a:sym typeface="宋体" pitchFamily="2" charset="-122"/>
              </a:rPr>
              <a:t> </a:t>
            </a:r>
            <a:r>
              <a:rPr lang="en-US" altLang="zh-CN" sz="1800" dirty="0" err="1">
                <a:solidFill>
                  <a:srgbClr val="002060"/>
                </a:solidFill>
                <a:latin typeface="+mj-ea"/>
                <a:ea typeface="+mj-ea"/>
                <a:sym typeface="宋体" pitchFamily="2" charset="-122"/>
              </a:rPr>
              <a:t>Cisapride</a:t>
            </a:r>
            <a:endParaRPr lang="en-US" altLang="zh-CN" sz="1800" dirty="0">
              <a:solidFill>
                <a:srgbClr val="002060"/>
              </a:solidFill>
              <a:latin typeface="+mj-ea"/>
              <a:ea typeface="+mj-ea"/>
              <a:sym typeface="宋体" pitchFamily="2" charset="-122"/>
            </a:endParaRPr>
          </a:p>
          <a:p>
            <a:pPr eaLnBrk="1" hangingPunct="1">
              <a:spcBef>
                <a:spcPct val="0"/>
              </a:spcBef>
              <a:buClrTx/>
              <a:buSzTx/>
              <a:buNone/>
            </a:pPr>
            <a:r>
              <a:rPr lang="en-US" altLang="zh-CN" sz="1800" dirty="0">
                <a:solidFill>
                  <a:srgbClr val="002060"/>
                </a:solidFill>
                <a:latin typeface="+mj-ea"/>
                <a:ea typeface="+mj-ea"/>
                <a:sym typeface="宋体" pitchFamily="2" charset="-122"/>
              </a:rPr>
              <a:t> 2-penicillin</a:t>
            </a:r>
          </a:p>
          <a:p>
            <a:pPr eaLnBrk="1" hangingPunct="1">
              <a:spcBef>
                <a:spcPct val="0"/>
              </a:spcBef>
              <a:buClrTx/>
              <a:buSzTx/>
              <a:buNone/>
            </a:pPr>
            <a:r>
              <a:rPr lang="en-US" altLang="zh-CN" sz="1800" dirty="0">
                <a:solidFill>
                  <a:srgbClr val="002060"/>
                </a:solidFill>
                <a:latin typeface="+mj-ea"/>
                <a:ea typeface="+mj-ea"/>
                <a:sym typeface="宋体" pitchFamily="2" charset="-122"/>
              </a:rPr>
              <a:t> Cefradine-6</a:t>
            </a:r>
            <a:endParaRPr lang="en-US" altLang="zh-CN" sz="1800" dirty="0">
              <a:solidFill>
                <a:srgbClr val="002060"/>
              </a:solidFill>
              <a:latin typeface="+mj-ea"/>
              <a:ea typeface="+mj-ea"/>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8127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47251"/>
            <a:ext cx="8562745" cy="532453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&gt;&gt;n;</a:t>
            </a:r>
          </a:p>
          <a:p>
            <a:r>
              <a:rPr lang="en-US" altLang="zh-CN" sz="2000" b="0" dirty="0">
                <a:solidFill>
                  <a:srgbClr val="000000"/>
                </a:solidFill>
                <a:effectLst/>
                <a:latin typeface="JetBrains Mono" panose="02000009000000000000" pitchFamily="49" charset="0"/>
              </a:rPr>
              <a:t>    string s1;</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&gt;&gt;s1;</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;j&lt;s1.length();</a:t>
            </a:r>
            <a:r>
              <a:rPr lang="en-US" altLang="zh-CN" sz="2000" b="0" dirty="0" err="1">
                <a:solidFill>
                  <a:srgbClr val="000000"/>
                </a:solidFill>
                <a:effectLst/>
                <a:latin typeface="JetBrains Mono" panose="02000009000000000000" pitchFamily="49" charset="0"/>
              </a:rPr>
              <a:t>j++</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(s1[j]&gt;=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&amp;&amp;s1[j]&lt;=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s1[j]+=</a:t>
            </a:r>
            <a:r>
              <a:rPr lang="en-US" altLang="zh-CN" sz="2000" b="0" dirty="0">
                <a:solidFill>
                  <a:srgbClr val="098658"/>
                </a:solidFill>
                <a:effectLst/>
                <a:latin typeface="JetBrains Mono" panose="02000009000000000000" pitchFamily="49" charset="0"/>
              </a:rPr>
              <a:t>32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(s1[</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]&gt;=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&amp;&amp;s1[</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)s1[</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32</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&lt;&lt;s1&lt;&lt;</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44502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词组缩写</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801314"/>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题目描述：</a:t>
            </a:r>
            <a:endParaRPr lang="en-US" altLang="zh-CN" sz="1800" b="1" dirty="0">
              <a:solidFill>
                <a:srgbClr val="002060"/>
              </a:solidFill>
              <a:latin typeface="+mj-ea"/>
              <a:ea typeface="+mj-ea"/>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定义：一个词组中每个单词的首字母的大写组合称为该词组的缩写。比如，</a:t>
            </a:r>
            <a:r>
              <a:rPr lang="en-US" altLang="zh-CN" sz="1800" dirty="0">
                <a:solidFill>
                  <a:srgbClr val="002060"/>
                </a:solidFill>
                <a:latin typeface="+mj-ea"/>
                <a:ea typeface="+mj-ea"/>
                <a:sym typeface="Arial" panose="020B0604020202020204" pitchFamily="34" charset="0"/>
              </a:rPr>
              <a:t>C</a:t>
            </a:r>
            <a:r>
              <a:rPr lang="zh-CN" altLang="en-US" sz="1800" dirty="0">
                <a:solidFill>
                  <a:srgbClr val="002060"/>
                </a:solidFill>
                <a:latin typeface="+mj-ea"/>
                <a:ea typeface="+mj-ea"/>
                <a:sym typeface="Arial" panose="020B0604020202020204" pitchFamily="34" charset="0"/>
              </a:rPr>
              <a:t>语言里常用的</a:t>
            </a:r>
            <a:r>
              <a:rPr lang="en-US" altLang="zh-CN" sz="1800" dirty="0">
                <a:solidFill>
                  <a:srgbClr val="002060"/>
                </a:solidFill>
                <a:latin typeface="+mj-ea"/>
                <a:ea typeface="+mj-ea"/>
                <a:sym typeface="Arial" panose="020B0604020202020204" pitchFamily="34" charset="0"/>
              </a:rPr>
              <a:t>EOF</a:t>
            </a:r>
            <a:r>
              <a:rPr lang="zh-CN" altLang="en-US" sz="1800" dirty="0">
                <a:solidFill>
                  <a:srgbClr val="002060"/>
                </a:solidFill>
                <a:latin typeface="+mj-ea"/>
                <a:ea typeface="+mj-ea"/>
                <a:sym typeface="Arial" panose="020B0604020202020204" pitchFamily="34" charset="0"/>
              </a:rPr>
              <a:t>就是</a:t>
            </a:r>
            <a:r>
              <a:rPr lang="en-US" altLang="zh-CN" sz="1800" dirty="0">
                <a:solidFill>
                  <a:srgbClr val="002060"/>
                </a:solidFill>
                <a:latin typeface="+mj-ea"/>
                <a:ea typeface="+mj-ea"/>
                <a:sym typeface="Arial" panose="020B0604020202020204" pitchFamily="34" charset="0"/>
              </a:rPr>
              <a:t>end of file</a:t>
            </a:r>
            <a:r>
              <a:rPr lang="zh-CN" altLang="en-US" sz="1800" dirty="0">
                <a:solidFill>
                  <a:srgbClr val="002060"/>
                </a:solidFill>
                <a:latin typeface="+mj-ea"/>
                <a:ea typeface="+mj-ea"/>
                <a:sym typeface="Arial" panose="020B0604020202020204" pitchFamily="34" charset="0"/>
              </a:rPr>
              <a:t>的缩写。求出给定的词组的缩写，词组的最大长度不超过</a:t>
            </a:r>
            <a:r>
              <a:rPr lang="en-US" altLang="zh-CN" sz="1800" dirty="0">
                <a:solidFill>
                  <a:srgbClr val="002060"/>
                </a:solidFill>
                <a:latin typeface="+mj-ea"/>
                <a:ea typeface="+mj-ea"/>
                <a:sym typeface="Arial" panose="020B0604020202020204" pitchFamily="34" charset="0"/>
              </a:rPr>
              <a:t>200</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输入格式:</a:t>
            </a:r>
            <a:endParaRPr lang="zh-CN" altLang="en-US" sz="18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一个词组</a:t>
            </a:r>
            <a:r>
              <a:rPr lang="en-US" altLang="zh-CN" sz="1800" dirty="0">
                <a:solidFill>
                  <a:srgbClr val="002060"/>
                </a:solidFill>
                <a:latin typeface="+mj-ea"/>
                <a:ea typeface="+mj-ea"/>
                <a:sym typeface="Arial" panose="020B0604020202020204" pitchFamily="34" charset="0"/>
              </a:rPr>
              <a:t>(</a:t>
            </a:r>
            <a:r>
              <a:rPr lang="zh-CN" altLang="en-US" sz="1800" dirty="0">
                <a:solidFill>
                  <a:srgbClr val="002060"/>
                </a:solidFill>
                <a:latin typeface="+mj-ea"/>
                <a:ea typeface="+mj-ea"/>
                <a:sym typeface="Arial" panose="020B0604020202020204" pitchFamily="34" charset="0"/>
              </a:rPr>
              <a:t>词组的最大长度不超过</a:t>
            </a:r>
            <a:r>
              <a:rPr lang="en-US" altLang="zh-CN" sz="1800" dirty="0">
                <a:solidFill>
                  <a:srgbClr val="002060"/>
                </a:solidFill>
                <a:latin typeface="+mj-ea"/>
                <a:ea typeface="+mj-ea"/>
                <a:sym typeface="Arial" panose="020B0604020202020204" pitchFamily="34" charset="0"/>
              </a:rPr>
              <a:t>200)</a:t>
            </a:r>
            <a:r>
              <a:rPr lang="zh-CN" altLang="en-US" sz="1800" dirty="0">
                <a:solidFill>
                  <a:srgbClr val="002060"/>
                </a:solidFill>
                <a:latin typeface="+mj-ea"/>
                <a:ea typeface="+mj-ea"/>
                <a:sym typeface="Arial" panose="020B0604020202020204" pitchFamily="34" charset="0"/>
              </a:rPr>
              <a:t>，词组包含一个或多个单词，单词与单词间使用一个或多个空格隔开。</a:t>
            </a:r>
          </a:p>
          <a:p>
            <a:pPr eaLnBrk="1" hangingPunct="1">
              <a:spcBef>
                <a:spcPct val="0"/>
              </a:spcBef>
              <a:buClrTx/>
              <a:buSzTx/>
              <a:buNone/>
            </a:pPr>
            <a:r>
              <a:rPr lang="zh-CN" altLang="en-US" sz="1800" b="1" dirty="0">
                <a:solidFill>
                  <a:srgbClr val="002060"/>
                </a:solidFill>
                <a:latin typeface="+mj-ea"/>
                <a:ea typeface="+mj-ea"/>
              </a:rPr>
              <a:t>输出格式</a:t>
            </a:r>
            <a:r>
              <a:rPr lang="en-US" altLang="zh-CN" sz="1800" b="1" dirty="0">
                <a:solidFill>
                  <a:srgbClr val="002060"/>
                </a:solidFill>
                <a:latin typeface="+mj-ea"/>
                <a:ea typeface="+mj-ea"/>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词组的缩写。</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rPr>
              <a:t>end of file</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sym typeface="宋体" pitchFamily="2" charset="-122"/>
              </a:rPr>
              <a:t>EOF</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2</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rPr>
              <a:t>Baidu </a:t>
            </a:r>
            <a:r>
              <a:rPr lang="en-US" altLang="zh-CN" sz="1800" dirty="0" err="1">
                <a:solidFill>
                  <a:srgbClr val="002060"/>
                </a:solidFill>
                <a:latin typeface="+mj-ea"/>
                <a:ea typeface="+mj-ea"/>
              </a:rPr>
              <a:t>alibaba</a:t>
            </a:r>
            <a:r>
              <a:rPr lang="en-US" altLang="zh-CN" sz="1800" dirty="0">
                <a:solidFill>
                  <a:srgbClr val="002060"/>
                </a:solidFill>
                <a:latin typeface="+mj-ea"/>
                <a:ea typeface="+mj-ea"/>
              </a:rPr>
              <a:t> </a:t>
            </a:r>
            <a:r>
              <a:rPr lang="en-US" altLang="zh-CN" sz="1800" dirty="0" err="1">
                <a:solidFill>
                  <a:srgbClr val="002060"/>
                </a:solidFill>
                <a:latin typeface="+mj-ea"/>
                <a:ea typeface="+mj-ea"/>
              </a:rPr>
              <a:t>tencent</a:t>
            </a:r>
            <a:endParaRPr lang="en-US" altLang="zh-CN" sz="1800" dirty="0">
              <a:solidFill>
                <a:srgbClr val="002060"/>
              </a:solidFill>
              <a:latin typeface="+mj-ea"/>
              <a:ea typeface="+mj-ea"/>
            </a:endParaRP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2</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sym typeface="宋体" pitchFamily="2" charset="-122"/>
              </a:rPr>
              <a:t>BAT</a:t>
            </a:r>
          </a:p>
          <a:p>
            <a:pPr eaLnBrk="1" hangingPunct="1">
              <a:spcBef>
                <a:spcPct val="0"/>
              </a:spcBef>
              <a:buClrTx/>
              <a:buSzTx/>
              <a:buNone/>
            </a:pPr>
            <a:endParaRPr lang="en-US" altLang="zh-CN" sz="1800" dirty="0">
              <a:solidFill>
                <a:srgbClr val="002060"/>
              </a:solidFill>
              <a:latin typeface="+mj-ea"/>
              <a:ea typeface="+mj-ea"/>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65790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497995" y="747252"/>
            <a:ext cx="5583701" cy="501675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string a;</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getline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cin,a</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a.size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islower</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32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a.size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&amp;&amp;a[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42812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密码加解密（移三位）</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8748" y="715031"/>
            <a:ext cx="10441859" cy="501675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在传递信息的过程中，为了加密，有时需要按一定规则将文本转换成密文发送出去。有一种加密规则是这样的：</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1. </a:t>
            </a:r>
            <a:r>
              <a:rPr lang="zh-CN" altLang="en-US" sz="2000" dirty="0">
                <a:solidFill>
                  <a:srgbClr val="002060"/>
                </a:solidFill>
                <a:latin typeface="+mj-ea"/>
                <a:ea typeface="+mj-ea"/>
                <a:sym typeface="Arial" panose="020B0604020202020204" pitchFamily="34" charset="0"/>
              </a:rPr>
              <a:t>对于字母字符，将其转换成其后的第</a:t>
            </a: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个字母。例如：</a:t>
            </a:r>
            <a:r>
              <a:rPr lang="en-US" altLang="zh-CN" sz="2000" dirty="0">
                <a:solidFill>
                  <a:srgbClr val="002060"/>
                </a:solidFill>
                <a:latin typeface="+mj-ea"/>
                <a:ea typeface="+mj-ea"/>
                <a:sym typeface="Arial" panose="020B0604020202020204" pitchFamily="34" charset="0"/>
              </a:rPr>
              <a:t>A→D</a:t>
            </a:r>
            <a:r>
              <a:rPr lang="zh-CN" altLang="en-US" sz="2000" dirty="0">
                <a:solidFill>
                  <a:srgbClr val="002060"/>
                </a:solidFill>
                <a:latin typeface="+mj-ea"/>
                <a:ea typeface="+mj-ea"/>
                <a:sym typeface="Arial" panose="020B0604020202020204" pitchFamily="34" charset="0"/>
              </a:rPr>
              <a:t>，</a:t>
            </a:r>
            <a:r>
              <a:rPr lang="en-US" altLang="zh-CN" sz="2000" dirty="0" err="1">
                <a:solidFill>
                  <a:srgbClr val="002060"/>
                </a:solidFill>
                <a:latin typeface="+mj-ea"/>
                <a:ea typeface="+mj-ea"/>
                <a:sym typeface="Arial" panose="020B0604020202020204" pitchFamily="34" charset="0"/>
              </a:rPr>
              <a:t>a→d</a:t>
            </a:r>
            <a:r>
              <a:rPr lang="zh-CN" altLang="en-US" sz="2000" dirty="0">
                <a:solidFill>
                  <a:srgbClr val="002060"/>
                </a:solidFill>
                <a:latin typeface="+mj-ea"/>
                <a:ea typeface="+mj-ea"/>
                <a:sym typeface="Arial" panose="020B0604020202020204" pitchFamily="34" charset="0"/>
              </a:rPr>
              <a:t>，</a:t>
            </a:r>
            <a:r>
              <a:rPr lang="en-US" altLang="zh-CN" sz="2000" dirty="0">
                <a:solidFill>
                  <a:srgbClr val="002060"/>
                </a:solidFill>
                <a:latin typeface="+mj-ea"/>
                <a:ea typeface="+mj-ea"/>
                <a:sym typeface="Arial" panose="020B0604020202020204" pitchFamily="34" charset="0"/>
              </a:rPr>
              <a:t>w→ z</a:t>
            </a:r>
            <a:r>
              <a:rPr lang="zh-CN" altLang="en-US" sz="2000" dirty="0">
                <a:solidFill>
                  <a:srgbClr val="002060"/>
                </a:solidFill>
                <a:latin typeface="+mj-ea"/>
                <a:ea typeface="+mj-ea"/>
                <a:sym typeface="Arial" panose="020B0604020202020204" pitchFamily="34" charset="0"/>
              </a:rPr>
              <a:t>，</a:t>
            </a:r>
            <a:r>
              <a:rPr lang="en-US" altLang="zh-CN" sz="2000" dirty="0">
                <a:solidFill>
                  <a:srgbClr val="002060"/>
                </a:solidFill>
                <a:latin typeface="+mj-ea"/>
                <a:ea typeface="+mj-ea"/>
                <a:sym typeface="Arial" panose="020B0604020202020204" pitchFamily="34" charset="0"/>
              </a:rPr>
              <a:t>X→A</a:t>
            </a:r>
            <a:r>
              <a:rPr lang="zh-CN" altLang="en-US" sz="2000" dirty="0">
                <a:solidFill>
                  <a:srgbClr val="002060"/>
                </a:solidFill>
                <a:latin typeface="+mj-ea"/>
                <a:ea typeface="+mj-ea"/>
                <a:sym typeface="Arial" panose="020B0604020202020204" pitchFamily="34" charset="0"/>
              </a:rPr>
              <a:t>，</a:t>
            </a:r>
            <a:r>
              <a:rPr lang="en-US" altLang="zh-CN" sz="2000" dirty="0" err="1">
                <a:solidFill>
                  <a:srgbClr val="002060"/>
                </a:solidFill>
                <a:latin typeface="+mj-ea"/>
                <a:ea typeface="+mj-ea"/>
                <a:sym typeface="Arial" panose="020B0604020202020204" pitchFamily="34" charset="0"/>
              </a:rPr>
              <a:t>x→a</a:t>
            </a:r>
            <a:r>
              <a:rPr lang="en-US" altLang="zh-CN" sz="2000" dirty="0">
                <a:solidFill>
                  <a:srgbClr val="002060"/>
                </a:solidFill>
                <a:latin typeface="+mj-ea"/>
                <a:ea typeface="+mj-ea"/>
                <a:sym typeface="Arial" panose="020B0604020202020204" pitchFamily="34" charset="0"/>
              </a:rPr>
              <a:t> </a:t>
            </a:r>
            <a:r>
              <a:rPr lang="zh-CN" altLang="en-US" sz="2000" dirty="0">
                <a:solidFill>
                  <a:srgbClr val="002060"/>
                </a:solidFill>
                <a:latin typeface="+mj-ea"/>
                <a:ea typeface="+mj-ea"/>
                <a:sym typeface="Arial" panose="020B0604020202020204" pitchFamily="34" charset="0"/>
              </a:rPr>
              <a:t>，</a:t>
            </a:r>
            <a:r>
              <a:rPr lang="en-US" altLang="zh-CN" sz="2000" dirty="0">
                <a:solidFill>
                  <a:srgbClr val="002060"/>
                </a:solidFill>
                <a:latin typeface="+mj-ea"/>
                <a:ea typeface="+mj-ea"/>
                <a:sym typeface="Arial" panose="020B0604020202020204" pitchFamily="34" charset="0"/>
              </a:rPr>
              <a:t>Y→B</a:t>
            </a:r>
            <a:r>
              <a:rPr lang="zh-CN" altLang="en-US" sz="2000" dirty="0">
                <a:solidFill>
                  <a:srgbClr val="002060"/>
                </a:solidFill>
                <a:latin typeface="+mj-ea"/>
                <a:ea typeface="+mj-ea"/>
                <a:sym typeface="Arial" panose="020B0604020202020204" pitchFamily="34" charset="0"/>
              </a:rPr>
              <a:t>，</a:t>
            </a:r>
            <a:r>
              <a:rPr lang="en-US" altLang="zh-CN" sz="2000" dirty="0" err="1">
                <a:solidFill>
                  <a:srgbClr val="002060"/>
                </a:solidFill>
                <a:latin typeface="+mj-ea"/>
                <a:ea typeface="+mj-ea"/>
                <a:sym typeface="Arial" panose="020B0604020202020204" pitchFamily="34" charset="0"/>
              </a:rPr>
              <a:t>y→b</a:t>
            </a:r>
            <a:r>
              <a:rPr lang="en-US" altLang="zh-CN" sz="2000" dirty="0">
                <a:solidFill>
                  <a:srgbClr val="002060"/>
                </a:solidFill>
                <a:latin typeface="+mj-ea"/>
                <a:ea typeface="+mj-ea"/>
                <a:sym typeface="Arial" panose="020B0604020202020204" pitchFamily="34" charset="0"/>
              </a:rPr>
              <a:t> </a:t>
            </a:r>
            <a:r>
              <a:rPr lang="zh-CN" altLang="en-US" sz="2000" dirty="0">
                <a:solidFill>
                  <a:srgbClr val="002060"/>
                </a:solidFill>
                <a:latin typeface="+mj-ea"/>
                <a:ea typeface="+mj-ea"/>
                <a:sym typeface="Arial" panose="020B0604020202020204" pitchFamily="34" charset="0"/>
              </a:rPr>
              <a:t>，</a:t>
            </a:r>
            <a:r>
              <a:rPr lang="en-US" altLang="zh-CN" sz="2000" dirty="0">
                <a:solidFill>
                  <a:srgbClr val="002060"/>
                </a:solidFill>
                <a:latin typeface="+mj-ea"/>
                <a:ea typeface="+mj-ea"/>
                <a:sym typeface="Arial" panose="020B0604020202020204" pitchFamily="34" charset="0"/>
              </a:rPr>
              <a:t>Z→C</a:t>
            </a:r>
            <a:r>
              <a:rPr lang="zh-CN" altLang="en-US" sz="2000" dirty="0">
                <a:solidFill>
                  <a:srgbClr val="002060"/>
                </a:solidFill>
                <a:latin typeface="+mj-ea"/>
                <a:ea typeface="+mj-ea"/>
                <a:sym typeface="Arial" panose="020B0604020202020204" pitchFamily="34" charset="0"/>
              </a:rPr>
              <a:t>，</a:t>
            </a:r>
            <a:r>
              <a:rPr lang="en-US" altLang="zh-CN" sz="2000" dirty="0" err="1">
                <a:solidFill>
                  <a:srgbClr val="002060"/>
                </a:solidFill>
                <a:latin typeface="+mj-ea"/>
                <a:ea typeface="+mj-ea"/>
                <a:sym typeface="Arial" panose="020B0604020202020204" pitchFamily="34" charset="0"/>
              </a:rPr>
              <a:t>z→c</a:t>
            </a:r>
            <a:r>
              <a:rPr lang="zh-CN" altLang="en-US"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2. </a:t>
            </a:r>
            <a:r>
              <a:rPr lang="zh-CN" altLang="en-US" sz="2000" dirty="0">
                <a:solidFill>
                  <a:srgbClr val="002060"/>
                </a:solidFill>
                <a:latin typeface="+mj-ea"/>
                <a:ea typeface="+mj-ea"/>
                <a:sym typeface="Arial" panose="020B0604020202020204" pitchFamily="34" charset="0"/>
              </a:rPr>
              <a:t>对于非字母字符，保持不变。</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现在，请你根据输入的一行字符，输出其对应的密码。</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输入一个字符串。</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输出加密后的字符串。</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it-IT" altLang="zh-CN" sz="2000" dirty="0">
                <a:solidFill>
                  <a:srgbClr val="002060"/>
                </a:solidFill>
                <a:latin typeface="+mj-ea"/>
                <a:ea typeface="+mj-ea"/>
              </a:rPr>
              <a:t>I(2016)love(08)China(15)!</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宋体" pitchFamily="2" charset="-122"/>
              </a:rPr>
              <a:t>L(2016)</a:t>
            </a:r>
            <a:r>
              <a:rPr lang="en-US" altLang="zh-CN" sz="2000" dirty="0" err="1">
                <a:solidFill>
                  <a:srgbClr val="002060"/>
                </a:solidFill>
                <a:latin typeface="+mj-ea"/>
                <a:ea typeface="+mj-ea"/>
                <a:sym typeface="宋体" pitchFamily="2" charset="-122"/>
              </a:rPr>
              <a:t>oryh</a:t>
            </a:r>
            <a:r>
              <a:rPr lang="en-US" altLang="zh-CN" sz="2000" dirty="0">
                <a:solidFill>
                  <a:srgbClr val="002060"/>
                </a:solidFill>
                <a:latin typeface="+mj-ea"/>
                <a:ea typeface="+mj-ea"/>
                <a:sym typeface="宋体" pitchFamily="2" charset="-122"/>
              </a:rPr>
              <a:t>(08)</a:t>
            </a:r>
            <a:r>
              <a:rPr lang="en-US" altLang="zh-CN" sz="2000" dirty="0" err="1">
                <a:solidFill>
                  <a:srgbClr val="002060"/>
                </a:solidFill>
                <a:latin typeface="+mj-ea"/>
                <a:ea typeface="+mj-ea"/>
                <a:sym typeface="宋体" pitchFamily="2" charset="-122"/>
              </a:rPr>
              <a:t>Fklqd</a:t>
            </a:r>
            <a:r>
              <a:rPr lang="en-US" altLang="zh-CN" sz="2000" dirty="0">
                <a:solidFill>
                  <a:srgbClr val="002060"/>
                </a:solidFill>
                <a:latin typeface="+mj-ea"/>
                <a:ea typeface="+mj-ea"/>
                <a:sym typeface="宋体" pitchFamily="2" charset="-122"/>
              </a:rPr>
              <a:t>(15)!</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2351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234666" y="749764"/>
            <a:ext cx="7722665" cy="501675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br>
              <a:rPr lang="en-US" altLang="zh-CN" sz="2000" b="0" dirty="0">
                <a:solidFill>
                  <a:srgbClr val="000000"/>
                </a:solidFill>
                <a:effectLst/>
                <a:latin typeface="JetBrains Mono" panose="02000009000000000000" pitchFamily="49" charset="0"/>
              </a:rPr>
            </a:b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string s;</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&gt;&gt;s;</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s.size</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]&gt;=</a:t>
            </a:r>
            <a:r>
              <a:rPr lang="en-US" altLang="zh-CN" sz="2000" b="0" dirty="0">
                <a:solidFill>
                  <a:srgbClr val="A31515"/>
                </a:solidFill>
                <a:effectLst/>
                <a:latin typeface="JetBrains Mono" panose="02000009000000000000" pitchFamily="49" charset="0"/>
              </a:rPr>
              <a:t>'x'</a:t>
            </a:r>
            <a:r>
              <a:rPr lang="en-US" altLang="zh-CN" sz="2000" b="0" dirty="0">
                <a:solidFill>
                  <a:srgbClr val="000000"/>
                </a:solidFill>
                <a:effectLst/>
                <a:latin typeface="JetBrains Mono" panose="02000009000000000000" pitchFamily="49" charset="0"/>
              </a:rPr>
              <a:t>&amp;&amp;s[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]&gt;=</a:t>
            </a:r>
            <a:r>
              <a:rPr lang="en-US" altLang="zh-CN" sz="2000" b="0" dirty="0">
                <a:solidFill>
                  <a:srgbClr val="A31515"/>
                </a:solidFill>
                <a:effectLst/>
                <a:latin typeface="JetBrains Mono" panose="02000009000000000000" pitchFamily="49" charset="0"/>
              </a:rPr>
              <a:t>'X'</a:t>
            </a:r>
            <a:r>
              <a:rPr lang="en-US" altLang="zh-CN" sz="2000" b="0" dirty="0">
                <a:solidFill>
                  <a:srgbClr val="000000"/>
                </a:solidFill>
                <a:effectLst/>
                <a:latin typeface="JetBrains Mono" panose="02000009000000000000" pitchFamily="49" charset="0"/>
              </a:rPr>
              <a:t>&amp;&amp;s[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23</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isalpha</a:t>
            </a:r>
            <a:r>
              <a:rPr lang="en-US" altLang="zh-CN" sz="2000" b="0" dirty="0">
                <a:solidFill>
                  <a:srgbClr val="000000"/>
                </a:solidFill>
                <a:effectLst/>
                <a:latin typeface="JetBrains Mono" panose="02000009000000000000" pitchFamily="49" charset="0"/>
              </a:rPr>
              <a:t>(s[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3</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&lt;&lt;s&lt;&lt;</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50588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课堂总结</a:t>
            </a:r>
            <a:endParaRPr lang="en-US" altLang="zh-CN" sz="8000" b="1">
              <a:solidFill>
                <a:schemeClr val="bg1"/>
              </a:solidFill>
            </a:endParaRPr>
          </a:p>
        </p:txBody>
      </p:sp>
    </p:spTree>
    <p:extLst>
      <p:ext uri="{BB962C8B-B14F-4D97-AF65-F5344CB8AC3E}">
        <p14:creationId xmlns:p14="http://schemas.microsoft.com/office/powerpoint/2010/main" val="101398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知识总结</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1426747" y="578278"/>
            <a:ext cx="7975301" cy="4369722"/>
          </a:xfrm>
          <a:prstGeom prst="rect">
            <a:avLst/>
          </a:prstGeom>
          <a:noFill/>
        </p:spPr>
        <p:txBody>
          <a:bodyPr wrap="square" rtlCol="0">
            <a:spAutoFit/>
          </a:bodyPr>
          <a:lstStyle/>
          <a:p>
            <a:pPr>
              <a:lnSpc>
                <a:spcPct val="200000"/>
              </a:lnSpc>
            </a:pPr>
            <a:r>
              <a:rPr lang="zh-CN" altLang="en-US" sz="3600" b="1">
                <a:solidFill>
                  <a:srgbClr val="002060"/>
                </a:solidFill>
                <a:latin typeface="JetBrains Mono Medium" panose="02000009000000000000" pitchFamily="49" charset="0"/>
                <a:cs typeface="JetBrains Mono Medium" panose="02000009000000000000" pitchFamily="49" charset="0"/>
              </a:rPr>
              <a:t>了解字符、字符数组的基本概念：</a:t>
            </a:r>
            <a:endParaRPr lang="en-US" altLang="zh-CN" sz="3600" b="1">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a:solidFill>
                  <a:srgbClr val="002060"/>
                </a:solidFill>
                <a:latin typeface="JetBrains Mono Medium" panose="02000009000000000000" pitchFamily="49" charset="0"/>
                <a:cs typeface="JetBrains Mono Medium" panose="02000009000000000000" pitchFamily="49" charset="0"/>
              </a:rPr>
              <a:t>概念、定义</a:t>
            </a:r>
            <a:endParaRPr lang="en-US" altLang="zh-CN" sz="3600" b="1">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a:solidFill>
                  <a:srgbClr val="002060"/>
                </a:solidFill>
                <a:latin typeface="JetBrains Mono Medium" panose="02000009000000000000" pitchFamily="49" charset="0"/>
                <a:cs typeface="JetBrains Mono Medium" panose="02000009000000000000" pitchFamily="49" charset="0"/>
              </a:rPr>
              <a:t>掌握字符串的基本操作：</a:t>
            </a:r>
            <a:endParaRPr lang="en-US" altLang="zh-CN" sz="3600" b="1">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a:solidFill>
                  <a:srgbClr val="002060"/>
                </a:solidFill>
                <a:latin typeface="JetBrains Mono Medium" panose="02000009000000000000" pitchFamily="49" charset="0"/>
                <a:cs typeface="JetBrains Mono Medium" panose="02000009000000000000" pitchFamily="49" charset="0"/>
              </a:rPr>
              <a:t>初始化方法、引用方法、处理函数</a:t>
            </a:r>
            <a:endParaRPr lang="en-US" altLang="zh-CN" sz="3600" b="1">
              <a:solidFill>
                <a:srgbClr val="002060"/>
              </a:solidFill>
              <a:latin typeface="JetBrains Mono Medium" panose="02000009000000000000" pitchFamily="49" charset="0"/>
              <a:cs typeface="JetBrains Mono Medium" panose="02000009000000000000" pitchFamily="49" charset="0"/>
            </a:endParaRPr>
          </a:p>
        </p:txBody>
      </p:sp>
    </p:spTree>
    <p:extLst>
      <p:ext uri="{BB962C8B-B14F-4D97-AF65-F5344CB8AC3E}">
        <p14:creationId xmlns:p14="http://schemas.microsoft.com/office/powerpoint/2010/main" val="173761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字符类型</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2" name="矩形 3">
            <a:extLst>
              <a:ext uri="{FF2B5EF4-FFF2-40B4-BE49-F238E27FC236}">
                <a16:creationId xmlns:a16="http://schemas.microsoft.com/office/drawing/2014/main" id="{3F81564F-BB06-CA73-0619-3A7878592D3D}"/>
              </a:ext>
            </a:extLst>
          </p:cNvPr>
          <p:cNvSpPr>
            <a:spLocks noChangeArrowheads="1"/>
          </p:cNvSpPr>
          <p:nvPr/>
        </p:nvSpPr>
        <p:spPr bwMode="auto">
          <a:xfrm>
            <a:off x="1669945" y="965633"/>
            <a:ext cx="9425889" cy="492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FF0000"/>
                </a:solidFill>
                <a:ea typeface="黑体" panose="02010609060101010101" pitchFamily="49" charset="-122"/>
              </a:rPr>
              <a:t>字符类型</a:t>
            </a:r>
            <a:r>
              <a:rPr lang="zh-CN" altLang="en-US" sz="2400" dirty="0">
                <a:solidFill>
                  <a:srgbClr val="002060"/>
                </a:solidFill>
                <a:ea typeface="黑体" panose="02010609060101010101" pitchFamily="49" charset="-122"/>
              </a:rPr>
              <a:t>为由一个字符组成的</a:t>
            </a:r>
            <a:r>
              <a:rPr lang="zh-CN" altLang="en-US" sz="2400" dirty="0">
                <a:solidFill>
                  <a:srgbClr val="FF0000"/>
                </a:solidFill>
                <a:ea typeface="黑体" panose="02010609060101010101" pitchFamily="49" charset="-122"/>
              </a:rPr>
              <a:t>字符常量</a:t>
            </a:r>
            <a:r>
              <a:rPr lang="zh-CN" altLang="en-US" sz="2400" dirty="0">
                <a:solidFill>
                  <a:srgbClr val="002060"/>
                </a:solidFill>
                <a:ea typeface="黑体" panose="02010609060101010101" pitchFamily="49" charset="-122"/>
              </a:rPr>
              <a:t>或</a:t>
            </a:r>
            <a:r>
              <a:rPr lang="zh-CN" altLang="en-US" sz="2400" dirty="0">
                <a:solidFill>
                  <a:srgbClr val="FF0000"/>
                </a:solidFill>
                <a:ea typeface="黑体" panose="02010609060101010101" pitchFamily="49" charset="-122"/>
              </a:rPr>
              <a:t>字符变量</a:t>
            </a:r>
            <a:r>
              <a:rPr lang="zh-CN" altLang="en-US" sz="2400" dirty="0">
                <a:solidFill>
                  <a:srgbClr val="002060"/>
                </a:solidFill>
                <a:ea typeface="黑体" panose="02010609060101010101" pitchFamily="49" charset="-122"/>
              </a:rPr>
              <a:t>。</a:t>
            </a:r>
          </a:p>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002060"/>
                </a:solidFill>
                <a:ea typeface="黑体" panose="02010609060101010101" pitchFamily="49" charset="-122"/>
              </a:rPr>
              <a:t>字符常量定义</a:t>
            </a:r>
            <a:r>
              <a:rPr lang="en-US" altLang="zh-CN" sz="2400" dirty="0">
                <a:solidFill>
                  <a:srgbClr val="002060"/>
                </a:solidFill>
                <a:ea typeface="黑体" panose="02010609060101010101" pitchFamily="49" charset="-122"/>
              </a:rPr>
              <a:t>:</a:t>
            </a:r>
          </a:p>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002060"/>
                </a:solidFill>
                <a:ea typeface="黑体" panose="02010609060101010101" pitchFamily="49" charset="-122"/>
              </a:rPr>
              <a:t>　　</a:t>
            </a:r>
            <a:r>
              <a:rPr lang="en-US" altLang="zh-CN" sz="2400" dirty="0">
                <a:solidFill>
                  <a:srgbClr val="002060"/>
                </a:solidFill>
                <a:ea typeface="黑体" panose="02010609060101010101" pitchFamily="49" charset="-122"/>
              </a:rPr>
              <a:t>const </a:t>
            </a:r>
            <a:r>
              <a:rPr lang="en-US" altLang="zh-CN" sz="2400" dirty="0">
                <a:solidFill>
                  <a:srgbClr val="FF0000"/>
                </a:solidFill>
                <a:ea typeface="黑体" panose="02010609060101010101" pitchFamily="49" charset="-122"/>
              </a:rPr>
              <a:t>char</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字符常量 </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字符’</a:t>
            </a:r>
          </a:p>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002060"/>
                </a:solidFill>
                <a:ea typeface="黑体" panose="02010609060101010101" pitchFamily="49" charset="-122"/>
              </a:rPr>
              <a:t>字符变量定义</a:t>
            </a:r>
            <a:r>
              <a:rPr lang="en-US" altLang="zh-CN" sz="2400" dirty="0">
                <a:solidFill>
                  <a:srgbClr val="002060"/>
                </a:solidFill>
                <a:ea typeface="黑体" panose="02010609060101010101" pitchFamily="49" charset="-122"/>
              </a:rPr>
              <a:t>:</a:t>
            </a:r>
          </a:p>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002060"/>
                </a:solidFill>
                <a:ea typeface="黑体" panose="02010609060101010101" pitchFamily="49" charset="-122"/>
              </a:rPr>
              <a:t>　    </a:t>
            </a:r>
            <a:r>
              <a:rPr lang="en-US" altLang="zh-CN" sz="2400" dirty="0">
                <a:solidFill>
                  <a:srgbClr val="FF0000"/>
                </a:solidFill>
                <a:ea typeface="黑体" panose="02010609060101010101" pitchFamily="49" charset="-122"/>
              </a:rPr>
              <a:t>char</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字符变量</a:t>
            </a:r>
            <a:r>
              <a:rPr lang="en-US" altLang="zh-CN" sz="2400" dirty="0">
                <a:solidFill>
                  <a:srgbClr val="002060"/>
                </a:solidFill>
                <a:ea typeface="黑体" panose="02010609060101010101" pitchFamily="49" charset="-122"/>
              </a:rPr>
              <a:t>;</a:t>
            </a:r>
          </a:p>
          <a:p>
            <a:pPr eaLnBrk="1" hangingPunct="1">
              <a:lnSpc>
                <a:spcPct val="200000"/>
              </a:lnSpc>
              <a:spcBef>
                <a:spcPct val="0"/>
              </a:spcBef>
              <a:buClr>
                <a:schemeClr val="accent2"/>
              </a:buClr>
              <a:buSzPct val="80000"/>
              <a:buFont typeface="Wingdings" panose="05000000000000000000" pitchFamily="2" charset="2"/>
              <a:buNone/>
            </a:pPr>
            <a:r>
              <a:rPr lang="zh-CN" altLang="en-US" sz="2400" dirty="0">
                <a:solidFill>
                  <a:srgbClr val="002060"/>
                </a:solidFill>
                <a:ea typeface="黑体" panose="02010609060101010101" pitchFamily="49" charset="-122"/>
              </a:rPr>
              <a:t>字符类型是一个有序类型</a:t>
            </a:r>
            <a:r>
              <a:rPr lang="en-US" altLang="zh-CN" sz="2400" dirty="0">
                <a:solidFill>
                  <a:srgbClr val="002060"/>
                </a:solidFill>
                <a:ea typeface="黑体" panose="02010609060101010101" pitchFamily="49" charset="-122"/>
              </a:rPr>
              <a:t>, </a:t>
            </a:r>
            <a:r>
              <a:rPr lang="zh-CN" altLang="en-US" sz="2400" dirty="0">
                <a:solidFill>
                  <a:srgbClr val="002060"/>
                </a:solidFill>
                <a:ea typeface="黑体" panose="02010609060101010101" pitchFamily="49" charset="-122"/>
              </a:rPr>
              <a:t>字符的大小顺序按其</a:t>
            </a:r>
            <a:r>
              <a:rPr lang="en-US" altLang="zh-CN" sz="2400" dirty="0">
                <a:solidFill>
                  <a:srgbClr val="FF0000"/>
                </a:solidFill>
                <a:ea typeface="黑体" panose="02010609060101010101" pitchFamily="49" charset="-122"/>
              </a:rPr>
              <a:t>ASCII</a:t>
            </a:r>
            <a:r>
              <a:rPr lang="zh-CN" altLang="en-US" sz="2400" dirty="0">
                <a:solidFill>
                  <a:srgbClr val="FF0000"/>
                </a:solidFill>
                <a:ea typeface="黑体" panose="02010609060101010101" pitchFamily="49" charset="-122"/>
              </a:rPr>
              <a:t>代码</a:t>
            </a:r>
            <a:r>
              <a:rPr lang="zh-CN" altLang="en-US" sz="2400" dirty="0">
                <a:solidFill>
                  <a:srgbClr val="002060"/>
                </a:solidFill>
                <a:ea typeface="黑体" panose="02010609060101010101" pitchFamily="49" charset="-122"/>
              </a:rPr>
              <a:t>的大小而定。</a:t>
            </a:r>
          </a:p>
          <a:p>
            <a:pPr eaLnBrk="1" hangingPunct="1">
              <a:lnSpc>
                <a:spcPct val="120000"/>
              </a:lnSpc>
              <a:spcBef>
                <a:spcPct val="0"/>
              </a:spcBef>
              <a:buClr>
                <a:schemeClr val="accent2"/>
              </a:buClr>
              <a:buSzPct val="80000"/>
              <a:buFont typeface="Wingdings" panose="05000000000000000000" pitchFamily="2" charset="2"/>
              <a:buNone/>
            </a:pPr>
            <a:endParaRPr lang="zh-CN" altLang="en-US" sz="2400" dirty="0">
              <a:solidFill>
                <a:srgbClr val="FF0000"/>
              </a:solidFill>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1" y="-7063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字符处理函数</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graphicFrame>
        <p:nvGraphicFramePr>
          <p:cNvPr id="2" name="表格 1">
            <a:extLst>
              <a:ext uri="{FF2B5EF4-FFF2-40B4-BE49-F238E27FC236}">
                <a16:creationId xmlns:a16="http://schemas.microsoft.com/office/drawing/2014/main" id="{CD1E0F0E-6078-E4E4-328F-89E47A0F9686}"/>
              </a:ext>
            </a:extLst>
          </p:cNvPr>
          <p:cNvGraphicFramePr>
            <a:graphicFrameLocks noGrp="1"/>
          </p:cNvGraphicFramePr>
          <p:nvPr>
            <p:extLst>
              <p:ext uri="{D42A27DB-BD31-4B8C-83A1-F6EECF244321}">
                <p14:modId xmlns:p14="http://schemas.microsoft.com/office/powerpoint/2010/main" val="3039191943"/>
              </p:ext>
            </p:extLst>
          </p:nvPr>
        </p:nvGraphicFramePr>
        <p:xfrm>
          <a:off x="1622827" y="676613"/>
          <a:ext cx="8424936" cy="6064755"/>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3936438">
                  <a:extLst>
                    <a:ext uri="{9D8B030D-6E8A-4147-A177-3AD203B41FA5}">
                      <a16:colId xmlns:a16="http://schemas.microsoft.com/office/drawing/2014/main" val="20001"/>
                    </a:ext>
                  </a:extLst>
                </a:gridCol>
                <a:gridCol w="2904322">
                  <a:extLst>
                    <a:ext uri="{9D8B030D-6E8A-4147-A177-3AD203B41FA5}">
                      <a16:colId xmlns:a16="http://schemas.microsoft.com/office/drawing/2014/main" val="20002"/>
                    </a:ext>
                  </a:extLst>
                </a:gridCol>
              </a:tblGrid>
              <a:tr h="436625">
                <a:tc>
                  <a:txBody>
                    <a:bodyPr/>
                    <a:lstStyle/>
                    <a:p>
                      <a:pPr algn="ctr"/>
                      <a:r>
                        <a:rPr lang="zh-CN" altLang="en-US" sz="2000" dirty="0">
                          <a:latin typeface="黑体" panose="02010609060101010101" pitchFamily="49" charset="-122"/>
                          <a:ea typeface="黑体" panose="02010609060101010101" pitchFamily="49" charset="-122"/>
                        </a:rPr>
                        <a:t>函数</a:t>
                      </a:r>
                    </a:p>
                  </a:txBody>
                  <a:tcPr/>
                </a:tc>
                <a:tc>
                  <a:txBody>
                    <a:bodyPr/>
                    <a:lstStyle/>
                    <a:p>
                      <a:pPr algn="ctr"/>
                      <a:r>
                        <a:rPr lang="zh-CN" altLang="en-US" sz="2000" dirty="0">
                          <a:latin typeface="黑体" panose="02010609060101010101" pitchFamily="49" charset="-122"/>
                          <a:ea typeface="黑体" panose="02010609060101010101" pitchFamily="49" charset="-122"/>
                        </a:rPr>
                        <a:t>功能</a:t>
                      </a:r>
                    </a:p>
                  </a:txBody>
                  <a:tcPr/>
                </a:tc>
                <a:tc>
                  <a:txBody>
                    <a:bodyPr/>
                    <a:lstStyle/>
                    <a:p>
                      <a:pPr algn="ctr"/>
                      <a:r>
                        <a:rPr lang="zh-CN" altLang="en-US" sz="2000" dirty="0">
                          <a:latin typeface="黑体" panose="02010609060101010101" pitchFamily="49" charset="-122"/>
                          <a:ea typeface="黑体" panose="02010609060101010101" pitchFamily="49" charset="-122"/>
                        </a:rPr>
                        <a:t>使用</a:t>
                      </a:r>
                    </a:p>
                  </a:txBody>
                  <a:tcPr/>
                </a:tc>
                <a:extLst>
                  <a:ext uri="{0D108BD9-81ED-4DB2-BD59-A6C34878D82A}">
                    <a16:rowId xmlns:a16="http://schemas.microsoft.com/office/drawing/2014/main" val="10000"/>
                  </a:ext>
                </a:extLst>
              </a:tr>
              <a:tr h="715503">
                <a:tc>
                  <a:txBody>
                    <a:bodyPr/>
                    <a:lstStyle/>
                    <a:p>
                      <a:pPr algn="ctr"/>
                      <a:r>
                        <a:rPr lang="en-US" altLang="zh-CN" sz="2000" dirty="0" err="1">
                          <a:solidFill>
                            <a:srgbClr val="002060"/>
                          </a:solidFill>
                          <a:latin typeface="黑体" panose="02010609060101010101" pitchFamily="49" charset="-122"/>
                          <a:ea typeface="黑体" panose="02010609060101010101" pitchFamily="49" charset="-122"/>
                        </a:rPr>
                        <a:t>isalpha</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2060"/>
                          </a:solidFill>
                          <a:latin typeface="黑体" panose="02010609060101010101" pitchFamily="49" charset="-122"/>
                          <a:ea typeface="黑体" panose="02010609060101010101" pitchFamily="49" charset="-122"/>
                        </a:rPr>
                        <a:t>判断一个字符是否是字母，若是返回</a:t>
                      </a:r>
                      <a:r>
                        <a:rPr lang="en-US" altLang="zh-CN" sz="2000" dirty="0">
                          <a:solidFill>
                            <a:srgbClr val="002060"/>
                          </a:solidFill>
                          <a:latin typeface="黑体" panose="02010609060101010101" pitchFamily="49" charset="-122"/>
                          <a:ea typeface="黑体" panose="02010609060101010101" pitchFamily="49" charset="-122"/>
                        </a:rPr>
                        <a:t>true</a:t>
                      </a:r>
                      <a:r>
                        <a:rPr lang="zh-CN" altLang="en-US" sz="2000" dirty="0">
                          <a:solidFill>
                            <a:srgbClr val="002060"/>
                          </a:solidFill>
                          <a:latin typeface="黑体" panose="02010609060101010101" pitchFamily="49" charset="-122"/>
                          <a:ea typeface="黑体" panose="02010609060101010101" pitchFamily="49" charset="-122"/>
                        </a:rPr>
                        <a:t>，否则返回</a:t>
                      </a:r>
                      <a:r>
                        <a:rPr lang="en-US" altLang="zh-CN" sz="2000" dirty="0">
                          <a:solidFill>
                            <a:srgbClr val="002060"/>
                          </a:solidFill>
                          <a:latin typeface="黑体" panose="02010609060101010101" pitchFamily="49" charset="-122"/>
                          <a:ea typeface="黑体" panose="02010609060101010101" pitchFamily="49" charset="-122"/>
                        </a:rPr>
                        <a:t>false</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1800" dirty="0">
                          <a:solidFill>
                            <a:srgbClr val="002060"/>
                          </a:solidFill>
                          <a:latin typeface="黑体" panose="02010609060101010101" pitchFamily="49" charset="-122"/>
                          <a:ea typeface="黑体" panose="02010609060101010101" pitchFamily="49" charset="-122"/>
                        </a:rPr>
                        <a:t>if(</a:t>
                      </a:r>
                      <a:r>
                        <a:rPr lang="en-US" altLang="zh-CN" sz="1800" dirty="0" err="1">
                          <a:solidFill>
                            <a:srgbClr val="002060"/>
                          </a:solidFill>
                          <a:latin typeface="黑体" panose="02010609060101010101" pitchFamily="49" charset="-122"/>
                          <a:ea typeface="黑体" panose="02010609060101010101" pitchFamily="49" charset="-122"/>
                        </a:rPr>
                        <a:t>isalpha</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r>
                        <a:rPr lang="zh-CN" altLang="en-US" sz="1800" dirty="0">
                          <a:solidFill>
                            <a:srgbClr val="002060"/>
                          </a:solidFill>
                          <a:latin typeface="黑体" panose="02010609060101010101" pitchFamily="49" charset="-122"/>
                          <a:ea typeface="黑体" panose="02010609060101010101" pitchFamily="49" charset="-122"/>
                        </a:rPr>
                        <a:t>）</a:t>
                      </a:r>
                      <a:endParaRPr lang="en-US" altLang="zh-CN" sz="1800" dirty="0">
                        <a:solidFill>
                          <a:srgbClr val="002060"/>
                        </a:solidFill>
                        <a:latin typeface="黑体" panose="02010609060101010101" pitchFamily="49" charset="-122"/>
                        <a:ea typeface="黑体" panose="02010609060101010101" pitchFamily="49" charset="-122"/>
                      </a:endParaRP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yes</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a:t>
                      </a:r>
                    </a:p>
                    <a:p>
                      <a:pPr algn="l"/>
                      <a:r>
                        <a:rPr lang="en-US" altLang="zh-CN" sz="1800" dirty="0">
                          <a:solidFill>
                            <a:srgbClr val="002060"/>
                          </a:solidFill>
                          <a:latin typeface="黑体" panose="02010609060101010101" pitchFamily="49" charset="-122"/>
                          <a:ea typeface="黑体" panose="02010609060101010101" pitchFamily="49" charset="-122"/>
                        </a:rPr>
                        <a:t>else</a:t>
                      </a: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&lt;&lt;“no”;</a:t>
                      </a:r>
                    </a:p>
                  </a:txBody>
                  <a:tcPr/>
                </a:tc>
                <a:extLst>
                  <a:ext uri="{0D108BD9-81ED-4DB2-BD59-A6C34878D82A}">
                    <a16:rowId xmlns:a16="http://schemas.microsoft.com/office/drawing/2014/main" val="10001"/>
                  </a:ext>
                </a:extLst>
              </a:tr>
              <a:tr h="436625">
                <a:tc>
                  <a:txBody>
                    <a:bodyPr/>
                    <a:lstStyle/>
                    <a:p>
                      <a:pPr algn="ctr"/>
                      <a:r>
                        <a:rPr lang="en-US" altLang="zh-CN" sz="2000" dirty="0" err="1">
                          <a:solidFill>
                            <a:srgbClr val="002060"/>
                          </a:solidFill>
                          <a:latin typeface="黑体" panose="02010609060101010101" pitchFamily="49" charset="-122"/>
                          <a:ea typeface="黑体" panose="02010609060101010101" pitchFamily="49" charset="-122"/>
                        </a:rPr>
                        <a:t>isdigit</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i="0" kern="1200" dirty="0">
                          <a:solidFill>
                            <a:srgbClr val="002060"/>
                          </a:solidFill>
                          <a:effectLst/>
                          <a:latin typeface="黑体" panose="02010609060101010101" pitchFamily="49" charset="-122"/>
                          <a:ea typeface="黑体" panose="02010609060101010101" pitchFamily="49" charset="-122"/>
                          <a:cs typeface="+mn-cs"/>
                        </a:rPr>
                        <a:t>判断一个字符是否是十进制数字</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若是返回</a:t>
                      </a:r>
                      <a:r>
                        <a:rPr lang="en-US" altLang="zh-CN" sz="2000" dirty="0">
                          <a:solidFill>
                            <a:srgbClr val="002060"/>
                          </a:solidFill>
                          <a:latin typeface="黑体" panose="02010609060101010101" pitchFamily="49" charset="-122"/>
                          <a:ea typeface="黑体" panose="02010609060101010101" pitchFamily="49" charset="-122"/>
                        </a:rPr>
                        <a:t>true</a:t>
                      </a:r>
                      <a:r>
                        <a:rPr lang="zh-CN" altLang="en-US" sz="2000" dirty="0">
                          <a:solidFill>
                            <a:srgbClr val="002060"/>
                          </a:solidFill>
                          <a:latin typeface="黑体" panose="02010609060101010101" pitchFamily="49" charset="-122"/>
                          <a:ea typeface="黑体" panose="02010609060101010101" pitchFamily="49" charset="-122"/>
                        </a:rPr>
                        <a:t>，否则返回</a:t>
                      </a:r>
                      <a:r>
                        <a:rPr lang="en-US" altLang="zh-CN" sz="2000" dirty="0">
                          <a:solidFill>
                            <a:srgbClr val="002060"/>
                          </a:solidFill>
                          <a:latin typeface="黑体" panose="02010609060101010101" pitchFamily="49" charset="-122"/>
                          <a:ea typeface="黑体" panose="02010609060101010101" pitchFamily="49" charset="-122"/>
                        </a:rPr>
                        <a:t>false</a:t>
                      </a:r>
                    </a:p>
                    <a:p>
                      <a:pPr algn="l"/>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1800" dirty="0">
                          <a:solidFill>
                            <a:srgbClr val="002060"/>
                          </a:solidFill>
                          <a:latin typeface="黑体" panose="02010609060101010101" pitchFamily="49" charset="-122"/>
                          <a:ea typeface="黑体" panose="02010609060101010101" pitchFamily="49" charset="-122"/>
                        </a:rPr>
                        <a:t>if(</a:t>
                      </a:r>
                      <a:r>
                        <a:rPr lang="en-US" altLang="zh-CN" sz="1800" dirty="0" err="1">
                          <a:solidFill>
                            <a:srgbClr val="002060"/>
                          </a:solidFill>
                          <a:latin typeface="黑体" panose="02010609060101010101" pitchFamily="49" charset="-122"/>
                          <a:ea typeface="黑体" panose="02010609060101010101" pitchFamily="49" charset="-122"/>
                        </a:rPr>
                        <a:t>isdigit</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r>
                        <a:rPr lang="zh-CN" altLang="en-US" sz="1800" dirty="0">
                          <a:solidFill>
                            <a:srgbClr val="002060"/>
                          </a:solidFill>
                          <a:latin typeface="黑体" panose="02010609060101010101" pitchFamily="49" charset="-122"/>
                          <a:ea typeface="黑体" panose="02010609060101010101" pitchFamily="49" charset="-122"/>
                        </a:rPr>
                        <a:t>）</a:t>
                      </a:r>
                      <a:endParaRPr lang="en-US" altLang="zh-CN" sz="1800" dirty="0">
                        <a:solidFill>
                          <a:srgbClr val="002060"/>
                        </a:solidFill>
                        <a:latin typeface="黑体" panose="02010609060101010101" pitchFamily="49" charset="-122"/>
                        <a:ea typeface="黑体" panose="02010609060101010101" pitchFamily="49" charset="-122"/>
                      </a:endParaRP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yes</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a:t>
                      </a:r>
                    </a:p>
                    <a:p>
                      <a:pPr algn="l"/>
                      <a:r>
                        <a:rPr lang="en-US" altLang="zh-CN" sz="1800" dirty="0">
                          <a:solidFill>
                            <a:srgbClr val="002060"/>
                          </a:solidFill>
                          <a:latin typeface="黑体" panose="02010609060101010101" pitchFamily="49" charset="-122"/>
                          <a:ea typeface="黑体" panose="02010609060101010101" pitchFamily="49" charset="-122"/>
                        </a:rPr>
                        <a:t>else</a:t>
                      </a: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&lt;&lt;“no”;</a:t>
                      </a:r>
                      <a:endParaRPr lang="zh-CN" altLang="en-US" sz="18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2"/>
                  </a:ext>
                </a:extLst>
              </a:tr>
              <a:tr h="436625">
                <a:tc>
                  <a:txBody>
                    <a:bodyPr/>
                    <a:lstStyle/>
                    <a:p>
                      <a:pPr algn="ctr"/>
                      <a:r>
                        <a:rPr lang="en-US" altLang="zh-CN" sz="2000" dirty="0" err="1">
                          <a:solidFill>
                            <a:srgbClr val="002060"/>
                          </a:solidFill>
                          <a:latin typeface="黑体" panose="02010609060101010101" pitchFamily="49" charset="-122"/>
                          <a:ea typeface="黑体" panose="02010609060101010101" pitchFamily="49" charset="-122"/>
                        </a:rPr>
                        <a:t>isupper</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i="0" kern="1200" dirty="0">
                          <a:solidFill>
                            <a:srgbClr val="002060"/>
                          </a:solidFill>
                          <a:effectLst/>
                          <a:latin typeface="黑体" panose="02010609060101010101" pitchFamily="49" charset="-122"/>
                          <a:ea typeface="黑体" panose="02010609060101010101" pitchFamily="49" charset="-122"/>
                          <a:cs typeface="+mn-cs"/>
                        </a:rPr>
                        <a:t>判断一个字符是否是大写字母</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若是返回</a:t>
                      </a:r>
                      <a:r>
                        <a:rPr lang="en-US" altLang="zh-CN" sz="2000" dirty="0">
                          <a:solidFill>
                            <a:srgbClr val="002060"/>
                          </a:solidFill>
                          <a:latin typeface="黑体" panose="02010609060101010101" pitchFamily="49" charset="-122"/>
                          <a:ea typeface="黑体" panose="02010609060101010101" pitchFamily="49" charset="-122"/>
                        </a:rPr>
                        <a:t>true</a:t>
                      </a:r>
                      <a:r>
                        <a:rPr lang="zh-CN" altLang="en-US" sz="2000" dirty="0">
                          <a:solidFill>
                            <a:srgbClr val="002060"/>
                          </a:solidFill>
                          <a:latin typeface="黑体" panose="02010609060101010101" pitchFamily="49" charset="-122"/>
                          <a:ea typeface="黑体" panose="02010609060101010101" pitchFamily="49" charset="-122"/>
                        </a:rPr>
                        <a:t>，否则返回</a:t>
                      </a:r>
                      <a:r>
                        <a:rPr lang="en-US" altLang="zh-CN" sz="2000" dirty="0">
                          <a:solidFill>
                            <a:srgbClr val="002060"/>
                          </a:solidFill>
                          <a:latin typeface="黑体" panose="02010609060101010101" pitchFamily="49" charset="-122"/>
                          <a:ea typeface="黑体" panose="02010609060101010101" pitchFamily="49" charset="-122"/>
                        </a:rPr>
                        <a:t>false</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1800" dirty="0">
                          <a:solidFill>
                            <a:srgbClr val="002060"/>
                          </a:solidFill>
                          <a:latin typeface="黑体" panose="02010609060101010101" pitchFamily="49" charset="-122"/>
                          <a:ea typeface="黑体" panose="02010609060101010101" pitchFamily="49" charset="-122"/>
                        </a:rPr>
                        <a:t>if(</a:t>
                      </a:r>
                      <a:r>
                        <a:rPr lang="en-US" altLang="zh-CN" sz="1800" dirty="0" err="1">
                          <a:solidFill>
                            <a:srgbClr val="002060"/>
                          </a:solidFill>
                          <a:latin typeface="黑体" panose="02010609060101010101" pitchFamily="49" charset="-122"/>
                          <a:ea typeface="黑体" panose="02010609060101010101" pitchFamily="49" charset="-122"/>
                        </a:rPr>
                        <a:t>isupper</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r>
                        <a:rPr lang="zh-CN" altLang="en-US" sz="1800" dirty="0">
                          <a:solidFill>
                            <a:srgbClr val="002060"/>
                          </a:solidFill>
                          <a:latin typeface="黑体" panose="02010609060101010101" pitchFamily="49" charset="-122"/>
                          <a:ea typeface="黑体" panose="02010609060101010101" pitchFamily="49" charset="-122"/>
                        </a:rPr>
                        <a:t>）</a:t>
                      </a:r>
                      <a:endParaRPr lang="en-US" altLang="zh-CN" sz="1800" dirty="0">
                        <a:solidFill>
                          <a:srgbClr val="002060"/>
                        </a:solidFill>
                        <a:latin typeface="黑体" panose="02010609060101010101" pitchFamily="49" charset="-122"/>
                        <a:ea typeface="黑体" panose="02010609060101010101" pitchFamily="49" charset="-122"/>
                      </a:endParaRP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yes</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a:t>
                      </a:r>
                    </a:p>
                    <a:p>
                      <a:pPr algn="l"/>
                      <a:r>
                        <a:rPr lang="en-US" altLang="zh-CN" sz="1800" dirty="0">
                          <a:solidFill>
                            <a:srgbClr val="002060"/>
                          </a:solidFill>
                          <a:latin typeface="黑体" panose="02010609060101010101" pitchFamily="49" charset="-122"/>
                          <a:ea typeface="黑体" panose="02010609060101010101" pitchFamily="49" charset="-122"/>
                        </a:rPr>
                        <a:t>else</a:t>
                      </a: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&lt;&lt;“no”;</a:t>
                      </a:r>
                      <a:endParaRPr lang="zh-CN" altLang="en-US" sz="18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3"/>
                  </a:ext>
                </a:extLst>
              </a:tr>
              <a:tr h="833191">
                <a:tc>
                  <a:txBody>
                    <a:bodyPr/>
                    <a:lstStyle/>
                    <a:p>
                      <a:pPr algn="ctr"/>
                      <a:r>
                        <a:rPr lang="en-US" altLang="zh-CN" sz="2000" dirty="0" err="1">
                          <a:solidFill>
                            <a:srgbClr val="002060"/>
                          </a:solidFill>
                          <a:latin typeface="黑体" panose="02010609060101010101" pitchFamily="49" charset="-122"/>
                          <a:ea typeface="黑体" panose="02010609060101010101" pitchFamily="49" charset="-122"/>
                        </a:rPr>
                        <a:t>islower</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i="0" kern="1200" dirty="0">
                          <a:solidFill>
                            <a:srgbClr val="002060"/>
                          </a:solidFill>
                          <a:effectLst/>
                          <a:latin typeface="黑体" panose="02010609060101010101" pitchFamily="49" charset="-122"/>
                          <a:ea typeface="黑体" panose="02010609060101010101" pitchFamily="49" charset="-122"/>
                          <a:cs typeface="+mn-cs"/>
                        </a:rPr>
                        <a:t>判断一个字符是否是小写字母</a:t>
                      </a:r>
                      <a:r>
                        <a:rPr lang="en-US" altLang="zh-CN" sz="2000" dirty="0">
                          <a:solidFill>
                            <a:srgbClr val="002060"/>
                          </a:solidFill>
                          <a:latin typeface="黑体" panose="02010609060101010101" pitchFamily="49" charset="-122"/>
                          <a:ea typeface="黑体" panose="02010609060101010101" pitchFamily="49" charset="-122"/>
                        </a:rPr>
                        <a:t>,</a:t>
                      </a:r>
                      <a:r>
                        <a:rPr lang="zh-CN" altLang="en-US" sz="2000" dirty="0">
                          <a:solidFill>
                            <a:srgbClr val="002060"/>
                          </a:solidFill>
                          <a:latin typeface="黑体" panose="02010609060101010101" pitchFamily="49" charset="-122"/>
                          <a:ea typeface="黑体" panose="02010609060101010101" pitchFamily="49" charset="-122"/>
                        </a:rPr>
                        <a:t>若是返回</a:t>
                      </a:r>
                      <a:r>
                        <a:rPr lang="en-US" altLang="zh-CN" sz="2000" dirty="0">
                          <a:solidFill>
                            <a:srgbClr val="002060"/>
                          </a:solidFill>
                          <a:latin typeface="黑体" panose="02010609060101010101" pitchFamily="49" charset="-122"/>
                          <a:ea typeface="黑体" panose="02010609060101010101" pitchFamily="49" charset="-122"/>
                        </a:rPr>
                        <a:t>true</a:t>
                      </a:r>
                      <a:r>
                        <a:rPr lang="zh-CN" altLang="en-US" sz="2000" dirty="0">
                          <a:solidFill>
                            <a:srgbClr val="002060"/>
                          </a:solidFill>
                          <a:latin typeface="黑体" panose="02010609060101010101" pitchFamily="49" charset="-122"/>
                          <a:ea typeface="黑体" panose="02010609060101010101" pitchFamily="49" charset="-122"/>
                        </a:rPr>
                        <a:t>，否则返回</a:t>
                      </a:r>
                      <a:r>
                        <a:rPr lang="en-US" altLang="zh-CN" sz="2000" dirty="0">
                          <a:solidFill>
                            <a:srgbClr val="002060"/>
                          </a:solidFill>
                          <a:latin typeface="黑体" panose="02010609060101010101" pitchFamily="49" charset="-122"/>
                          <a:ea typeface="黑体" panose="02010609060101010101" pitchFamily="49" charset="-122"/>
                        </a:rPr>
                        <a:t>false</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en-US" altLang="zh-CN" sz="1800" dirty="0">
                          <a:solidFill>
                            <a:srgbClr val="002060"/>
                          </a:solidFill>
                          <a:latin typeface="黑体" panose="02010609060101010101" pitchFamily="49" charset="-122"/>
                          <a:ea typeface="黑体" panose="02010609060101010101" pitchFamily="49" charset="-122"/>
                        </a:rPr>
                        <a:t>if(</a:t>
                      </a:r>
                      <a:r>
                        <a:rPr lang="en-US" altLang="zh-CN" sz="1800" dirty="0" err="1">
                          <a:solidFill>
                            <a:srgbClr val="002060"/>
                          </a:solidFill>
                          <a:latin typeface="黑体" panose="02010609060101010101" pitchFamily="49" charset="-122"/>
                          <a:ea typeface="黑体" panose="02010609060101010101" pitchFamily="49" charset="-122"/>
                        </a:rPr>
                        <a:t>islower</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r>
                        <a:rPr lang="zh-CN" altLang="en-US" sz="1800" dirty="0">
                          <a:solidFill>
                            <a:srgbClr val="002060"/>
                          </a:solidFill>
                          <a:latin typeface="黑体" panose="02010609060101010101" pitchFamily="49" charset="-122"/>
                          <a:ea typeface="黑体" panose="02010609060101010101" pitchFamily="49" charset="-122"/>
                        </a:rPr>
                        <a:t>）</a:t>
                      </a:r>
                      <a:endParaRPr lang="en-US" altLang="zh-CN" sz="1800" dirty="0">
                        <a:solidFill>
                          <a:srgbClr val="002060"/>
                        </a:solidFill>
                        <a:latin typeface="黑体" panose="02010609060101010101" pitchFamily="49" charset="-122"/>
                        <a:ea typeface="黑体" panose="02010609060101010101" pitchFamily="49" charset="-122"/>
                      </a:endParaRP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yes</a:t>
                      </a:r>
                      <a:r>
                        <a:rPr lang="zh-CN" altLang="en-US"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latin typeface="黑体" panose="02010609060101010101" pitchFamily="49" charset="-122"/>
                          <a:ea typeface="黑体" panose="02010609060101010101" pitchFamily="49" charset="-122"/>
                        </a:rPr>
                        <a:t>;</a:t>
                      </a:r>
                    </a:p>
                    <a:p>
                      <a:pPr algn="l"/>
                      <a:r>
                        <a:rPr lang="en-US" altLang="zh-CN" sz="1800" dirty="0">
                          <a:solidFill>
                            <a:srgbClr val="002060"/>
                          </a:solidFill>
                          <a:latin typeface="黑体" panose="02010609060101010101" pitchFamily="49" charset="-122"/>
                          <a:ea typeface="黑体" panose="02010609060101010101" pitchFamily="49" charset="-122"/>
                        </a:rPr>
                        <a:t>else</a:t>
                      </a:r>
                    </a:p>
                    <a:p>
                      <a:pPr algn="l"/>
                      <a:r>
                        <a:rPr lang="en-US" altLang="zh-CN" sz="1800" dirty="0">
                          <a:solidFill>
                            <a:srgbClr val="002060"/>
                          </a:solidFill>
                          <a:latin typeface="黑体" panose="02010609060101010101" pitchFamily="49" charset="-122"/>
                          <a:ea typeface="黑体" panose="02010609060101010101" pitchFamily="49" charset="-122"/>
                        </a:rPr>
                        <a:t>    </a:t>
                      </a:r>
                      <a:r>
                        <a:rPr lang="en-US" altLang="zh-CN" sz="1800" dirty="0" err="1">
                          <a:solidFill>
                            <a:srgbClr val="002060"/>
                          </a:solidFill>
                          <a:latin typeface="黑体" panose="02010609060101010101" pitchFamily="49" charset="-122"/>
                          <a:ea typeface="黑体" panose="02010609060101010101" pitchFamily="49" charset="-122"/>
                        </a:rPr>
                        <a:t>cout</a:t>
                      </a:r>
                      <a:r>
                        <a:rPr lang="en-US" altLang="zh-CN" sz="1800" dirty="0">
                          <a:solidFill>
                            <a:srgbClr val="002060"/>
                          </a:solidFill>
                          <a:latin typeface="黑体" panose="02010609060101010101" pitchFamily="49" charset="-122"/>
                          <a:ea typeface="黑体" panose="02010609060101010101" pitchFamily="49" charset="-122"/>
                        </a:rPr>
                        <a:t>&lt;&lt;“no”;</a:t>
                      </a:r>
                      <a:endParaRPr lang="zh-CN" altLang="en-US" sz="18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4"/>
                  </a:ext>
                </a:extLst>
              </a:tr>
              <a:tr h="4366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tolower</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algn="l"/>
                      <a:r>
                        <a:rPr lang="zh-CN" altLang="en-US" sz="2000" b="0" i="0" kern="1200" dirty="0">
                          <a:solidFill>
                            <a:srgbClr val="002060"/>
                          </a:solidFill>
                          <a:effectLst/>
                          <a:latin typeface="黑体" panose="02010609060101010101" pitchFamily="49" charset="-122"/>
                          <a:ea typeface="黑体" panose="02010609060101010101" pitchFamily="49" charset="-122"/>
                          <a:cs typeface="+mn-cs"/>
                        </a:rPr>
                        <a:t>将大写字母转换为小写字母</a:t>
                      </a:r>
                    </a:p>
                  </a:txBody>
                  <a:tcPr/>
                </a:tc>
                <a:tc>
                  <a:txBody>
                    <a:bodyPr/>
                    <a:lstStyle/>
                    <a:p>
                      <a:pPr algn="l"/>
                      <a:r>
                        <a:rPr lang="en-US" altLang="zh-CN" sz="1800" dirty="0">
                          <a:solidFill>
                            <a:srgbClr val="002060"/>
                          </a:solidFill>
                          <a:latin typeface="黑体" panose="02010609060101010101" pitchFamily="49" charset="-122"/>
                          <a:ea typeface="黑体" panose="02010609060101010101" pitchFamily="49" charset="-122"/>
                        </a:rPr>
                        <a:t>char A=</a:t>
                      </a:r>
                      <a:r>
                        <a:rPr lang="en-US" altLang="zh-CN" sz="1800" dirty="0" err="1">
                          <a:solidFill>
                            <a:srgbClr val="002060"/>
                          </a:solidFill>
                          <a:latin typeface="黑体" panose="02010609060101010101" pitchFamily="49" charset="-122"/>
                          <a:ea typeface="黑体" panose="02010609060101010101" pitchFamily="49" charset="-122"/>
                        </a:rPr>
                        <a:t>tolower</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endParaRPr lang="zh-CN" altLang="en-US" sz="18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5"/>
                  </a:ext>
                </a:extLst>
              </a:tr>
              <a:tr h="4366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2060"/>
                          </a:solidFill>
                          <a:latin typeface="黑体" panose="02010609060101010101" pitchFamily="49" charset="-122"/>
                          <a:ea typeface="黑体" panose="02010609060101010101" pitchFamily="49" charset="-122"/>
                        </a:rPr>
                        <a:t>toupper</a:t>
                      </a:r>
                      <a:r>
                        <a:rPr lang="en-US" altLang="zh-CN" sz="2000" dirty="0">
                          <a:solidFill>
                            <a:srgbClr val="002060"/>
                          </a:solidFill>
                          <a:latin typeface="黑体" panose="02010609060101010101" pitchFamily="49" charset="-122"/>
                          <a:ea typeface="黑体" panose="02010609060101010101" pitchFamily="49" charset="-122"/>
                        </a:rPr>
                        <a:t>()</a:t>
                      </a:r>
                      <a:endParaRPr lang="zh-CN" altLang="en-US" sz="2000" dirty="0">
                        <a:solidFill>
                          <a:srgbClr val="002060"/>
                        </a:solidFill>
                        <a:latin typeface="黑体" panose="02010609060101010101" pitchFamily="49" charset="-122"/>
                        <a:ea typeface="黑体" panose="02010609060101010101" pitchFamily="49" charset="-122"/>
                      </a:endParaRPr>
                    </a:p>
                  </a:txBody>
                  <a:tcPr/>
                </a:tc>
                <a:tc>
                  <a:txBody>
                    <a:bodyPr/>
                    <a:lstStyle/>
                    <a:p>
                      <a:pPr marL="0" algn="l" defTabSz="914400" rtl="0" eaLnBrk="1" latinLnBrk="0" hangingPunct="1"/>
                      <a:r>
                        <a:rPr lang="zh-CN" altLang="en-US" sz="2000" b="0" i="0" kern="1200" dirty="0">
                          <a:solidFill>
                            <a:srgbClr val="002060"/>
                          </a:solidFill>
                          <a:effectLst/>
                          <a:latin typeface="黑体" panose="02010609060101010101" pitchFamily="49" charset="-122"/>
                          <a:ea typeface="黑体" panose="02010609060101010101" pitchFamily="49" charset="-122"/>
                          <a:cs typeface="+mn-cs"/>
                        </a:rPr>
                        <a:t>将小写字母转换为大写字母</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2060"/>
                          </a:solidFill>
                          <a:latin typeface="黑体" panose="02010609060101010101" pitchFamily="49" charset="-122"/>
                          <a:ea typeface="黑体" panose="02010609060101010101" pitchFamily="49" charset="-122"/>
                        </a:rPr>
                        <a:t>char a=</a:t>
                      </a:r>
                      <a:r>
                        <a:rPr lang="en-US" altLang="zh-CN" sz="1800" dirty="0" err="1">
                          <a:solidFill>
                            <a:srgbClr val="002060"/>
                          </a:solidFill>
                          <a:latin typeface="黑体" panose="02010609060101010101" pitchFamily="49" charset="-122"/>
                          <a:ea typeface="黑体" panose="02010609060101010101" pitchFamily="49" charset="-122"/>
                        </a:rPr>
                        <a:t>tolower</a:t>
                      </a:r>
                      <a:r>
                        <a:rPr lang="en-US" altLang="zh-CN" sz="1800" dirty="0">
                          <a:solidFill>
                            <a:srgbClr val="002060"/>
                          </a:solidFill>
                          <a:latin typeface="黑体" panose="02010609060101010101" pitchFamily="49" charset="-122"/>
                          <a:ea typeface="黑体" panose="02010609060101010101" pitchFamily="49" charset="-122"/>
                        </a:rPr>
                        <a:t>(A[</a:t>
                      </a:r>
                      <a:r>
                        <a:rPr lang="en-US" altLang="zh-CN" sz="1800" dirty="0" err="1">
                          <a:solidFill>
                            <a:srgbClr val="002060"/>
                          </a:solidFill>
                          <a:latin typeface="黑体" panose="02010609060101010101" pitchFamily="49" charset="-122"/>
                          <a:ea typeface="黑体" panose="02010609060101010101" pitchFamily="49" charset="-122"/>
                        </a:rPr>
                        <a:t>i</a:t>
                      </a:r>
                      <a:r>
                        <a:rPr lang="en-US" altLang="zh-CN" sz="1800" dirty="0">
                          <a:solidFill>
                            <a:srgbClr val="002060"/>
                          </a:solidFill>
                          <a:latin typeface="黑体" panose="02010609060101010101" pitchFamily="49" charset="-122"/>
                          <a:ea typeface="黑体" panose="02010609060101010101" pitchFamily="49" charset="-122"/>
                        </a:rPr>
                        <a:t>])</a:t>
                      </a:r>
                      <a:endParaRPr lang="zh-CN" altLang="en-US" sz="1800" dirty="0">
                        <a:solidFill>
                          <a:srgbClr val="00206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8440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4941" y="-32221"/>
            <a:ext cx="10441859" cy="747252"/>
            <a:chOff x="934941" y="-81383"/>
            <a:chExt cx="10441859" cy="747252"/>
          </a:xfrm>
        </p:grpSpPr>
        <p:sp>
          <p:nvSpPr>
            <p:cNvPr id="4" name="矩形 3"/>
            <p:cNvSpPr/>
            <p:nvPr/>
          </p:nvSpPr>
          <p:spPr>
            <a:xfrm>
              <a:off x="934941"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例题：按字母表顺序和逆序每隔一个字母打印</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978032" y="747251"/>
            <a:ext cx="5551721" cy="563231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letter = </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 letter &lt;= </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 letter += </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&lt;&lt;letter;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 </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char</a:t>
            </a:r>
            <a:r>
              <a:rPr lang="en-US" altLang="zh-CN" sz="2000" b="0" dirty="0">
                <a:solidFill>
                  <a:srgbClr val="000000"/>
                </a:solidFill>
                <a:effectLst/>
                <a:latin typeface="JetBrains Mono" panose="02000009000000000000" pitchFamily="49" charset="0"/>
              </a:rPr>
              <a:t> letter = </a:t>
            </a:r>
            <a:r>
              <a:rPr lang="en-US" altLang="zh-CN" sz="2000" b="0" dirty="0">
                <a:solidFill>
                  <a:srgbClr val="A31515"/>
                </a:solidFill>
                <a:effectLst/>
                <a:latin typeface="JetBrains Mono" panose="02000009000000000000" pitchFamily="49" charset="0"/>
              </a:rPr>
              <a:t>'z'</a:t>
            </a:r>
            <a:r>
              <a:rPr lang="en-US" altLang="zh-CN" sz="2000" b="0" dirty="0">
                <a:solidFill>
                  <a:srgbClr val="000000"/>
                </a:solidFill>
                <a:effectLst/>
                <a:latin typeface="JetBrains Mono" panose="02000009000000000000" pitchFamily="49" charset="0"/>
              </a:rPr>
              <a:t>; letter &gt;= </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 letter -= </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&lt;&lt; letter;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a:p>
            <a:br>
              <a:rPr lang="en-US" altLang="zh-CN" sz="2000" b="0" dirty="0">
                <a:solidFill>
                  <a:srgbClr val="C5C8C6"/>
                </a:solidFill>
                <a:effectLst/>
                <a:latin typeface="JetBrains Mono" panose="02000009000000000000" pitchFamily="49" charset="0"/>
              </a:rPr>
            </a:br>
            <a:endParaRPr lang="en-US" altLang="zh-CN" sz="2000" b="0" dirty="0">
              <a:solidFill>
                <a:srgbClr val="C5C8C6"/>
              </a:solidFill>
              <a:effectLst/>
              <a:latin typeface="JetBrains Mono" panose="02000009000000000000" pitchFamily="49" charset="0"/>
            </a:endParaRPr>
          </a:p>
        </p:txBody>
      </p:sp>
      <p:sp>
        <p:nvSpPr>
          <p:cNvPr id="2" name="文本框 1">
            <a:extLst>
              <a:ext uri="{FF2B5EF4-FFF2-40B4-BE49-F238E27FC236}">
                <a16:creationId xmlns:a16="http://schemas.microsoft.com/office/drawing/2014/main" id="{B0C34496-5526-707E-13BD-4BA8D7C60AE4}"/>
              </a:ext>
            </a:extLst>
          </p:cNvPr>
          <p:cNvSpPr txBox="1"/>
          <p:nvPr/>
        </p:nvSpPr>
        <p:spPr>
          <a:xfrm>
            <a:off x="6636724" y="943194"/>
            <a:ext cx="2841448" cy="719556"/>
          </a:xfrm>
          <a:prstGeom prst="rect">
            <a:avLst/>
          </a:prstGeom>
          <a:noFill/>
        </p:spPr>
        <p:txBody>
          <a:bodyPr wrap="square" rtlCol="0" anchor="t">
            <a:spAutoFit/>
          </a:bodyPr>
          <a:lstStyle/>
          <a:p>
            <a:pPr>
              <a:lnSpc>
                <a:spcPct val="200000"/>
              </a:lnSpc>
            </a:pPr>
            <a:r>
              <a:rPr lang="zh-CN" altLang="en-US" sz="2400" dirty="0">
                <a:solidFill>
                  <a:schemeClr val="bg2"/>
                </a:solidFill>
                <a:latin typeface="微软雅黑" panose="020B0503020204020204" pitchFamily="34" charset="-122"/>
                <a:ea typeface="微软雅黑" panose="020B0503020204020204" pitchFamily="34" charset="-122"/>
              </a:rPr>
              <a:t>输出结果是？</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71EF6BE-0162-C5AB-C63D-61026BBA9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10" y="2179053"/>
            <a:ext cx="3968384" cy="503782"/>
          </a:xfrm>
          <a:prstGeom prst="rect">
            <a:avLst/>
          </a:prstGeom>
        </p:spPr>
      </p:pic>
    </p:spTree>
    <p:extLst>
      <p:ext uri="{BB962C8B-B14F-4D97-AF65-F5344CB8AC3E}">
        <p14:creationId xmlns:p14="http://schemas.microsoft.com/office/powerpoint/2010/main" val="16467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54785" y="-32221"/>
            <a:ext cx="10441859" cy="747252"/>
            <a:chOff x="954785" y="-81383"/>
            <a:chExt cx="10441859" cy="747252"/>
          </a:xfrm>
        </p:grpSpPr>
        <p:sp>
          <p:nvSpPr>
            <p:cNvPr id="4" name="矩形 3"/>
            <p:cNvSpPr/>
            <p:nvPr/>
          </p:nvSpPr>
          <p:spPr>
            <a:xfrm>
              <a:off x="954785"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字符数组</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2" name="Text Box 2">
            <a:extLst>
              <a:ext uri="{FF2B5EF4-FFF2-40B4-BE49-F238E27FC236}">
                <a16:creationId xmlns:a16="http://schemas.microsoft.com/office/drawing/2014/main" id="{C2684EBA-6E78-DBDA-579B-E94FB65A83F5}"/>
              </a:ext>
            </a:extLst>
          </p:cNvPr>
          <p:cNvSpPr txBox="1">
            <a:spLocks noChangeArrowheads="1"/>
          </p:cNvSpPr>
          <p:nvPr/>
        </p:nvSpPr>
        <p:spPr bwMode="auto">
          <a:xfrm>
            <a:off x="1294890" y="715031"/>
            <a:ext cx="8723160" cy="579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SzTx/>
              <a:buFont typeface="Arial" panose="020B0604020202020204" pitchFamily="34" charset="0"/>
              <a:buNone/>
            </a:pPr>
            <a:r>
              <a:rPr lang="zh-CN" altLang="en-US" sz="2000" dirty="0">
                <a:solidFill>
                  <a:srgbClr val="FF0000"/>
                </a:solidFill>
                <a:latin typeface="黑体" panose="02010609060101010101" pitchFamily="49" charset="-122"/>
                <a:ea typeface="黑体" panose="02010609060101010101" pitchFamily="49" charset="-122"/>
              </a:rPr>
              <a:t>字符数组</a:t>
            </a:r>
            <a:r>
              <a:rPr lang="zh-CN" altLang="en-US" sz="2000" dirty="0">
                <a:solidFill>
                  <a:srgbClr val="002060"/>
                </a:solidFill>
                <a:latin typeface="黑体" panose="02010609060101010101" pitchFamily="49" charset="-122"/>
                <a:ea typeface="黑体" panose="02010609060101010101" pitchFamily="49" charset="-122"/>
              </a:rPr>
              <a:t>是指元素为字符的</a:t>
            </a:r>
            <a:r>
              <a:rPr lang="zh-CN" altLang="en-US" sz="2000" dirty="0">
                <a:solidFill>
                  <a:srgbClr val="FF0000"/>
                </a:solidFill>
                <a:latin typeface="黑体" panose="02010609060101010101" pitchFamily="49" charset="-122"/>
                <a:ea typeface="黑体" panose="02010609060101010101" pitchFamily="49" charset="-122"/>
              </a:rPr>
              <a:t>数组</a:t>
            </a:r>
            <a:r>
              <a:rPr lang="zh-CN" altLang="en-US" sz="2000" dirty="0">
                <a:solidFill>
                  <a:srgbClr val="002060"/>
                </a:solidFill>
                <a:latin typeface="黑体" panose="02010609060101010101" pitchFamily="49" charset="-122"/>
                <a:ea typeface="黑体" panose="02010609060101010101" pitchFamily="49" charset="-122"/>
              </a:rPr>
              <a:t>。字符数组是用来存放字符序列或字符串的。字符数组也有一维、二维和三维之分。</a:t>
            </a:r>
            <a:br>
              <a:rPr lang="zh-CN" altLang="en-US" sz="2000" dirty="0">
                <a:solidFill>
                  <a:srgbClr val="002060"/>
                </a:solidFill>
                <a:latin typeface="黑体" panose="02010609060101010101" pitchFamily="49" charset="-122"/>
                <a:ea typeface="黑体" panose="02010609060101010101" pitchFamily="49" charset="-122"/>
              </a:rPr>
            </a:br>
            <a:r>
              <a:rPr lang="zh-CN" altLang="en-US" sz="2000" dirty="0">
                <a:solidFill>
                  <a:srgbClr val="002060"/>
                </a:solidFill>
                <a:latin typeface="黑体" panose="02010609060101010101" pitchFamily="49" charset="-122"/>
                <a:ea typeface="黑体" panose="02010609060101010101" pitchFamily="49" charset="-122"/>
              </a:rPr>
              <a:t>字符数组的定义格式</a:t>
            </a:r>
          </a:p>
          <a:p>
            <a:pPr eaLnBrk="1" hangingPunct="1">
              <a:lnSpc>
                <a:spcPct val="200000"/>
              </a:lnSpc>
              <a:spcBef>
                <a:spcPct val="0"/>
              </a:spcBef>
              <a:buClrTx/>
              <a:buSzTx/>
              <a:buFont typeface="Arial" panose="020B0604020202020204" pitchFamily="34" charset="0"/>
              <a:buNone/>
            </a:pPr>
            <a:r>
              <a:rPr lang="zh-CN" altLang="en-US" sz="2000" dirty="0">
                <a:solidFill>
                  <a:srgbClr val="002060"/>
                </a:solidFill>
                <a:latin typeface="黑体" panose="02010609060101010101" pitchFamily="49" charset="-122"/>
                <a:ea typeface="黑体" panose="02010609060101010101" pitchFamily="49" charset="-122"/>
              </a:rPr>
              <a:t>　　字符数组定义格式同于一般数组，所不同的是数组类型是字符型，第一个元素同样是从</a:t>
            </a:r>
            <a:r>
              <a:rPr lang="en-US" altLang="zh-CN" sz="2000" dirty="0">
                <a:solidFill>
                  <a:srgbClr val="002060"/>
                </a:solidFill>
                <a:latin typeface="黑体" panose="02010609060101010101" pitchFamily="49" charset="-122"/>
                <a:ea typeface="黑体" panose="02010609060101010101" pitchFamily="49" charset="-122"/>
              </a:rPr>
              <a:t>ch1[0]</a:t>
            </a:r>
            <a:r>
              <a:rPr lang="zh-CN" altLang="en-US" sz="2000" dirty="0">
                <a:solidFill>
                  <a:srgbClr val="002060"/>
                </a:solidFill>
                <a:latin typeface="黑体" panose="02010609060101010101" pitchFamily="49" charset="-122"/>
                <a:ea typeface="黑体" panose="02010609060101010101" pitchFamily="49" charset="-122"/>
              </a:rPr>
              <a:t>开始，而不是</a:t>
            </a:r>
            <a:r>
              <a:rPr lang="en-US" altLang="zh-CN" sz="2000" dirty="0">
                <a:solidFill>
                  <a:srgbClr val="002060"/>
                </a:solidFill>
                <a:latin typeface="黑体" panose="02010609060101010101" pitchFamily="49" charset="-122"/>
                <a:ea typeface="黑体" panose="02010609060101010101" pitchFamily="49" charset="-122"/>
              </a:rPr>
              <a:t>ch1[1]</a:t>
            </a:r>
            <a:r>
              <a:rPr lang="zh-CN" altLang="en-US" sz="2000" dirty="0">
                <a:solidFill>
                  <a:srgbClr val="002060"/>
                </a:solidFill>
                <a:latin typeface="黑体" panose="02010609060101010101" pitchFamily="49" charset="-122"/>
                <a:ea typeface="黑体" panose="02010609060101010101" pitchFamily="49" charset="-122"/>
              </a:rPr>
              <a:t>。具体格式如下：</a:t>
            </a:r>
          </a:p>
          <a:p>
            <a:pPr eaLnBrk="1" hangingPunct="1">
              <a:lnSpc>
                <a:spcPct val="200000"/>
              </a:lnSpc>
              <a:spcBef>
                <a:spcPct val="0"/>
              </a:spcBef>
              <a:buClrTx/>
              <a:buSzTx/>
              <a:buFont typeface="Arial" panose="020B0604020202020204" pitchFamily="34" charset="0"/>
              <a:buNone/>
            </a:pPr>
            <a:r>
              <a:rPr lang="zh-CN" altLang="en-US" sz="2000" dirty="0">
                <a:solidFill>
                  <a:srgbClr val="002060"/>
                </a:solidFill>
                <a:latin typeface="黑体" panose="02010609060101010101" pitchFamily="49" charset="-122"/>
                <a:ea typeface="黑体" panose="02010609060101010101" pitchFamily="49" charset="-122"/>
              </a:rPr>
              <a:t>　　     </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存储类型</a:t>
            </a:r>
            <a:r>
              <a:rPr lang="en-US" altLang="zh-CN" sz="2000" dirty="0">
                <a:solidFill>
                  <a:srgbClr val="FF0000"/>
                </a:solidFill>
                <a:latin typeface="黑体" panose="02010609060101010101" pitchFamily="49" charset="-122"/>
                <a:ea typeface="黑体" panose="02010609060101010101" pitchFamily="49" charset="-122"/>
              </a:rPr>
              <a:t>] char </a:t>
            </a:r>
            <a:r>
              <a:rPr lang="zh-CN" altLang="en-US" sz="2000" dirty="0">
                <a:solidFill>
                  <a:srgbClr val="FF0000"/>
                </a:solidFill>
                <a:latin typeface="黑体" panose="02010609060101010101" pitchFamily="49" charset="-122"/>
                <a:ea typeface="黑体" panose="02010609060101010101" pitchFamily="49" charset="-122"/>
              </a:rPr>
              <a:t>数组名</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常量表达式</a:t>
            </a:r>
            <a:r>
              <a:rPr lang="en-US" altLang="zh-CN" sz="2000" dirty="0">
                <a:solidFill>
                  <a:srgbClr val="FF0000"/>
                </a:solidFill>
                <a:latin typeface="黑体" panose="02010609060101010101" pitchFamily="49" charset="-122"/>
                <a:ea typeface="黑体" panose="02010609060101010101" pitchFamily="49" charset="-122"/>
              </a:rPr>
              <a:t>1]…</a:t>
            </a:r>
          </a:p>
          <a:p>
            <a:pPr eaLnBrk="1" hangingPunct="1">
              <a:lnSpc>
                <a:spcPct val="200000"/>
              </a:lnSpc>
              <a:spcBef>
                <a:spcPct val="0"/>
              </a:spcBef>
              <a:buClrTx/>
              <a:buSzTx/>
              <a:buFont typeface="Arial" panose="020B0604020202020204" pitchFamily="34" charset="0"/>
              <a:buNone/>
            </a:pPr>
            <a:r>
              <a:rPr lang="zh-CN" altLang="en-US" sz="2000" dirty="0">
                <a:solidFill>
                  <a:srgbClr val="002060"/>
                </a:solidFill>
                <a:latin typeface="黑体" panose="02010609060101010101" pitchFamily="49" charset="-122"/>
                <a:ea typeface="黑体" panose="02010609060101010101" pitchFamily="49" charset="-122"/>
              </a:rPr>
              <a:t>例如：</a:t>
            </a:r>
            <a:endParaRPr lang="en-US" altLang="zh-CN" sz="2800" dirty="0">
              <a:solidFill>
                <a:srgbClr val="002060"/>
              </a:solidFill>
              <a:latin typeface="黑体" panose="02010609060101010101" pitchFamily="49" charset="-122"/>
              <a:ea typeface="黑体" panose="02010609060101010101" pitchFamily="49" charset="-122"/>
            </a:endParaRPr>
          </a:p>
          <a:p>
            <a:pPr lvl="1"/>
            <a:r>
              <a:rPr lang="en-US" altLang="zh-CN" sz="1400" b="0" dirty="0">
                <a:solidFill>
                  <a:srgbClr val="0000FF"/>
                </a:solidFill>
                <a:effectLst/>
                <a:latin typeface="JetBrains Mono" panose="02000009000000000000" pitchFamily="49" charset="0"/>
              </a:rPr>
              <a:t>char</a:t>
            </a:r>
            <a:r>
              <a:rPr lang="zh-CN" altLang="en-US" sz="1400" b="0" dirty="0">
                <a:solidFill>
                  <a:srgbClr val="000000"/>
                </a:solidFill>
                <a:effectLst/>
                <a:latin typeface="JetBrains Mono" panose="02000009000000000000" pitchFamily="49" charset="0"/>
              </a:rPr>
              <a:t> </a:t>
            </a:r>
            <a:r>
              <a:rPr lang="en-US" altLang="zh-CN" sz="1400" b="0" dirty="0">
                <a:solidFill>
                  <a:srgbClr val="000000"/>
                </a:solidFill>
                <a:effectLst/>
                <a:latin typeface="JetBrains Mono" panose="02000009000000000000" pitchFamily="49" charset="0"/>
              </a:rPr>
              <a:t>ch1[</a:t>
            </a:r>
            <a:r>
              <a:rPr lang="en-US" altLang="zh-CN" sz="1400" b="0" dirty="0">
                <a:solidFill>
                  <a:srgbClr val="098658"/>
                </a:solidFill>
                <a:effectLst/>
                <a:latin typeface="JetBrains Mono" panose="02000009000000000000" pitchFamily="49" charset="0"/>
              </a:rPr>
              <a:t>5</a:t>
            </a:r>
            <a:r>
              <a:rPr lang="en-US" altLang="zh-CN" sz="1400" b="0" dirty="0">
                <a:solidFill>
                  <a:srgbClr val="000000"/>
                </a:solidFill>
                <a:effectLst/>
                <a:latin typeface="JetBrains Mono" panose="02000009000000000000" pitchFamily="49" charset="0"/>
              </a:rPr>
              <a:t>];</a:t>
            </a:r>
            <a:r>
              <a:rPr lang="zh-CN" altLang="en-US" sz="1400" b="0" dirty="0">
                <a:solidFill>
                  <a:srgbClr val="008000"/>
                </a:solidFill>
                <a:effectLst/>
                <a:latin typeface="JetBrains Mono" panose="02000009000000000000" pitchFamily="49" charset="0"/>
              </a:rPr>
              <a:t>                </a:t>
            </a:r>
            <a:r>
              <a:rPr lang="en-US" altLang="zh-CN" sz="1400" b="0" dirty="0">
                <a:solidFill>
                  <a:srgbClr val="008000"/>
                </a:solidFill>
                <a:effectLst/>
                <a:latin typeface="JetBrains Mono" panose="02000009000000000000" pitchFamily="49" charset="0"/>
              </a:rPr>
              <a:t>//</a:t>
            </a:r>
            <a:r>
              <a:rPr lang="zh-CN" altLang="en-US" sz="1400" b="0" dirty="0">
                <a:solidFill>
                  <a:srgbClr val="008000"/>
                </a:solidFill>
                <a:effectLst/>
                <a:latin typeface="JetBrains Mono" panose="02000009000000000000" pitchFamily="49" charset="0"/>
              </a:rPr>
              <a:t>数组</a:t>
            </a:r>
            <a:r>
              <a:rPr lang="en-US" altLang="zh-CN" sz="1400" b="0" dirty="0">
                <a:solidFill>
                  <a:srgbClr val="008000"/>
                </a:solidFill>
                <a:effectLst/>
                <a:latin typeface="JetBrains Mono" panose="02000009000000000000" pitchFamily="49" charset="0"/>
              </a:rPr>
              <a:t>ch1</a:t>
            </a:r>
            <a:r>
              <a:rPr lang="zh-CN" altLang="en-US" sz="1400" b="0" dirty="0">
                <a:solidFill>
                  <a:srgbClr val="008000"/>
                </a:solidFill>
                <a:effectLst/>
                <a:latin typeface="JetBrains Mono" panose="02000009000000000000" pitchFamily="49" charset="0"/>
              </a:rPr>
              <a:t>是一个具有</a:t>
            </a:r>
            <a:r>
              <a:rPr lang="en-US" altLang="zh-CN" sz="1400" b="0" dirty="0">
                <a:solidFill>
                  <a:srgbClr val="008000"/>
                </a:solidFill>
                <a:effectLst/>
                <a:latin typeface="JetBrains Mono" panose="02000009000000000000" pitchFamily="49" charset="0"/>
              </a:rPr>
              <a:t>5</a:t>
            </a:r>
            <a:r>
              <a:rPr lang="zh-CN" altLang="en-US" sz="1400" b="0" dirty="0">
                <a:solidFill>
                  <a:srgbClr val="008000"/>
                </a:solidFill>
                <a:effectLst/>
                <a:latin typeface="JetBrains Mono" panose="02000009000000000000" pitchFamily="49" charset="0"/>
              </a:rPr>
              <a:t>个字符元素的一维字符数组</a:t>
            </a:r>
            <a:endParaRPr lang="zh-CN" altLang="en-US" sz="1400" b="0" dirty="0">
              <a:solidFill>
                <a:srgbClr val="000000"/>
              </a:solidFill>
              <a:effectLst/>
              <a:latin typeface="JetBrains Mono" panose="02000009000000000000" pitchFamily="49" charset="0"/>
            </a:endParaRPr>
          </a:p>
          <a:p>
            <a:pPr lvl="1"/>
            <a:r>
              <a:rPr lang="en-US" altLang="zh-CN" sz="1400" b="0" dirty="0">
                <a:solidFill>
                  <a:srgbClr val="0000FF"/>
                </a:solidFill>
                <a:effectLst/>
                <a:latin typeface="JetBrains Mono" panose="02000009000000000000" pitchFamily="49" charset="0"/>
              </a:rPr>
              <a:t>char</a:t>
            </a:r>
            <a:r>
              <a:rPr lang="zh-CN" altLang="en-US" sz="1400" b="0" dirty="0">
                <a:solidFill>
                  <a:srgbClr val="000000"/>
                </a:solidFill>
                <a:effectLst/>
                <a:latin typeface="JetBrains Mono" panose="02000009000000000000" pitchFamily="49" charset="0"/>
              </a:rPr>
              <a:t> </a:t>
            </a:r>
            <a:r>
              <a:rPr lang="en-US" altLang="zh-CN" sz="1400" b="0" dirty="0">
                <a:solidFill>
                  <a:srgbClr val="000000"/>
                </a:solidFill>
                <a:effectLst/>
                <a:latin typeface="JetBrains Mono" panose="02000009000000000000" pitchFamily="49" charset="0"/>
              </a:rPr>
              <a:t>ch2[</a:t>
            </a:r>
            <a:r>
              <a:rPr lang="en-US" altLang="zh-CN" sz="1400" b="0" dirty="0">
                <a:solidFill>
                  <a:srgbClr val="098658"/>
                </a:solidFill>
                <a:effectLst/>
                <a:latin typeface="JetBrains Mono" panose="02000009000000000000" pitchFamily="49" charset="0"/>
              </a:rPr>
              <a:t>3</a:t>
            </a:r>
            <a:r>
              <a:rPr lang="en-US" altLang="zh-CN" sz="1400" b="0" dirty="0">
                <a:solidFill>
                  <a:srgbClr val="000000"/>
                </a:solidFill>
                <a:effectLst/>
                <a:latin typeface="JetBrains Mono" panose="02000009000000000000" pitchFamily="49" charset="0"/>
              </a:rPr>
              <a:t>][</a:t>
            </a:r>
            <a:r>
              <a:rPr lang="en-US" altLang="zh-CN" sz="1400" b="0" dirty="0">
                <a:solidFill>
                  <a:srgbClr val="098658"/>
                </a:solidFill>
                <a:effectLst/>
                <a:latin typeface="JetBrains Mono" panose="02000009000000000000" pitchFamily="49" charset="0"/>
              </a:rPr>
              <a:t>5</a:t>
            </a:r>
            <a:r>
              <a:rPr lang="en-US" altLang="zh-CN" sz="1400" b="0" dirty="0">
                <a:solidFill>
                  <a:srgbClr val="000000"/>
                </a:solidFill>
                <a:effectLst/>
                <a:latin typeface="JetBrains Mono" panose="02000009000000000000" pitchFamily="49" charset="0"/>
              </a:rPr>
              <a:t>];</a:t>
            </a:r>
            <a:r>
              <a:rPr lang="zh-CN" altLang="en-US" sz="1400" b="0" dirty="0">
                <a:solidFill>
                  <a:srgbClr val="008000"/>
                </a:solidFill>
                <a:effectLst/>
                <a:latin typeface="JetBrains Mono" panose="02000009000000000000" pitchFamily="49" charset="0"/>
              </a:rPr>
              <a:t>             </a:t>
            </a:r>
            <a:r>
              <a:rPr lang="en-US" altLang="zh-CN" sz="1400" b="0" dirty="0">
                <a:solidFill>
                  <a:srgbClr val="008000"/>
                </a:solidFill>
                <a:effectLst/>
                <a:latin typeface="JetBrains Mono" panose="02000009000000000000" pitchFamily="49" charset="0"/>
              </a:rPr>
              <a:t>//</a:t>
            </a:r>
            <a:r>
              <a:rPr lang="zh-CN" altLang="en-US" sz="1400" b="0" dirty="0">
                <a:solidFill>
                  <a:srgbClr val="008000"/>
                </a:solidFill>
                <a:effectLst/>
                <a:latin typeface="JetBrains Mono" panose="02000009000000000000" pitchFamily="49" charset="0"/>
              </a:rPr>
              <a:t>数组</a:t>
            </a:r>
            <a:r>
              <a:rPr lang="en-US" altLang="zh-CN" sz="1400" b="0" dirty="0">
                <a:solidFill>
                  <a:srgbClr val="008000"/>
                </a:solidFill>
                <a:effectLst/>
                <a:latin typeface="JetBrains Mono" panose="02000009000000000000" pitchFamily="49" charset="0"/>
              </a:rPr>
              <a:t>ch2</a:t>
            </a:r>
            <a:r>
              <a:rPr lang="zh-CN" altLang="en-US" sz="1400" b="0" dirty="0">
                <a:solidFill>
                  <a:srgbClr val="008000"/>
                </a:solidFill>
                <a:effectLst/>
                <a:latin typeface="JetBrains Mono" panose="02000009000000000000" pitchFamily="49" charset="0"/>
              </a:rPr>
              <a:t>是一个具有</a:t>
            </a:r>
            <a:r>
              <a:rPr lang="en-US" altLang="zh-CN" sz="1400" b="0" dirty="0">
                <a:solidFill>
                  <a:srgbClr val="008000"/>
                </a:solidFill>
                <a:effectLst/>
                <a:latin typeface="JetBrains Mono" panose="02000009000000000000" pitchFamily="49" charset="0"/>
              </a:rPr>
              <a:t>15</a:t>
            </a:r>
            <a:r>
              <a:rPr lang="zh-CN" altLang="en-US" sz="1400" b="0" dirty="0">
                <a:solidFill>
                  <a:srgbClr val="008000"/>
                </a:solidFill>
                <a:effectLst/>
                <a:latin typeface="JetBrains Mono" panose="02000009000000000000" pitchFamily="49" charset="0"/>
              </a:rPr>
              <a:t>个字符元素的二维字符数组</a:t>
            </a:r>
            <a:endParaRPr lang="zh-CN" altLang="en-US" sz="1400" b="0" dirty="0">
              <a:solidFill>
                <a:srgbClr val="000000"/>
              </a:solidFill>
              <a:effectLst/>
              <a:latin typeface="JetBrains Mono" panose="02000009000000000000" pitchFamily="49" charset="0"/>
            </a:endParaRPr>
          </a:p>
          <a:p>
            <a:br>
              <a:rPr lang="zh-CN" altLang="en-US" sz="1100" b="0" dirty="0">
                <a:solidFill>
                  <a:srgbClr val="000000"/>
                </a:solidFill>
                <a:effectLst/>
                <a:latin typeface="JetBrains Mono" panose="02000009000000000000" pitchFamily="49" charset="0"/>
              </a:rPr>
            </a:br>
            <a:endParaRPr lang="zh-CN" altLang="en-US" sz="1100" b="0" dirty="0">
              <a:solidFill>
                <a:srgbClr val="000000"/>
              </a:solidFill>
              <a:effectLst/>
              <a:latin typeface="JetBrains Mono" panose="02000009000000000000" pitchFamily="49" charset="0"/>
            </a:endParaRPr>
          </a:p>
          <a:p>
            <a:pPr eaLnBrk="1" hangingPunct="1">
              <a:lnSpc>
                <a:spcPct val="200000"/>
              </a:lnSpc>
              <a:spcBef>
                <a:spcPct val="0"/>
              </a:spcBef>
              <a:buClrTx/>
              <a:buSzTx/>
              <a:buFont typeface="Arial" panose="020B0604020202020204" pitchFamily="34" charset="0"/>
              <a:buNone/>
            </a:pPr>
            <a:endParaRPr lang="zh-CN" altLang="en-US" sz="2000" dirty="0">
              <a:solidFill>
                <a:srgbClr val="002060"/>
              </a:solidFill>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字符数组初始化</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0" y="935019"/>
            <a:ext cx="10330995"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r>
              <a:rPr lang="en-US" altLang="zh-CN" sz="1600" b="0" dirty="0">
                <a:solidFill>
                  <a:srgbClr val="0000FF"/>
                </a:solidFill>
                <a:effectLst/>
                <a:latin typeface="JetBrains Mono" panose="02000009000000000000" pitchFamily="49" charset="0"/>
              </a:rPr>
              <a:t>char</a:t>
            </a:r>
            <a:r>
              <a:rPr lang="en-US" altLang="zh-CN" sz="1600" b="0" dirty="0">
                <a:solidFill>
                  <a:srgbClr val="000000"/>
                </a:solidFill>
                <a:effectLst/>
                <a:latin typeface="JetBrains Mono" panose="02000009000000000000" pitchFamily="49" charset="0"/>
              </a:rPr>
              <a:t> ch1[</a:t>
            </a:r>
            <a:r>
              <a:rPr lang="en-US" altLang="zh-CN" sz="1600" b="0" dirty="0">
                <a:solidFill>
                  <a:srgbClr val="098658"/>
                </a:solidFill>
                <a:effectLst/>
                <a:latin typeface="JetBrains Mono" panose="02000009000000000000" pitchFamily="49" charset="0"/>
              </a:rPr>
              <a:t>12</a:t>
            </a:r>
            <a:r>
              <a:rPr lang="en-US" altLang="zh-CN" sz="1600" b="0" dirty="0">
                <a:solidFill>
                  <a:srgbClr val="000000"/>
                </a:solidFill>
                <a:effectLst/>
                <a:latin typeface="JetBrains Mono" panose="02000009000000000000" pitchFamily="49" charset="0"/>
              </a:rPr>
              <a:t>] = </a:t>
            </a:r>
            <a:r>
              <a:rPr lang="en-US" altLang="zh-CN" sz="1600" b="0" dirty="0">
                <a:solidFill>
                  <a:srgbClr val="A31515"/>
                </a:solidFill>
                <a:effectLst/>
                <a:latin typeface="JetBrains Mono" panose="02000009000000000000" pitchFamily="49" charset="0"/>
              </a:rPr>
              <a:t>"nice cat."</a:t>
            </a:r>
            <a:r>
              <a:rPr lang="en-US" altLang="zh-CN" sz="1600" b="0" dirty="0">
                <a:solidFill>
                  <a:srgbClr val="000000"/>
                </a:solidFill>
                <a:effectLst/>
                <a:latin typeface="JetBrains Mono" panose="02000009000000000000" pitchFamily="49" charset="0"/>
              </a:rPr>
              <a:t>;</a:t>
            </a:r>
          </a:p>
          <a:p>
            <a:pPr algn="l"/>
            <a:r>
              <a:rPr lang="en-US" altLang="zh-CN" sz="1600" b="0" dirty="0">
                <a:solidFill>
                  <a:srgbClr val="0000FF"/>
                </a:solidFill>
                <a:effectLst/>
                <a:latin typeface="JetBrains Mono" panose="02000009000000000000" pitchFamily="49" charset="0"/>
              </a:rPr>
              <a:t>char</a:t>
            </a:r>
            <a:r>
              <a:rPr lang="en-US" altLang="zh-CN" sz="1600" b="0" dirty="0">
                <a:solidFill>
                  <a:srgbClr val="000000"/>
                </a:solidFill>
                <a:effectLst/>
                <a:latin typeface="JetBrains Mono" panose="02000009000000000000" pitchFamily="49" charset="0"/>
              </a:rPr>
              <a:t> ch2[</a:t>
            </a:r>
            <a:r>
              <a:rPr lang="en-US" altLang="zh-CN" sz="1600" b="0" dirty="0">
                <a:solidFill>
                  <a:srgbClr val="098658"/>
                </a:solidFill>
                <a:effectLst/>
                <a:latin typeface="JetBrains Mono" panose="02000009000000000000" pitchFamily="49" charset="0"/>
              </a:rPr>
              <a:t>12</a:t>
            </a:r>
            <a:r>
              <a:rPr lang="en-US" altLang="zh-CN" sz="1600" b="0" dirty="0">
                <a:solidFill>
                  <a:srgbClr val="000000"/>
                </a:solidFill>
                <a:effectLst/>
                <a:latin typeface="JetBrains Mono" panose="02000009000000000000" pitchFamily="49" charset="0"/>
              </a:rPr>
              <a:t>] = { </a:t>
            </a:r>
            <a:r>
              <a:rPr lang="en-US" altLang="zh-CN" sz="1600" b="0" dirty="0">
                <a:solidFill>
                  <a:srgbClr val="A31515"/>
                </a:solidFill>
                <a:effectLst/>
                <a:latin typeface="JetBrains Mono" panose="02000009000000000000" pitchFamily="49" charset="0"/>
              </a:rPr>
              <a:t>'n'</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t>
            </a:r>
            <a:r>
              <a:rPr lang="en-US" altLang="zh-CN" sz="1600" b="0" dirty="0" err="1">
                <a:solidFill>
                  <a:srgbClr val="A31515"/>
                </a:solidFill>
                <a:effectLst/>
                <a:latin typeface="JetBrains Mono" panose="02000009000000000000" pitchFamily="49" charset="0"/>
              </a:rPr>
              <a:t>i</a:t>
            </a:r>
            <a:r>
              <a:rPr lang="en-US" altLang="zh-CN" sz="1600" b="0" dirty="0">
                <a:solidFill>
                  <a:srgbClr val="A31515"/>
                </a:solidFill>
                <a:effectLst/>
                <a:latin typeface="JetBrains Mono" panose="02000009000000000000" pitchFamily="49" charset="0"/>
              </a:rPr>
              <a: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'c'</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'e'</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 '</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'c'</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a:t>
            </a:r>
          </a:p>
          <a:p>
            <a:pPr algn="l"/>
            <a:r>
              <a:rPr lang="zh-CN" altLang="en-US" sz="2000" b="0" dirty="0">
                <a:solidFill>
                  <a:schemeClr val="bg2"/>
                </a:solidFill>
                <a:effectLst/>
                <a:latin typeface="+mn-ea"/>
              </a:rPr>
              <a:t>指定数组大小时，确保数组元素长度至少比字符串长度多</a:t>
            </a:r>
            <a:r>
              <a:rPr lang="en-US" altLang="zh-CN" sz="2000" b="0" dirty="0">
                <a:solidFill>
                  <a:schemeClr val="bg2"/>
                </a:solidFill>
                <a:effectLst/>
                <a:latin typeface="+mn-ea"/>
              </a:rPr>
              <a:t>1</a:t>
            </a:r>
            <a:r>
              <a:rPr lang="zh-CN" altLang="en-US" sz="2000" b="0" dirty="0">
                <a:solidFill>
                  <a:schemeClr val="bg2"/>
                </a:solidFill>
                <a:effectLst/>
                <a:latin typeface="+mn-ea"/>
              </a:rPr>
              <a:t>（为了确保容纳空字符）</a:t>
            </a:r>
          </a:p>
          <a:p>
            <a:pPr algn="l"/>
            <a:r>
              <a:rPr lang="zh-CN" altLang="en-US" sz="2000" b="0" dirty="0">
                <a:solidFill>
                  <a:schemeClr val="bg2"/>
                </a:solidFill>
                <a:effectLst/>
                <a:latin typeface="+mn-ea"/>
              </a:rPr>
              <a:t>字符常量‘</a:t>
            </a:r>
            <a:r>
              <a:rPr lang="en-US" altLang="zh-CN" sz="2000" b="0" dirty="0">
                <a:solidFill>
                  <a:schemeClr val="bg2"/>
                </a:solidFill>
                <a:effectLst/>
                <a:latin typeface="+mn-ea"/>
              </a:rPr>
              <a:t>a</a:t>
            </a:r>
            <a:r>
              <a:rPr lang="zh-CN" altLang="en-US" sz="2000" b="0" dirty="0">
                <a:solidFill>
                  <a:schemeClr val="bg2"/>
                </a:solidFill>
                <a:effectLst/>
                <a:latin typeface="+mn-ea"/>
              </a:rPr>
              <a:t>’占一个字节，字符串常量“</a:t>
            </a:r>
            <a:r>
              <a:rPr lang="en-US" altLang="zh-CN" sz="2000" b="0" dirty="0">
                <a:solidFill>
                  <a:schemeClr val="bg2"/>
                </a:solidFill>
                <a:effectLst/>
                <a:latin typeface="+mn-ea"/>
              </a:rPr>
              <a:t>a</a:t>
            </a:r>
            <a:r>
              <a:rPr lang="zh-CN" altLang="en-US" sz="2000" b="0" dirty="0">
                <a:solidFill>
                  <a:schemeClr val="bg2"/>
                </a:solidFill>
                <a:effectLst/>
                <a:latin typeface="+mn-ea"/>
              </a:rPr>
              <a:t>”占二个字节。</a:t>
            </a:r>
          </a:p>
          <a:p>
            <a:pPr algn="l"/>
            <a:endParaRPr lang="en-US" altLang="zh-CN" sz="2000" b="0" dirty="0">
              <a:solidFill>
                <a:srgbClr val="333333"/>
              </a:solidFill>
              <a:effectLst/>
              <a:latin typeface="+mn-ea"/>
            </a:endParaRPr>
          </a:p>
          <a:p>
            <a:pPr algn="l"/>
            <a:r>
              <a:rPr lang="zh-CN" altLang="en-US" sz="2000" b="0" dirty="0">
                <a:solidFill>
                  <a:srgbClr val="FF0000"/>
                </a:solidFill>
                <a:effectLst/>
                <a:latin typeface="+mn-ea"/>
              </a:rPr>
              <a:t>注意：</a:t>
            </a:r>
          </a:p>
          <a:p>
            <a:pPr algn="l"/>
            <a:r>
              <a:rPr lang="zh-CN" altLang="en-US" sz="2000" b="0" dirty="0">
                <a:solidFill>
                  <a:srgbClr val="333333"/>
                </a:solidFill>
                <a:effectLst/>
                <a:latin typeface="+mn-ea"/>
              </a:rPr>
              <a:t>        ■ </a:t>
            </a:r>
            <a:r>
              <a:rPr lang="en-US" altLang="zh-CN" sz="1600" b="0" dirty="0">
                <a:solidFill>
                  <a:srgbClr val="0000FF"/>
                </a:solidFill>
                <a:effectLst/>
                <a:latin typeface="JetBrains Mono" panose="02000009000000000000" pitchFamily="49" charset="0"/>
              </a:rPr>
              <a:t>char</a:t>
            </a:r>
            <a:r>
              <a:rPr lang="en-US" altLang="zh-CN" sz="1600" b="0" dirty="0">
                <a:solidFill>
                  <a:srgbClr val="000000"/>
                </a:solidFill>
                <a:effectLst/>
                <a:latin typeface="JetBrains Mono" panose="02000009000000000000" pitchFamily="49" charset="0"/>
              </a:rPr>
              <a:t> ch3[</a:t>
            </a:r>
            <a:r>
              <a:rPr lang="en-US" altLang="zh-CN" sz="1600" b="0" dirty="0">
                <a:solidFill>
                  <a:srgbClr val="098658"/>
                </a:solidFill>
                <a:effectLst/>
                <a:latin typeface="JetBrains Mono" panose="02000009000000000000" pitchFamily="49" charset="0"/>
              </a:rPr>
              <a:t>12</a:t>
            </a:r>
            <a:r>
              <a:rPr lang="en-US" altLang="zh-CN" sz="1600" b="0" dirty="0">
                <a:solidFill>
                  <a:srgbClr val="000000"/>
                </a:solidFill>
                <a:effectLst/>
                <a:latin typeface="JetBrains Mono" panose="02000009000000000000" pitchFamily="49" charset="0"/>
              </a:rPr>
              <a:t>] = { </a:t>
            </a:r>
            <a:r>
              <a:rPr lang="en-US" altLang="zh-CN" sz="1600" b="0" dirty="0">
                <a:solidFill>
                  <a:srgbClr val="A31515"/>
                </a:solidFill>
                <a:effectLst/>
                <a:latin typeface="JetBrains Mono" panose="02000009000000000000" pitchFamily="49" charset="0"/>
              </a:rPr>
              <a:t>'n'</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t>
            </a:r>
            <a:r>
              <a:rPr lang="en-US" altLang="zh-CN" sz="1600" b="0" dirty="0" err="1">
                <a:solidFill>
                  <a:srgbClr val="A31515"/>
                </a:solidFill>
                <a:effectLst/>
                <a:latin typeface="JetBrains Mono" panose="02000009000000000000" pitchFamily="49" charset="0"/>
              </a:rPr>
              <a:t>i</a:t>
            </a:r>
            <a:r>
              <a:rPr lang="en-US" altLang="zh-CN" sz="1600" b="0" dirty="0">
                <a:solidFill>
                  <a:srgbClr val="A31515"/>
                </a:solidFill>
                <a:effectLst/>
                <a:latin typeface="JetBrains Mono" panose="02000009000000000000" pitchFamily="49" charset="0"/>
              </a:rPr>
              <a: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'c'</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'e'</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'c'</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a:t>
            </a:r>
            <a:r>
              <a:rPr lang="en-US" altLang="zh-CN" sz="1600" b="0" dirty="0">
                <a:solidFill>
                  <a:srgbClr val="000000"/>
                </a:solidFill>
                <a:effectLst/>
                <a:latin typeface="JetBrains Mono" panose="02000009000000000000" pitchFamily="49" charset="0"/>
              </a:rPr>
              <a:t>, </a:t>
            </a:r>
            <a:r>
              <a:rPr lang="en-US" altLang="zh-CN" sz="1600" b="0" dirty="0">
                <a:solidFill>
                  <a:srgbClr val="A31515"/>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a:t>
            </a:r>
          </a:p>
          <a:p>
            <a:endParaRPr lang="en-US" altLang="zh-CN" sz="1600" b="0" dirty="0">
              <a:solidFill>
                <a:srgbClr val="000000"/>
              </a:solidFill>
              <a:effectLst/>
              <a:latin typeface="JetBrains Mono" panose="02000009000000000000" pitchFamily="49" charset="0"/>
            </a:endParaRPr>
          </a:p>
          <a:p>
            <a:pPr algn="l"/>
            <a:r>
              <a:rPr lang="en-US" altLang="zh-CN" sz="2000" b="0" dirty="0">
                <a:solidFill>
                  <a:srgbClr val="333333"/>
                </a:solidFill>
                <a:effectLst/>
                <a:latin typeface="+mn-ea"/>
              </a:rPr>
              <a:t>        ■</a:t>
            </a:r>
            <a:r>
              <a:rPr lang="en-US" altLang="zh-CN" sz="2000" b="0" dirty="0">
                <a:solidFill>
                  <a:schemeClr val="bg2"/>
                </a:solidFill>
                <a:effectLst/>
                <a:latin typeface="+mn-ea"/>
              </a:rPr>
              <a:t> </a:t>
            </a:r>
            <a:r>
              <a:rPr lang="zh-CN" altLang="en-US" sz="2000" b="0" dirty="0">
                <a:solidFill>
                  <a:schemeClr val="bg2"/>
                </a:solidFill>
                <a:effectLst/>
                <a:latin typeface="+mn-ea"/>
              </a:rPr>
              <a:t>如果字符序列中间有</a:t>
            </a:r>
            <a:r>
              <a:rPr lang="en-US" altLang="zh-CN" sz="2000" b="0" dirty="0">
                <a:solidFill>
                  <a:schemeClr val="bg2"/>
                </a:solidFill>
                <a:effectLst/>
                <a:latin typeface="+mn-ea"/>
              </a:rPr>
              <a:t>'\0'</a:t>
            </a:r>
            <a:r>
              <a:rPr lang="zh-CN" altLang="en-US" sz="2000" b="0" dirty="0">
                <a:solidFill>
                  <a:schemeClr val="bg2"/>
                </a:solidFill>
                <a:effectLst/>
                <a:latin typeface="+mn-ea"/>
              </a:rPr>
              <a:t>则输出结果截止在</a:t>
            </a:r>
            <a:r>
              <a:rPr lang="en-US" altLang="zh-CN" sz="2000" b="0" dirty="0">
                <a:solidFill>
                  <a:schemeClr val="bg2"/>
                </a:solidFill>
                <a:effectLst/>
                <a:latin typeface="+mn-ea"/>
              </a:rPr>
              <a:t>nice</a:t>
            </a:r>
            <a:endParaRPr lang="zh-CN" altLang="en-US" sz="2800" dirty="0">
              <a:solidFill>
                <a:schemeClr val="bg2"/>
              </a:solidFill>
              <a:latin typeface="+mn-ea"/>
            </a:endParaRPr>
          </a:p>
          <a:p>
            <a:pPr algn="l">
              <a:lnSpc>
                <a:spcPct val="80000"/>
              </a:lnSpc>
              <a:buNone/>
            </a:pPr>
            <a:endParaRPr lang="zh-CN" altLang="en-US" sz="2133" dirty="0">
              <a:solidFill>
                <a:schemeClr val="tx2"/>
              </a:solidFill>
              <a:sym typeface="宋体" panose="02010600030101010101" pitchFamily="2" charset="-122"/>
            </a:endParaRPr>
          </a:p>
        </p:txBody>
      </p:sp>
      <p:pic>
        <p:nvPicPr>
          <p:cNvPr id="2" name="图片 1">
            <a:extLst>
              <a:ext uri="{FF2B5EF4-FFF2-40B4-BE49-F238E27FC236}">
                <a16:creationId xmlns:a16="http://schemas.microsoft.com/office/drawing/2014/main" id="{82BD8BF5-6CE8-5F2E-DFD2-975218A41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321876"/>
            <a:ext cx="5799426" cy="1225025"/>
          </a:xfrm>
          <a:prstGeom prst="rect">
            <a:avLst/>
          </a:prstGeom>
        </p:spPr>
      </p:pic>
    </p:spTree>
    <p:extLst>
      <p:ext uri="{BB962C8B-B14F-4D97-AF65-F5344CB8AC3E}">
        <p14:creationId xmlns:p14="http://schemas.microsoft.com/office/powerpoint/2010/main" val="3591261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jM2Y0ODkwNjc1MDRiMDczYjkxN2Y3MWM1YmI1OWE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ea64780-20c6-449f-8999-145c4025b3e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txDef>
      <a:spPr>
        <a:noFill/>
      </a:spPr>
      <a:bodyPr wrap="square" rtlCol="0">
        <a:spAutoFit/>
      </a:bodyPr>
      <a:lstStyle>
        <a:defPPr algn="l">
          <a:lnSpc>
            <a:spcPct val="200000"/>
          </a:lnSpc>
          <a:defRPr sz="3600" b="1" smtClean="0">
            <a:solidFill>
              <a:srgbClr val="00206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40860</TotalTime>
  <Words>4709</Words>
  <Application>Microsoft Office PowerPoint</Application>
  <PresentationFormat>宽屏</PresentationFormat>
  <Paragraphs>656</Paragraphs>
  <Slides>48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JetBrains Mono</vt:lpstr>
      <vt:lpstr>JetBrains Mono ExtraBold</vt:lpstr>
      <vt:lpstr>JetBrains Mono Medium</vt:lpstr>
      <vt:lpstr>等线</vt:lpstr>
      <vt:lpstr>黑体</vt:lpstr>
      <vt:lpstr>微软雅黑</vt:lpstr>
      <vt:lpstr>Arial</vt:lpstr>
      <vt:lpstr>Consolas</vt:lpstr>
      <vt:lpstr>Wingdings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马 百泽</cp:lastModifiedBy>
  <cp:revision>167</cp:revision>
  <dcterms:created xsi:type="dcterms:W3CDTF">2022-02-13T07:09:00Z</dcterms:created>
  <dcterms:modified xsi:type="dcterms:W3CDTF">2023-04-08T10:21:04Z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72DB0CBBA3424477B3997E3FC869B96E</vt:lpwstr>
  </property>
  <property fmtid="{D5CDD505-2E9C-101B-9397-08002B2CF9AE}" pid="3" name="KSOProductBuildVer">
    <vt:lpwstr>2052-11.1.0.11636</vt:lpwstr>
  </property>
</Properties>
</file>