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7" r:id="rId4"/>
    <p:sldId id="258" r:id="rId5"/>
    <p:sldId id="614" r:id="rId6"/>
    <p:sldId id="615" r:id="rId7"/>
    <p:sldId id="608" r:id="rId8"/>
    <p:sldId id="609" r:id="rId9"/>
    <p:sldId id="610" r:id="rId10"/>
    <p:sldId id="630" r:id="rId11"/>
    <p:sldId id="611" r:id="rId12"/>
    <p:sldId id="628" r:id="rId13"/>
    <p:sldId id="629" r:id="rId14"/>
    <p:sldId id="634" r:id="rId15"/>
    <p:sldId id="633" r:id="rId16"/>
    <p:sldId id="584" r:id="rId17"/>
    <p:sldId id="590" r:id="rId18"/>
    <p:sldId id="600" r:id="rId19"/>
    <p:sldId id="601" r:id="rId20"/>
    <p:sldId id="627" r:id="rId21"/>
    <p:sldId id="552" r:id="rId22"/>
    <p:sldId id="602" r:id="rId23"/>
    <p:sldId id="603" r:id="rId24"/>
    <p:sldId id="604" r:id="rId25"/>
    <p:sldId id="605" r:id="rId26"/>
    <p:sldId id="606" r:id="rId27"/>
    <p:sldId id="607" r:id="rId28"/>
    <p:sldId id="612" r:id="rId29"/>
    <p:sldId id="631" r:id="rId30"/>
    <p:sldId id="613" r:id="rId31"/>
    <p:sldId id="618" r:id="rId32"/>
    <p:sldId id="619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奶牛相似性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0732"/>
            <a:ext cx="10441859" cy="5262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16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16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行包含两个用空格隔开的正整数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，其中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都不超过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50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，表示两头奶牛的数码照片都是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列的。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行到第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M+1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行为奶牛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的数码照片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M+2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行到第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2xM+1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行为奶牛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的照片。为方便处理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用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表示黑色部分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用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表示白色部分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相邻两个数字之间用一个空格隔开。</a:t>
            </a:r>
            <a:endParaRPr lang="en-US" altLang="zh-CN" sz="16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16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16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一行一个整数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表示要求的两头奶牛的“相似性得分”。</a:t>
            </a:r>
            <a:endParaRPr lang="en-US" altLang="zh-CN" sz="16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16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16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6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6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>
                <a:solidFill>
                  <a:srgbClr val="002060"/>
                </a:solidFill>
                <a:latin typeface="+mj-ea"/>
                <a:ea typeface="+mj-ea"/>
              </a:rPr>
              <a:t>输入</a:t>
            </a: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5 7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0 0 1 0 0 0 0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0 1 1 1 0 0 0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0 1 1 0 0 0 0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0 0 0 0 0 1 0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0 1 0 0 0 1 0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0 0 0 1 0 0 0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0 0 1 1 0 0 0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0 1 1 0 0 0 0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0 1 1 0 0 1 0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+mj-ea"/>
                <a:ea typeface="+mj-ea"/>
              </a:rPr>
              <a:t>0 1 0 0 0 1 0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zh-CN" altLang="en-US" sz="16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16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6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6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endParaRPr lang="en-US" altLang="zh-CN" sz="1600" b="1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24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79472"/>
            <a:ext cx="8562745" cy="60016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16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char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],b[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m,n,ans=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cin&gt;&gt;m&gt;&gt;n;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;i&lt;m;i++){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;j&lt;n;j++){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cin&gt;&gt;a[i][j];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;i&lt;m;i++){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;j&lt;n;j++){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cin&gt;&gt;b[i][j];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;i&lt;m;i++){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;j&lt;n;j++){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(a[i][j]==b[i][j])ans++;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cout&lt;&lt;ans;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39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我是第几个单词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60922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输入一个英文句子，例如：“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This is a Book."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，可以看到句子是以“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.”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来作为结束符号的，并且单词之间以一个空格来分隔。接着再输入一个单词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，请找出首次在句子中出现的与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相同的单词，是句子中的第几个单词，若不存在，则输出该句子中单词字符的总个数。 例如对上句子而言，若输入单词“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is”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，则应输出：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若输入单词“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isa”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，则应输出：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11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第一行为以‘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.’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结束的一个词组（仅由若干个单词组成，单词间由一空格隔开，除单词和最后的“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.”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以外，不含其它字符）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第二行是一个单词（不含空格）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一个整数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例输入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This is a Book.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Book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84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358775" y="738723"/>
            <a:ext cx="5479077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string c[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string a,b;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getline(cin,a);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cin&gt;&gt;b;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cnt=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;i&lt;a.size();i++){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(a[i]!=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&amp;&amp;a[i]!=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'.'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c[cnt]+=a[i];  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(a[i]==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cnt++;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(a[i]==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'.'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5B7DF3-1B91-B0CC-807B-D6FE54325ECF}"/>
              </a:ext>
            </a:extLst>
          </p:cNvPr>
          <p:cNvSpPr txBox="1"/>
          <p:nvPr/>
        </p:nvSpPr>
        <p:spPr>
          <a:xfrm>
            <a:off x="6224622" y="735714"/>
            <a:ext cx="5479077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;i&lt;=cnt;i++){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(c[i]==b){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97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单词倒排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20056"/>
            <a:ext cx="10441859" cy="40934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编写程序，读入一行英文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只包含字母和空格，单词间以单个空格分隔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，将所有单词的顺序倒排并输出，依然以单个空格分隔。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输入为一个字符串（字符串长度至多为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）。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输出为按要求排序后的字符串。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I am a student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student a am I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24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47251"/>
            <a:ext cx="8562745" cy="5016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string 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string a;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getline(cin,a);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num=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;i&lt;a.size();i++){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(a[i]!=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)b[num]+=a[i];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num++;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i=num;i&gt;=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;i--){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cout&lt;&lt;b[i]&lt;&lt;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73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字符串压缩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76876"/>
            <a:ext cx="10441859" cy="3477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输入字符串，输出压缩后的字符串。压缩的方法是把连续的相同字母压缩为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长度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+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字母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的形式，在本题中，单个的字母不需要压缩。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一行，一个字符串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只包含小写英文字母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长度不超过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255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例输入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aaabbbbbx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例输出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3a5bx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58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21575" y="747251"/>
            <a:ext cx="8548848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char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cin&gt;&gt;c;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cnt=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;i&lt;strlen(c);i++){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cnt++;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(c[i]!=c[i+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(cnt!=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cout&lt;&lt;cnt&lt;&lt;c[i];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cout&lt;&lt;c[i];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cnt=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     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61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字符串解压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47251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输入压缩后的字符串，输出压缩前的字符串。压缩的方法是把连续的相同字母压缩为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长度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+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字母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的形式，在本题中，单个的字母不需要压缩。例如：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3a5bx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，解压后的结果为：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aaabbbbbx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；例如：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12ab10c2ax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解压后的结果为：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aaaaaaaaaaaabccccccccccaax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压缩后的字符串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解压后的字符串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例输入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3a5bx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aaabbbbbx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11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650161" y="758234"/>
            <a:ext cx="6891676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char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c[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cin&gt;&gt;c;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cnt=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;i&lt;strlen(c);i++){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(isdigit(c[i])){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cnt=cnt*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+(c[i]-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'0'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;j&lt;cnt;j++){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cout&lt;&lt;c[i];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(cnt==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)cout&lt;&lt;c[i];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cnt=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1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897475" y="1753142"/>
            <a:ext cx="10397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chemeClr val="bg1"/>
                </a:solidFill>
              </a:rPr>
              <a:t>3-5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字符类练习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9" y="-9364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求英文句子中的最长单词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05667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一个英文句子（长度不超过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255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），只含有字母和空格，输出最长的一个单词。如有多个长度相同的单词，则输出最前面的一个。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一个字符串。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一个字符串。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样例输入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in which four coins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样例输出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which</a:t>
            </a:r>
            <a:endParaRPr lang="en-US" altLang="zh-CN" sz="2000" b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89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58147" y="715031"/>
            <a:ext cx="6813354" cy="5355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string b[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string a;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getline(cin,a);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cnt=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;i&lt;a.size();i++){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(a[i]!=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b[cnt]+=a[i];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cnt++;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maxlen=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;i&lt;=cnt;i++){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(b[i].size()&gt;maxlen)maxlen=b[i].size();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F885F2-3003-2E41-F946-24D86A44197F}"/>
              </a:ext>
            </a:extLst>
          </p:cNvPr>
          <p:cNvSpPr txBox="1"/>
          <p:nvPr/>
        </p:nvSpPr>
        <p:spPr>
          <a:xfrm>
            <a:off x="6474894" y="715031"/>
            <a:ext cx="5438643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;i&lt;=cnt;i++){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(maxlen==b[i].size()){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cout&lt;&lt;b[i];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78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查找子串并替换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47251"/>
            <a:ext cx="10441859" cy="53290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对输入的一句子实现查找且置换的功能（找到某个子串并换成另一子串）。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比如：将“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abcf  abdabc”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中的“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abc”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，替换为“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AA”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，则替换结果为“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AAf  abdAA”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，而将“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abcf  abdabc”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中的“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abc”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替换为“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abcabc”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，则替换结果为“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abcabcf  abdabcabc”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。本题查找子串时注意，大小写完全一致，才能作为子串，比如：在“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Abcf abd Abc”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中，如果找字符串“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abc”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是不存在的。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第一行为原来的字符串 第二行为要查找的子串 第三行为要替换成的子串。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注意：子串可能包含空格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只有一行，为替换好的字符串。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abdabc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abc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AA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AAf  abdAA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88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75070" y="715031"/>
            <a:ext cx="8562745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string a,b,c;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getline(cin,a);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getline(cin,b);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getline(cin,c);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pos=a.find(b);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(pos!=-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a.replace(pos,b.size(),c);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pos=pos+c.size();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pos=a.find(b,pos);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cout&lt;&lt;a;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2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手机键盘输入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47251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一般的手机的键盘是这样的：要按出英文字母就必须要按数字键多下。例如要按出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x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就得按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9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两下，第一下会出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w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，而第二下会把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w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变成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0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键按一下会出一个空格。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你的任务是读取若干句只包含英文小写字母和空格的句子，求出要在手机上打出这个句子至少需要按多少下键盘。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一行句子，只包含英文小写字母和空格，且不超过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200 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个字符。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一行一个整数，表示按键盘的总次数。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i have a dream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23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DA6377-D28E-558F-A3A9-5E3A6883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034" y="2292861"/>
            <a:ext cx="29718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1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9403" y="715031"/>
            <a:ext cx="11131732" cy="5909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string a;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ans=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getline(cin,a);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;i&lt;a.size();i++){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'a'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'd'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'g'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'j'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'm'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'p'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't'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'w'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ans++;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'b'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'e'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'h'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'k'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'n'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'q'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'u'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'x'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ans+=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'c'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'f'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'i'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'l'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'o'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'r'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'v'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'y'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ans+=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's'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||a[i]==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'z'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ans+=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cout&lt;&lt;ans;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6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背单词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05700"/>
            <a:ext cx="10441859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学英语遇到了一些问题，背过的单词老是忘记了，他现在想确定一下碰到的不认识的单词是否是他背过的单词，所以他把背过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个单词记到本子上，有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个不认识的单词，对于每一个不认识的单词查看一下单词本，如果背过输出“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Yes”,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如果没有背过输出“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No”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第一行输入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，第二行输入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个单词，单词之间用空格隔开。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第三行输入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，第四行输入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个单词，单词之间用空格隔开。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行，对于每个不认识的单词，如果背过输出“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Yes”,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如果没有背过输出“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No”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in at on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for in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No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Yes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80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476963" y="1022807"/>
            <a:ext cx="5619036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string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</a:t>
            </a:r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，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m,n,flag=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;i&lt;=m;i++){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cin&gt;&gt;b[i];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1B51FB-0CAF-476B-D832-D3C418D7E7EE}"/>
              </a:ext>
            </a:extLst>
          </p:cNvPr>
          <p:cNvSpPr txBox="1"/>
          <p:nvPr/>
        </p:nvSpPr>
        <p:spPr>
          <a:xfrm>
            <a:off x="6299265" y="948295"/>
            <a:ext cx="5619036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flag=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;j&lt;=m;j++){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(b[i]==a[j]){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flag+=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"Yes"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(flag==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"No"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continue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92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UFO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84" y="715031"/>
            <a:ext cx="10441859" cy="39703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众所周知，在每一个彗星后都有一只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UFO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。这些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UFO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时常来收集地球上的忠诚支持者。不幸的是，他们的飞碟每次出行都只能带上一组支持者。因此，他们要用一种聪明的方案让这些小组提前知道谁会被彗星带走。他们为每个彗星起了一个名字，通过这些名字来决定这个小组是不是被带走的那个特定的小组（你认为是谁给这些彗星取的名字呢？）。关于如何搭配的细节会在下面告诉你；你的任务是写一个程序，通过小组名和彗星名来决定这个小组是否能被那颗彗星后面的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UFO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带走。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小组名和彗星名都以下列方式转换成一个数字：最终的数字就是名字中所有字母的积，其中“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A”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，“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Z”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26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。例如，“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USACO”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小组就是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21*19*1*3*15=17955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。如果小组的数字 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mod 47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等于彗星的数字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mod 47,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你就得告诉这个小组需要准备好被带走！（记住“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 mod b”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是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除以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b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的余数；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34 mod 10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等于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，一般而言，当其中的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是负数时，不论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b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的符号如何结果都是负数，但是在数学计算中却不是这样，需要谨记！）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写出一个程序，读入彗星名和小组名并算出用上面的方案能否将两个名字搭配起来，如果能搭配，就输出“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GO”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，否则输出“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STAY”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。小组名和彗星名均是没有空格或标点的一串大写字母（不超过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个字母）。</a:t>
            </a:r>
            <a:endParaRPr lang="en-US" altLang="zh-CN" sz="1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127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UFO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46" y="712689"/>
            <a:ext cx="10441859" cy="3416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 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 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彗星的名字（一个长度为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的字符串）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 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 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: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团体的名字（一个长度为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的字符串）。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单独一行包含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"STAY"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或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"GO“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>
                <a:solidFill>
                  <a:srgbClr val="002060"/>
                </a:solidFill>
                <a:ea typeface="黑体" panose="02010609060101010101" pitchFamily="49" charset="-122"/>
              </a:rPr>
              <a:t>COMETQ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>
                <a:solidFill>
                  <a:srgbClr val="002060"/>
                </a:solidFill>
                <a:ea typeface="黑体" panose="02010609060101010101" pitchFamily="49" charset="-122"/>
              </a:rPr>
              <a:t>HVNGAT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 GO</a:t>
            </a:r>
            <a:endParaRPr lang="en-US" altLang="zh-CN" sz="1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7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108348" y="1061774"/>
            <a:ext cx="7975301" cy="32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练习字符</a:t>
            </a:r>
            <a:r>
              <a:rPr lang="zh-CN" altLang="en-US" sz="3600" b="1" dirty="0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数组和字符串输入输出方法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练习字符串</a:t>
            </a:r>
            <a:r>
              <a:rPr lang="zh-CN" altLang="en-US" sz="3600" b="1" dirty="0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复制、拼接、比较大小、求长度等方法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14626" y="747251"/>
            <a:ext cx="8562745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num1=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,num2=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string s1,s2;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cin&gt;&gt;s1&gt;&gt;s2;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;i&lt;s1.size();i++){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num1*=s1[i]+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'A'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;i&lt;s2.size();i++){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num2*=s2[i]+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'A'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num1=num1%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num2=num2%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47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(num1==num2)cout&lt;&lt;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"GO"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"STAY"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2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8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知识总结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939930" y="960833"/>
            <a:ext cx="7975301" cy="326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掌握字符串的基本操作：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初始化方法、引用方法、处理函数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掌握字符串类题目的解题思路与方法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过滤多余空格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47251"/>
            <a:ext cx="10441859" cy="31393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一个句子中也许有多个连续空格，过滤掉多余的空格，只留下一个空格。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zh-CN" altLang="en-US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一行，一个字符串（长度不超过</a:t>
            </a: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200</a:t>
            </a: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），句子的头和尾都没有空格。</a:t>
            </a:r>
            <a:endParaRPr lang="zh-CN" altLang="en-US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过滤之后的句子。</a:t>
            </a:r>
            <a:endParaRPr lang="en-US" altLang="zh-CN" sz="18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</a:rPr>
              <a:t>Hello      world.This is    c language.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18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Hello world.This is c language.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7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330044" y="1251105"/>
            <a:ext cx="6300772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string a;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getline(cin,a);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;i&lt;a.size();i++){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(a[i]!=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)cout&lt;&lt;a[i];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(a[i-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]!=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 '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1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水晶个数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44" y="706574"/>
            <a:ext cx="10441859" cy="51398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啊哈沃德有一个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N×M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的基地，基地中有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种能量水晶，分别是紫水晶用字符“*”表示，蓝水晶用字符’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@’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表示，红水晶用’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#’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表示，其中没有能量水晶的位置用’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.’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表示，现在需要你统计一下这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种水晶的个数。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输入共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n+1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行，第一行输入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个正整数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，分别表示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列。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接下来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行，每行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个字符，为基地水晶情况。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buNone/>
            </a:pP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行，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>
                <a:solidFill>
                  <a:srgbClr val="002060"/>
                </a:solidFill>
                <a:ea typeface="黑体" panose="02010609060101010101" pitchFamily="49" charset="-122"/>
              </a:rPr>
              <a:t>个数，分别为紫水晶、蓝水晶和红水晶的个数，数与数之间用空格。</a:t>
            </a:r>
            <a:endParaRPr lang="en-US" altLang="zh-CN" sz="200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3 4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..**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#.@@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....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2 2 1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9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3198666" y="729394"/>
            <a:ext cx="6113286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n,m,p=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,b=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,r=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char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cin&gt;&gt;n&gt;&gt;m;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;i&lt;n;i++){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;j&lt;m;j++){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cin&gt;&gt;a;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switch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(a){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case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'*'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:p++;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case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'@'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:b++;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case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'#'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:r++;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case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'.'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:;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cout&lt;&lt;p&lt;&lt;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&lt;&lt;b&lt;&lt;</a:t>
            </a:r>
            <a:r>
              <a:rPr lang="en-US" altLang="zh-CN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&lt;&lt;r;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5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奶牛相似性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52" y="715031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牛牛有两头奶牛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他想要知道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这两头奶牛到底有多相似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所以他给每头奶牛拍了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MN(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的数码照片。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的数码照片可以分辨出奶牛身上黑色和白色的斑块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 两头奶牛的数码照片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(“X”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表示黑色部分，“”表示白色部分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，其中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M=5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N=7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要比较这两头奶牛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照片上的每一部分都必须仔细检查。每一个小块将有一个“相似性的得分”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相同得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分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不相同得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分。上面的那两头奶牛可以得到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分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因为它们只有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个地方不相同。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现在给出两头奶牛的照片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请编写程序找出它们的“相似性得分”。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94249-2CE7-874C-C632-10CFC56B3787}"/>
              </a:ext>
            </a:extLst>
          </p:cNvPr>
          <p:cNvSpPr/>
          <p:nvPr/>
        </p:nvSpPr>
        <p:spPr>
          <a:xfrm>
            <a:off x="3898776" y="3699994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B9B02D-90D0-CA30-5288-DE3F5BC2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1" y="2287831"/>
            <a:ext cx="1447800" cy="1362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1CF1A8-26D3-153B-8C75-C27AFE2AB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050" y="2315837"/>
            <a:ext cx="1476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6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42329</TotalTime>
  <Words>3828</Words>
  <Application>Microsoft Office PowerPoint</Application>
  <PresentationFormat>宽屏</PresentationFormat>
  <Paragraphs>458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黑体</vt:lpstr>
      <vt:lpstr>微软雅黑</vt:lpstr>
      <vt:lpstr>Arial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169</cp:revision>
  <dcterms:created xsi:type="dcterms:W3CDTF">2022-02-13T07:09:00Z</dcterms:created>
  <dcterms:modified xsi:type="dcterms:W3CDTF">2022-11-11T13:01:43Z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