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642" r:id="rId4"/>
    <p:sldId id="641" r:id="rId5"/>
    <p:sldId id="277" r:id="rId6"/>
    <p:sldId id="585" r:id="rId7"/>
    <p:sldId id="636" r:id="rId8"/>
    <p:sldId id="586" r:id="rId9"/>
    <p:sldId id="637" r:id="rId10"/>
    <p:sldId id="640" r:id="rId11"/>
    <p:sldId id="638" r:id="rId12"/>
    <p:sldId id="639" r:id="rId13"/>
    <p:sldId id="394" r:id="rId14"/>
    <p:sldId id="643" r:id="rId15"/>
    <p:sldId id="644" r:id="rId16"/>
    <p:sldId id="645" r:id="rId17"/>
    <p:sldId id="258" r:id="rId18"/>
    <p:sldId id="584" r:id="rId19"/>
    <p:sldId id="590" r:id="rId20"/>
    <p:sldId id="628" r:id="rId21"/>
    <p:sldId id="634" r:id="rId22"/>
    <p:sldId id="600" r:id="rId23"/>
    <p:sldId id="646" r:id="rId24"/>
    <p:sldId id="601" r:id="rId25"/>
    <p:sldId id="627" r:id="rId26"/>
    <p:sldId id="552" r:id="rId27"/>
    <p:sldId id="604" r:id="rId28"/>
    <p:sldId id="605" r:id="rId29"/>
    <p:sldId id="583" r:id="rId30"/>
    <p:sldId id="581" r:id="rId31"/>
    <p:sldId id="603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8" r:id="rId43"/>
    <p:sldId id="619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94745" y="-45014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函数语法格式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D461729-CBE4-F131-8922-1F2E88E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59" y="918884"/>
            <a:ext cx="3277281" cy="5456547"/>
          </a:xfrm>
          <a:prstGeom prst="rect">
            <a:avLst/>
          </a:prstGeom>
        </p:spPr>
      </p:pic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6F70E4BE-A5B7-C5BE-FBCF-1702C0B1C98F}"/>
              </a:ext>
            </a:extLst>
          </p:cNvPr>
          <p:cNvSpPr/>
          <p:nvPr/>
        </p:nvSpPr>
        <p:spPr>
          <a:xfrm>
            <a:off x="4457359" y="2183363"/>
            <a:ext cx="693139" cy="45719"/>
          </a:xfrm>
          <a:prstGeom prst="accentCallout1">
            <a:avLst>
              <a:gd name="adj1" fmla="val 18750"/>
              <a:gd name="adj2" fmla="val -8333"/>
              <a:gd name="adj3" fmla="val -683436"/>
              <a:gd name="adj4" fmla="val -12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E45CBA-A198-55C2-A94A-AF10FE49BB56}"/>
              </a:ext>
            </a:extLst>
          </p:cNvPr>
          <p:cNvSpPr txBox="1"/>
          <p:nvPr/>
        </p:nvSpPr>
        <p:spPr>
          <a:xfrm>
            <a:off x="2629895" y="1382945"/>
            <a:ext cx="1101013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返回类型</a:t>
            </a:r>
          </a:p>
        </p:txBody>
      </p:sp>
      <p:sp>
        <p:nvSpPr>
          <p:cNvPr id="12" name="标注: 线形(带强调线) 11">
            <a:extLst>
              <a:ext uri="{FF2B5EF4-FFF2-40B4-BE49-F238E27FC236}">
                <a16:creationId xmlns:a16="http://schemas.microsoft.com/office/drawing/2014/main" id="{C57E331E-FA00-E8B8-BC64-0E435948B020}"/>
              </a:ext>
            </a:extLst>
          </p:cNvPr>
          <p:cNvSpPr/>
          <p:nvPr/>
        </p:nvSpPr>
        <p:spPr>
          <a:xfrm>
            <a:off x="5346441" y="2183363"/>
            <a:ext cx="530508" cy="45719"/>
          </a:xfrm>
          <a:prstGeom prst="accentCallout1">
            <a:avLst>
              <a:gd name="adj1" fmla="val 100385"/>
              <a:gd name="adj2" fmla="val 98953"/>
              <a:gd name="adj3" fmla="val -1846727"/>
              <a:gd name="adj4" fmla="val 401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B8E3E3-F7D5-8F64-A9C7-FFB6E149E97D}"/>
              </a:ext>
            </a:extLst>
          </p:cNvPr>
          <p:cNvSpPr txBox="1"/>
          <p:nvPr/>
        </p:nvSpPr>
        <p:spPr>
          <a:xfrm>
            <a:off x="7503585" y="846894"/>
            <a:ext cx="819321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函数名</a:t>
            </a:r>
          </a:p>
        </p:txBody>
      </p:sp>
      <p:sp>
        <p:nvSpPr>
          <p:cNvPr id="14" name="标注: 线形(带强调线) 13">
            <a:extLst>
              <a:ext uri="{FF2B5EF4-FFF2-40B4-BE49-F238E27FC236}">
                <a16:creationId xmlns:a16="http://schemas.microsoft.com/office/drawing/2014/main" id="{A01037C6-3AAD-EF53-8121-66A4D7B3A34A}"/>
              </a:ext>
            </a:extLst>
          </p:cNvPr>
          <p:cNvSpPr/>
          <p:nvPr/>
        </p:nvSpPr>
        <p:spPr>
          <a:xfrm>
            <a:off x="6095999" y="2183363"/>
            <a:ext cx="864638" cy="45719"/>
          </a:xfrm>
          <a:prstGeom prst="accentCallout1">
            <a:avLst>
              <a:gd name="adj1" fmla="val 39157"/>
              <a:gd name="adj2" fmla="val 100660"/>
              <a:gd name="adj3" fmla="val -438533"/>
              <a:gd name="adj4" fmla="val 166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27CA28-D0AC-5AFA-1539-9A3179E60A9A}"/>
              </a:ext>
            </a:extLst>
          </p:cNvPr>
          <p:cNvSpPr txBox="1"/>
          <p:nvPr/>
        </p:nvSpPr>
        <p:spPr>
          <a:xfrm>
            <a:off x="7503585" y="1584886"/>
            <a:ext cx="1101013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参数列表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1197B0-EEED-DE9D-9667-1CD5DA85BFA7}"/>
              </a:ext>
            </a:extLst>
          </p:cNvPr>
          <p:cNvSpPr/>
          <p:nvPr/>
        </p:nvSpPr>
        <p:spPr>
          <a:xfrm>
            <a:off x="4674637" y="2304661"/>
            <a:ext cx="2435290" cy="103569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9C1A84-4E2E-B389-691D-CD14973AB627}"/>
              </a:ext>
            </a:extLst>
          </p:cNvPr>
          <p:cNvCxnSpPr/>
          <p:nvPr/>
        </p:nvCxnSpPr>
        <p:spPr>
          <a:xfrm flipH="1">
            <a:off x="3974841" y="2817845"/>
            <a:ext cx="6997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5BDBCA0-DB82-E2F3-52B6-2B4030F8DA54}"/>
              </a:ext>
            </a:extLst>
          </p:cNvPr>
          <p:cNvSpPr txBox="1"/>
          <p:nvPr/>
        </p:nvSpPr>
        <p:spPr>
          <a:xfrm>
            <a:off x="3180401" y="2472853"/>
            <a:ext cx="857080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函数体</a:t>
            </a: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733B3427-097D-F1F3-4A1A-B90A0BD5C0AE}"/>
              </a:ext>
            </a:extLst>
          </p:cNvPr>
          <p:cNvSpPr/>
          <p:nvPr/>
        </p:nvSpPr>
        <p:spPr>
          <a:xfrm>
            <a:off x="6419461" y="3172408"/>
            <a:ext cx="298580" cy="45719"/>
          </a:xfrm>
          <a:prstGeom prst="accentCallout1">
            <a:avLst>
              <a:gd name="adj1" fmla="val 59566"/>
              <a:gd name="adj2" fmla="val 95513"/>
              <a:gd name="adj3" fmla="val 30865"/>
              <a:gd name="adj4" fmla="val 530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05CE99-9042-A068-A7BA-9CA863905243}"/>
              </a:ext>
            </a:extLst>
          </p:cNvPr>
          <p:cNvSpPr txBox="1"/>
          <p:nvPr/>
        </p:nvSpPr>
        <p:spPr>
          <a:xfrm>
            <a:off x="7951918" y="2816911"/>
            <a:ext cx="1101013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返回值</a:t>
            </a:r>
          </a:p>
        </p:txBody>
      </p:sp>
      <p:sp>
        <p:nvSpPr>
          <p:cNvPr id="22" name="标注: 线形(带强调线) 21">
            <a:extLst>
              <a:ext uri="{FF2B5EF4-FFF2-40B4-BE49-F238E27FC236}">
                <a16:creationId xmlns:a16="http://schemas.microsoft.com/office/drawing/2014/main" id="{225CA4CD-DB31-8B14-2B5F-A2CFB2FB79E5}"/>
              </a:ext>
            </a:extLst>
          </p:cNvPr>
          <p:cNvSpPr/>
          <p:nvPr/>
        </p:nvSpPr>
        <p:spPr>
          <a:xfrm>
            <a:off x="5271127" y="5318833"/>
            <a:ext cx="709795" cy="45719"/>
          </a:xfrm>
          <a:prstGeom prst="accentCallout1">
            <a:avLst>
              <a:gd name="adj1" fmla="val 18750"/>
              <a:gd name="adj2" fmla="val -8333"/>
              <a:gd name="adj3" fmla="val -193628"/>
              <a:gd name="adj4" fmla="val -19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1412F4-6193-24B9-A9ED-557019D7412A}"/>
              </a:ext>
            </a:extLst>
          </p:cNvPr>
          <p:cNvSpPr txBox="1"/>
          <p:nvPr/>
        </p:nvSpPr>
        <p:spPr>
          <a:xfrm>
            <a:off x="2961799" y="4864050"/>
            <a:ext cx="1013041" cy="5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301302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54785" y="-32221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全局变量、局部变量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79" y="807000"/>
            <a:ext cx="8723160" cy="52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在函数外部定义的变量称为外部变量或全局变量，全局变量的作用域是从变量定义的位置开始到整个代码文件结束；</a:t>
            </a:r>
            <a:endParaRPr lang="en-US" altLang="zh-CN" sz="2000">
              <a:solidFill>
                <a:srgbClr val="00206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在函数内部定义的变量称为内部变量或局部变量，局部变量的作用域是在定义该变量的函数内部；</a:t>
            </a:r>
            <a:endParaRPr lang="en-US" altLang="zh-CN" sz="2000">
              <a:solidFill>
                <a:srgbClr val="00206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	#include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全局变量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写在函数外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   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E7E7E7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局部变量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zh-CN" altLang="en-US" sz="1800" i="1">
                <a:solidFill>
                  <a:srgbClr val="8C8C8C"/>
                </a:solidFill>
                <a:latin typeface="JetBrains Mono" panose="02000009000000000000" pitchFamily="49" charset="0"/>
              </a:rPr>
              <a:t>写在函数内部</a:t>
            </a:r>
          </a:p>
        </p:txBody>
      </p:sp>
    </p:spTree>
    <p:extLst>
      <p:ext uri="{BB962C8B-B14F-4D97-AF65-F5344CB8AC3E}">
        <p14:creationId xmlns:p14="http://schemas.microsoft.com/office/powerpoint/2010/main" val="10851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54785" y="-32221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全局变量、局部变量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994" y="1442818"/>
            <a:ext cx="8723160" cy="321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300000"/>
              </a:lnSpc>
              <a:spcBef>
                <a:spcPct val="0"/>
              </a:spcBef>
              <a:buClrTx/>
              <a:buSzTx/>
            </a:pPr>
            <a:r>
              <a:rPr lang="zh-CN" altLang="en-US" sz="2400">
                <a:solidFill>
                  <a:srgbClr val="002060"/>
                </a:solidFill>
                <a:latin typeface="+mn-ea"/>
                <a:ea typeface="+mn-ea"/>
              </a:rPr>
              <a:t>全局变量声明时默认初始值为</a:t>
            </a:r>
            <a:r>
              <a:rPr lang="en-US" altLang="zh-CN" sz="2400">
                <a:solidFill>
                  <a:srgbClr val="002060"/>
                </a:solidFill>
                <a:latin typeface="+mn-ea"/>
                <a:ea typeface="+mn-ea"/>
              </a:rPr>
              <a:t>0</a:t>
            </a:r>
            <a:r>
              <a:rPr lang="zh-CN" altLang="en-US" sz="2400">
                <a:solidFill>
                  <a:srgbClr val="002060"/>
                </a:solidFill>
                <a:latin typeface="+mn-ea"/>
                <a:ea typeface="+mn-ea"/>
              </a:rPr>
              <a:t>，局部变量默认值是随机的；</a:t>
            </a:r>
          </a:p>
          <a:p>
            <a:pPr marL="342900" indent="-342900" eaLnBrk="1" hangingPunct="1">
              <a:lnSpc>
                <a:spcPct val="300000"/>
              </a:lnSpc>
              <a:spcBef>
                <a:spcPct val="0"/>
              </a:spcBef>
              <a:buClrTx/>
              <a:buSzTx/>
            </a:pPr>
            <a:r>
              <a:rPr lang="zh-CN" altLang="en-US" sz="2400">
                <a:solidFill>
                  <a:srgbClr val="002060"/>
                </a:solidFill>
                <a:latin typeface="+mn-ea"/>
                <a:ea typeface="+mn-ea"/>
              </a:rPr>
              <a:t>当局部变量与全局变量同名，在函数内屏蔽全局变量；</a:t>
            </a:r>
          </a:p>
          <a:p>
            <a:pPr marL="342900" indent="-342900" eaLnBrk="1" hangingPunct="1">
              <a:lnSpc>
                <a:spcPct val="300000"/>
              </a:lnSpc>
              <a:spcBef>
                <a:spcPct val="0"/>
              </a:spcBef>
              <a:buClrTx/>
              <a:buSzTx/>
            </a:pPr>
            <a:r>
              <a:rPr lang="zh-CN" altLang="en-US" sz="2400">
                <a:solidFill>
                  <a:srgbClr val="002060"/>
                </a:solidFill>
                <a:latin typeface="+mn-ea"/>
                <a:ea typeface="+mn-ea"/>
              </a:rPr>
              <a:t>为了在函数内访问全局量，可以用域运算符 </a:t>
            </a:r>
            <a:r>
              <a:rPr lang="en-US" altLang="zh-CN" sz="2400">
                <a:solidFill>
                  <a:srgbClr val="002060"/>
                </a:solidFill>
                <a:latin typeface="+mn-ea"/>
                <a:ea typeface="+mn-ea"/>
              </a:rPr>
              <a:t>" :: "</a:t>
            </a:r>
            <a:r>
              <a:rPr lang="zh-CN" altLang="en-US" sz="2400">
                <a:solidFill>
                  <a:srgbClr val="002060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203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54785" y="-32221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函数的调用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291" y="1451276"/>
            <a:ext cx="9807353" cy="367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和变量一样，函数需要先被声明，才能使用。使用函数的行为，叫做“调用（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）”。</a:t>
            </a:r>
            <a:endParaRPr lang="en-US" alt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调用函数的写法，是函数名称加上一对括号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foo()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如果函数需要参数，则我们将其需要的参数按顺序填写在括号中，以逗号间隔，如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foo(1, 2)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函数的调用也是一个表达式，函数的返回值就是表达式的值。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54785" y="-26386"/>
            <a:ext cx="10441859" cy="751551"/>
            <a:chOff x="954785" y="-85682"/>
            <a:chExt cx="10441859" cy="751551"/>
          </a:xfrm>
        </p:grpSpPr>
        <p:sp>
          <p:nvSpPr>
            <p:cNvPr id="4" name="矩形 3"/>
            <p:cNvSpPr/>
            <p:nvPr/>
          </p:nvSpPr>
          <p:spPr>
            <a:xfrm>
              <a:off x="954785" y="-8568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函数使用实例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415" y="720866"/>
            <a:ext cx="4645494" cy="429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定义一个函数，返回两个数中的较大数。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函数功能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：获取两个数值中的最大值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函数参数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x   //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第一个数值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y   //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第二个数值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函数输入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：待比较大小的两个数值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函数输出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：无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返回值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返回整型类型的最大值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A5D484-9EB1-D8FD-E15E-6BE44898E323}"/>
              </a:ext>
            </a:extLst>
          </p:cNvPr>
          <p:cNvSpPr txBox="1"/>
          <p:nvPr/>
        </p:nvSpPr>
        <p:spPr>
          <a:xfrm>
            <a:off x="6889959" y="2247905"/>
            <a:ext cx="4506685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sz="24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altLang="zh-CN" sz="24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maxnum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altLang="zh-CN" sz="24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fr-FR" altLang="zh-CN" sz="24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y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fr-FR" altLang="zh-CN" sz="24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?</a:t>
            </a:r>
            <a:r>
              <a:rPr lang="fr-FR" altLang="zh-CN" sz="24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fr-FR" altLang="zh-CN" sz="24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fr-FR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fr-FR" altLang="zh-CN" sz="2400">
                <a:solidFill>
                  <a:srgbClr val="000000"/>
                </a:solidFill>
                <a:effectLst/>
              </a:rPr>
              <a:t> </a:t>
            </a:r>
            <a:endParaRPr lang="en-US" altLang="zh-CN" sz="28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887C41-CA36-388D-1488-17884BAB6B05}"/>
              </a:ext>
            </a:extLst>
          </p:cNvPr>
          <p:cNvSpPr txBox="1"/>
          <p:nvPr/>
        </p:nvSpPr>
        <p:spPr>
          <a:xfrm>
            <a:off x="2111051" y="5348903"/>
            <a:ext cx="9150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该函数返回值是整型，有两个整型的形参，用来接受实参传递的两个数据，函数体内的语句是求两个数中的较大者并将其返回主调函数</a:t>
            </a:r>
          </a:p>
        </p:txBody>
      </p:sp>
    </p:spTree>
    <p:extLst>
      <p:ext uri="{BB962C8B-B14F-4D97-AF65-F5344CB8AC3E}">
        <p14:creationId xmlns:p14="http://schemas.microsoft.com/office/powerpoint/2010/main" val="363449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58979" y="0"/>
            <a:ext cx="10441859" cy="751551"/>
            <a:chOff x="954785" y="-85682"/>
            <a:chExt cx="10441859" cy="751551"/>
          </a:xfrm>
        </p:grpSpPr>
        <p:sp>
          <p:nvSpPr>
            <p:cNvPr id="4" name="矩形 3"/>
            <p:cNvSpPr/>
            <p:nvPr/>
          </p:nvSpPr>
          <p:spPr>
            <a:xfrm>
              <a:off x="954785" y="-8568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无参数无返回值的函数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171" y="3710313"/>
            <a:ext cx="4645494" cy="123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i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左图程序中的</a:t>
            </a:r>
            <a:r>
              <a:rPr lang="en-US" altLang="zh-CN" sz="2000" i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en-US" sz="2000" i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函数的功能就是输出一行</a:t>
            </a:r>
            <a:r>
              <a:rPr lang="en-US" altLang="zh-CN" sz="2000" i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i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个星号。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5D6C826-8CC5-B13B-752E-875AA530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833" y="898148"/>
            <a:ext cx="10087005" cy="123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无参数无返回值的函数（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函数）一般不做数值计算，但是可以执行某些处理功能：输入、输出、赋值等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41DFF7-B9E6-1468-3315-858367CC65BB}"/>
              </a:ext>
            </a:extLst>
          </p:cNvPr>
          <p:cNvSpPr txBox="1"/>
          <p:nvPr/>
        </p:nvSpPr>
        <p:spPr>
          <a:xfrm>
            <a:off x="1734415" y="2611799"/>
            <a:ext cx="4506685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show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show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400">
                <a:solidFill>
                  <a:srgbClr val="000000"/>
                </a:solidFill>
                <a:effectLst/>
              </a:rPr>
              <a:t> </a:t>
            </a:r>
            <a:endParaRPr lang="en-US" altLang="zh-CN" sz="28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C4D33D-D5DB-0AF2-FF6A-D900AE69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23" y="5423964"/>
            <a:ext cx="4124889" cy="12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程序阅读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896541"/>
            <a:ext cx="8548848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fac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z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z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z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z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fac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fac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7F9836-0C8B-32F9-CFFF-2877509190B4}"/>
              </a:ext>
            </a:extLst>
          </p:cNvPr>
          <p:cNvSpPr txBox="1"/>
          <p:nvPr/>
        </p:nvSpPr>
        <p:spPr>
          <a:xfrm>
            <a:off x="1741615" y="3993502"/>
            <a:ext cx="8985379" cy="10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此段代码的功能是什么？程序运行结果是？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165130-60E1-4E76-0B81-60805AED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23" y="5032709"/>
            <a:ext cx="6060440" cy="17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完成自定义函数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79472"/>
            <a:ext cx="10441859" cy="45550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maxnum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……//</a:t>
            </a:r>
            <a:r>
              <a:rPr lang="zh-CN" altLang="en-US" sz="180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自定义函数</a:t>
            </a:r>
            <a:br>
              <a:rPr lang="en-US" altLang="zh-CN" sz="180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maxn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maxnum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zh-CN" altLang="en-US" sz="2000" b="1">
                <a:solidFill>
                  <a:srgbClr val="002060"/>
                </a:solidFill>
                <a:effectLst/>
                <a:latin typeface="JetBrains Mono" panose="02000009000000000000" pitchFamily="49" charset="0"/>
                <a:ea typeface="黑体" panose="02010609060101010101" pitchFamily="49" charset="-122"/>
              </a:rPr>
              <a:t>补全以上程序中的自定义函数</a:t>
            </a:r>
            <a:r>
              <a:rPr lang="en-US" altLang="zh-CN" sz="2000" b="1">
                <a:solidFill>
                  <a:srgbClr val="002060"/>
                </a:solidFill>
                <a:effectLst/>
                <a:latin typeface="JetBrains Mono" panose="02000009000000000000" pitchFamily="49" charset="0"/>
                <a:ea typeface="黑体" panose="02010609060101010101" pitchFamily="49" charset="-122"/>
              </a:rPr>
              <a:t>maxnum(),</a:t>
            </a:r>
            <a:r>
              <a:rPr lang="zh-CN" altLang="en-US" sz="2000" b="1">
                <a:solidFill>
                  <a:srgbClr val="002060"/>
                </a:solidFill>
                <a:effectLst/>
                <a:latin typeface="JetBrains Mono" panose="02000009000000000000" pitchFamily="49" charset="0"/>
                <a:ea typeface="黑体" panose="02010609060101010101" pitchFamily="49" charset="-122"/>
              </a:rPr>
              <a:t>功能为返回三个数中的最大数。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58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4555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maxnum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));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补全部分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maxn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maxnum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897475" y="1753142"/>
            <a:ext cx="10397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chemeClr val="bg1"/>
                </a:solidFill>
              </a:rPr>
              <a:t>3-6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函数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m~n</a:t>
              </a:r>
              <a:r>
                <a:rPr lang="zh-CN" altLang="en-US" sz="3200" b="1"/>
                <a:t>的数字和自定义函数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编写一个自定义函数，传入两个整数参数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，在主函数中调用该自定义函数求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m~n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之间的整数的和。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输入一行，包含两个整数。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两个整数间的数字和。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1 10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84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4001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	</a:t>
            </a:r>
            <a:r>
              <a:rPr lang="en-US" altLang="zh-CN" b="1">
                <a:solidFill>
                  <a:srgbClr val="C10000"/>
                </a:solidFill>
                <a:latin typeface="JetBrains Mono" panose="02000009000000000000" pitchFamily="49" charset="0"/>
              </a:rPr>
              <a:t>//</a:t>
            </a:r>
            <a:r>
              <a:rPr lang="zh-CN" altLang="en-US" b="1">
                <a:solidFill>
                  <a:srgbClr val="C10000"/>
                </a:solidFill>
                <a:latin typeface="JetBrains Mono" panose="02000009000000000000" pitchFamily="49" charset="0"/>
              </a:rPr>
              <a:t>自定义函数</a:t>
            </a:r>
            <a:r>
              <a:rPr lang="en-US" altLang="zh-CN" b="1">
                <a:solidFill>
                  <a:srgbClr val="C10000"/>
                </a:solidFill>
                <a:latin typeface="JetBrains Mono" panose="02000009000000000000" pitchFamily="49" charset="0"/>
              </a:rPr>
              <a:t>	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统计闰年（函数实现）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4462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输入两个年份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x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，统计并输出公元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x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年到公元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y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年之间的所有闰年数（包括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x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年和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y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年），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1≤x≤y≤3000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一行两个正整数表示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和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，之间用一个空格隔开。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一行一个正整数，表示公元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年到公元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年之间的所有闰年数。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2000 2004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11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916DD86-E4D9-E639-3546-0ABA3A10F993}"/>
              </a:ext>
            </a:extLst>
          </p:cNvPr>
          <p:cNvSpPr txBox="1"/>
          <p:nvPr/>
        </p:nvSpPr>
        <p:spPr>
          <a:xfrm>
            <a:off x="1905777" y="883403"/>
            <a:ext cx="76674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2060"/>
                </a:solidFill>
              </a:rPr>
              <a:t>判断闰年是一个独立的功能，可将统计闰年分解成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1.遍历列举区间所有年份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2.判断是否为闰年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3.输出是闰年的年份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1A46CA-87A8-07A0-81A0-A4A7B2586E30}"/>
              </a:ext>
            </a:extLst>
          </p:cNvPr>
          <p:cNvSpPr txBox="1"/>
          <p:nvPr/>
        </p:nvSpPr>
        <p:spPr>
          <a:xfrm>
            <a:off x="1905777" y="2765049"/>
            <a:ext cx="7555464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函数功能：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判断输入的年份是否为闰年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函数参数：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int </a:t>
            </a:r>
            <a:r>
              <a:rPr lang="en-US" altLang="zh-CN" sz="2400" dirty="0">
                <a:solidFill>
                  <a:srgbClr val="002060"/>
                </a:solidFill>
                <a:sym typeface="+mn-ea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   //年份值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函数输入：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待判断的年份值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函数输出：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无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返回值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  </a:t>
            </a:r>
            <a:r>
              <a:rPr lang="zh-CN" altLang="en-US" sz="2400">
                <a:solidFill>
                  <a:srgbClr val="002060"/>
                </a:solidFill>
                <a:sym typeface="+mn-ea"/>
              </a:rPr>
              <a:t>bool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类型， 返回判断结果</a:t>
            </a:r>
          </a:p>
          <a:p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                      </a:t>
            </a:r>
            <a:r>
              <a:rPr lang="en-US" altLang="zh-CN" sz="2400" dirty="0">
                <a:solidFill>
                  <a:srgbClr val="002060"/>
                </a:solidFill>
                <a:sym typeface="+mn-ea"/>
              </a:rPr>
              <a:t>true: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是闰年</a:t>
            </a:r>
          </a:p>
          <a:p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                      </a:t>
            </a:r>
            <a:r>
              <a:rPr lang="en-US" altLang="zh-CN" sz="2400" dirty="0">
                <a:solidFill>
                  <a:srgbClr val="002060"/>
                </a:solidFill>
                <a:sym typeface="+mn-ea"/>
              </a:rPr>
              <a:t>false:</a:t>
            </a: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不是闰年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940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351581" y="823548"/>
            <a:ext cx="8574566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isrun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判断闰年的自定义函数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)||(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400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isrun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9" y="-9364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距离函数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4842BE3-54B6-BE9A-EB30-3167FE8AD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9" y="705667"/>
                <a:ext cx="10441859" cy="53894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给出平面坐标上不在一条直线上三个点坐标 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(x1,y1),(x2,y2),(x3,y3)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，坐标值是实数，且绝对值不超过 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100.00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，求围成的三角形周长。保留两位小数。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对于平面上的两个点 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(x1,y1),(x2,y2) 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则这两个点之间的距离 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dis=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2−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输入三行，第 </a:t>
                </a:r>
                <a:r>
                  <a:rPr lang="en-US" altLang="zh-CN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i </a:t>
                </a:r>
                <a:r>
                  <a:rPr lang="zh-CN" altLang="en-US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行表示坐标 </a:t>
                </a:r>
                <a:r>
                  <a:rPr lang="en-US" altLang="zh-CN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(xi,yi)</a:t>
                </a:r>
                <a:r>
                  <a:rPr lang="zh-CN" altLang="en-US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，以一个空格隔开。</a:t>
                </a:r>
                <a:endParaRPr lang="en-US" altLang="zh-CN" sz="2000">
                  <a:solidFill>
                    <a:srgbClr val="00206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ea typeface="黑体" panose="02010609060101010101" pitchFamily="49" charset="-122"/>
                  </a:rPr>
                  <a:t>输出一个两位小数，表示由这三个坐标围成的三角形的周长。</a:t>
                </a:r>
                <a:endParaRPr lang="en-US" altLang="zh-CN" sz="2000">
                  <a:solidFill>
                    <a:srgbClr val="002060"/>
                  </a:solidFill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样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例输入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0 0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0 3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4 0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样例输出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12.00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宋体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宋体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宋体" pitchFamily="2" charset="-122"/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4842BE3-54B6-BE9A-EB30-3167FE8AD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9" y="705667"/>
                <a:ext cx="10441859" cy="5389489"/>
              </a:xfrm>
              <a:prstGeom prst="rect">
                <a:avLst/>
              </a:prstGeom>
              <a:blipFill>
                <a:blip r:embed="rId3"/>
                <a:stretch>
                  <a:fillRect l="-643" t="-113" r="-1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042571" y="1151453"/>
            <a:ext cx="8548848" cy="4555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ds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两点距离函数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dis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dis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pow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),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)+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pow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),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dis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fixed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setprecision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ds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)+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ds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)+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ds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y3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歌唱比赛（函数式解法）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62478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n(n≤100)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名同学参加歌唱比赛，并接受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 (m≤20)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名评委的评分，评分范围是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到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分。这名同学的得分就是这些评委给分中去掉一个最高分，去掉一个最低分，剩下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m−2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个评分的平均数。请问得分最高的同学分数是多少？评分保留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位小数。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第一行两个整数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n,m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接下来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nn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行，每行各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个整数，表示得分。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输出分数最高的同学的分数，保留两位小数。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DAC4-9BC2-A37D-BDCF-444591A5D857}"/>
              </a:ext>
            </a:extLst>
          </p:cNvPr>
          <p:cNvSpPr txBox="1"/>
          <p:nvPr/>
        </p:nvSpPr>
        <p:spPr>
          <a:xfrm>
            <a:off x="8052320" y="3042382"/>
            <a:ext cx="24632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000" b="1"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输入样例</a:t>
            </a:r>
            <a:r>
              <a:rPr lang="en-US" altLang="zh-CN">
                <a:sym typeface="Arial" panose="020B0604020202020204" pitchFamily="34" charset="0"/>
              </a:rPr>
              <a:t>1</a:t>
            </a:r>
            <a:r>
              <a:rPr lang="zh-CN" altLang="en-US">
                <a:sym typeface="Arial" panose="020B0604020202020204" pitchFamily="34" charset="0"/>
              </a:rPr>
              <a:t>：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b="0"/>
              <a:t>7 6</a:t>
            </a:r>
          </a:p>
          <a:p>
            <a:r>
              <a:rPr lang="en-US" altLang="zh-CN" b="0"/>
              <a:t>4 7 2 6 10 7</a:t>
            </a:r>
          </a:p>
          <a:p>
            <a:r>
              <a:rPr lang="en-US" altLang="zh-CN" b="0"/>
              <a:t>0 5 0 10 3 10</a:t>
            </a:r>
          </a:p>
          <a:p>
            <a:r>
              <a:rPr lang="en-US" altLang="zh-CN" b="0"/>
              <a:t>2 6 8 4 3 6</a:t>
            </a:r>
          </a:p>
          <a:p>
            <a:r>
              <a:rPr lang="en-US" altLang="zh-CN" b="0"/>
              <a:t>6 3 6 7 5 8</a:t>
            </a:r>
          </a:p>
          <a:p>
            <a:r>
              <a:rPr lang="en-US" altLang="zh-CN" b="0"/>
              <a:t>5 9 3 3 8 1</a:t>
            </a:r>
          </a:p>
          <a:p>
            <a:r>
              <a:rPr lang="en-US" altLang="zh-CN" b="0"/>
              <a:t>5 9 9 3 2 0</a:t>
            </a:r>
          </a:p>
          <a:p>
            <a:r>
              <a:rPr lang="en-US" altLang="zh-CN" b="0"/>
              <a:t>5 8 0 4 1 10</a:t>
            </a:r>
          </a:p>
          <a:p>
            <a:r>
              <a:rPr lang="zh-CN" altLang="en-US">
                <a:sym typeface="Arial" panose="020B0604020202020204" pitchFamily="34" charset="0"/>
              </a:rPr>
              <a:t>输出样例</a:t>
            </a:r>
            <a:r>
              <a:rPr lang="en-US" altLang="zh-CN">
                <a:sym typeface="Arial" panose="020B0604020202020204" pitchFamily="34" charset="0"/>
              </a:rPr>
              <a:t>1</a:t>
            </a:r>
            <a:r>
              <a:rPr lang="zh-CN" altLang="en-US">
                <a:sym typeface="Arial" panose="020B0604020202020204" pitchFamily="34" charset="0"/>
              </a:rPr>
              <a:t>：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b="0">
                <a:sym typeface="Arial" panose="020B0604020202020204" pitchFamily="34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121061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64369" y="731142"/>
            <a:ext cx="5712341" cy="5663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全局变量，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个选手，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个评委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maxans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=-</a:t>
            </a:r>
            <a:r>
              <a:rPr lang="en-US" altLang="zh-CN" sz="1800">
                <a:solidFill>
                  <a:srgbClr val="800080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最高分选手初始分值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player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 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单个</a:t>
            </a:r>
            <a:r>
              <a:rPr lang="zh-CN" altLang="en-US" b="1">
                <a:solidFill>
                  <a:srgbClr val="C10000"/>
                </a:solidFill>
                <a:latin typeface="JetBrains Mono" panose="02000009000000000000" pitchFamily="49" charset="0"/>
              </a:rPr>
              <a:t>选手平均分计算函数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=-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minn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99999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score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minn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minn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minn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avg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/(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)*</a:t>
            </a:r>
            <a:r>
              <a:rPr lang="en-US" altLang="zh-CN" sz="1800">
                <a:solidFill>
                  <a:srgbClr val="800080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avg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0D8DF-9947-1DE6-BDED-ECDAEC54F7E1}"/>
              </a:ext>
            </a:extLst>
          </p:cNvPr>
          <p:cNvSpPr txBox="1"/>
          <p:nvPr/>
        </p:nvSpPr>
        <p:spPr>
          <a:xfrm>
            <a:off x="6215291" y="715031"/>
            <a:ext cx="5712341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maxans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maxans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player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调用函数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setprecision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fixed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maxans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6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判断质数函数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写一个判断质数的函数，输入一个数，判断它是否是质数，是输出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，不是输出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一个大于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的自然数，除了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和它自身外，不能被其他自然数整除的数叫做质数。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一个大于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的自然数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是质数返回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“1" 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，不是返回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“0"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6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7422" y="-1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系统函数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0FD1FA0-71AC-4578-C6CE-9BA3941296E5}"/>
              </a:ext>
            </a:extLst>
          </p:cNvPr>
          <p:cNvSpPr txBox="1"/>
          <p:nvPr/>
        </p:nvSpPr>
        <p:spPr>
          <a:xfrm>
            <a:off x="2184142" y="949319"/>
            <a:ext cx="31343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max()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min()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swap()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pow()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abs()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ceil()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bg2"/>
                </a:solidFill>
              </a:rPr>
              <a:t>floor()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F3E01F-6B7B-AED1-89FB-3EF12AD80336}"/>
              </a:ext>
            </a:extLst>
          </p:cNvPr>
          <p:cNvSpPr txBox="1"/>
          <p:nvPr/>
        </p:nvSpPr>
        <p:spPr>
          <a:xfrm>
            <a:off x="6777135" y="949319"/>
            <a:ext cx="31343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</a:rPr>
              <a:t>返回较大值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返回较小值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交换两个数值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指数运算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绝对值运算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向上取整</a:t>
            </a:r>
            <a:endParaRPr lang="en-US" altLang="zh-CN" sz="3600">
              <a:solidFill>
                <a:schemeClr val="bg2"/>
              </a:solidFill>
            </a:endParaRPr>
          </a:p>
          <a:p>
            <a:r>
              <a:rPr lang="zh-CN" altLang="en-US" sz="3600">
                <a:solidFill>
                  <a:schemeClr val="bg2"/>
                </a:solidFill>
              </a:rPr>
              <a:t>向下取整</a:t>
            </a:r>
            <a:endParaRPr lang="en-US" altLang="zh-CN" sz="3600">
              <a:solidFill>
                <a:schemeClr val="bg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5550E7-6163-C4C2-17C7-3AE0C5C26463}"/>
              </a:ext>
            </a:extLst>
          </p:cNvPr>
          <p:cNvSpPr txBox="1"/>
          <p:nvPr/>
        </p:nvSpPr>
        <p:spPr>
          <a:xfrm>
            <a:off x="2104638" y="4868460"/>
            <a:ext cx="9093833" cy="10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请回忆并描述我们是如何使用这些函数的</a:t>
            </a:r>
          </a:p>
        </p:txBody>
      </p:sp>
    </p:spTree>
    <p:extLst>
      <p:ext uri="{BB962C8B-B14F-4D97-AF65-F5344CB8AC3E}">
        <p14:creationId xmlns:p14="http://schemas.microsoft.com/office/powerpoint/2010/main" val="102894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D312A92-90BB-4ABC-74E3-FA45DA91A8E2}"/>
              </a:ext>
            </a:extLst>
          </p:cNvPr>
          <p:cNvSpPr txBox="1"/>
          <p:nvPr/>
        </p:nvSpPr>
        <p:spPr>
          <a:xfrm>
            <a:off x="1616529" y="1007558"/>
            <a:ext cx="945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素数：一个大于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的正整数，如果除了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和它本身以外，不能被其他正整数整除，就叫素数。如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3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7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11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13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17…</a:t>
            </a:r>
            <a:r>
              <a:rPr lang="zh-CN" altLang="en-US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5F3DEA-42D1-B816-46C1-89DEA767ACC2}"/>
              </a:ext>
            </a:extLst>
          </p:cNvPr>
          <p:cNvSpPr txBox="1"/>
          <p:nvPr/>
        </p:nvSpPr>
        <p:spPr>
          <a:xfrm>
            <a:off x="1691174" y="2082891"/>
            <a:ext cx="7163577" cy="129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2060"/>
                </a:solidFill>
              </a:rPr>
              <a:t>判定条件：</a:t>
            </a:r>
            <a:endParaRPr lang="en-US" altLang="zh-CN" sz="180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</a:rPr>
              <a:t>1.</a:t>
            </a:r>
            <a:r>
              <a:rPr lang="zh-CN" altLang="en-US" sz="1800">
                <a:solidFill>
                  <a:srgbClr val="002060"/>
                </a:solidFill>
              </a:rPr>
              <a:t>最小素数为</a:t>
            </a:r>
            <a:r>
              <a:rPr lang="en-US" altLang="zh-CN" sz="1800">
                <a:solidFill>
                  <a:srgbClr val="002060"/>
                </a:solidFill>
              </a:rPr>
              <a:t>2</a:t>
            </a:r>
            <a:r>
              <a:rPr lang="zh-CN" altLang="en-US" sz="1800">
                <a:solidFill>
                  <a:srgbClr val="002060"/>
                </a:solidFill>
              </a:rPr>
              <a:t>，小于</a:t>
            </a:r>
            <a:r>
              <a:rPr lang="en-US" altLang="zh-CN" sz="1800">
                <a:solidFill>
                  <a:srgbClr val="002060"/>
                </a:solidFill>
              </a:rPr>
              <a:t>2</a:t>
            </a:r>
            <a:r>
              <a:rPr lang="zh-CN" altLang="en-US" sz="1800">
                <a:solidFill>
                  <a:srgbClr val="002060"/>
                </a:solidFill>
              </a:rPr>
              <a:t>的值都不是素数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</a:rPr>
              <a:t>2.</a:t>
            </a:r>
            <a:r>
              <a:rPr lang="zh-CN" altLang="en-US" sz="1800">
                <a:solidFill>
                  <a:srgbClr val="002060"/>
                </a:solidFill>
              </a:rPr>
              <a:t>从</a:t>
            </a:r>
            <a:r>
              <a:rPr lang="en-US" altLang="zh-CN" sz="1800">
                <a:solidFill>
                  <a:srgbClr val="002060"/>
                </a:solidFill>
              </a:rPr>
              <a:t>2</a:t>
            </a:r>
            <a:r>
              <a:rPr lang="zh-CN" altLang="en-US" sz="1800">
                <a:solidFill>
                  <a:srgbClr val="002060"/>
                </a:solidFill>
              </a:rPr>
              <a:t>到</a:t>
            </a:r>
            <a:r>
              <a:rPr lang="en-US" altLang="zh-CN" sz="1800">
                <a:solidFill>
                  <a:srgbClr val="002060"/>
                </a:solidFill>
              </a:rPr>
              <a:t>n-1</a:t>
            </a:r>
            <a:r>
              <a:rPr lang="zh-CN" altLang="en-US" sz="1800">
                <a:solidFill>
                  <a:srgbClr val="002060"/>
                </a:solidFill>
              </a:rPr>
              <a:t>之间的数都不能被整数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B47A8-CDE2-A7B7-CE8B-103F24292B6B}"/>
              </a:ext>
            </a:extLst>
          </p:cNvPr>
          <p:cNvSpPr txBox="1"/>
          <p:nvPr/>
        </p:nvSpPr>
        <p:spPr>
          <a:xfrm>
            <a:off x="1691174" y="4096116"/>
            <a:ext cx="6106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定义isprime函数：</a:t>
            </a:r>
          </a:p>
          <a:p>
            <a:r>
              <a:rPr lang="zh-CN" altLang="en-US" sz="1800" b="1">
                <a:solidFill>
                  <a:srgbClr val="FF0000"/>
                </a:solidFill>
              </a:rPr>
              <a:t>函数功能：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判断数值是否为质数</a:t>
            </a:r>
          </a:p>
          <a:p>
            <a:r>
              <a:rPr lang="zh-CN" altLang="en-US" sz="1800" b="1">
                <a:solidFill>
                  <a:srgbClr val="FF0000"/>
                </a:solidFill>
                <a:sym typeface="+mn-ea"/>
              </a:rPr>
              <a:t>输入：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数值</a:t>
            </a:r>
            <a:r>
              <a:rPr lang="en-US" altLang="zh-CN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n</a:t>
            </a:r>
          </a:p>
          <a:p>
            <a:r>
              <a:rPr lang="zh-CN" altLang="en-US" sz="1800" b="1">
                <a:solidFill>
                  <a:srgbClr val="FF0000"/>
                </a:solidFill>
                <a:sym typeface="+mn-ea"/>
              </a:rPr>
              <a:t>输出：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是否质数， </a:t>
            </a:r>
            <a:r>
              <a:rPr lang="en-US" altLang="zh-CN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true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表示质数</a:t>
            </a:r>
          </a:p>
          <a:p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               </a:t>
            </a:r>
            <a:r>
              <a:rPr lang="en-US" altLang="zh-CN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false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表示不是质数</a:t>
            </a:r>
          </a:p>
          <a:p>
            <a:r>
              <a:rPr lang="zh-CN" altLang="en-US" sz="1800" b="1">
                <a:solidFill>
                  <a:srgbClr val="FF0000"/>
                </a:solidFill>
                <a:sym typeface="+mn-ea"/>
              </a:rPr>
              <a:t>返回值：</a:t>
            </a:r>
            <a:r>
              <a:rPr lang="en-US" altLang="zh-CN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bool</a:t>
            </a:r>
            <a:r>
              <a:rPr lang="zh-CN" alt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类型，返回判断结果</a:t>
            </a:r>
            <a:endParaRPr lang="zh-CN" altLang="en-US" sz="18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8DE462-6105-6965-3D3F-F6CFB1EA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42" y="2648921"/>
            <a:ext cx="4716014" cy="23509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F15E173-8D7F-6B0A-A24D-59A35CE401DB}"/>
              </a:ext>
            </a:extLst>
          </p:cNvPr>
          <p:cNvSpPr txBox="1"/>
          <p:nvPr/>
        </p:nvSpPr>
        <p:spPr>
          <a:xfrm>
            <a:off x="7798058" y="1924684"/>
            <a:ext cx="3350482" cy="72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b="1">
                <a:solidFill>
                  <a:srgbClr val="002060"/>
                </a:solidFill>
              </a:rPr>
              <a:t>100</a:t>
            </a:r>
            <a:r>
              <a:rPr lang="zh-CN" altLang="en-US" sz="2400" b="1">
                <a:solidFill>
                  <a:srgbClr val="002060"/>
                </a:solidFill>
              </a:rPr>
              <a:t>以内质数表</a:t>
            </a:r>
          </a:p>
        </p:txBody>
      </p:sp>
    </p:spTree>
    <p:extLst>
      <p:ext uri="{BB962C8B-B14F-4D97-AF65-F5344CB8AC3E}">
        <p14:creationId xmlns:p14="http://schemas.microsoft.com/office/powerpoint/2010/main" val="384540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229633" y="1816044"/>
            <a:ext cx="8562745" cy="2339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28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素数的个数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67" y="74725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编程求正整数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之间的所有素数的个数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M&lt;=N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）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输入只有一行，包括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M,N,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之间用一个空格分开。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输出只有一行（这意味着末尾有一个回车符号），包括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1 20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8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80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585821" y="720062"/>
            <a:ext cx="5077861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质数判断函数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//1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不是质数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836F7-00DB-0E02-4348-9928551AB95D}"/>
              </a:ext>
            </a:extLst>
          </p:cNvPr>
          <p:cNvSpPr txBox="1"/>
          <p:nvPr/>
        </p:nvSpPr>
        <p:spPr>
          <a:xfrm>
            <a:off x="6095999" y="779472"/>
            <a:ext cx="5597265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调用函数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2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纯粹合数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84" y="715031"/>
            <a:ext cx="10441859" cy="36009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一个合数，去掉最低位，剩下的数仍是合数，再去掉剩下的数的最低位，余留下来的数还是合数，这样反复，一直到最后剩下的一位数仍是合数；我们把这样的数称为纯粹合数。求所有的三位纯粹合数。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（合数：合数是指在大于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的整数中除了能被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和本身整除外，还能被其他数（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除外）整除的数，与质数定义相反。）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若干个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位数 每行一个（从小到大）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5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0740" y="-32221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557829" y="731142"/>
            <a:ext cx="5034044" cy="5693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iscomp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 //</a:t>
            </a:r>
            <a:r>
              <a:rPr lang="zh-CN" altLang="en-US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判断合数函数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4421DA-7A9A-4C6E-130F-2A21703E129B}"/>
              </a:ext>
            </a:extLst>
          </p:cNvPr>
          <p:cNvSpPr txBox="1"/>
          <p:nvPr/>
        </p:nvSpPr>
        <p:spPr>
          <a:xfrm>
            <a:off x="6448555" y="731142"/>
            <a:ext cx="5034044" cy="5970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flag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999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flag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b="1">
                <a:solidFill>
                  <a:srgbClr val="C10000"/>
                </a:solidFill>
                <a:latin typeface="JetBrains Mono" panose="02000009000000000000" pitchFamily="49" charset="0"/>
              </a:rPr>
              <a:t>//</a:t>
            </a:r>
            <a:r>
              <a:rPr lang="zh-CN" altLang="en-US" b="1">
                <a:solidFill>
                  <a:srgbClr val="C10000"/>
                </a:solidFill>
                <a:latin typeface="JetBrains Mono" panose="02000009000000000000" pitchFamily="49" charset="0"/>
              </a:rPr>
              <a:t>调用函数</a:t>
            </a:r>
            <a:endParaRPr lang="en-US" altLang="zh-CN" b="1">
              <a:solidFill>
                <a:srgbClr val="C10000"/>
              </a:solidFill>
              <a:latin typeface="JetBrains Mono" panose="02000009000000000000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JetBrains Mono" panose="02000009000000000000" pitchFamily="49" charset="0"/>
              </a:rPr>
              <a:t>			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iscomp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continue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	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flag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flag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55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第</a:t>
              </a:r>
              <a:r>
                <a:rPr lang="en-US" altLang="zh-CN" sz="3200" b="1"/>
                <a:t>N</a:t>
              </a:r>
              <a:r>
                <a:rPr lang="zh-CN" altLang="en-US" sz="3200" b="1"/>
                <a:t>小的质数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，求第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小的质数。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一个不超过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小的质数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71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021525" y="715031"/>
            <a:ext cx="5006052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96F2C6-0EAE-E685-831B-9221756F487B}"/>
              </a:ext>
            </a:extLst>
          </p:cNvPr>
          <p:cNvSpPr txBox="1"/>
          <p:nvPr/>
        </p:nvSpPr>
        <p:spPr>
          <a:xfrm>
            <a:off x="6452527" y="747251"/>
            <a:ext cx="5006052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93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两个质数的积的最大值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47251"/>
            <a:ext cx="10441859" cy="28623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两个质数的和是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，它们的积最大是多少？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一个不大于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的正整数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，为两个质数的和。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一个整数，为两个质数的最大乘积。数据保证有解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002060"/>
                </a:solidFill>
                <a:ea typeface="黑体" panose="02010609060101010101" pitchFamily="49" charset="-122"/>
              </a:rPr>
              <a:t>50</a:t>
            </a:r>
            <a:endParaRPr lang="en-US" altLang="zh-CN" sz="1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589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27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030856" y="734495"/>
            <a:ext cx="5407268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判断质数 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987E0-C553-9EDF-97F9-000FFD02774A}"/>
              </a:ext>
            </a:extLst>
          </p:cNvPr>
          <p:cNvSpPr txBox="1"/>
          <p:nvPr/>
        </p:nvSpPr>
        <p:spPr>
          <a:xfrm>
            <a:off x="6593910" y="747251"/>
            <a:ext cx="5407268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--)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)&amp;&amp;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7422" y="-1"/>
            <a:ext cx="10441859" cy="747252"/>
            <a:chOff x="954785" y="-81383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54785" y="-81383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程序阅读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12AB4EF-FE18-AF82-1EAC-4D03E55AF266}"/>
              </a:ext>
            </a:extLst>
          </p:cNvPr>
          <p:cNvSpPr txBox="1"/>
          <p:nvPr/>
        </p:nvSpPr>
        <p:spPr>
          <a:xfrm>
            <a:off x="1442131" y="1736295"/>
            <a:ext cx="3244947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bits/stdc++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b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EC2C8-506F-E5CF-A832-74ED6500620B}"/>
              </a:ext>
            </a:extLst>
          </p:cNvPr>
          <p:cNvSpPr txBox="1"/>
          <p:nvPr/>
        </p:nvSpPr>
        <p:spPr>
          <a:xfrm>
            <a:off x="7442719" y="1859405"/>
            <a:ext cx="3244947" cy="3262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b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6061A3B-C153-CBCD-4014-C9F07C49B303}"/>
              </a:ext>
            </a:extLst>
          </p:cNvPr>
          <p:cNvSpPr/>
          <p:nvPr/>
        </p:nvSpPr>
        <p:spPr>
          <a:xfrm>
            <a:off x="4926563" y="3359020"/>
            <a:ext cx="2407298" cy="382555"/>
          </a:xfrm>
          <a:prstGeom prst="rightArrow">
            <a:avLst>
              <a:gd name="adj1" fmla="val 50000"/>
              <a:gd name="adj2" fmla="val 89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9AE5A5-81EE-A2D6-5501-8837ADEF2CC2}"/>
              </a:ext>
            </a:extLst>
          </p:cNvPr>
          <p:cNvSpPr txBox="1"/>
          <p:nvPr/>
        </p:nvSpPr>
        <p:spPr>
          <a:xfrm>
            <a:off x="5489510" y="3220535"/>
            <a:ext cx="121298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732111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哥德巴赫猜想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0"/>
            <a:ext cx="10441859" cy="48013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伟大的哥德巴赫猜想是：任何一个大于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的偶数总可以分解为两个质数之和。现在请你编程验证哥德巴赫猜想，即输入一个大于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的偶数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，将其分解为两个质数之和输出。如果有多种分解答案，请输出字典序最小的那一个。</a:t>
            </a:r>
            <a:endParaRPr lang="zh-CN" altLang="en-US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zh-CN" altLang="en-US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一行一个正整数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4&lt;=n&lt;=1000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一行一个表达式，表示字典序最小的一种分解方法。</a:t>
            </a:r>
            <a:endParaRPr lang="zh-CN" altLang="en-US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6=3+3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14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14=3+11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90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771831" y="725567"/>
            <a:ext cx="5583701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sqrt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09C3B-C8B2-DAD9-6261-2A8650A81A93}"/>
              </a:ext>
            </a:extLst>
          </p:cNvPr>
          <p:cNvSpPr txBox="1"/>
          <p:nvPr/>
        </p:nvSpPr>
        <p:spPr>
          <a:xfrm>
            <a:off x="6488499" y="740802"/>
            <a:ext cx="5583701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两个数的和 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zh-CN" altLang="en-US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)&amp;&amp;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"="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"+"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知识总结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656764" y="1884563"/>
            <a:ext cx="7975301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了解函数的基本概念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掌握函数的定义与调用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108348" y="1061774"/>
            <a:ext cx="8640517" cy="32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了解函数概念及其基本作用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学习函数参数传递方式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学习利用函数进行模块化编程和代码复用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函数的概念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3F81564F-BB06-CA73-0619-3A787859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945" y="965633"/>
            <a:ext cx="9425889" cy="71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函数是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一个黑盒子，你给函数一个输入，函数就会给出一个输出。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07BB2B-5766-6335-2DB4-F04487D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59" y="2133736"/>
            <a:ext cx="3571233" cy="35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7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函数的概念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3F81564F-BB06-CA73-0619-3A787859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54" y="1254882"/>
            <a:ext cx="9425889" cy="492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函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数是指一段可以直接被另一段程序或代码应用的程序或代码。也叫子程序、方法</a:t>
            </a: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。</a:t>
            </a:r>
            <a:endParaRPr lang="en-US" altLang="zh-CN" sz="2000">
              <a:solidFill>
                <a:srgbClr val="00206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在程序设计中，通常将一些常用的功能模块编写成函数，放在函数库中供公共选用。要善于利用函数，以减少重复编写程序段的工作量。</a:t>
            </a:r>
            <a:endParaRPr lang="en-US" altLang="zh-CN" sz="2000">
              <a:solidFill>
                <a:srgbClr val="00206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函数在程序设计中的作用主要有两个，一是“代码重用”；二是“问题分解”。</a:t>
            </a: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通过调用函数减少重复代码的编写。</a:t>
            </a: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lang="en-US" altLang="zh-CN" sz="2000">
                <a:solidFill>
                  <a:srgbClr val="002060"/>
                </a:solidFill>
                <a:latin typeface="+mn-ea"/>
                <a:ea typeface="+mn-ea"/>
              </a:rPr>
              <a:t>2.</a:t>
            </a: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利用函数对问题进行分解，分步，将一个大问题分为几个小问题，逐步解决。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206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函数语法格式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3F81564F-BB06-CA73-0619-3A787859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013" y="2477191"/>
            <a:ext cx="8323141" cy="397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>
                <a:solidFill>
                  <a:srgbClr val="7A3E9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typeName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</a:t>
            </a:r>
            <a:r>
              <a:rPr lang="en-US" altLang="zh-CN" sz="2400" b="1">
                <a:solidFill>
                  <a:srgbClr val="AA373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functionName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zh-CN" sz="2400" b="1">
                <a:solidFill>
                  <a:srgbClr val="7A3E9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parameterList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){</a:t>
            </a:r>
            <a:endParaRPr lang="en-US" altLang="zh-CN" sz="2400" b="0"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en-US" altLang="zh-CN" sz="2400" b="0" i="1">
                <a:solidFill>
                  <a:srgbClr val="AAAA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// </a:t>
            </a:r>
            <a:r>
              <a:rPr lang="zh-CN" altLang="en-US" sz="2400" b="0" i="1">
                <a:solidFill>
                  <a:srgbClr val="AAAA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函数体</a:t>
            </a:r>
            <a:endParaRPr lang="zh-CN" altLang="en-US" sz="2400" b="0"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zh-CN" altLang="en-US" sz="2400" b="0"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2400" b="0">
                <a:solidFill>
                  <a:srgbClr val="4B6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value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altLang="zh-CN" sz="2400" b="0"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en-US" altLang="zh-CN" sz="2400" b="0">
                <a:solidFill>
                  <a:srgbClr val="77777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altLang="zh-CN" sz="2400" b="0"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说明：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7A3E9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typeName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JetBrains Mono" panose="02000009000000000000" pitchFamily="49" charset="0"/>
                <a:ea typeface="黑体" panose="02010609060101010101" pitchFamily="49" charset="-122"/>
                <a:cs typeface="JetBrains Mono" panose="02000009000000000000" pitchFamily="49" charset="0"/>
              </a:rPr>
              <a:t> //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JetBrains Mono" panose="02000009000000000000" pitchFamily="49" charset="0"/>
                <a:ea typeface="黑体" panose="02010609060101010101" pitchFamily="49" charset="-122"/>
                <a:cs typeface="JetBrains Mono" panose="02000009000000000000" pitchFamily="49" charset="0"/>
              </a:rPr>
              <a:t>函数返回值类型名称</a:t>
            </a:r>
            <a:endParaRPr lang="en-US" altLang="zh-CN" sz="2000" b="1">
              <a:solidFill>
                <a:srgbClr val="FF0000"/>
              </a:solidFill>
              <a:effectLst/>
              <a:latin typeface="JetBrains Mono" panose="02000009000000000000" pitchFamily="49" charset="0"/>
              <a:ea typeface="黑体" panose="02010609060101010101" pitchFamily="49" charset="-122"/>
              <a:cs typeface="JetBrains Mono" panose="02000009000000000000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AA373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functionName //</a:t>
            </a:r>
            <a:r>
              <a:rPr lang="zh-CN" altLang="en-US" sz="2000" b="1">
                <a:solidFill>
                  <a:srgbClr val="AA373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函数名称，要求符合命名规则</a:t>
            </a:r>
            <a:endParaRPr lang="en-US" altLang="zh-CN" sz="2000" b="1">
              <a:solidFill>
                <a:srgbClr val="AA373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7A3E9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parameterList //</a:t>
            </a:r>
            <a:r>
              <a:rPr lang="zh-CN" altLang="en-US" sz="2000" b="1">
                <a:solidFill>
                  <a:srgbClr val="7A3E9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参数列表</a:t>
            </a:r>
            <a:endParaRPr lang="en-US" altLang="zh-CN" sz="2000" b="1">
              <a:solidFill>
                <a:srgbClr val="7A3E9D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 //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返回值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8F632903-57AB-7988-D6F6-72891FA8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945" y="779472"/>
            <a:ext cx="9425889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函数可以接收若干值，这叫做函数的参数。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函数也可以返回某个值，这叫做函数的返回值。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声明一个函数，我们需要返回值类型、函数的名称，以及参数列表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463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49845</TotalTime>
  <Words>4131</Words>
  <Application>Microsoft Office PowerPoint</Application>
  <PresentationFormat>宽屏</PresentationFormat>
  <Paragraphs>304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175</cp:revision>
  <dcterms:created xsi:type="dcterms:W3CDTF">2022-02-13T07:09:00Z</dcterms:created>
  <dcterms:modified xsi:type="dcterms:W3CDTF">2022-11-25T07:59:08Z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