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sldIdLst>
    <p:sldId id="256" r:id="rId2"/>
    <p:sldId id="257" r:id="rId3"/>
    <p:sldId id="277" r:id="rId4"/>
    <p:sldId id="585" r:id="rId5"/>
    <p:sldId id="586" r:id="rId6"/>
    <p:sldId id="637" r:id="rId7"/>
    <p:sldId id="636" r:id="rId8"/>
    <p:sldId id="638" r:id="rId9"/>
    <p:sldId id="629" r:id="rId10"/>
    <p:sldId id="394" r:id="rId11"/>
    <p:sldId id="639" r:id="rId12"/>
    <p:sldId id="641" r:id="rId13"/>
    <p:sldId id="642" r:id="rId14"/>
    <p:sldId id="643" r:id="rId15"/>
    <p:sldId id="649" r:id="rId16"/>
    <p:sldId id="620" r:id="rId17"/>
    <p:sldId id="644" r:id="rId18"/>
    <p:sldId id="645" r:id="rId19"/>
    <p:sldId id="647" r:id="rId20"/>
    <p:sldId id="646" r:id="rId21"/>
    <p:sldId id="648" r:id="rId22"/>
    <p:sldId id="258" r:id="rId23"/>
    <p:sldId id="584" r:id="rId24"/>
    <p:sldId id="650" r:id="rId25"/>
    <p:sldId id="590" r:id="rId26"/>
    <p:sldId id="651" r:id="rId27"/>
    <p:sldId id="600" r:id="rId28"/>
    <p:sldId id="652" r:id="rId29"/>
    <p:sldId id="653" r:id="rId30"/>
    <p:sldId id="654" r:id="rId31"/>
    <p:sldId id="583" r:id="rId32"/>
    <p:sldId id="581" r:id="rId33"/>
    <p:sldId id="627" r:id="rId34"/>
    <p:sldId id="552" r:id="rId35"/>
    <p:sldId id="602" r:id="rId36"/>
    <p:sldId id="603" r:id="rId37"/>
    <p:sldId id="604" r:id="rId38"/>
    <p:sldId id="605" r:id="rId39"/>
    <p:sldId id="606" r:id="rId40"/>
    <p:sldId id="607" r:id="rId41"/>
    <p:sldId id="608" r:id="rId42"/>
    <p:sldId id="609" r:id="rId43"/>
    <p:sldId id="610" r:id="rId44"/>
    <p:sldId id="611" r:id="rId45"/>
    <p:sldId id="612" r:id="rId46"/>
    <p:sldId id="613" r:id="rId47"/>
    <p:sldId id="614" r:id="rId48"/>
    <p:sldId id="615" r:id="rId49"/>
    <p:sldId id="616" r:id="rId50"/>
    <p:sldId id="617" r:id="rId51"/>
    <p:sldId id="618" r:id="rId52"/>
    <p:sldId id="619" r:id="rId53"/>
  </p:sldIdLst>
  <p:sldSz cx="12192000" cy="6858000"/>
  <p:notesSz cx="6858000" cy="9144000"/>
  <p:custDataLst>
    <p:tags r:id="rId5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5D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B236A-67C9-4B0B-B99E-E6A81011C42B}" type="datetimeFigureOut">
              <a:rPr lang="zh-CN" altLang="en-US" smtClean="0"/>
              <a:t>2022/12/9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57D18-222C-4FC5-9BBB-5BF12DBE52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12/9/2022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25000"/>
          </a:srgb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t>12/9/2022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11" name="图片 10"/>
            <p:cNvPicPr>
              <a:picLocks noChangeAspect="1"/>
            </p:cNvPicPr>
            <p:nvPr/>
          </p:nvPicPr>
          <p:blipFill>
            <a:blip r:embed="rId2"/>
            <a:stretch>
              <a:fillRect/>
            </a:stretch>
          </p:blipFill>
          <p:spPr>
            <a:xfrm>
              <a:off x="10358154" y="-16942"/>
              <a:ext cx="737680" cy="682811"/>
            </a:xfrm>
            <a:prstGeom prst="rect">
              <a:avLst/>
            </a:prstGeom>
          </p:spPr>
        </p:pic>
      </p:grpSp>
      <p:grpSp>
        <p:nvGrpSpPr>
          <p:cNvPr id="20" name="组合 19"/>
          <p:cNvGrpSpPr/>
          <p:nvPr/>
        </p:nvGrpSpPr>
        <p:grpSpPr>
          <a:xfrm>
            <a:off x="875069" y="4107624"/>
            <a:ext cx="10441859" cy="2298292"/>
            <a:chOff x="875070" y="3532238"/>
            <a:chExt cx="10441859" cy="2298292"/>
          </a:xfrm>
        </p:grpSpPr>
        <p:sp>
          <p:nvSpPr>
            <p:cNvPr id="9" name="矩形 8"/>
            <p:cNvSpPr/>
            <p:nvPr/>
          </p:nvSpPr>
          <p:spPr>
            <a:xfrm>
              <a:off x="875070" y="3532238"/>
              <a:ext cx="10441859" cy="2298292"/>
            </a:xfrm>
            <a:prstGeom prst="rect">
              <a:avLst/>
            </a:prstGeom>
            <a:solidFill>
              <a:srgbClr val="FFC000"/>
            </a:solidFill>
            <a:effectLst>
              <a:glow>
                <a:schemeClr val="accent1">
                  <a:alpha val="40000"/>
                </a:scheme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pPr algn="ctr">
                <a:lnSpc>
                  <a:spcPts val="0"/>
                </a:lnSpc>
              </a:pPr>
              <a:endParaRPr lang="zh-CN" altLang="en-US" sz="3200" b="1"/>
            </a:p>
          </p:txBody>
        </p:sp>
        <p:cxnSp>
          <p:nvCxnSpPr>
            <p:cNvPr id="19" name="直接连接符 18"/>
            <p:cNvCxnSpPr/>
            <p:nvPr/>
          </p:nvCxnSpPr>
          <p:spPr>
            <a:xfrm>
              <a:off x="1455174" y="5034116"/>
              <a:ext cx="928165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47198" y="4439902"/>
            <a:ext cx="9918100" cy="1015663"/>
          </a:xfrm>
          <a:prstGeom prst="rect">
            <a:avLst/>
          </a:prstGeom>
          <a:noFill/>
        </p:spPr>
        <p:txBody>
          <a:bodyPr wrap="none" lIns="91440" tIns="45720" rIns="91440" bIns="45720">
            <a:spAutoFit/>
          </a:bodyPr>
          <a:lstStyle/>
          <a:p>
            <a:pPr algn="ctr"/>
            <a:r>
              <a:rPr lang="zh-CN" altLang="en-US" sz="6000" b="1"/>
              <a:t>信息学奥林匹克竞赛</a:t>
            </a:r>
            <a:r>
              <a:rPr lang="en-US" altLang="zh-CN" sz="6000" b="1"/>
              <a:t>C++</a:t>
            </a:r>
            <a:r>
              <a:rPr lang="zh-CN" altLang="en-US" sz="6000" b="1"/>
              <a:t>教程</a:t>
            </a:r>
            <a:endParaRPr lang="zh-CN" altLang="en-US" sz="6000" b="1" cap="none" spc="50">
              <a:ln w="0"/>
              <a:solidFill>
                <a:schemeClr val="bg2"/>
              </a:solidFill>
              <a:effectLst>
                <a:innerShdw blurRad="63500" dist="50800" dir="13500000">
                  <a:srgbClr val="000000">
                    <a:alpha val="50000"/>
                  </a:srgbClr>
                </a:innerShdw>
              </a:effectLst>
            </a:endParaRPr>
          </a:p>
        </p:txBody>
      </p:sp>
      <p:grpSp>
        <p:nvGrpSpPr>
          <p:cNvPr id="29" name="组合 28"/>
          <p:cNvGrpSpPr/>
          <p:nvPr/>
        </p:nvGrpSpPr>
        <p:grpSpPr>
          <a:xfrm>
            <a:off x="3936534" y="1069497"/>
            <a:ext cx="4318931" cy="2761781"/>
            <a:chOff x="3846782" y="1250878"/>
            <a:chExt cx="4318931" cy="2761781"/>
          </a:xfrm>
        </p:grpSpPr>
        <p:pic>
          <p:nvPicPr>
            <p:cNvPr id="8" name="图片 7"/>
            <p:cNvPicPr>
              <a:picLocks noChangeAspect="1"/>
            </p:cNvPicPr>
            <p:nvPr/>
          </p:nvPicPr>
          <p:blipFill>
            <a:blip r:embed="rId3"/>
            <a:stretch>
              <a:fillRect/>
            </a:stretch>
          </p:blipFill>
          <p:spPr>
            <a:xfrm>
              <a:off x="3846785" y="1281749"/>
              <a:ext cx="4318928" cy="2730910"/>
            </a:xfrm>
            <a:prstGeom prst="rect">
              <a:avLst/>
            </a:prstGeom>
          </p:spPr>
        </p:pic>
        <p:pic>
          <p:nvPicPr>
            <p:cNvPr id="23" name="图片 22"/>
            <p:cNvPicPr>
              <a:picLocks noChangeAspect="1"/>
            </p:cNvPicPr>
            <p:nvPr/>
          </p:nvPicPr>
          <p:blipFill>
            <a:blip r:embed="rId4"/>
            <a:stretch>
              <a:fillRect/>
            </a:stretch>
          </p:blipFill>
          <p:spPr>
            <a:xfrm>
              <a:off x="5217570" y="1250878"/>
              <a:ext cx="1577355" cy="666052"/>
            </a:xfrm>
            <a:prstGeom prst="rect">
              <a:avLst/>
            </a:prstGeom>
          </p:spPr>
        </p:pic>
        <p:pic>
          <p:nvPicPr>
            <p:cNvPr id="25" name="图片 24"/>
            <p:cNvPicPr>
              <a:picLocks noChangeAspect="1"/>
            </p:cNvPicPr>
            <p:nvPr/>
          </p:nvPicPr>
          <p:blipFill>
            <a:blip r:embed="rId5"/>
            <a:stretch>
              <a:fillRect/>
            </a:stretch>
          </p:blipFill>
          <p:spPr>
            <a:xfrm>
              <a:off x="3846782" y="1288037"/>
              <a:ext cx="1284031" cy="1284031"/>
            </a:xfrm>
            <a:prstGeom prst="rect">
              <a:avLst/>
            </a:prstGeom>
          </p:spPr>
        </p:pic>
        <p:pic>
          <p:nvPicPr>
            <p:cNvPr id="27" name="图片 26"/>
            <p:cNvPicPr>
              <a:picLocks noChangeAspect="1"/>
            </p:cNvPicPr>
            <p:nvPr/>
          </p:nvPicPr>
          <p:blipFill>
            <a:blip r:embed="rId6"/>
            <a:stretch>
              <a:fillRect/>
            </a:stretch>
          </p:blipFill>
          <p:spPr>
            <a:xfrm>
              <a:off x="7179141" y="1495772"/>
              <a:ext cx="686633" cy="434281"/>
            </a:xfrm>
            <a:prstGeom prst="rect">
              <a:avLst/>
            </a:prstGeom>
          </p:spPr>
        </p:pic>
      </p:grpSp>
      <p:sp>
        <p:nvSpPr>
          <p:cNvPr id="30" name="文本框 29"/>
          <p:cNvSpPr txBox="1"/>
          <p:nvPr/>
        </p:nvSpPr>
        <p:spPr>
          <a:xfrm>
            <a:off x="875069" y="5823043"/>
            <a:ext cx="2959510" cy="369332"/>
          </a:xfrm>
          <a:prstGeom prst="rect">
            <a:avLst/>
          </a:prstGeom>
          <a:noFill/>
        </p:spPr>
        <p:txBody>
          <a:bodyPr wrap="square" rtlCol="0">
            <a:spAutoFit/>
          </a:bodyPr>
          <a:lstStyle/>
          <a:p>
            <a:pPr algn="ctr"/>
            <a:r>
              <a:rPr lang="en-US" altLang="zh-CN"/>
              <a:t>Feb,2022 ver 0.1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54785" y="-32221"/>
            <a:ext cx="10441859" cy="747252"/>
            <a:chOff x="954785" y="-81383"/>
            <a:chExt cx="10441859" cy="747252"/>
          </a:xfrm>
        </p:grpSpPr>
        <p:sp>
          <p:nvSpPr>
            <p:cNvPr id="4" name="矩形 3"/>
            <p:cNvSpPr/>
            <p:nvPr/>
          </p:nvSpPr>
          <p:spPr>
            <a:xfrm>
              <a:off x="954785" y="-81383"/>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选择排序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7" name="图片 6">
            <a:extLst>
              <a:ext uri="{FF2B5EF4-FFF2-40B4-BE49-F238E27FC236}">
                <a16:creationId xmlns:a16="http://schemas.microsoft.com/office/drawing/2014/main" id="{9D5519BD-47EA-97F3-F3AB-1C289FD8D8EA}"/>
              </a:ext>
            </a:extLst>
          </p:cNvPr>
          <p:cNvPicPr>
            <a:picLocks noChangeAspect="1"/>
          </p:cNvPicPr>
          <p:nvPr/>
        </p:nvPicPr>
        <p:blipFill>
          <a:blip r:embed="rId3"/>
          <a:stretch>
            <a:fillRect/>
          </a:stretch>
        </p:blipFill>
        <p:spPr>
          <a:xfrm>
            <a:off x="1855660" y="3142555"/>
            <a:ext cx="7724775" cy="2362200"/>
          </a:xfrm>
          <a:prstGeom prst="rect">
            <a:avLst/>
          </a:prstGeom>
        </p:spPr>
      </p:pic>
      <p:sp>
        <p:nvSpPr>
          <p:cNvPr id="9" name="文本框 8">
            <a:extLst>
              <a:ext uri="{FF2B5EF4-FFF2-40B4-BE49-F238E27FC236}">
                <a16:creationId xmlns:a16="http://schemas.microsoft.com/office/drawing/2014/main" id="{5D38FE2E-3915-D294-9229-4C0B91A5E8BD}"/>
              </a:ext>
            </a:extLst>
          </p:cNvPr>
          <p:cNvSpPr txBox="1"/>
          <p:nvPr/>
        </p:nvSpPr>
        <p:spPr>
          <a:xfrm>
            <a:off x="1124140" y="947842"/>
            <a:ext cx="9714548" cy="1015663"/>
          </a:xfrm>
          <a:prstGeom prst="rect">
            <a:avLst/>
          </a:prstGeom>
          <a:noFill/>
        </p:spPr>
        <p:txBody>
          <a:bodyPr wrap="square">
            <a:spAutoFit/>
          </a:bodyPr>
          <a:lstStyle/>
          <a:p>
            <a:r>
              <a:rPr lang="zh-CN" altLang="en-US" sz="2000" dirty="0">
                <a:solidFill>
                  <a:srgbClr val="FF0000"/>
                </a:solidFill>
                <a:latin typeface="+mn-ea"/>
              </a:rPr>
              <a:t>选择排序</a:t>
            </a:r>
            <a:r>
              <a:rPr lang="zh-CN" altLang="en-US" sz="2000" dirty="0">
                <a:solidFill>
                  <a:schemeClr val="bg2"/>
                </a:solidFill>
                <a:latin typeface="+mn-ea"/>
              </a:rPr>
              <a:t>的基本思想是：比较当前数字，和他之后的所有数字，始终选择大的</a:t>
            </a:r>
            <a:r>
              <a:rPr lang="en-US" altLang="zh-CN" sz="2000" dirty="0">
                <a:solidFill>
                  <a:schemeClr val="bg2"/>
                </a:solidFill>
                <a:latin typeface="+mn-ea"/>
              </a:rPr>
              <a:t>(</a:t>
            </a:r>
            <a:r>
              <a:rPr lang="zh-CN" altLang="en-US" sz="2000" dirty="0">
                <a:solidFill>
                  <a:schemeClr val="bg2"/>
                </a:solidFill>
                <a:latin typeface="+mn-ea"/>
              </a:rPr>
              <a:t>小的</a:t>
            </a:r>
            <a:r>
              <a:rPr lang="en-US" altLang="zh-CN" sz="2000" dirty="0">
                <a:solidFill>
                  <a:schemeClr val="bg2"/>
                </a:solidFill>
                <a:latin typeface="+mn-ea"/>
              </a:rPr>
              <a:t>)</a:t>
            </a:r>
            <a:r>
              <a:rPr lang="zh-CN" altLang="en-US" sz="2000" dirty="0">
                <a:solidFill>
                  <a:schemeClr val="bg2"/>
                </a:solidFill>
                <a:latin typeface="+mn-ea"/>
              </a:rPr>
              <a:t>放在前面，这样所有位置都比较完毕以后，一串数字就会按照从大到小</a:t>
            </a:r>
            <a:r>
              <a:rPr lang="en-US" altLang="zh-CN" sz="2000" dirty="0">
                <a:solidFill>
                  <a:schemeClr val="bg2"/>
                </a:solidFill>
                <a:latin typeface="+mn-ea"/>
              </a:rPr>
              <a:t>(</a:t>
            </a:r>
            <a:r>
              <a:rPr lang="zh-CN" altLang="en-US" sz="2000" dirty="0">
                <a:solidFill>
                  <a:schemeClr val="bg2"/>
                </a:solidFill>
                <a:latin typeface="+mn-ea"/>
              </a:rPr>
              <a:t>由小到大</a:t>
            </a:r>
            <a:r>
              <a:rPr lang="en-US" altLang="zh-CN" sz="2000" dirty="0">
                <a:solidFill>
                  <a:schemeClr val="bg2"/>
                </a:solidFill>
                <a:latin typeface="+mn-ea"/>
              </a:rPr>
              <a:t>)</a:t>
            </a:r>
            <a:r>
              <a:rPr lang="zh-CN" altLang="en-US" sz="2000" dirty="0">
                <a:solidFill>
                  <a:schemeClr val="bg2"/>
                </a:solidFill>
                <a:latin typeface="+mn-ea"/>
              </a:rPr>
              <a:t>的顺序排列了。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选择排序核心代码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文本框 1">
            <a:extLst>
              <a:ext uri="{FF2B5EF4-FFF2-40B4-BE49-F238E27FC236}">
                <a16:creationId xmlns:a16="http://schemas.microsoft.com/office/drawing/2014/main" id="{6F98E627-B7D6-5A35-406A-BB607565EA1D}"/>
              </a:ext>
            </a:extLst>
          </p:cNvPr>
          <p:cNvSpPr txBox="1"/>
          <p:nvPr/>
        </p:nvSpPr>
        <p:spPr>
          <a:xfrm>
            <a:off x="2243703" y="747252"/>
            <a:ext cx="7348423" cy="4708981"/>
          </a:xfrm>
          <a:prstGeom prst="rect">
            <a:avLst/>
          </a:prstGeom>
          <a:solidFill>
            <a:schemeClr val="accent6">
              <a:lumMod val="40000"/>
              <a:lumOff val="60000"/>
            </a:schemeClr>
          </a:solidFill>
        </p:spPr>
        <p:txBody>
          <a:bodyPr wrap="square">
            <a:spAutoFit/>
          </a:bodyPr>
          <a:lstStyle/>
          <a:p>
            <a:endParaRPr lang="en-US" altLang="zh-CN" sz="2000" b="1" dirty="0">
              <a:solidFill>
                <a:srgbClr val="C10000"/>
              </a:solidFill>
              <a:effectLst/>
              <a:latin typeface="JetBrains Mono" panose="02000009000000000000" pitchFamily="49" charset="0"/>
            </a:endParaRPr>
          </a:p>
          <a:p>
            <a:r>
              <a:rPr lang="en-US" altLang="zh-CN" sz="2400" b="1" dirty="0">
                <a:solidFill>
                  <a:srgbClr val="0033B3"/>
                </a:solidFill>
                <a:effectLst/>
                <a:latin typeface="JetBrains Mono" panose="02000009000000000000" pitchFamily="49" charset="0"/>
              </a:rPr>
              <a:t>//</a:t>
            </a:r>
            <a:r>
              <a:rPr lang="zh-CN" altLang="en-US" sz="2400" b="1" dirty="0">
                <a:solidFill>
                  <a:srgbClr val="0033B3"/>
                </a:solidFill>
                <a:effectLst/>
                <a:latin typeface="JetBrains Mono" panose="02000009000000000000" pitchFamily="49" charset="0"/>
              </a:rPr>
              <a:t>从小到大</a:t>
            </a:r>
            <a:endParaRPr lang="en-US" altLang="zh-CN" sz="2400" b="1" dirty="0">
              <a:solidFill>
                <a:srgbClr val="0033B3"/>
              </a:solidFill>
              <a:effectLst/>
              <a:latin typeface="JetBrains Mono" panose="02000009000000000000" pitchFamily="49" charset="0"/>
            </a:endParaRPr>
          </a:p>
          <a:p>
            <a:r>
              <a:rPr lang="en-US" altLang="zh-CN" sz="2400" b="1" dirty="0">
                <a:solidFill>
                  <a:srgbClr val="0033B3"/>
                </a:solidFill>
                <a:effectLst/>
                <a:latin typeface="JetBrains Mono" panose="02000009000000000000" pitchFamily="49" charset="0"/>
              </a:rPr>
              <a:t>for</a:t>
            </a:r>
            <a:r>
              <a:rPr lang="en-US" altLang="zh-CN" sz="2400" b="1" dirty="0">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&lt;</a:t>
            </a:r>
            <a:r>
              <a:rPr lang="en-US" altLang="zh-CN" sz="2400" dirty="0" err="1">
                <a:solidFill>
                  <a:srgbClr val="400080"/>
                </a:solidFill>
                <a:effectLst/>
                <a:latin typeface="JetBrains Mono" panose="02000009000000000000" pitchFamily="49" charset="0"/>
              </a:rPr>
              <a:t>n</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for</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&lt;=</a:t>
            </a:r>
            <a:r>
              <a:rPr lang="en-US" altLang="zh-CN" sz="2400" dirty="0" err="1">
                <a:solidFill>
                  <a:srgbClr val="400080"/>
                </a:solidFill>
                <a:effectLst/>
                <a:latin typeface="JetBrains Mono" panose="02000009000000000000" pitchFamily="49" charset="0"/>
              </a:rPr>
              <a:t>n</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if</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]&gt;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dirty="0">
                <a:solidFill>
                  <a:srgbClr val="00627A"/>
                </a:solidFill>
                <a:effectLst/>
                <a:latin typeface="JetBrains Mono" panose="02000009000000000000" pitchFamily="49" charset="0"/>
              </a:rPr>
              <a:t>swap</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 </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3200" dirty="0">
                <a:solidFill>
                  <a:srgbClr val="000000"/>
                </a:solidFill>
                <a:effectLst/>
              </a:rPr>
              <a:t> </a:t>
            </a:r>
            <a:endParaRPr lang="en-US" altLang="zh-CN" sz="3200" b="1" dirty="0">
              <a:solidFill>
                <a:srgbClr val="C10000"/>
              </a:solidFill>
              <a:latin typeface="JetBrains Mono" panose="02000009000000000000" pitchFamily="49" charset="0"/>
            </a:endParaRPr>
          </a:p>
          <a:p>
            <a:endParaRPr lang="en-US" altLang="zh-CN" sz="2400" b="1" dirty="0">
              <a:solidFill>
                <a:srgbClr val="0033B3"/>
              </a:solidFill>
              <a:latin typeface="JetBrains Mono" panose="02000009000000000000" pitchFamily="49" charset="0"/>
            </a:endParaRPr>
          </a:p>
          <a:p>
            <a:r>
              <a:rPr lang="en-US" altLang="zh-CN" sz="2400" b="1" dirty="0">
                <a:solidFill>
                  <a:srgbClr val="0033B3"/>
                </a:solidFill>
                <a:latin typeface="JetBrains Mono" panose="02000009000000000000" pitchFamily="49" charset="0"/>
              </a:rPr>
              <a:t>//</a:t>
            </a:r>
            <a:r>
              <a:rPr lang="zh-CN" altLang="en-US" sz="2400" b="1" dirty="0">
                <a:solidFill>
                  <a:srgbClr val="0033B3"/>
                </a:solidFill>
                <a:latin typeface="JetBrains Mono" panose="02000009000000000000" pitchFamily="49" charset="0"/>
              </a:rPr>
              <a:t>从大到小</a:t>
            </a:r>
            <a:endParaRPr lang="en-US" altLang="zh-CN" sz="2400" b="1" dirty="0">
              <a:solidFill>
                <a:srgbClr val="0033B3"/>
              </a:solidFill>
              <a:latin typeface="JetBrains Mono" panose="02000009000000000000" pitchFamily="49" charset="0"/>
            </a:endParaRPr>
          </a:p>
          <a:p>
            <a:r>
              <a:rPr lang="en-US" altLang="zh-CN" sz="2400" b="1" dirty="0">
                <a:solidFill>
                  <a:srgbClr val="0033B3"/>
                </a:solidFill>
                <a:effectLst/>
                <a:latin typeface="JetBrains Mono" panose="02000009000000000000" pitchFamily="49" charset="0"/>
              </a:rPr>
              <a:t>for</a:t>
            </a:r>
            <a:r>
              <a:rPr lang="en-US" altLang="zh-CN" sz="2400" b="1" dirty="0">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&lt;</a:t>
            </a:r>
            <a:r>
              <a:rPr lang="en-US" altLang="zh-CN" sz="2400" dirty="0" err="1">
                <a:solidFill>
                  <a:srgbClr val="400080"/>
                </a:solidFill>
                <a:effectLst/>
                <a:latin typeface="JetBrains Mono" panose="02000009000000000000" pitchFamily="49" charset="0"/>
              </a:rPr>
              <a:t>n</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for</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&lt;=</a:t>
            </a:r>
            <a:r>
              <a:rPr lang="en-US" altLang="zh-CN" sz="2400" dirty="0" err="1">
                <a:solidFill>
                  <a:srgbClr val="400080"/>
                </a:solidFill>
                <a:effectLst/>
                <a:latin typeface="JetBrains Mono" panose="02000009000000000000" pitchFamily="49" charset="0"/>
              </a:rPr>
              <a:t>n</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if</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]&lt;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dirty="0">
                <a:solidFill>
                  <a:srgbClr val="00627A"/>
                </a:solidFill>
                <a:effectLst/>
                <a:latin typeface="JetBrains Mono" panose="02000009000000000000" pitchFamily="49" charset="0"/>
              </a:rPr>
              <a:t>swap</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 </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3200" dirty="0">
                <a:solidFill>
                  <a:srgbClr val="000000"/>
                </a:solidFill>
                <a:effectLst/>
              </a:rPr>
              <a:t> </a:t>
            </a:r>
            <a:endParaRPr lang="en-US" altLang="zh-CN" sz="3200" b="1" dirty="0">
              <a:solidFill>
                <a:srgbClr val="C10000"/>
              </a:solidFill>
              <a:latin typeface="JetBrains Mono" panose="02000009000000000000" pitchFamily="49" charset="0"/>
            </a:endParaRPr>
          </a:p>
        </p:txBody>
      </p:sp>
      <p:sp>
        <p:nvSpPr>
          <p:cNvPr id="6" name="文本框 5">
            <a:extLst>
              <a:ext uri="{FF2B5EF4-FFF2-40B4-BE49-F238E27FC236}">
                <a16:creationId xmlns:a16="http://schemas.microsoft.com/office/drawing/2014/main" id="{5F4F9596-C4E5-9854-E453-297DF9F381F4}"/>
              </a:ext>
            </a:extLst>
          </p:cNvPr>
          <p:cNvSpPr txBox="1"/>
          <p:nvPr/>
        </p:nvSpPr>
        <p:spPr>
          <a:xfrm>
            <a:off x="967842" y="5233664"/>
            <a:ext cx="10349087" cy="1040221"/>
          </a:xfrm>
          <a:prstGeom prst="rect">
            <a:avLst/>
          </a:prstGeom>
          <a:noFill/>
        </p:spPr>
        <p:txBody>
          <a:bodyPr wrap="square" rtlCol="0">
            <a:spAutoFit/>
          </a:bodyPr>
          <a:lstStyle/>
          <a:p>
            <a:pPr algn="l">
              <a:lnSpc>
                <a:spcPct val="200000"/>
              </a:lnSpc>
            </a:pPr>
            <a:r>
              <a:rPr lang="zh-CN" altLang="en-US" sz="3600" b="1" dirty="0">
                <a:solidFill>
                  <a:srgbClr val="FF0000"/>
                </a:solidFill>
              </a:rPr>
              <a:t>注意：以上代码中的待排序数组元素索引值为</a:t>
            </a:r>
            <a:r>
              <a:rPr lang="en-US" altLang="zh-CN" sz="3600" b="1" dirty="0">
                <a:solidFill>
                  <a:srgbClr val="FF0000"/>
                </a:solidFill>
              </a:rPr>
              <a:t>1~n</a:t>
            </a:r>
            <a:endParaRPr lang="zh-CN" altLang="en-US" sz="3600" b="1" dirty="0">
              <a:solidFill>
                <a:srgbClr val="FF0000"/>
              </a:solidFill>
            </a:endParaRPr>
          </a:p>
        </p:txBody>
      </p:sp>
    </p:spTree>
    <p:extLst>
      <p:ext uri="{BB962C8B-B14F-4D97-AF65-F5344CB8AC3E}">
        <p14:creationId xmlns:p14="http://schemas.microsoft.com/office/powerpoint/2010/main" val="62823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1" y="-70639"/>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例题</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副标题 2">
            <a:extLst>
              <a:ext uri="{FF2B5EF4-FFF2-40B4-BE49-F238E27FC236}">
                <a16:creationId xmlns:a16="http://schemas.microsoft.com/office/drawing/2014/main" id="{A81BF763-0C8C-81E6-06A9-415F7BE78F99}"/>
              </a:ext>
            </a:extLst>
          </p:cNvPr>
          <p:cNvSpPr>
            <a:spLocks noGrp="1"/>
          </p:cNvSpPr>
          <p:nvPr/>
        </p:nvSpPr>
        <p:spPr>
          <a:xfrm>
            <a:off x="875071" y="779472"/>
            <a:ext cx="9920448" cy="55084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lnSpc>
                <a:spcPct val="200000"/>
              </a:lnSpc>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sp>
        <p:nvSpPr>
          <p:cNvPr id="6" name="Rectangle 4">
            <a:extLst>
              <a:ext uri="{FF2B5EF4-FFF2-40B4-BE49-F238E27FC236}">
                <a16:creationId xmlns:a16="http://schemas.microsoft.com/office/drawing/2014/main" id="{A71C33FA-78DE-5A40-215F-30A3796A9EBE}"/>
              </a:ext>
            </a:extLst>
          </p:cNvPr>
          <p:cNvSpPr>
            <a:spLocks noChangeArrowheads="1"/>
          </p:cNvSpPr>
          <p:nvPr/>
        </p:nvSpPr>
        <p:spPr bwMode="auto">
          <a:xfrm>
            <a:off x="875070" y="644392"/>
            <a:ext cx="10441859" cy="3785652"/>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给定一个数字序列</a:t>
            </a:r>
            <a:r>
              <a:rPr lang="en-US" altLang="zh-CN" sz="2000" dirty="0">
                <a:solidFill>
                  <a:srgbClr val="002060"/>
                </a:solidFill>
                <a:latin typeface="+mj-ea"/>
                <a:ea typeface="+mj-ea"/>
              </a:rPr>
              <a:t>4</a:t>
            </a:r>
            <a:r>
              <a:rPr lang="zh-CN" altLang="en-US" sz="2000" dirty="0">
                <a:solidFill>
                  <a:srgbClr val="002060"/>
                </a:solidFill>
                <a:latin typeface="+mj-ea"/>
                <a:ea typeface="+mj-ea"/>
              </a:rPr>
              <a:t>，</a:t>
            </a:r>
            <a:r>
              <a:rPr lang="en-US" altLang="zh-CN" sz="2000" dirty="0">
                <a:solidFill>
                  <a:srgbClr val="002060"/>
                </a:solidFill>
                <a:latin typeface="+mj-ea"/>
                <a:ea typeface="+mj-ea"/>
              </a:rPr>
              <a:t>3</a:t>
            </a:r>
            <a:r>
              <a:rPr lang="zh-CN" altLang="en-US" sz="2000" dirty="0">
                <a:solidFill>
                  <a:srgbClr val="002060"/>
                </a:solidFill>
                <a:latin typeface="+mj-ea"/>
                <a:ea typeface="+mj-ea"/>
              </a:rPr>
              <a:t>，</a:t>
            </a:r>
            <a:r>
              <a:rPr lang="en-US" altLang="zh-CN" sz="2000" dirty="0">
                <a:solidFill>
                  <a:srgbClr val="002060"/>
                </a:solidFill>
                <a:latin typeface="+mj-ea"/>
                <a:ea typeface="+mj-ea"/>
              </a:rPr>
              <a:t>5</a:t>
            </a:r>
            <a:r>
              <a:rPr lang="zh-CN" altLang="en-US" sz="2000" dirty="0">
                <a:solidFill>
                  <a:srgbClr val="002060"/>
                </a:solidFill>
                <a:latin typeface="+mj-ea"/>
                <a:ea typeface="+mj-ea"/>
              </a:rPr>
              <a:t>，</a:t>
            </a:r>
            <a:r>
              <a:rPr lang="en-US" altLang="zh-CN" sz="2000" dirty="0">
                <a:solidFill>
                  <a:srgbClr val="002060"/>
                </a:solidFill>
                <a:latin typeface="+mj-ea"/>
                <a:ea typeface="+mj-ea"/>
              </a:rPr>
              <a:t>8</a:t>
            </a:r>
            <a:r>
              <a:rPr lang="zh-CN" altLang="en-US" sz="2000" dirty="0">
                <a:solidFill>
                  <a:srgbClr val="002060"/>
                </a:solidFill>
                <a:latin typeface="+mj-ea"/>
                <a:ea typeface="+mj-ea"/>
              </a:rPr>
              <a:t>，</a:t>
            </a:r>
            <a:r>
              <a:rPr lang="en-US" altLang="zh-CN" sz="2000" dirty="0">
                <a:solidFill>
                  <a:srgbClr val="002060"/>
                </a:solidFill>
                <a:latin typeface="+mj-ea"/>
                <a:ea typeface="+mj-ea"/>
              </a:rPr>
              <a:t>1</a:t>
            </a:r>
            <a:r>
              <a:rPr lang="zh-CN" altLang="en-US" sz="2000" dirty="0">
                <a:solidFill>
                  <a:srgbClr val="002060"/>
                </a:solidFill>
                <a:latin typeface="+mj-ea"/>
                <a:ea typeface="+mj-ea"/>
              </a:rPr>
              <a:t>，使用选择排序法从大到小进行排序。</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rPr>
              <a:t>从小到大输出排序后的数字序列</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zh-CN" altLang="en-US" sz="2000" b="1" dirty="0">
                <a:solidFill>
                  <a:srgbClr val="002060"/>
                </a:solidFill>
                <a:latin typeface="+mj-ea"/>
                <a:ea typeface="+mj-ea"/>
              </a:rPr>
              <a:t>无</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8 5 4 3 1</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2000" dirty="0">
              <a:solidFill>
                <a:srgbClr val="002060"/>
              </a:solidFill>
              <a:ea typeface="黑体" panose="02010609060101010101" pitchFamily="49" charset="-122"/>
            </a:endParaRPr>
          </a:p>
        </p:txBody>
      </p:sp>
    </p:spTree>
    <p:extLst>
      <p:ext uri="{BB962C8B-B14F-4D97-AF65-F5344CB8AC3E}">
        <p14:creationId xmlns:p14="http://schemas.microsoft.com/office/powerpoint/2010/main" val="345480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题目分析</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矩形 5">
            <a:extLst>
              <a:ext uri="{FF2B5EF4-FFF2-40B4-BE49-F238E27FC236}">
                <a16:creationId xmlns:a16="http://schemas.microsoft.com/office/drawing/2014/main" id="{46061614-B7D8-1CE8-DFF5-A42D8F6CC2C3}"/>
              </a:ext>
            </a:extLst>
          </p:cNvPr>
          <p:cNvSpPr/>
          <p:nvPr/>
        </p:nvSpPr>
        <p:spPr>
          <a:xfrm>
            <a:off x="1879640" y="1584325"/>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4</a:t>
            </a:r>
          </a:p>
        </p:txBody>
      </p:sp>
      <p:sp>
        <p:nvSpPr>
          <p:cNvPr id="8" name="矩形 7">
            <a:extLst>
              <a:ext uri="{FF2B5EF4-FFF2-40B4-BE49-F238E27FC236}">
                <a16:creationId xmlns:a16="http://schemas.microsoft.com/office/drawing/2014/main" id="{1995256B-8182-614A-F4BB-04D062C43E03}"/>
              </a:ext>
            </a:extLst>
          </p:cNvPr>
          <p:cNvSpPr/>
          <p:nvPr/>
        </p:nvSpPr>
        <p:spPr>
          <a:xfrm>
            <a:off x="2455585" y="158432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55" name="矩形 54">
            <a:extLst>
              <a:ext uri="{FF2B5EF4-FFF2-40B4-BE49-F238E27FC236}">
                <a16:creationId xmlns:a16="http://schemas.microsoft.com/office/drawing/2014/main" id="{1220EC17-B00D-D636-4355-E4C822CC34B4}"/>
              </a:ext>
            </a:extLst>
          </p:cNvPr>
          <p:cNvSpPr/>
          <p:nvPr/>
        </p:nvSpPr>
        <p:spPr>
          <a:xfrm>
            <a:off x="3031530" y="158432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56" name="矩形 55">
            <a:extLst>
              <a:ext uri="{FF2B5EF4-FFF2-40B4-BE49-F238E27FC236}">
                <a16:creationId xmlns:a16="http://schemas.microsoft.com/office/drawing/2014/main" id="{4D7DF682-BBA6-F682-C950-BF747E767DEC}"/>
              </a:ext>
            </a:extLst>
          </p:cNvPr>
          <p:cNvSpPr/>
          <p:nvPr/>
        </p:nvSpPr>
        <p:spPr>
          <a:xfrm>
            <a:off x="3607475" y="158432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57" name="矩形 56">
            <a:extLst>
              <a:ext uri="{FF2B5EF4-FFF2-40B4-BE49-F238E27FC236}">
                <a16:creationId xmlns:a16="http://schemas.microsoft.com/office/drawing/2014/main" id="{FD7DA695-1DD7-CF7F-869F-6F814345048F}"/>
              </a:ext>
            </a:extLst>
          </p:cNvPr>
          <p:cNvSpPr/>
          <p:nvPr/>
        </p:nvSpPr>
        <p:spPr>
          <a:xfrm>
            <a:off x="4183420" y="158432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sp>
        <p:nvSpPr>
          <p:cNvPr id="58" name="文本框 57">
            <a:extLst>
              <a:ext uri="{FF2B5EF4-FFF2-40B4-BE49-F238E27FC236}">
                <a16:creationId xmlns:a16="http://schemas.microsoft.com/office/drawing/2014/main" id="{71AAC004-B736-A51D-D489-8774933B95CB}"/>
              </a:ext>
            </a:extLst>
          </p:cNvPr>
          <p:cNvSpPr txBox="1"/>
          <p:nvPr/>
        </p:nvSpPr>
        <p:spPr>
          <a:xfrm>
            <a:off x="1362750" y="2451735"/>
            <a:ext cx="2821305" cy="368300"/>
          </a:xfrm>
          <a:prstGeom prst="rect">
            <a:avLst/>
          </a:prstGeom>
          <a:noFill/>
        </p:spPr>
        <p:txBody>
          <a:bodyPr wrap="square" rtlCol="0" anchor="t">
            <a:spAutoFit/>
          </a:bodyPr>
          <a:lstStyle/>
          <a:p>
            <a:r>
              <a:rPr lang="zh-CN" altLang="en-US">
                <a:solidFill>
                  <a:srgbClr val="002060"/>
                </a:solidFill>
              </a:rPr>
              <a:t>选取第一个位置放最大值</a:t>
            </a:r>
          </a:p>
        </p:txBody>
      </p:sp>
      <p:cxnSp>
        <p:nvCxnSpPr>
          <p:cNvPr id="77" name="直接箭头连接符 76">
            <a:extLst>
              <a:ext uri="{FF2B5EF4-FFF2-40B4-BE49-F238E27FC236}">
                <a16:creationId xmlns:a16="http://schemas.microsoft.com/office/drawing/2014/main" id="{65819AF6-668A-8BDB-263D-1F65C5A97AF3}"/>
              </a:ext>
            </a:extLst>
          </p:cNvPr>
          <p:cNvCxnSpPr/>
          <p:nvPr/>
        </p:nvCxnSpPr>
        <p:spPr>
          <a:xfrm flipV="1">
            <a:off x="2167930" y="2088515"/>
            <a:ext cx="0" cy="3600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 name="曲线连接符 17">
            <a:extLst>
              <a:ext uri="{FF2B5EF4-FFF2-40B4-BE49-F238E27FC236}">
                <a16:creationId xmlns:a16="http://schemas.microsoft.com/office/drawing/2014/main" id="{FED90543-8ACB-8AD7-AFA5-151CD40AC6B7}"/>
              </a:ext>
            </a:extLst>
          </p:cNvPr>
          <p:cNvCxnSpPr/>
          <p:nvPr/>
        </p:nvCxnSpPr>
        <p:spPr>
          <a:xfrm rot="16200000">
            <a:off x="2454315" y="1230630"/>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曲线连接符 19">
            <a:extLst>
              <a:ext uri="{FF2B5EF4-FFF2-40B4-BE49-F238E27FC236}">
                <a16:creationId xmlns:a16="http://schemas.microsoft.com/office/drawing/2014/main" id="{D85952CC-9206-1785-5066-0053BFA0B071}"/>
              </a:ext>
            </a:extLst>
          </p:cNvPr>
          <p:cNvCxnSpPr>
            <a:stCxn id="6" idx="0"/>
            <a:endCxn id="55" idx="0"/>
          </p:cNvCxnSpPr>
          <p:nvPr/>
        </p:nvCxnSpPr>
        <p:spPr>
          <a:xfrm rot="16200000">
            <a:off x="2743875" y="1008380"/>
            <a:ext cx="3175" cy="1151890"/>
          </a:xfrm>
          <a:prstGeom prst="curvedConnector3">
            <a:avLst>
              <a:gd name="adj1" fmla="val 1193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曲线连接符 21">
            <a:extLst>
              <a:ext uri="{FF2B5EF4-FFF2-40B4-BE49-F238E27FC236}">
                <a16:creationId xmlns:a16="http://schemas.microsoft.com/office/drawing/2014/main" id="{4BD17E6E-F790-721C-EC07-846846B2CEBD}"/>
              </a:ext>
            </a:extLst>
          </p:cNvPr>
          <p:cNvCxnSpPr>
            <a:stCxn id="6" idx="0"/>
            <a:endCxn id="56" idx="0"/>
          </p:cNvCxnSpPr>
          <p:nvPr/>
        </p:nvCxnSpPr>
        <p:spPr>
          <a:xfrm rot="16200000">
            <a:off x="3031530" y="720725"/>
            <a:ext cx="3175" cy="1727835"/>
          </a:xfrm>
          <a:prstGeom prst="curvedConnector3">
            <a:avLst>
              <a:gd name="adj1" fmla="val 1588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曲线连接符 22">
            <a:extLst>
              <a:ext uri="{FF2B5EF4-FFF2-40B4-BE49-F238E27FC236}">
                <a16:creationId xmlns:a16="http://schemas.microsoft.com/office/drawing/2014/main" id="{3D58BBA9-1203-418E-9C7E-1E27D81267CA}"/>
              </a:ext>
            </a:extLst>
          </p:cNvPr>
          <p:cNvCxnSpPr>
            <a:stCxn id="6" idx="0"/>
            <a:endCxn id="57" idx="0"/>
          </p:cNvCxnSpPr>
          <p:nvPr/>
        </p:nvCxnSpPr>
        <p:spPr>
          <a:xfrm rot="16200000">
            <a:off x="3319820" y="432435"/>
            <a:ext cx="3175" cy="2303780"/>
          </a:xfrm>
          <a:prstGeom prst="curvedConnector3">
            <a:avLst>
              <a:gd name="adj1" fmla="val 1895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id="{6E8A5D98-5008-91D6-608B-9D9FFD9DB637}"/>
              </a:ext>
            </a:extLst>
          </p:cNvPr>
          <p:cNvSpPr txBox="1"/>
          <p:nvPr/>
        </p:nvSpPr>
        <p:spPr>
          <a:xfrm>
            <a:off x="880344" y="1651754"/>
            <a:ext cx="858179" cy="369332"/>
          </a:xfrm>
          <a:prstGeom prst="rect">
            <a:avLst/>
          </a:prstGeom>
          <a:noFill/>
        </p:spPr>
        <p:txBody>
          <a:bodyPr wrap="square">
            <a:spAutoFit/>
          </a:bodyPr>
          <a:lstStyle/>
          <a:p>
            <a:r>
              <a:rPr lang="zh-CN" altLang="en-US" sz="1800" dirty="0">
                <a:solidFill>
                  <a:schemeClr val="bg2"/>
                </a:solidFill>
              </a:rPr>
              <a:t>第</a:t>
            </a:r>
            <a:r>
              <a:rPr lang="en-US" altLang="zh-CN" sz="1800" dirty="0">
                <a:solidFill>
                  <a:schemeClr val="bg2"/>
                </a:solidFill>
              </a:rPr>
              <a:t>1</a:t>
            </a:r>
            <a:r>
              <a:rPr lang="zh-CN" altLang="en-US" sz="1800" dirty="0">
                <a:solidFill>
                  <a:schemeClr val="bg2"/>
                </a:solidFill>
              </a:rPr>
              <a:t>轮</a:t>
            </a:r>
          </a:p>
        </p:txBody>
      </p:sp>
      <p:sp>
        <p:nvSpPr>
          <p:cNvPr id="95" name="矩形 94">
            <a:extLst>
              <a:ext uri="{FF2B5EF4-FFF2-40B4-BE49-F238E27FC236}">
                <a16:creationId xmlns:a16="http://schemas.microsoft.com/office/drawing/2014/main" id="{6E11AE37-D93F-9708-5529-EBDBC097A977}"/>
              </a:ext>
            </a:extLst>
          </p:cNvPr>
          <p:cNvSpPr/>
          <p:nvPr/>
        </p:nvSpPr>
        <p:spPr>
          <a:xfrm>
            <a:off x="1971929" y="3977919"/>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8</a:t>
            </a:r>
          </a:p>
        </p:txBody>
      </p:sp>
      <p:sp>
        <p:nvSpPr>
          <p:cNvPr id="96" name="矩形 95">
            <a:extLst>
              <a:ext uri="{FF2B5EF4-FFF2-40B4-BE49-F238E27FC236}">
                <a16:creationId xmlns:a16="http://schemas.microsoft.com/office/drawing/2014/main" id="{7A020EBE-46BA-C66C-B229-16B7CC6AD256}"/>
              </a:ext>
            </a:extLst>
          </p:cNvPr>
          <p:cNvSpPr/>
          <p:nvPr/>
        </p:nvSpPr>
        <p:spPr>
          <a:xfrm>
            <a:off x="2547874" y="3977919"/>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3</a:t>
            </a:r>
          </a:p>
        </p:txBody>
      </p:sp>
      <p:sp>
        <p:nvSpPr>
          <p:cNvPr id="97" name="矩形 96">
            <a:extLst>
              <a:ext uri="{FF2B5EF4-FFF2-40B4-BE49-F238E27FC236}">
                <a16:creationId xmlns:a16="http://schemas.microsoft.com/office/drawing/2014/main" id="{3754E6C2-8F76-EB64-10FC-E4EED14D1F8F}"/>
              </a:ext>
            </a:extLst>
          </p:cNvPr>
          <p:cNvSpPr/>
          <p:nvPr/>
        </p:nvSpPr>
        <p:spPr>
          <a:xfrm>
            <a:off x="3123819" y="397791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98" name="矩形 97">
            <a:extLst>
              <a:ext uri="{FF2B5EF4-FFF2-40B4-BE49-F238E27FC236}">
                <a16:creationId xmlns:a16="http://schemas.microsoft.com/office/drawing/2014/main" id="{16E1E200-AF08-4BF8-FDE6-F10C9B973B0E}"/>
              </a:ext>
            </a:extLst>
          </p:cNvPr>
          <p:cNvSpPr/>
          <p:nvPr/>
        </p:nvSpPr>
        <p:spPr>
          <a:xfrm>
            <a:off x="3699764" y="397791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99" name="矩形 98">
            <a:extLst>
              <a:ext uri="{FF2B5EF4-FFF2-40B4-BE49-F238E27FC236}">
                <a16:creationId xmlns:a16="http://schemas.microsoft.com/office/drawing/2014/main" id="{F2AD5764-8196-9319-055D-1BA6C9D0494B}"/>
              </a:ext>
            </a:extLst>
          </p:cNvPr>
          <p:cNvSpPr/>
          <p:nvPr/>
        </p:nvSpPr>
        <p:spPr>
          <a:xfrm>
            <a:off x="4275709" y="3977919"/>
            <a:ext cx="575945" cy="5041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100" name="直接箭头连接符 99">
            <a:extLst>
              <a:ext uri="{FF2B5EF4-FFF2-40B4-BE49-F238E27FC236}">
                <a16:creationId xmlns:a16="http://schemas.microsoft.com/office/drawing/2014/main" id="{32F3D04C-80F1-1065-8EB6-2DD92277723A}"/>
              </a:ext>
            </a:extLst>
          </p:cNvPr>
          <p:cNvCxnSpPr/>
          <p:nvPr/>
        </p:nvCxnSpPr>
        <p:spPr>
          <a:xfrm flipV="1">
            <a:off x="2835529" y="4496079"/>
            <a:ext cx="0" cy="3600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295BCBC9-D1A8-AEAB-7B7D-41FAE8879EFF}"/>
              </a:ext>
            </a:extLst>
          </p:cNvPr>
          <p:cNvSpPr txBox="1"/>
          <p:nvPr/>
        </p:nvSpPr>
        <p:spPr>
          <a:xfrm>
            <a:off x="1615694" y="4856124"/>
            <a:ext cx="3613785" cy="368300"/>
          </a:xfrm>
          <a:prstGeom prst="rect">
            <a:avLst/>
          </a:prstGeom>
          <a:noFill/>
        </p:spPr>
        <p:txBody>
          <a:bodyPr wrap="square" rtlCol="0" anchor="t">
            <a:spAutoFit/>
          </a:bodyPr>
          <a:lstStyle/>
          <a:p>
            <a:r>
              <a:rPr lang="zh-CN" altLang="en-US">
                <a:solidFill>
                  <a:srgbClr val="002060"/>
                </a:solidFill>
              </a:rPr>
              <a:t>选取第二个位置放其后的最大值</a:t>
            </a:r>
          </a:p>
        </p:txBody>
      </p:sp>
      <p:cxnSp>
        <p:nvCxnSpPr>
          <p:cNvPr id="102" name="曲线连接符 34">
            <a:extLst>
              <a:ext uri="{FF2B5EF4-FFF2-40B4-BE49-F238E27FC236}">
                <a16:creationId xmlns:a16="http://schemas.microsoft.com/office/drawing/2014/main" id="{BBA9E550-86E9-898A-FD13-BEB96A8CE36C}"/>
              </a:ext>
            </a:extLst>
          </p:cNvPr>
          <p:cNvCxnSpPr>
            <a:stCxn id="96" idx="0"/>
            <a:endCxn id="97" idx="0"/>
          </p:cNvCxnSpPr>
          <p:nvPr/>
        </p:nvCxnSpPr>
        <p:spPr>
          <a:xfrm rot="16200000">
            <a:off x="3123819" y="3690264"/>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3" name="曲线连接符 35">
            <a:extLst>
              <a:ext uri="{FF2B5EF4-FFF2-40B4-BE49-F238E27FC236}">
                <a16:creationId xmlns:a16="http://schemas.microsoft.com/office/drawing/2014/main" id="{8286D619-10B9-F0F1-54D8-D195E3A6BFD8}"/>
              </a:ext>
            </a:extLst>
          </p:cNvPr>
          <p:cNvCxnSpPr>
            <a:stCxn id="96" idx="0"/>
            <a:endCxn id="98" idx="0"/>
          </p:cNvCxnSpPr>
          <p:nvPr/>
        </p:nvCxnSpPr>
        <p:spPr>
          <a:xfrm rot="16200000">
            <a:off x="3412109" y="3401974"/>
            <a:ext cx="3175" cy="1151890"/>
          </a:xfrm>
          <a:prstGeom prst="curvedConnector3">
            <a:avLst>
              <a:gd name="adj1" fmla="val 755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曲线连接符 36">
            <a:extLst>
              <a:ext uri="{FF2B5EF4-FFF2-40B4-BE49-F238E27FC236}">
                <a16:creationId xmlns:a16="http://schemas.microsoft.com/office/drawing/2014/main" id="{ABA8872A-DE88-3C16-234A-98F2288429A8}"/>
              </a:ext>
            </a:extLst>
          </p:cNvPr>
          <p:cNvCxnSpPr>
            <a:stCxn id="96" idx="0"/>
            <a:endCxn id="99" idx="0"/>
          </p:cNvCxnSpPr>
          <p:nvPr/>
        </p:nvCxnSpPr>
        <p:spPr>
          <a:xfrm rot="16200000">
            <a:off x="3699764" y="3114319"/>
            <a:ext cx="3175" cy="1727835"/>
          </a:xfrm>
          <a:prstGeom prst="curvedConnector3">
            <a:avLst>
              <a:gd name="adj1" fmla="val 132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9BD71312-6607-63ED-C02A-115FCF9A1DA5}"/>
              </a:ext>
            </a:extLst>
          </p:cNvPr>
          <p:cNvSpPr txBox="1"/>
          <p:nvPr/>
        </p:nvSpPr>
        <p:spPr>
          <a:xfrm>
            <a:off x="933660" y="4061065"/>
            <a:ext cx="858179" cy="369332"/>
          </a:xfrm>
          <a:prstGeom prst="rect">
            <a:avLst/>
          </a:prstGeom>
          <a:noFill/>
        </p:spPr>
        <p:txBody>
          <a:bodyPr wrap="square">
            <a:spAutoFit/>
          </a:bodyPr>
          <a:lstStyle/>
          <a:p>
            <a:r>
              <a:rPr lang="zh-CN" altLang="en-US" sz="1800" dirty="0">
                <a:solidFill>
                  <a:schemeClr val="bg2"/>
                </a:solidFill>
              </a:rPr>
              <a:t>第</a:t>
            </a:r>
            <a:r>
              <a:rPr lang="en-US" altLang="zh-CN" sz="1800" dirty="0">
                <a:solidFill>
                  <a:schemeClr val="bg2"/>
                </a:solidFill>
              </a:rPr>
              <a:t>2</a:t>
            </a:r>
            <a:r>
              <a:rPr lang="zh-CN" altLang="en-US" sz="1800" dirty="0">
                <a:solidFill>
                  <a:schemeClr val="bg2"/>
                </a:solidFill>
              </a:rPr>
              <a:t>轮</a:t>
            </a:r>
          </a:p>
        </p:txBody>
      </p:sp>
      <p:sp>
        <p:nvSpPr>
          <p:cNvPr id="106" name="矩形 105">
            <a:extLst>
              <a:ext uri="{FF2B5EF4-FFF2-40B4-BE49-F238E27FC236}">
                <a16:creationId xmlns:a16="http://schemas.microsoft.com/office/drawing/2014/main" id="{0284873C-8C10-FE92-ABE5-62E569A0EF8D}"/>
              </a:ext>
            </a:extLst>
          </p:cNvPr>
          <p:cNvSpPr/>
          <p:nvPr/>
        </p:nvSpPr>
        <p:spPr>
          <a:xfrm>
            <a:off x="7134248" y="1563649"/>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107" name="矩形 106">
            <a:extLst>
              <a:ext uri="{FF2B5EF4-FFF2-40B4-BE49-F238E27FC236}">
                <a16:creationId xmlns:a16="http://schemas.microsoft.com/office/drawing/2014/main" id="{6618340B-DB46-F735-3A39-6AD1337939E0}"/>
              </a:ext>
            </a:extLst>
          </p:cNvPr>
          <p:cNvSpPr/>
          <p:nvPr/>
        </p:nvSpPr>
        <p:spPr>
          <a:xfrm>
            <a:off x="7710193" y="1563649"/>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5</a:t>
            </a:r>
          </a:p>
        </p:txBody>
      </p:sp>
      <p:sp>
        <p:nvSpPr>
          <p:cNvPr id="108" name="矩形 107">
            <a:extLst>
              <a:ext uri="{FF2B5EF4-FFF2-40B4-BE49-F238E27FC236}">
                <a16:creationId xmlns:a16="http://schemas.microsoft.com/office/drawing/2014/main" id="{CEA7E6AB-53FC-D090-5574-48423FDB018B}"/>
              </a:ext>
            </a:extLst>
          </p:cNvPr>
          <p:cNvSpPr/>
          <p:nvPr/>
        </p:nvSpPr>
        <p:spPr>
          <a:xfrm>
            <a:off x="8286138" y="1563649"/>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109" name="矩形 108">
            <a:extLst>
              <a:ext uri="{FF2B5EF4-FFF2-40B4-BE49-F238E27FC236}">
                <a16:creationId xmlns:a16="http://schemas.microsoft.com/office/drawing/2014/main" id="{B0D4AB38-00F0-89D4-87FD-FB206BF52090}"/>
              </a:ext>
            </a:extLst>
          </p:cNvPr>
          <p:cNvSpPr/>
          <p:nvPr/>
        </p:nvSpPr>
        <p:spPr>
          <a:xfrm>
            <a:off x="8862083" y="156364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110" name="矩形 109">
            <a:extLst>
              <a:ext uri="{FF2B5EF4-FFF2-40B4-BE49-F238E27FC236}">
                <a16:creationId xmlns:a16="http://schemas.microsoft.com/office/drawing/2014/main" id="{575EDCE5-7FFF-3B1B-75AA-E33EBBD39DD1}"/>
              </a:ext>
            </a:extLst>
          </p:cNvPr>
          <p:cNvSpPr/>
          <p:nvPr/>
        </p:nvSpPr>
        <p:spPr>
          <a:xfrm>
            <a:off x="9438028" y="156364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111" name="直接箭头连接符 110">
            <a:extLst>
              <a:ext uri="{FF2B5EF4-FFF2-40B4-BE49-F238E27FC236}">
                <a16:creationId xmlns:a16="http://schemas.microsoft.com/office/drawing/2014/main" id="{823E6503-7085-3899-E659-90ACBFD704AD}"/>
              </a:ext>
            </a:extLst>
          </p:cNvPr>
          <p:cNvCxnSpPr/>
          <p:nvPr/>
        </p:nvCxnSpPr>
        <p:spPr>
          <a:xfrm flipV="1">
            <a:off x="8573793" y="2095779"/>
            <a:ext cx="0" cy="3600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3450A1A3-3400-8998-280B-511F73A27E11}"/>
              </a:ext>
            </a:extLst>
          </p:cNvPr>
          <p:cNvSpPr txBox="1"/>
          <p:nvPr/>
        </p:nvSpPr>
        <p:spPr>
          <a:xfrm>
            <a:off x="6778013" y="2441854"/>
            <a:ext cx="3544570" cy="368300"/>
          </a:xfrm>
          <a:prstGeom prst="rect">
            <a:avLst/>
          </a:prstGeom>
          <a:noFill/>
        </p:spPr>
        <p:txBody>
          <a:bodyPr wrap="square" rtlCol="0" anchor="t">
            <a:spAutoFit/>
          </a:bodyPr>
          <a:lstStyle/>
          <a:p>
            <a:r>
              <a:rPr lang="zh-CN" altLang="en-US">
                <a:solidFill>
                  <a:srgbClr val="002060"/>
                </a:solidFill>
              </a:rPr>
              <a:t>选取第三个位置放</a:t>
            </a:r>
            <a:r>
              <a:rPr lang="zh-CN" altLang="en-US">
                <a:solidFill>
                  <a:srgbClr val="002060"/>
                </a:solidFill>
                <a:sym typeface="+mn-ea"/>
              </a:rPr>
              <a:t>其后的</a:t>
            </a:r>
            <a:r>
              <a:rPr lang="zh-CN" altLang="en-US">
                <a:solidFill>
                  <a:srgbClr val="002060"/>
                </a:solidFill>
              </a:rPr>
              <a:t>最大值</a:t>
            </a:r>
          </a:p>
        </p:txBody>
      </p:sp>
      <p:cxnSp>
        <p:nvCxnSpPr>
          <p:cNvPr id="113" name="曲线连接符 47">
            <a:extLst>
              <a:ext uri="{FF2B5EF4-FFF2-40B4-BE49-F238E27FC236}">
                <a16:creationId xmlns:a16="http://schemas.microsoft.com/office/drawing/2014/main" id="{DD35D28F-BA34-E1E4-D136-C2BD31DBC53A}"/>
              </a:ext>
            </a:extLst>
          </p:cNvPr>
          <p:cNvCxnSpPr>
            <a:stCxn id="108" idx="0"/>
            <a:endCxn id="109" idx="0"/>
          </p:cNvCxnSpPr>
          <p:nvPr/>
        </p:nvCxnSpPr>
        <p:spPr>
          <a:xfrm rot="16200000">
            <a:off x="8862083" y="1275994"/>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曲线连接符 49">
            <a:extLst>
              <a:ext uri="{FF2B5EF4-FFF2-40B4-BE49-F238E27FC236}">
                <a16:creationId xmlns:a16="http://schemas.microsoft.com/office/drawing/2014/main" id="{8CA44C34-C159-BD59-4050-DB852A5D7CED}"/>
              </a:ext>
            </a:extLst>
          </p:cNvPr>
          <p:cNvCxnSpPr>
            <a:stCxn id="108" idx="0"/>
            <a:endCxn id="110" idx="0"/>
          </p:cNvCxnSpPr>
          <p:nvPr/>
        </p:nvCxnSpPr>
        <p:spPr>
          <a:xfrm rot="16200000">
            <a:off x="9150373" y="987704"/>
            <a:ext cx="3175" cy="1151890"/>
          </a:xfrm>
          <a:prstGeom prst="curvedConnector3">
            <a:avLst>
              <a:gd name="adj1" fmla="val 1237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0B88917D-5323-9ACC-4F7A-8C5739CB80EC}"/>
              </a:ext>
            </a:extLst>
          </p:cNvPr>
          <p:cNvSpPr txBox="1"/>
          <p:nvPr/>
        </p:nvSpPr>
        <p:spPr>
          <a:xfrm>
            <a:off x="6093662" y="1659497"/>
            <a:ext cx="858179" cy="369332"/>
          </a:xfrm>
          <a:prstGeom prst="rect">
            <a:avLst/>
          </a:prstGeom>
          <a:noFill/>
        </p:spPr>
        <p:txBody>
          <a:bodyPr wrap="square">
            <a:spAutoFit/>
          </a:bodyPr>
          <a:lstStyle/>
          <a:p>
            <a:r>
              <a:rPr lang="zh-CN" altLang="en-US" sz="1800" dirty="0">
                <a:solidFill>
                  <a:schemeClr val="bg2"/>
                </a:solidFill>
              </a:rPr>
              <a:t>第</a:t>
            </a:r>
            <a:r>
              <a:rPr lang="en-US" altLang="zh-CN" sz="1800" dirty="0">
                <a:solidFill>
                  <a:schemeClr val="bg2"/>
                </a:solidFill>
              </a:rPr>
              <a:t>3</a:t>
            </a:r>
            <a:r>
              <a:rPr lang="zh-CN" altLang="en-US" sz="1800" dirty="0">
                <a:solidFill>
                  <a:schemeClr val="bg2"/>
                </a:solidFill>
              </a:rPr>
              <a:t>轮</a:t>
            </a:r>
          </a:p>
        </p:txBody>
      </p:sp>
      <p:sp>
        <p:nvSpPr>
          <p:cNvPr id="116" name="矩形 115">
            <a:extLst>
              <a:ext uri="{FF2B5EF4-FFF2-40B4-BE49-F238E27FC236}">
                <a16:creationId xmlns:a16="http://schemas.microsoft.com/office/drawing/2014/main" id="{86ABA499-C2FF-6CE6-EAFC-EF1CBA7E34B7}"/>
              </a:ext>
            </a:extLst>
          </p:cNvPr>
          <p:cNvSpPr/>
          <p:nvPr/>
        </p:nvSpPr>
        <p:spPr>
          <a:xfrm>
            <a:off x="7134248" y="3976331"/>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117" name="矩形 116">
            <a:extLst>
              <a:ext uri="{FF2B5EF4-FFF2-40B4-BE49-F238E27FC236}">
                <a16:creationId xmlns:a16="http://schemas.microsoft.com/office/drawing/2014/main" id="{17BF18FF-B045-9A73-F4A7-F2D75D0E556E}"/>
              </a:ext>
            </a:extLst>
          </p:cNvPr>
          <p:cNvSpPr/>
          <p:nvPr/>
        </p:nvSpPr>
        <p:spPr>
          <a:xfrm>
            <a:off x="7710193" y="3976331"/>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118" name="矩形 117">
            <a:extLst>
              <a:ext uri="{FF2B5EF4-FFF2-40B4-BE49-F238E27FC236}">
                <a16:creationId xmlns:a16="http://schemas.microsoft.com/office/drawing/2014/main" id="{B0CC1B48-D515-B8BF-0183-F59AC7D0FB4F}"/>
              </a:ext>
            </a:extLst>
          </p:cNvPr>
          <p:cNvSpPr/>
          <p:nvPr/>
        </p:nvSpPr>
        <p:spPr>
          <a:xfrm>
            <a:off x="8286138" y="3976331"/>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119" name="矩形 118">
            <a:extLst>
              <a:ext uri="{FF2B5EF4-FFF2-40B4-BE49-F238E27FC236}">
                <a16:creationId xmlns:a16="http://schemas.microsoft.com/office/drawing/2014/main" id="{67DD560F-7065-8729-7045-E416181CA137}"/>
              </a:ext>
            </a:extLst>
          </p:cNvPr>
          <p:cNvSpPr/>
          <p:nvPr/>
        </p:nvSpPr>
        <p:spPr>
          <a:xfrm>
            <a:off x="8862083" y="3976331"/>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120" name="矩形 119">
            <a:extLst>
              <a:ext uri="{FF2B5EF4-FFF2-40B4-BE49-F238E27FC236}">
                <a16:creationId xmlns:a16="http://schemas.microsoft.com/office/drawing/2014/main" id="{DA1F522C-0653-426E-4017-83050E0707E6}"/>
              </a:ext>
            </a:extLst>
          </p:cNvPr>
          <p:cNvSpPr/>
          <p:nvPr/>
        </p:nvSpPr>
        <p:spPr>
          <a:xfrm>
            <a:off x="9438028" y="3976331"/>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121" name="直接箭头连接符 120">
            <a:extLst>
              <a:ext uri="{FF2B5EF4-FFF2-40B4-BE49-F238E27FC236}">
                <a16:creationId xmlns:a16="http://schemas.microsoft.com/office/drawing/2014/main" id="{6014247F-9C70-F10D-9958-F4453E727D4C}"/>
              </a:ext>
            </a:extLst>
          </p:cNvPr>
          <p:cNvCxnSpPr/>
          <p:nvPr/>
        </p:nvCxnSpPr>
        <p:spPr>
          <a:xfrm flipV="1">
            <a:off x="9060838" y="4494491"/>
            <a:ext cx="0" cy="3600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3A16BC2F-162C-9E91-8355-EFF36EF01C90}"/>
              </a:ext>
            </a:extLst>
          </p:cNvPr>
          <p:cNvSpPr txBox="1"/>
          <p:nvPr/>
        </p:nvSpPr>
        <p:spPr>
          <a:xfrm>
            <a:off x="7495563" y="4854536"/>
            <a:ext cx="3447415" cy="368300"/>
          </a:xfrm>
          <a:prstGeom prst="rect">
            <a:avLst/>
          </a:prstGeom>
          <a:noFill/>
        </p:spPr>
        <p:txBody>
          <a:bodyPr wrap="square" rtlCol="0" anchor="t">
            <a:spAutoFit/>
          </a:bodyPr>
          <a:lstStyle/>
          <a:p>
            <a:r>
              <a:rPr lang="zh-CN" altLang="en-US">
                <a:solidFill>
                  <a:srgbClr val="002060"/>
                </a:solidFill>
              </a:rPr>
              <a:t>选取第四个位置放</a:t>
            </a:r>
            <a:r>
              <a:rPr lang="zh-CN" altLang="en-US">
                <a:solidFill>
                  <a:srgbClr val="002060"/>
                </a:solidFill>
                <a:sym typeface="+mn-ea"/>
              </a:rPr>
              <a:t>其后的</a:t>
            </a:r>
            <a:r>
              <a:rPr lang="zh-CN" altLang="en-US">
                <a:solidFill>
                  <a:srgbClr val="002060"/>
                </a:solidFill>
              </a:rPr>
              <a:t>最大值</a:t>
            </a:r>
          </a:p>
        </p:txBody>
      </p:sp>
      <p:cxnSp>
        <p:nvCxnSpPr>
          <p:cNvPr id="123" name="曲线连接符 59">
            <a:extLst>
              <a:ext uri="{FF2B5EF4-FFF2-40B4-BE49-F238E27FC236}">
                <a16:creationId xmlns:a16="http://schemas.microsoft.com/office/drawing/2014/main" id="{9D2AD587-AFD3-FC6F-81DC-3C3FFFEDEB3A}"/>
              </a:ext>
            </a:extLst>
          </p:cNvPr>
          <p:cNvCxnSpPr>
            <a:stCxn id="119" idx="0"/>
            <a:endCxn id="120" idx="0"/>
          </p:cNvCxnSpPr>
          <p:nvPr/>
        </p:nvCxnSpPr>
        <p:spPr>
          <a:xfrm rot="16200000">
            <a:off x="9438028" y="3688676"/>
            <a:ext cx="3175" cy="575945"/>
          </a:xfrm>
          <a:prstGeom prst="curvedConnector3">
            <a:avLst>
              <a:gd name="adj1" fmla="val 756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id="{CB61AF96-3C1F-1391-36BD-17029969BA69}"/>
              </a:ext>
            </a:extLst>
          </p:cNvPr>
          <p:cNvSpPr txBox="1"/>
          <p:nvPr/>
        </p:nvSpPr>
        <p:spPr>
          <a:xfrm>
            <a:off x="6216232" y="4123872"/>
            <a:ext cx="858179" cy="369332"/>
          </a:xfrm>
          <a:prstGeom prst="rect">
            <a:avLst/>
          </a:prstGeom>
          <a:noFill/>
        </p:spPr>
        <p:txBody>
          <a:bodyPr wrap="square">
            <a:spAutoFit/>
          </a:bodyPr>
          <a:lstStyle/>
          <a:p>
            <a:r>
              <a:rPr lang="zh-CN" altLang="en-US" sz="1800" dirty="0">
                <a:solidFill>
                  <a:schemeClr val="bg2"/>
                </a:solidFill>
              </a:rPr>
              <a:t>第</a:t>
            </a:r>
            <a:r>
              <a:rPr lang="en-US" altLang="zh-CN" sz="1800" dirty="0">
                <a:solidFill>
                  <a:schemeClr val="bg2"/>
                </a:solidFill>
              </a:rPr>
              <a:t>4</a:t>
            </a:r>
            <a:r>
              <a:rPr lang="zh-CN" altLang="en-US" sz="1800" dirty="0">
                <a:solidFill>
                  <a:schemeClr val="bg2"/>
                </a:solidFill>
              </a:rPr>
              <a:t>轮</a:t>
            </a:r>
          </a:p>
        </p:txBody>
      </p:sp>
    </p:spTree>
    <p:extLst>
      <p:ext uri="{BB962C8B-B14F-4D97-AF65-F5344CB8AC3E}">
        <p14:creationId xmlns:p14="http://schemas.microsoft.com/office/powerpoint/2010/main" val="290123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09306" y="747252"/>
            <a:ext cx="8548848" cy="4555093"/>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6</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4</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3</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5</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8</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 //</a:t>
            </a:r>
            <a:r>
              <a:rPr lang="zh-CN" altLang="en-US" sz="1800" b="1" dirty="0">
                <a:solidFill>
                  <a:srgbClr val="C10000"/>
                </a:solidFill>
                <a:effectLst/>
                <a:latin typeface="JetBrains Mono" panose="02000009000000000000" pitchFamily="49" charset="0"/>
              </a:rPr>
              <a:t>索引为</a:t>
            </a:r>
            <a:r>
              <a:rPr lang="en-US" altLang="zh-CN" sz="1800" b="1" dirty="0">
                <a:solidFill>
                  <a:srgbClr val="C10000"/>
                </a:solidFill>
                <a:effectLst/>
                <a:latin typeface="JetBrains Mono" panose="02000009000000000000" pitchFamily="49" charset="0"/>
              </a:rPr>
              <a:t>0</a:t>
            </a:r>
            <a:r>
              <a:rPr lang="zh-CN" altLang="en-US" sz="1800" b="1" dirty="0">
                <a:solidFill>
                  <a:srgbClr val="C10000"/>
                </a:solidFill>
                <a:effectLst/>
                <a:latin typeface="JetBrains Mono" panose="02000009000000000000" pitchFamily="49" charset="0"/>
              </a:rPr>
              <a:t>的元素用</a:t>
            </a:r>
            <a:r>
              <a:rPr lang="en-US" altLang="zh-CN" sz="1800" b="1" dirty="0">
                <a:solidFill>
                  <a:srgbClr val="C10000"/>
                </a:solidFill>
                <a:effectLst/>
                <a:latin typeface="JetBrains Mono" panose="02000009000000000000" pitchFamily="49" charset="0"/>
              </a:rPr>
              <a:t>0</a:t>
            </a:r>
            <a:r>
              <a:rPr lang="zh-CN" altLang="en-US" sz="1800" b="1" dirty="0">
                <a:solidFill>
                  <a:srgbClr val="C10000"/>
                </a:solidFill>
                <a:effectLst/>
                <a:latin typeface="JetBrains Mono" panose="02000009000000000000" pitchFamily="49" charset="0"/>
              </a:rPr>
              <a:t>占位</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5</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5</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swap</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5</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152083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总结</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2" name="矩形 1">
            <a:extLst>
              <a:ext uri="{FF2B5EF4-FFF2-40B4-BE49-F238E27FC236}">
                <a16:creationId xmlns:a16="http://schemas.microsoft.com/office/drawing/2014/main" id="{F13E1B08-6DA3-891F-BB3B-0B3FF81D00AD}"/>
              </a:ext>
            </a:extLst>
          </p:cNvPr>
          <p:cNvSpPr/>
          <p:nvPr/>
        </p:nvSpPr>
        <p:spPr>
          <a:xfrm>
            <a:off x="875071" y="1443841"/>
            <a:ext cx="10441858" cy="3970318"/>
          </a:xfrm>
          <a:prstGeom prst="rect">
            <a:avLst/>
          </a:prstGeom>
        </p:spPr>
        <p:txBody>
          <a:bodyPr wrap="squar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冒泡排序</a:t>
            </a:r>
            <a:r>
              <a:rPr lang="zh-CN" altLang="en-US" sz="2800" dirty="0">
                <a:solidFill>
                  <a:srgbClr val="002060"/>
                </a:solidFill>
                <a:latin typeface="微软雅黑" panose="020B0503020204020204" pitchFamily="34" charset="-122"/>
                <a:ea typeface="微软雅黑" panose="020B0503020204020204" pitchFamily="34" charset="-122"/>
              </a:rPr>
              <a:t>和</a:t>
            </a:r>
            <a:r>
              <a:rPr lang="zh-CN" altLang="en-US" sz="2800" dirty="0">
                <a:solidFill>
                  <a:srgbClr val="FF0000"/>
                </a:solidFill>
                <a:latin typeface="微软雅黑" panose="020B0503020204020204" pitchFamily="34" charset="-122"/>
                <a:ea typeface="微软雅黑" panose="020B0503020204020204" pitchFamily="34" charset="-122"/>
              </a:rPr>
              <a:t>选择排序</a:t>
            </a:r>
            <a:r>
              <a:rPr lang="zh-CN" altLang="en-US" sz="2800" dirty="0">
                <a:solidFill>
                  <a:srgbClr val="002060"/>
                </a:solidFill>
                <a:latin typeface="微软雅黑" panose="020B0503020204020204" pitchFamily="34" charset="-122"/>
                <a:ea typeface="微软雅黑" panose="020B0503020204020204" pitchFamily="34" charset="-122"/>
              </a:rPr>
              <a:t>本质上都是通过数组中的元素比较和交换位置来实现</a:t>
            </a:r>
            <a:endParaRPr lang="en-US" altLang="zh-CN" sz="2800" dirty="0">
              <a:solidFill>
                <a:srgbClr val="002060"/>
              </a:solidFill>
              <a:latin typeface="微软雅黑" panose="020B0503020204020204" pitchFamily="34" charset="-122"/>
              <a:ea typeface="微软雅黑" panose="020B0503020204020204" pitchFamily="34" charset="-122"/>
            </a:endParaRPr>
          </a:p>
          <a:p>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r>
              <a:rPr lang="zh-CN" altLang="en-US" sz="2800" dirty="0">
                <a:solidFill>
                  <a:srgbClr val="002060"/>
                </a:solidFill>
                <a:latin typeface="微软雅黑" panose="020B0503020204020204" pitchFamily="34" charset="-122"/>
                <a:ea typeface="微软雅黑" panose="020B0503020204020204" pitchFamily="34" charset="-122"/>
              </a:rPr>
              <a:t>冒泡排序的元素比较是由单个的元素逐个进行比较的，外层循环变量是排序的轮数，内层循环变量是每次比较的索引值</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r>
              <a:rPr lang="zh-CN" altLang="en-US" sz="2800" dirty="0">
                <a:solidFill>
                  <a:srgbClr val="002060"/>
                </a:solidFill>
                <a:latin typeface="微软雅黑" panose="020B0503020204020204" pitchFamily="34" charset="-122"/>
                <a:ea typeface="微软雅黑" panose="020B0503020204020204" pitchFamily="34" charset="-122"/>
              </a:rPr>
              <a:t>选择排序的元素比较是由成对的元素逐对进行比较的，外层循环变量是比较的第一个数，内层循环变量是比较的第二个数</a:t>
            </a:r>
            <a:endParaRPr lang="en-US" altLang="zh-CN" sz="2800" dirty="0">
              <a:solidFill>
                <a:srgbClr val="002060"/>
              </a:solidFill>
              <a:latin typeface="微软雅黑" panose="020B0503020204020204" pitchFamily="34" charset="-122"/>
              <a:ea typeface="微软雅黑" panose="020B0503020204020204" pitchFamily="34" charset="-122"/>
            </a:endParaRPr>
          </a:p>
          <a:p>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87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b="1" dirty="0"/>
                <a:t>Sort()</a:t>
              </a:r>
              <a:r>
                <a:rPr lang="zh-CN" altLang="en-US" sz="3200" b="1"/>
                <a:t>函数排序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副标题 2">
            <a:extLst>
              <a:ext uri="{FF2B5EF4-FFF2-40B4-BE49-F238E27FC236}">
                <a16:creationId xmlns:a16="http://schemas.microsoft.com/office/drawing/2014/main" id="{A81BF763-0C8C-81E6-06A9-415F7BE78F99}"/>
              </a:ext>
            </a:extLst>
          </p:cNvPr>
          <p:cNvSpPr>
            <a:spLocks noGrp="1"/>
          </p:cNvSpPr>
          <p:nvPr/>
        </p:nvSpPr>
        <p:spPr>
          <a:xfrm>
            <a:off x="875070" y="935019"/>
            <a:ext cx="10330995" cy="55084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lnSpc>
                <a:spcPct val="80000"/>
              </a:lnSpc>
              <a:buNone/>
            </a:pPr>
            <a:endParaRPr lang="zh-CN" altLang="en-US" sz="2133" dirty="0">
              <a:solidFill>
                <a:schemeClr val="tx2"/>
              </a:solidFill>
              <a:sym typeface="宋体" panose="02010600030101010101" pitchFamily="2" charset="-122"/>
            </a:endParaRPr>
          </a:p>
        </p:txBody>
      </p:sp>
      <p:sp>
        <p:nvSpPr>
          <p:cNvPr id="7" name="文本框 6">
            <a:extLst>
              <a:ext uri="{FF2B5EF4-FFF2-40B4-BE49-F238E27FC236}">
                <a16:creationId xmlns:a16="http://schemas.microsoft.com/office/drawing/2014/main" id="{B137BFBE-E4B0-6766-8B26-17DEF2B44795}"/>
              </a:ext>
            </a:extLst>
          </p:cNvPr>
          <p:cNvSpPr txBox="1"/>
          <p:nvPr/>
        </p:nvSpPr>
        <p:spPr>
          <a:xfrm>
            <a:off x="1354026" y="1108656"/>
            <a:ext cx="9483945" cy="4832092"/>
          </a:xfrm>
          <a:prstGeom prst="rect">
            <a:avLst/>
          </a:prstGeom>
          <a:noFill/>
        </p:spPr>
        <p:txBody>
          <a:bodyPr wrap="square">
            <a:spAutoFit/>
          </a:bodyPr>
          <a:lstStyle/>
          <a:p>
            <a:r>
              <a:rPr lang="zh-CN" altLang="en-US" sz="2400" dirty="0">
                <a:solidFill>
                  <a:schemeClr val="bg2"/>
                </a:solidFill>
                <a:latin typeface="+mn-ea"/>
              </a:rPr>
              <a:t>我们还可以利用</a:t>
            </a:r>
            <a:r>
              <a:rPr lang="en-US" altLang="zh-CN" sz="2400" dirty="0">
                <a:solidFill>
                  <a:schemeClr val="bg2"/>
                </a:solidFill>
                <a:latin typeface="+mn-ea"/>
              </a:rPr>
              <a:t>C++</a:t>
            </a:r>
            <a:r>
              <a:rPr lang="zh-CN" altLang="en-US" sz="2400" dirty="0">
                <a:solidFill>
                  <a:schemeClr val="bg2"/>
                </a:solidFill>
                <a:latin typeface="+mn-ea"/>
              </a:rPr>
              <a:t>自带的库函数进行排序。</a:t>
            </a:r>
            <a:r>
              <a:rPr lang="en-US" altLang="zh-CN" sz="2400" dirty="0">
                <a:solidFill>
                  <a:schemeClr val="bg2"/>
                </a:solidFill>
                <a:latin typeface="+mn-ea"/>
              </a:rPr>
              <a:t>sort ()</a:t>
            </a:r>
            <a:r>
              <a:rPr lang="zh-CN" altLang="en-US" sz="2400" dirty="0">
                <a:solidFill>
                  <a:schemeClr val="bg2"/>
                </a:solidFill>
                <a:latin typeface="+mn-ea"/>
              </a:rPr>
              <a:t>是实现数组排序的函数。它根据具体情形使用不同的排序方法，效率极高。</a:t>
            </a:r>
            <a:endParaRPr lang="en-US" altLang="zh-CN" sz="2400" dirty="0">
              <a:solidFill>
                <a:schemeClr val="bg2"/>
              </a:solidFill>
              <a:latin typeface="+mn-ea"/>
            </a:endParaRPr>
          </a:p>
          <a:p>
            <a:endParaRPr lang="en-US" altLang="zh-CN" sz="2400" dirty="0">
              <a:solidFill>
                <a:schemeClr val="bg2"/>
              </a:solidFill>
              <a:latin typeface="+mn-ea"/>
            </a:endParaRPr>
          </a:p>
          <a:p>
            <a:r>
              <a:rPr lang="en-US" altLang="zh-CN" sz="2400" dirty="0">
                <a:solidFill>
                  <a:schemeClr val="bg2"/>
                </a:solidFill>
                <a:latin typeface="+mn-ea"/>
              </a:rPr>
              <a:t>sort ()</a:t>
            </a:r>
            <a:r>
              <a:rPr lang="zh-CN" altLang="en-US" sz="2400" dirty="0">
                <a:solidFill>
                  <a:schemeClr val="bg2"/>
                </a:solidFill>
                <a:latin typeface="+mn-ea"/>
              </a:rPr>
              <a:t>函数的基本格式为：</a:t>
            </a:r>
            <a:endParaRPr lang="en-US" altLang="zh-CN" sz="2400" dirty="0">
              <a:solidFill>
                <a:schemeClr val="bg2"/>
              </a:solidFill>
              <a:latin typeface="+mn-ea"/>
            </a:endParaRPr>
          </a:p>
          <a:p>
            <a:endParaRPr lang="zh-CN" altLang="en-US" sz="2400" dirty="0">
              <a:solidFill>
                <a:schemeClr val="bg2"/>
              </a:solidFill>
              <a:latin typeface="+mn-ea"/>
            </a:endParaRPr>
          </a:p>
          <a:p>
            <a:pPr lvl="2"/>
            <a:r>
              <a:rPr lang="en-US" altLang="zh-CN" sz="2400" dirty="0">
                <a:solidFill>
                  <a:srgbClr val="FF0000"/>
                </a:solidFill>
                <a:latin typeface="+mn-ea"/>
              </a:rPr>
              <a:t>sort</a:t>
            </a:r>
            <a:r>
              <a:rPr lang="en-US" altLang="zh-CN" sz="2400" dirty="0">
                <a:solidFill>
                  <a:schemeClr val="bg2"/>
                </a:solidFill>
                <a:latin typeface="+mn-ea"/>
              </a:rPr>
              <a:t>(</a:t>
            </a:r>
            <a:r>
              <a:rPr lang="zh-CN" altLang="en-US" sz="2400" dirty="0">
                <a:solidFill>
                  <a:srgbClr val="FF0000"/>
                </a:solidFill>
                <a:latin typeface="+mn-ea"/>
              </a:rPr>
              <a:t>首元素地址</a:t>
            </a:r>
            <a:r>
              <a:rPr lang="en-US" altLang="zh-CN" sz="2400" dirty="0">
                <a:solidFill>
                  <a:schemeClr val="bg2"/>
                </a:solidFill>
                <a:latin typeface="+mn-ea"/>
              </a:rPr>
              <a:t>, </a:t>
            </a:r>
            <a:r>
              <a:rPr lang="zh-CN" altLang="en-US" sz="2400" dirty="0">
                <a:solidFill>
                  <a:srgbClr val="FF0000"/>
                </a:solidFill>
                <a:latin typeface="+mn-ea"/>
              </a:rPr>
              <a:t>尾元素地址的下一个地址</a:t>
            </a:r>
            <a:r>
              <a:rPr lang="en-US" altLang="zh-CN" sz="2400" dirty="0">
                <a:solidFill>
                  <a:schemeClr val="bg2"/>
                </a:solidFill>
                <a:latin typeface="+mn-ea"/>
              </a:rPr>
              <a:t>, </a:t>
            </a:r>
            <a:r>
              <a:rPr lang="zh-CN" altLang="en-US" sz="2400" dirty="0">
                <a:solidFill>
                  <a:srgbClr val="FF0000"/>
                </a:solidFill>
                <a:latin typeface="+mn-ea"/>
              </a:rPr>
              <a:t>比较函数</a:t>
            </a:r>
            <a:r>
              <a:rPr lang="en-US" altLang="zh-CN" sz="2400" dirty="0">
                <a:solidFill>
                  <a:schemeClr val="bg2"/>
                </a:solidFill>
                <a:latin typeface="+mn-ea"/>
              </a:rPr>
              <a:t>);</a:t>
            </a:r>
          </a:p>
          <a:p>
            <a:pPr lvl="2"/>
            <a:endParaRPr lang="en-US" altLang="zh-CN" sz="2400" dirty="0">
              <a:solidFill>
                <a:schemeClr val="bg2"/>
              </a:solidFill>
              <a:latin typeface="+mn-ea"/>
            </a:endParaRPr>
          </a:p>
          <a:p>
            <a:pPr marL="342900" indent="-342900">
              <a:buFont typeface="Wingdings" panose="05000000000000000000" pitchFamily="2" charset="2"/>
              <a:buChar char="Ø"/>
            </a:pPr>
            <a:r>
              <a:rPr lang="en-US" altLang="zh-CN" sz="2400" dirty="0">
                <a:solidFill>
                  <a:schemeClr val="bg2"/>
                </a:solidFill>
                <a:latin typeface="+mn-ea"/>
              </a:rPr>
              <a:t>sort()</a:t>
            </a:r>
            <a:r>
              <a:rPr lang="zh-CN" altLang="en-US" sz="2400" dirty="0">
                <a:solidFill>
                  <a:schemeClr val="bg2"/>
                </a:solidFill>
                <a:latin typeface="+mn-ea"/>
              </a:rPr>
              <a:t>有三个参数，其中前两个是必填的，比较函数缺省表示对区间元素进行</a:t>
            </a:r>
            <a:r>
              <a:rPr lang="zh-CN" altLang="en-US" sz="2400" dirty="0">
                <a:solidFill>
                  <a:srgbClr val="FF0000"/>
                </a:solidFill>
                <a:latin typeface="+mn-ea"/>
              </a:rPr>
              <a:t>递增</a:t>
            </a:r>
            <a:r>
              <a:rPr lang="zh-CN" altLang="en-US" sz="2400" dirty="0">
                <a:solidFill>
                  <a:schemeClr val="bg2"/>
                </a:solidFill>
                <a:latin typeface="+mn-ea"/>
              </a:rPr>
              <a:t>排序，即由小到大排序。</a:t>
            </a:r>
            <a:endParaRPr lang="en-US" altLang="zh-CN" sz="2400" dirty="0">
              <a:solidFill>
                <a:schemeClr val="bg2"/>
              </a:solidFill>
              <a:latin typeface="+mn-ea"/>
            </a:endParaRPr>
          </a:p>
          <a:p>
            <a:pPr marL="342900" indent="-342900">
              <a:buFont typeface="Wingdings" panose="05000000000000000000" pitchFamily="2" charset="2"/>
              <a:buChar char="Ø"/>
            </a:pPr>
            <a:endParaRPr lang="en-US" altLang="zh-CN" sz="2400" dirty="0">
              <a:solidFill>
                <a:schemeClr val="bg2"/>
              </a:solidFill>
              <a:latin typeface="+mn-ea"/>
            </a:endParaRPr>
          </a:p>
          <a:p>
            <a:pPr marL="342900" indent="-342900">
              <a:buFont typeface="Wingdings" panose="05000000000000000000" pitchFamily="2" charset="2"/>
              <a:buChar char="Ø"/>
            </a:pPr>
            <a:r>
              <a:rPr lang="zh-CN" altLang="en-US" sz="2400" dirty="0">
                <a:solidFill>
                  <a:schemeClr val="bg2"/>
                </a:solidFill>
                <a:latin typeface="+mn-ea"/>
              </a:rPr>
              <a:t>对于数组基类型是基本数据类型的，如</a:t>
            </a:r>
            <a:r>
              <a:rPr lang="en-US" altLang="zh-CN" sz="2400" dirty="0">
                <a:solidFill>
                  <a:schemeClr val="bg2"/>
                </a:solidFill>
                <a:latin typeface="+mn-ea"/>
              </a:rPr>
              <a:t>int</a:t>
            </a:r>
            <a:r>
              <a:rPr lang="zh-CN" altLang="en-US" sz="2400" dirty="0">
                <a:solidFill>
                  <a:schemeClr val="bg2"/>
                </a:solidFill>
                <a:latin typeface="+mn-ea"/>
              </a:rPr>
              <a:t>、</a:t>
            </a:r>
            <a:r>
              <a:rPr lang="en-US" altLang="zh-CN" sz="2400" dirty="0">
                <a:solidFill>
                  <a:schemeClr val="bg2"/>
                </a:solidFill>
                <a:latin typeface="+mn-ea"/>
              </a:rPr>
              <a:t>double</a:t>
            </a:r>
            <a:r>
              <a:rPr lang="zh-CN" altLang="en-US" sz="2400" dirty="0">
                <a:solidFill>
                  <a:schemeClr val="bg2"/>
                </a:solidFill>
                <a:latin typeface="+mn-ea"/>
              </a:rPr>
              <a:t>、</a:t>
            </a:r>
            <a:r>
              <a:rPr lang="en-US" altLang="zh-CN" sz="2400" dirty="0">
                <a:solidFill>
                  <a:schemeClr val="bg2"/>
                </a:solidFill>
                <a:latin typeface="+mn-ea"/>
              </a:rPr>
              <a:t>char</a:t>
            </a:r>
            <a:r>
              <a:rPr lang="zh-CN" altLang="en-US" sz="2400" dirty="0">
                <a:solidFill>
                  <a:schemeClr val="bg2"/>
                </a:solidFill>
                <a:latin typeface="+mn-ea"/>
              </a:rPr>
              <a:t>，可以直接比较大小，使用方便。</a:t>
            </a:r>
          </a:p>
          <a:p>
            <a:endParaRPr lang="zh-CN" altLang="en-US" sz="2000" dirty="0">
              <a:solidFill>
                <a:schemeClr val="bg2"/>
              </a:solidFill>
              <a:latin typeface="+mn-ea"/>
            </a:endParaRPr>
          </a:p>
        </p:txBody>
      </p:sp>
    </p:spTree>
    <p:extLst>
      <p:ext uri="{BB962C8B-B14F-4D97-AF65-F5344CB8AC3E}">
        <p14:creationId xmlns:p14="http://schemas.microsoft.com/office/powerpoint/2010/main" val="359126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b="1" dirty="0"/>
                <a:t>sort()</a:t>
              </a:r>
              <a:r>
                <a:rPr lang="zh-CN" altLang="en-US" sz="3200" b="1" dirty="0"/>
                <a:t>函数排序核心代码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文本框 1">
            <a:extLst>
              <a:ext uri="{FF2B5EF4-FFF2-40B4-BE49-F238E27FC236}">
                <a16:creationId xmlns:a16="http://schemas.microsoft.com/office/drawing/2014/main" id="{6F98E627-B7D6-5A35-406A-BB607565EA1D}"/>
              </a:ext>
            </a:extLst>
          </p:cNvPr>
          <p:cNvSpPr txBox="1"/>
          <p:nvPr/>
        </p:nvSpPr>
        <p:spPr>
          <a:xfrm>
            <a:off x="1122039" y="849711"/>
            <a:ext cx="9973795" cy="4647426"/>
          </a:xfrm>
          <a:prstGeom prst="rect">
            <a:avLst/>
          </a:prstGeom>
          <a:solidFill>
            <a:schemeClr val="accent6">
              <a:lumMod val="40000"/>
              <a:lumOff val="60000"/>
            </a:schemeClr>
          </a:solidFill>
        </p:spPr>
        <p:txBody>
          <a:bodyPr wrap="square">
            <a:spAutoFit/>
          </a:bodyPr>
          <a:lstStyle/>
          <a:p>
            <a:r>
              <a:rPr lang="en-US" altLang="zh-CN" sz="2400" b="1" dirty="0">
                <a:solidFill>
                  <a:srgbClr val="0033B3"/>
                </a:solidFill>
                <a:effectLst/>
                <a:latin typeface="JetBrains Mono" panose="02000009000000000000" pitchFamily="49" charset="0"/>
              </a:rPr>
              <a:t>//</a:t>
            </a:r>
            <a:r>
              <a:rPr lang="zh-CN" altLang="en-US" sz="2400" b="1" dirty="0">
                <a:solidFill>
                  <a:srgbClr val="0033B3"/>
                </a:solidFill>
                <a:effectLst/>
                <a:latin typeface="JetBrains Mono" panose="02000009000000000000" pitchFamily="49" charset="0"/>
              </a:rPr>
              <a:t>从小到大</a:t>
            </a:r>
            <a:endParaRPr lang="en-US" altLang="zh-CN" sz="2400" b="1" dirty="0">
              <a:solidFill>
                <a:srgbClr val="0033B3"/>
              </a:solidFill>
              <a:effectLst/>
              <a:latin typeface="JetBrains Mono" panose="02000009000000000000" pitchFamily="49" charset="0"/>
            </a:endParaRPr>
          </a:p>
          <a:p>
            <a:r>
              <a:rPr lang="en-US" altLang="zh-CN" sz="2400" dirty="0">
                <a:solidFill>
                  <a:srgbClr val="400080"/>
                </a:solidFill>
                <a:effectLst/>
                <a:latin typeface="JetBrains Mono" panose="02000009000000000000" pitchFamily="49" charset="0"/>
              </a:rPr>
              <a:t>sort</a:t>
            </a:r>
            <a:r>
              <a:rPr lang="en-US" altLang="zh-CN" sz="2400" b="1" dirty="0">
                <a:solidFill>
                  <a:srgbClr val="C10000"/>
                </a:solidFill>
                <a:effectLst/>
                <a:latin typeface="JetBrains Mono" panose="02000009000000000000" pitchFamily="49" charset="0"/>
              </a:rPr>
              <a:t>(</a:t>
            </a:r>
            <a:r>
              <a:rPr lang="zh-CN" altLang="en-US" sz="2400" dirty="0">
                <a:solidFill>
                  <a:srgbClr val="400080"/>
                </a:solidFill>
                <a:effectLst/>
                <a:latin typeface="JetBrains Mono" panose="02000009000000000000" pitchFamily="49" charset="0"/>
              </a:rPr>
              <a:t>数组名</a:t>
            </a:r>
            <a:r>
              <a:rPr lang="en-US" altLang="zh-CN" sz="2400" b="1" dirty="0">
                <a:solidFill>
                  <a:srgbClr val="C10000"/>
                </a:solidFill>
                <a:effectLst/>
                <a:latin typeface="JetBrains Mono" panose="02000009000000000000" pitchFamily="49" charset="0"/>
              </a:rPr>
              <a:t>+</a:t>
            </a:r>
            <a:r>
              <a:rPr lang="zh-CN" altLang="en-US" sz="2400" dirty="0">
                <a:solidFill>
                  <a:srgbClr val="400080"/>
                </a:solidFill>
                <a:effectLst/>
                <a:latin typeface="JetBrains Mono" panose="02000009000000000000" pitchFamily="49" charset="0"/>
              </a:rPr>
              <a:t>起始值</a:t>
            </a:r>
            <a:r>
              <a:rPr lang="en-US" altLang="zh-CN" sz="2400" b="1" dirty="0">
                <a:solidFill>
                  <a:srgbClr val="C10000"/>
                </a:solidFill>
                <a:effectLst/>
                <a:latin typeface="JetBrains Mono" panose="02000009000000000000" pitchFamily="49" charset="0"/>
              </a:rPr>
              <a:t>,</a:t>
            </a:r>
            <a:r>
              <a:rPr lang="zh-CN" altLang="en-US" sz="2400" dirty="0">
                <a:solidFill>
                  <a:srgbClr val="400080"/>
                </a:solidFill>
                <a:effectLst/>
                <a:latin typeface="JetBrains Mono" panose="02000009000000000000" pitchFamily="49" charset="0"/>
              </a:rPr>
              <a:t>数组名</a:t>
            </a:r>
            <a:r>
              <a:rPr lang="en-US" altLang="zh-CN" sz="2400" b="1" dirty="0">
                <a:solidFill>
                  <a:srgbClr val="C10000"/>
                </a:solidFill>
                <a:effectLst/>
                <a:latin typeface="JetBrains Mono" panose="02000009000000000000" pitchFamily="49" charset="0"/>
              </a:rPr>
              <a:t>+</a:t>
            </a:r>
            <a:r>
              <a:rPr lang="zh-CN" altLang="en-US" sz="2400" dirty="0">
                <a:solidFill>
                  <a:srgbClr val="400080"/>
                </a:solidFill>
                <a:effectLst/>
                <a:latin typeface="JetBrains Mono" panose="02000009000000000000" pitchFamily="49" charset="0"/>
              </a:rPr>
              <a:t>结束值</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zh-CN" altLang="en-US" sz="2400" dirty="0">
                <a:solidFill>
                  <a:srgbClr val="000000"/>
                </a:solidFill>
                <a:effectLst/>
                <a:latin typeface="JetBrains Mono" panose="02000009000000000000" pitchFamily="49" charset="0"/>
              </a:rPr>
              <a:t> </a:t>
            </a:r>
            <a:endParaRPr lang="en-US" altLang="zh-CN" sz="2400" b="1" dirty="0">
              <a:solidFill>
                <a:srgbClr val="0033B3"/>
              </a:solidFill>
              <a:latin typeface="JetBrains Mono" panose="02000009000000000000" pitchFamily="49" charset="0"/>
            </a:endParaRPr>
          </a:p>
          <a:p>
            <a:endParaRPr lang="en-US" altLang="zh-CN" sz="2400" b="1" dirty="0">
              <a:solidFill>
                <a:srgbClr val="0033B3"/>
              </a:solidFill>
              <a:latin typeface="JetBrains Mono" panose="02000009000000000000" pitchFamily="49" charset="0"/>
            </a:endParaRPr>
          </a:p>
          <a:p>
            <a:r>
              <a:rPr lang="en-US" altLang="zh-CN" sz="2400" b="1" dirty="0">
                <a:solidFill>
                  <a:srgbClr val="0033B3"/>
                </a:solidFill>
                <a:latin typeface="JetBrains Mono" panose="02000009000000000000" pitchFamily="49" charset="0"/>
              </a:rPr>
              <a:t>//</a:t>
            </a:r>
            <a:r>
              <a:rPr lang="zh-CN" altLang="en-US" sz="2400" b="1" dirty="0">
                <a:solidFill>
                  <a:srgbClr val="0033B3"/>
                </a:solidFill>
                <a:latin typeface="JetBrains Mono" panose="02000009000000000000" pitchFamily="49" charset="0"/>
              </a:rPr>
              <a:t>从大到小</a:t>
            </a:r>
            <a:r>
              <a:rPr lang="en-US" altLang="zh-CN" sz="2400" b="1" dirty="0">
                <a:solidFill>
                  <a:srgbClr val="0033B3"/>
                </a:solidFill>
                <a:latin typeface="JetBrains Mono" panose="02000009000000000000" pitchFamily="49" charset="0"/>
              </a:rPr>
              <a:t>,</a:t>
            </a:r>
            <a:r>
              <a:rPr lang="zh-CN" altLang="en-US" sz="2400" b="1" dirty="0">
                <a:solidFill>
                  <a:srgbClr val="0033B3"/>
                </a:solidFill>
                <a:latin typeface="JetBrains Mono" panose="02000009000000000000" pitchFamily="49" charset="0"/>
              </a:rPr>
              <a:t>需要编写自定义函数</a:t>
            </a:r>
            <a:r>
              <a:rPr lang="en-US" altLang="zh-CN" sz="2400" b="1" dirty="0" err="1">
                <a:solidFill>
                  <a:srgbClr val="0033B3"/>
                </a:solidFill>
                <a:latin typeface="JetBrains Mono" panose="02000009000000000000" pitchFamily="49" charset="0"/>
              </a:rPr>
              <a:t>cmp</a:t>
            </a:r>
            <a:r>
              <a:rPr lang="zh-CN" altLang="en-US" sz="2400" b="1" dirty="0">
                <a:solidFill>
                  <a:srgbClr val="0033B3"/>
                </a:solidFill>
                <a:latin typeface="JetBrains Mono" panose="02000009000000000000" pitchFamily="49" charset="0"/>
              </a:rPr>
              <a:t>来指定排序规则</a:t>
            </a:r>
            <a:endParaRPr lang="en-US" altLang="zh-CN" sz="2400" b="1" dirty="0">
              <a:solidFill>
                <a:srgbClr val="0033B3"/>
              </a:solidFill>
              <a:latin typeface="JetBrains Mono" panose="02000009000000000000" pitchFamily="49" charset="0"/>
            </a:endParaRPr>
          </a:p>
          <a:p>
            <a:r>
              <a:rPr lang="en-US" altLang="zh-CN" sz="2400" b="1" dirty="0">
                <a:solidFill>
                  <a:srgbClr val="0033B3"/>
                </a:solidFill>
                <a:latin typeface="JetBrains Mono" panose="02000009000000000000" pitchFamily="49" charset="0"/>
              </a:rPr>
              <a:t>//</a:t>
            </a:r>
            <a:r>
              <a:rPr lang="zh-CN" altLang="en-US" sz="2400" b="1" dirty="0">
                <a:solidFill>
                  <a:srgbClr val="0033B3"/>
                </a:solidFill>
                <a:latin typeface="JetBrains Mono" panose="02000009000000000000" pitchFamily="49" charset="0"/>
              </a:rPr>
              <a:t>比较规则函数</a:t>
            </a:r>
            <a:r>
              <a:rPr lang="en-US" altLang="zh-CN" sz="2400" b="1" dirty="0" err="1">
                <a:solidFill>
                  <a:srgbClr val="0033B3"/>
                </a:solidFill>
                <a:latin typeface="JetBrains Mono" panose="02000009000000000000" pitchFamily="49" charset="0"/>
              </a:rPr>
              <a:t>cmp</a:t>
            </a:r>
            <a:r>
              <a:rPr lang="zh-CN" altLang="en-US" sz="2400" b="1" dirty="0">
                <a:solidFill>
                  <a:srgbClr val="0033B3"/>
                </a:solidFill>
                <a:latin typeface="JetBrains Mono" panose="02000009000000000000" pitchFamily="49" charset="0"/>
              </a:rPr>
              <a:t>：如果返回值为</a:t>
            </a:r>
            <a:r>
              <a:rPr lang="en-US" altLang="zh-CN" sz="2400" b="1" dirty="0">
                <a:solidFill>
                  <a:srgbClr val="0033B3"/>
                </a:solidFill>
                <a:latin typeface="JetBrains Mono" panose="02000009000000000000" pitchFamily="49" charset="0"/>
              </a:rPr>
              <a:t>1</a:t>
            </a:r>
            <a:r>
              <a:rPr lang="zh-CN" altLang="en-US" sz="2400" b="1" dirty="0">
                <a:solidFill>
                  <a:srgbClr val="0033B3"/>
                </a:solidFill>
                <a:latin typeface="JetBrains Mono" panose="02000009000000000000" pitchFamily="49" charset="0"/>
              </a:rPr>
              <a:t>，那么</a:t>
            </a:r>
            <a:r>
              <a:rPr lang="en-US" altLang="zh-CN" sz="2400" b="1" dirty="0">
                <a:solidFill>
                  <a:srgbClr val="0033B3"/>
                </a:solidFill>
                <a:latin typeface="JetBrains Mono" panose="02000009000000000000" pitchFamily="49" charset="0"/>
              </a:rPr>
              <a:t>a</a:t>
            </a:r>
            <a:r>
              <a:rPr lang="zh-CN" altLang="en-US" sz="2400" b="1" dirty="0">
                <a:solidFill>
                  <a:srgbClr val="0033B3"/>
                </a:solidFill>
                <a:latin typeface="JetBrains Mono" panose="02000009000000000000" pitchFamily="49" charset="0"/>
              </a:rPr>
              <a:t>排在前面，否则</a:t>
            </a:r>
            <a:r>
              <a:rPr lang="en-US" altLang="zh-CN" sz="2400" b="1" dirty="0">
                <a:solidFill>
                  <a:srgbClr val="0033B3"/>
                </a:solidFill>
                <a:latin typeface="JetBrains Mono" panose="02000009000000000000" pitchFamily="49" charset="0"/>
              </a:rPr>
              <a:t>b</a:t>
            </a:r>
            <a:r>
              <a:rPr lang="zh-CN" altLang="en-US" sz="2400" b="1" dirty="0">
                <a:solidFill>
                  <a:srgbClr val="0033B3"/>
                </a:solidFill>
                <a:latin typeface="JetBrains Mono" panose="02000009000000000000" pitchFamily="49" charset="0"/>
              </a:rPr>
              <a:t>排在前面。</a:t>
            </a:r>
            <a:br>
              <a:rPr lang="zh-CN" altLang="en-US" sz="1800" i="1" dirty="0">
                <a:solidFill>
                  <a:srgbClr val="8C8C8C"/>
                </a:solidFill>
                <a:effectLst/>
                <a:latin typeface="JetBrains Mono" panose="02000009000000000000" pitchFamily="49" charset="0"/>
              </a:rPr>
            </a:br>
            <a:r>
              <a:rPr lang="en-US" altLang="zh-CN" sz="2400" b="1" dirty="0">
                <a:solidFill>
                  <a:srgbClr val="0033B3"/>
                </a:solidFill>
                <a:effectLst/>
                <a:latin typeface="JetBrains Mono" panose="02000009000000000000" pitchFamily="49" charset="0"/>
              </a:rPr>
              <a:t>bool</a:t>
            </a:r>
            <a:r>
              <a:rPr lang="en-US" altLang="zh-CN" sz="2400" dirty="0">
                <a:solidFill>
                  <a:srgbClr val="000000"/>
                </a:solidFill>
                <a:effectLst/>
                <a:latin typeface="JetBrains Mono" panose="02000009000000000000" pitchFamily="49" charset="0"/>
              </a:rPr>
              <a:t> </a:t>
            </a:r>
            <a:r>
              <a:rPr lang="en-US" altLang="zh-CN" sz="2400" dirty="0" err="1">
                <a:solidFill>
                  <a:srgbClr val="00627A"/>
                </a:solidFill>
                <a:effectLst/>
                <a:latin typeface="JetBrains Mono" panose="02000009000000000000" pitchFamily="49" charset="0"/>
              </a:rPr>
              <a:t>cmp</a:t>
            </a:r>
            <a:r>
              <a:rPr lang="en-US" altLang="zh-CN" sz="2400" b="1" dirty="0">
                <a:solidFill>
                  <a:srgbClr val="C10000"/>
                </a:solidFill>
                <a:effectLst/>
                <a:latin typeface="JetBrains Mono" panose="02000009000000000000" pitchFamily="49" charset="0"/>
              </a:rPr>
              <a:t>(</a:t>
            </a:r>
            <a:r>
              <a:rPr lang="en-US" altLang="zh-CN" sz="2400" b="1" dirty="0">
                <a:solidFill>
                  <a:srgbClr val="0033B3"/>
                </a:solidFill>
                <a:effectLst/>
                <a:latin typeface="JetBrains Mono" panose="02000009000000000000" pitchFamily="49" charset="0"/>
              </a:rPr>
              <a:t>int</a:t>
            </a:r>
            <a:r>
              <a:rPr lang="en-US" altLang="zh-CN" sz="2400" dirty="0">
                <a:solidFill>
                  <a:srgbClr val="000000"/>
                </a:solidFill>
                <a:effectLst/>
                <a:latin typeface="JetBrains Mono" panose="02000009000000000000" pitchFamily="49" charset="0"/>
              </a:rPr>
              <a:t> </a:t>
            </a:r>
            <a:r>
              <a:rPr lang="en-US" altLang="zh-CN" sz="2400" dirty="0" err="1">
                <a:solidFill>
                  <a:srgbClr val="000000"/>
                </a:solidFill>
                <a:effectLst/>
                <a:latin typeface="JetBrains Mono" panose="02000009000000000000" pitchFamily="49" charset="0"/>
              </a:rPr>
              <a:t>a</a:t>
            </a:r>
            <a:r>
              <a:rPr lang="en-US" altLang="zh-CN" sz="2400" b="1" dirty="0" err="1">
                <a:solidFill>
                  <a:srgbClr val="C10000"/>
                </a:solidFill>
                <a:effectLst/>
                <a:latin typeface="JetBrains Mono" panose="02000009000000000000" pitchFamily="49" charset="0"/>
              </a:rPr>
              <a:t>,</a:t>
            </a:r>
            <a:r>
              <a:rPr lang="en-US" altLang="zh-CN" sz="2400" b="1" dirty="0" err="1">
                <a:solidFill>
                  <a:srgbClr val="0033B3"/>
                </a:solidFill>
                <a:effectLst/>
                <a:latin typeface="JetBrains Mono" panose="02000009000000000000" pitchFamily="49" charset="0"/>
              </a:rPr>
              <a:t>int</a:t>
            </a:r>
            <a:r>
              <a:rPr lang="en-US" altLang="zh-CN" sz="2400" dirty="0">
                <a:solidFill>
                  <a:srgbClr val="000000"/>
                </a:solidFill>
                <a:effectLst/>
                <a:latin typeface="JetBrains Mono" panose="02000009000000000000" pitchFamily="49" charset="0"/>
              </a:rPr>
              <a:t> b</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  </a:t>
            </a:r>
            <a:r>
              <a:rPr lang="en-US" altLang="zh-CN" sz="2400" i="1" dirty="0">
                <a:solidFill>
                  <a:srgbClr val="8C8C8C"/>
                </a:solidFill>
                <a:effectLst/>
                <a:latin typeface="JetBrains Mono" panose="02000009000000000000" pitchFamily="49" charset="0"/>
              </a:rPr>
              <a:t>//</a:t>
            </a:r>
            <a:r>
              <a:rPr lang="zh-CN" altLang="en-US" sz="2400" i="1" dirty="0">
                <a:solidFill>
                  <a:srgbClr val="8C8C8C"/>
                </a:solidFill>
                <a:effectLst/>
                <a:latin typeface="JetBrains Mono" panose="02000009000000000000" pitchFamily="49" charset="0"/>
              </a:rPr>
              <a:t>先定义</a:t>
            </a:r>
            <a:r>
              <a:rPr lang="en-US" altLang="zh-CN" sz="2400" i="1" dirty="0" err="1">
                <a:solidFill>
                  <a:srgbClr val="8C8C8C"/>
                </a:solidFill>
                <a:effectLst/>
                <a:latin typeface="JetBrains Mono" panose="02000009000000000000" pitchFamily="49" charset="0"/>
              </a:rPr>
              <a:t>cmp</a:t>
            </a:r>
            <a:r>
              <a:rPr lang="zh-CN" altLang="en-US" sz="2400" i="1" dirty="0">
                <a:solidFill>
                  <a:srgbClr val="8C8C8C"/>
                </a:solidFill>
                <a:effectLst/>
                <a:latin typeface="JetBrains Mono" panose="02000009000000000000" pitchFamily="49" charset="0"/>
              </a:rPr>
              <a:t>函数</a:t>
            </a:r>
            <a:r>
              <a:rPr lang="en-US" altLang="zh-CN" sz="2400" i="1" dirty="0">
                <a:solidFill>
                  <a:srgbClr val="8C8C8C"/>
                </a:solidFill>
                <a:effectLst/>
                <a:latin typeface="JetBrains Mono" panose="02000009000000000000" pitchFamily="49" charset="0"/>
              </a:rPr>
              <a:t>,double</a:t>
            </a:r>
            <a:r>
              <a:rPr lang="zh-CN" altLang="en-US" sz="2400" i="1" dirty="0">
                <a:solidFill>
                  <a:srgbClr val="8C8C8C"/>
                </a:solidFill>
                <a:effectLst/>
                <a:latin typeface="JetBrains Mono" panose="02000009000000000000" pitchFamily="49" charset="0"/>
              </a:rPr>
              <a:t>、</a:t>
            </a:r>
            <a:r>
              <a:rPr lang="en-US" altLang="zh-CN" sz="2400" i="1" dirty="0">
                <a:solidFill>
                  <a:srgbClr val="8C8C8C"/>
                </a:solidFill>
                <a:effectLst/>
                <a:latin typeface="JetBrains Mono" panose="02000009000000000000" pitchFamily="49" charset="0"/>
              </a:rPr>
              <a:t>char</a:t>
            </a:r>
            <a:r>
              <a:rPr lang="zh-CN" altLang="en-US" sz="2400" i="1" dirty="0">
                <a:solidFill>
                  <a:srgbClr val="8C8C8C"/>
                </a:solidFill>
                <a:effectLst/>
                <a:latin typeface="JetBrains Mono" panose="02000009000000000000" pitchFamily="49" charset="0"/>
              </a:rPr>
              <a:t>类型均可</a:t>
            </a:r>
            <a:br>
              <a:rPr lang="zh-CN" altLang="en-US" sz="2400" i="1" dirty="0">
                <a:solidFill>
                  <a:srgbClr val="8C8C8C"/>
                </a:solidFill>
                <a:effectLst/>
                <a:latin typeface="JetBrains Mono" panose="02000009000000000000" pitchFamily="49" charset="0"/>
              </a:rPr>
            </a:br>
            <a:r>
              <a:rPr lang="zh-CN" altLang="en-US"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return</a:t>
            </a:r>
            <a:r>
              <a:rPr lang="en-US" altLang="zh-CN" sz="2400" dirty="0">
                <a:solidFill>
                  <a:srgbClr val="000000"/>
                </a:solidFill>
                <a:effectLst/>
                <a:latin typeface="JetBrains Mono" panose="02000009000000000000" pitchFamily="49" charset="0"/>
              </a:rPr>
              <a:t> a </a:t>
            </a:r>
            <a:r>
              <a:rPr lang="en-US" altLang="zh-CN" sz="2400" b="1" dirty="0">
                <a:solidFill>
                  <a:srgbClr val="C10000"/>
                </a:solidFill>
                <a:effectLst/>
                <a:latin typeface="JetBrains Mono" panose="02000009000000000000" pitchFamily="49" charset="0"/>
              </a:rPr>
              <a:t>&gt;</a:t>
            </a:r>
            <a:r>
              <a:rPr lang="en-US" altLang="zh-CN" sz="2400" dirty="0">
                <a:solidFill>
                  <a:srgbClr val="000000"/>
                </a:solidFill>
                <a:effectLst/>
                <a:latin typeface="JetBrains Mono" panose="02000009000000000000" pitchFamily="49" charset="0"/>
              </a:rPr>
              <a:t> b</a:t>
            </a:r>
            <a:r>
              <a:rPr lang="zh-CN" altLang="en-US" sz="2400" dirty="0">
                <a:solidFill>
                  <a:srgbClr val="FF0000"/>
                </a:solidFill>
                <a:effectLst/>
                <a:latin typeface="JetBrains Mono" panose="02000009000000000000" pitchFamily="49" charset="0"/>
              </a:rPr>
              <a:t>；</a:t>
            </a:r>
            <a:r>
              <a:rPr lang="en-US" altLang="zh-CN" sz="2400" i="1" dirty="0">
                <a:solidFill>
                  <a:srgbClr val="8C8C8C"/>
                </a:solidFill>
                <a:effectLst/>
                <a:latin typeface="JetBrains Mono" panose="02000009000000000000" pitchFamily="49" charset="0"/>
              </a:rPr>
              <a:t>//</a:t>
            </a:r>
            <a:r>
              <a:rPr lang="zh-CN" altLang="en-US" sz="2400" i="1" dirty="0">
                <a:solidFill>
                  <a:srgbClr val="8C8C8C"/>
                </a:solidFill>
                <a:effectLst/>
                <a:latin typeface="JetBrains Mono" panose="02000009000000000000" pitchFamily="49" charset="0"/>
              </a:rPr>
              <a:t>可以理解成如果</a:t>
            </a:r>
            <a:r>
              <a:rPr lang="en-US" altLang="zh-CN" sz="2400" i="1" dirty="0">
                <a:solidFill>
                  <a:srgbClr val="8C8C8C"/>
                </a:solidFill>
                <a:effectLst/>
                <a:latin typeface="JetBrains Mono" panose="02000009000000000000" pitchFamily="49" charset="0"/>
              </a:rPr>
              <a:t>a&gt;b</a:t>
            </a:r>
            <a:r>
              <a:rPr lang="zh-CN" altLang="en-US" sz="2400" i="1" dirty="0">
                <a:solidFill>
                  <a:srgbClr val="8C8C8C"/>
                </a:solidFill>
                <a:effectLst/>
                <a:latin typeface="JetBrains Mono" panose="02000009000000000000" pitchFamily="49" charset="0"/>
              </a:rPr>
              <a:t>就把</a:t>
            </a:r>
            <a:r>
              <a:rPr lang="en-US" altLang="zh-CN" sz="2400" i="1" dirty="0">
                <a:solidFill>
                  <a:srgbClr val="8C8C8C"/>
                </a:solidFill>
                <a:effectLst/>
                <a:latin typeface="JetBrains Mono" panose="02000009000000000000" pitchFamily="49" charset="0"/>
              </a:rPr>
              <a:t>a</a:t>
            </a:r>
            <a:r>
              <a:rPr lang="zh-CN" altLang="en-US" sz="2400" i="1" dirty="0">
                <a:solidFill>
                  <a:srgbClr val="8C8C8C"/>
                </a:solidFill>
                <a:effectLst/>
                <a:latin typeface="JetBrains Mono" panose="02000009000000000000" pitchFamily="49" charset="0"/>
              </a:rPr>
              <a:t>放在前面</a:t>
            </a:r>
            <a:br>
              <a:rPr lang="zh-CN" altLang="en-US" sz="2400" i="1" dirty="0">
                <a:solidFill>
                  <a:srgbClr val="8C8C8C"/>
                </a:solidFill>
                <a:effectLst/>
                <a:latin typeface="JetBrains Mono" panose="02000009000000000000" pitchFamily="49" charset="0"/>
              </a:rPr>
            </a:b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400080"/>
                </a:solidFill>
                <a:effectLst/>
                <a:latin typeface="JetBrains Mono" panose="02000009000000000000" pitchFamily="49" charset="0"/>
              </a:rPr>
              <a:t>sort</a:t>
            </a:r>
            <a:r>
              <a:rPr lang="en-US" altLang="zh-CN" sz="2400" b="1" dirty="0">
                <a:solidFill>
                  <a:srgbClr val="C10000"/>
                </a:solidFill>
                <a:effectLst/>
                <a:latin typeface="JetBrains Mono" panose="02000009000000000000" pitchFamily="49" charset="0"/>
              </a:rPr>
              <a:t>(</a:t>
            </a:r>
            <a:r>
              <a:rPr lang="zh-CN" altLang="en-US" sz="2400" dirty="0">
                <a:solidFill>
                  <a:srgbClr val="400080"/>
                </a:solidFill>
                <a:effectLst/>
                <a:latin typeface="JetBrains Mono" panose="02000009000000000000" pitchFamily="49" charset="0"/>
              </a:rPr>
              <a:t>数组名</a:t>
            </a:r>
            <a:r>
              <a:rPr lang="en-US" altLang="zh-CN" sz="2400" b="1" dirty="0">
                <a:solidFill>
                  <a:srgbClr val="C10000"/>
                </a:solidFill>
                <a:effectLst/>
                <a:latin typeface="JetBrains Mono" panose="02000009000000000000" pitchFamily="49" charset="0"/>
              </a:rPr>
              <a:t>+</a:t>
            </a:r>
            <a:r>
              <a:rPr lang="zh-CN" altLang="en-US" sz="2400" dirty="0">
                <a:solidFill>
                  <a:srgbClr val="400080"/>
                </a:solidFill>
                <a:effectLst/>
                <a:latin typeface="JetBrains Mono" panose="02000009000000000000" pitchFamily="49" charset="0"/>
              </a:rPr>
              <a:t>起始值</a:t>
            </a:r>
            <a:r>
              <a:rPr lang="en-US" altLang="zh-CN" sz="2400" b="1" dirty="0">
                <a:solidFill>
                  <a:srgbClr val="C10000"/>
                </a:solidFill>
                <a:effectLst/>
                <a:latin typeface="JetBrains Mono" panose="02000009000000000000" pitchFamily="49" charset="0"/>
              </a:rPr>
              <a:t>,</a:t>
            </a:r>
            <a:r>
              <a:rPr lang="zh-CN" altLang="en-US" sz="2400" dirty="0">
                <a:solidFill>
                  <a:srgbClr val="400080"/>
                </a:solidFill>
                <a:effectLst/>
                <a:latin typeface="JetBrains Mono" panose="02000009000000000000" pitchFamily="49" charset="0"/>
              </a:rPr>
              <a:t>数组名</a:t>
            </a:r>
            <a:r>
              <a:rPr lang="en-US" altLang="zh-CN" sz="2400" b="1" dirty="0">
                <a:solidFill>
                  <a:srgbClr val="C10000"/>
                </a:solidFill>
                <a:effectLst/>
                <a:latin typeface="JetBrains Mono" panose="02000009000000000000" pitchFamily="49" charset="0"/>
              </a:rPr>
              <a:t>+</a:t>
            </a:r>
            <a:r>
              <a:rPr lang="zh-CN" altLang="en-US" sz="2400" dirty="0">
                <a:solidFill>
                  <a:srgbClr val="400080"/>
                </a:solidFill>
                <a:effectLst/>
                <a:latin typeface="JetBrains Mono" panose="02000009000000000000" pitchFamily="49" charset="0"/>
              </a:rPr>
              <a:t>结束值</a:t>
            </a:r>
            <a:r>
              <a:rPr lang="en-US" altLang="zh-CN" sz="2400" b="1" dirty="0">
                <a:solidFill>
                  <a:srgbClr val="C10000"/>
                </a:solidFill>
                <a:effectLst/>
                <a:latin typeface="JetBrains Mono" panose="02000009000000000000" pitchFamily="49" charset="0"/>
              </a:rPr>
              <a:t>,</a:t>
            </a:r>
            <a:r>
              <a:rPr lang="en-US" altLang="zh-CN" sz="2400" dirty="0" err="1">
                <a:solidFill>
                  <a:srgbClr val="00627A"/>
                </a:solidFill>
                <a:effectLst/>
                <a:latin typeface="JetBrains Mono" panose="02000009000000000000" pitchFamily="49" charset="0"/>
              </a:rPr>
              <a:t>cmp</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 </a:t>
            </a:r>
            <a:r>
              <a:rPr lang="en-US" altLang="zh-CN" sz="2400" i="1" dirty="0">
                <a:solidFill>
                  <a:srgbClr val="8C8C8C"/>
                </a:solidFill>
                <a:effectLst/>
                <a:latin typeface="JetBrains Mono" panose="02000009000000000000" pitchFamily="49" charset="0"/>
              </a:rPr>
              <a:t>//</a:t>
            </a:r>
            <a:r>
              <a:rPr lang="zh-CN" altLang="en-US" sz="2400" i="1" dirty="0">
                <a:solidFill>
                  <a:srgbClr val="8C8C8C"/>
                </a:solidFill>
                <a:effectLst/>
                <a:latin typeface="JetBrains Mono" panose="02000009000000000000" pitchFamily="49" charset="0"/>
              </a:rPr>
              <a:t>按照</a:t>
            </a:r>
            <a:r>
              <a:rPr lang="en-US" altLang="zh-CN" sz="2400" i="1" dirty="0" err="1">
                <a:solidFill>
                  <a:srgbClr val="8C8C8C"/>
                </a:solidFill>
                <a:effectLst/>
                <a:latin typeface="JetBrains Mono" panose="02000009000000000000" pitchFamily="49" charset="0"/>
              </a:rPr>
              <a:t>cmp</a:t>
            </a:r>
            <a:r>
              <a:rPr lang="en-US" altLang="zh-CN" sz="2400" i="1" dirty="0">
                <a:solidFill>
                  <a:srgbClr val="8C8C8C"/>
                </a:solidFill>
                <a:effectLst/>
                <a:latin typeface="JetBrains Mono" panose="02000009000000000000" pitchFamily="49" charset="0"/>
              </a:rPr>
              <a:t>()</a:t>
            </a:r>
            <a:r>
              <a:rPr lang="zh-CN" altLang="en-US" sz="2400" i="1" dirty="0">
                <a:solidFill>
                  <a:srgbClr val="8C8C8C"/>
                </a:solidFill>
                <a:effectLst/>
                <a:latin typeface="JetBrains Mono" panose="02000009000000000000" pitchFamily="49" charset="0"/>
              </a:rPr>
              <a:t>函数的规则来排序</a:t>
            </a:r>
            <a:r>
              <a:rPr lang="zh-CN" altLang="en-US" sz="3200" dirty="0">
                <a:solidFill>
                  <a:srgbClr val="000000"/>
                </a:solidFill>
                <a:effectLst/>
              </a:rPr>
              <a:t> </a:t>
            </a:r>
            <a:endParaRPr lang="en-US" altLang="zh-CN" sz="2800" b="1" dirty="0">
              <a:solidFill>
                <a:srgbClr val="C10000"/>
              </a:solidFill>
              <a:effectLst/>
              <a:latin typeface="JetBrains Mono" panose="02000009000000000000" pitchFamily="49" charset="0"/>
            </a:endParaRPr>
          </a:p>
        </p:txBody>
      </p:sp>
    </p:spTree>
    <p:extLst>
      <p:ext uri="{BB962C8B-B14F-4D97-AF65-F5344CB8AC3E}">
        <p14:creationId xmlns:p14="http://schemas.microsoft.com/office/powerpoint/2010/main" val="56225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1" y="-70639"/>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例题</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副标题 2">
            <a:extLst>
              <a:ext uri="{FF2B5EF4-FFF2-40B4-BE49-F238E27FC236}">
                <a16:creationId xmlns:a16="http://schemas.microsoft.com/office/drawing/2014/main" id="{A81BF763-0C8C-81E6-06A9-415F7BE78F99}"/>
              </a:ext>
            </a:extLst>
          </p:cNvPr>
          <p:cNvSpPr>
            <a:spLocks noGrp="1"/>
          </p:cNvSpPr>
          <p:nvPr/>
        </p:nvSpPr>
        <p:spPr>
          <a:xfrm>
            <a:off x="875071" y="779472"/>
            <a:ext cx="9920448" cy="55084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lnSpc>
                <a:spcPct val="200000"/>
              </a:lnSpc>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sp>
        <p:nvSpPr>
          <p:cNvPr id="6" name="Rectangle 4">
            <a:extLst>
              <a:ext uri="{FF2B5EF4-FFF2-40B4-BE49-F238E27FC236}">
                <a16:creationId xmlns:a16="http://schemas.microsoft.com/office/drawing/2014/main" id="{A71C33FA-78DE-5A40-215F-30A3796A9EBE}"/>
              </a:ext>
            </a:extLst>
          </p:cNvPr>
          <p:cNvSpPr>
            <a:spLocks noChangeArrowheads="1"/>
          </p:cNvSpPr>
          <p:nvPr/>
        </p:nvSpPr>
        <p:spPr bwMode="auto">
          <a:xfrm>
            <a:off x="875070" y="644392"/>
            <a:ext cx="10441859" cy="3785652"/>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给定一个数字序列</a:t>
            </a:r>
            <a:r>
              <a:rPr lang="en-US" altLang="zh-CN" sz="2000" dirty="0">
                <a:solidFill>
                  <a:srgbClr val="002060"/>
                </a:solidFill>
                <a:latin typeface="+mj-ea"/>
                <a:ea typeface="+mj-ea"/>
              </a:rPr>
              <a:t>4</a:t>
            </a:r>
            <a:r>
              <a:rPr lang="zh-CN" altLang="en-US" sz="2000" dirty="0">
                <a:solidFill>
                  <a:srgbClr val="002060"/>
                </a:solidFill>
                <a:latin typeface="+mj-ea"/>
                <a:ea typeface="+mj-ea"/>
              </a:rPr>
              <a:t>，</a:t>
            </a:r>
            <a:r>
              <a:rPr lang="en-US" altLang="zh-CN" sz="2000" dirty="0">
                <a:solidFill>
                  <a:srgbClr val="002060"/>
                </a:solidFill>
                <a:latin typeface="+mj-ea"/>
                <a:ea typeface="+mj-ea"/>
              </a:rPr>
              <a:t>3</a:t>
            </a:r>
            <a:r>
              <a:rPr lang="zh-CN" altLang="en-US" sz="2000" dirty="0">
                <a:solidFill>
                  <a:srgbClr val="002060"/>
                </a:solidFill>
                <a:latin typeface="+mj-ea"/>
                <a:ea typeface="+mj-ea"/>
              </a:rPr>
              <a:t>，</a:t>
            </a:r>
            <a:r>
              <a:rPr lang="en-US" altLang="zh-CN" sz="2000" dirty="0">
                <a:solidFill>
                  <a:srgbClr val="002060"/>
                </a:solidFill>
                <a:latin typeface="+mj-ea"/>
                <a:ea typeface="+mj-ea"/>
              </a:rPr>
              <a:t>5</a:t>
            </a:r>
            <a:r>
              <a:rPr lang="zh-CN" altLang="en-US" sz="2000" dirty="0">
                <a:solidFill>
                  <a:srgbClr val="002060"/>
                </a:solidFill>
                <a:latin typeface="+mj-ea"/>
                <a:ea typeface="+mj-ea"/>
              </a:rPr>
              <a:t>，</a:t>
            </a:r>
            <a:r>
              <a:rPr lang="en-US" altLang="zh-CN" sz="2000" dirty="0">
                <a:solidFill>
                  <a:srgbClr val="002060"/>
                </a:solidFill>
                <a:latin typeface="+mj-ea"/>
                <a:ea typeface="+mj-ea"/>
              </a:rPr>
              <a:t>8</a:t>
            </a:r>
            <a:r>
              <a:rPr lang="zh-CN" altLang="en-US" sz="2000" dirty="0">
                <a:solidFill>
                  <a:srgbClr val="002060"/>
                </a:solidFill>
                <a:latin typeface="+mj-ea"/>
                <a:ea typeface="+mj-ea"/>
              </a:rPr>
              <a:t>，</a:t>
            </a:r>
            <a:r>
              <a:rPr lang="en-US" altLang="zh-CN" sz="2000" dirty="0">
                <a:solidFill>
                  <a:srgbClr val="002060"/>
                </a:solidFill>
                <a:latin typeface="+mj-ea"/>
                <a:ea typeface="+mj-ea"/>
              </a:rPr>
              <a:t>1</a:t>
            </a:r>
            <a:r>
              <a:rPr lang="zh-CN" altLang="en-US" sz="2000" dirty="0">
                <a:solidFill>
                  <a:srgbClr val="002060"/>
                </a:solidFill>
                <a:latin typeface="+mj-ea"/>
                <a:ea typeface="+mj-ea"/>
              </a:rPr>
              <a:t>，使用</a:t>
            </a:r>
            <a:r>
              <a:rPr lang="en-US" altLang="zh-CN" sz="2000" dirty="0">
                <a:solidFill>
                  <a:srgbClr val="002060"/>
                </a:solidFill>
                <a:latin typeface="+mj-ea"/>
                <a:ea typeface="+mj-ea"/>
              </a:rPr>
              <a:t>sort()</a:t>
            </a:r>
            <a:r>
              <a:rPr lang="zh-CN" altLang="en-US" sz="2000" dirty="0">
                <a:solidFill>
                  <a:srgbClr val="002060"/>
                </a:solidFill>
                <a:latin typeface="+mj-ea"/>
                <a:ea typeface="+mj-ea"/>
              </a:rPr>
              <a:t>函数从小到小进行排序。</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rPr>
              <a:t>从小到大输出排序后的数字序列</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zh-CN" altLang="en-US" sz="2000" b="1" dirty="0">
                <a:solidFill>
                  <a:srgbClr val="002060"/>
                </a:solidFill>
                <a:latin typeface="+mj-ea"/>
                <a:ea typeface="+mj-ea"/>
              </a:rPr>
              <a:t>无</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8 5 4 3 1</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2000" dirty="0">
              <a:solidFill>
                <a:srgbClr val="002060"/>
              </a:solidFill>
              <a:ea typeface="黑体" panose="02010609060101010101" pitchFamily="49" charset="-122"/>
            </a:endParaRPr>
          </a:p>
        </p:txBody>
      </p:sp>
    </p:spTree>
    <p:extLst>
      <p:ext uri="{BB962C8B-B14F-4D97-AF65-F5344CB8AC3E}">
        <p14:creationId xmlns:p14="http://schemas.microsoft.com/office/powerpoint/2010/main" val="325765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575212" y="1179034"/>
            <a:ext cx="9041574" cy="4154984"/>
          </a:xfrm>
          <a:prstGeom prst="rect">
            <a:avLst/>
          </a:prstGeom>
          <a:solidFill>
            <a:schemeClr val="accent6">
              <a:lumMod val="40000"/>
              <a:lumOff val="60000"/>
            </a:schemeClr>
          </a:solidFill>
        </p:spPr>
        <p:txBody>
          <a:bodyPr wrap="square">
            <a:spAutoFit/>
          </a:bodyPr>
          <a:lstStyle/>
          <a:p>
            <a:r>
              <a:rPr lang="en-US" altLang="zh-CN" sz="2400" dirty="0">
                <a:solidFill>
                  <a:srgbClr val="1F542E"/>
                </a:solidFill>
                <a:effectLst/>
                <a:latin typeface="JetBrains Mono" panose="02000009000000000000" pitchFamily="49" charset="0"/>
              </a:rPr>
              <a:t>#include</a:t>
            </a:r>
            <a:r>
              <a:rPr lang="en-US" altLang="zh-CN" sz="2400" dirty="0">
                <a:solidFill>
                  <a:srgbClr val="000000"/>
                </a:solidFill>
                <a:effectLst/>
                <a:latin typeface="JetBrains Mono" panose="02000009000000000000" pitchFamily="49" charset="0"/>
              </a:rPr>
              <a:t> </a:t>
            </a:r>
            <a:r>
              <a:rPr lang="en-US" altLang="zh-CN" sz="2400" b="1" dirty="0">
                <a:solidFill>
                  <a:srgbClr val="C10000"/>
                </a:solidFill>
                <a:effectLst/>
                <a:latin typeface="JetBrains Mono" panose="02000009000000000000" pitchFamily="49" charset="0"/>
              </a:rPr>
              <a:t>&lt;</a:t>
            </a:r>
            <a:r>
              <a:rPr lang="en-US" altLang="zh-CN" sz="2400" dirty="0">
                <a:solidFill>
                  <a:srgbClr val="400080"/>
                </a:solidFill>
                <a:effectLst/>
                <a:latin typeface="JetBrains Mono" panose="02000009000000000000" pitchFamily="49" charset="0"/>
              </a:rPr>
              <a:t>bits</a:t>
            </a:r>
            <a:r>
              <a:rPr lang="en-US" altLang="zh-CN" sz="2400" b="1" dirty="0">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stdc</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h</a:t>
            </a:r>
            <a:r>
              <a:rPr lang="en-US" altLang="zh-CN" sz="2400" b="1" dirty="0">
                <a:solidFill>
                  <a:srgbClr val="C10000"/>
                </a:solidFill>
                <a:effectLst/>
                <a:latin typeface="JetBrains Mono" panose="02000009000000000000" pitchFamily="49" charset="0"/>
              </a:rPr>
              <a:t>&gt;</a:t>
            </a:r>
            <a:br>
              <a:rPr lang="en-US" altLang="zh-CN" sz="2400" b="1" dirty="0">
                <a:solidFill>
                  <a:srgbClr val="C10000"/>
                </a:solidFill>
                <a:effectLst/>
                <a:latin typeface="JetBrains Mono" panose="02000009000000000000" pitchFamily="49" charset="0"/>
              </a:rPr>
            </a:br>
            <a:r>
              <a:rPr lang="en-US" altLang="zh-CN" sz="2400" b="1" dirty="0">
                <a:solidFill>
                  <a:srgbClr val="0033B3"/>
                </a:solidFill>
                <a:effectLst/>
                <a:latin typeface="JetBrains Mono" panose="02000009000000000000" pitchFamily="49" charset="0"/>
              </a:rPr>
              <a:t>using</a:t>
            </a: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namespace</a:t>
            </a:r>
            <a:r>
              <a:rPr lang="en-US" altLang="zh-CN" sz="2400" dirty="0">
                <a:solidFill>
                  <a:srgbClr val="000000"/>
                </a:solidFill>
                <a:effectLst/>
                <a:latin typeface="JetBrains Mono" panose="02000009000000000000" pitchFamily="49" charset="0"/>
              </a:rPr>
              <a:t> </a:t>
            </a:r>
            <a:r>
              <a:rPr lang="en-US" altLang="zh-CN" sz="2400" b="1" dirty="0">
                <a:solidFill>
                  <a:srgbClr val="007D17"/>
                </a:solidFill>
                <a:effectLst/>
                <a:latin typeface="JetBrains Mono" panose="02000009000000000000" pitchFamily="49" charset="0"/>
              </a:rPr>
              <a:t>std</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  </a:t>
            </a:r>
            <a:br>
              <a:rPr lang="en-US" altLang="zh-CN" sz="2400" dirty="0">
                <a:solidFill>
                  <a:srgbClr val="000000"/>
                </a:solidFill>
                <a:effectLst/>
                <a:latin typeface="JetBrains Mono" panose="02000009000000000000" pitchFamily="49" charset="0"/>
              </a:rPr>
            </a:br>
            <a:r>
              <a:rPr lang="en-US" altLang="zh-CN" sz="2400" b="1" dirty="0">
                <a:solidFill>
                  <a:srgbClr val="0033B3"/>
                </a:solidFill>
                <a:effectLst/>
                <a:latin typeface="JetBrains Mono" panose="02000009000000000000" pitchFamily="49" charset="0"/>
              </a:rPr>
              <a:t>int</a:t>
            </a:r>
            <a:r>
              <a:rPr lang="en-US" altLang="zh-CN" sz="2400" dirty="0">
                <a:solidFill>
                  <a:srgbClr val="000000"/>
                </a:solidFill>
                <a:effectLst/>
                <a:latin typeface="JetBrains Mono" panose="02000009000000000000" pitchFamily="49" charset="0"/>
              </a:rPr>
              <a:t> </a:t>
            </a:r>
            <a:r>
              <a:rPr lang="en-US" altLang="zh-CN" sz="2400" dirty="0">
                <a:solidFill>
                  <a:srgbClr val="00627A"/>
                </a:solidFill>
                <a:effectLst/>
                <a:latin typeface="JetBrains Mono" panose="02000009000000000000" pitchFamily="49" charset="0"/>
              </a:rPr>
              <a:t>main</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  </a:t>
            </a:r>
            <a:br>
              <a:rPr lang="en-US" altLang="zh-CN" sz="2400" dirty="0">
                <a:solidFill>
                  <a:srgbClr val="00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int</a:t>
            </a:r>
            <a:r>
              <a:rPr lang="en-US" altLang="zh-CN" sz="2400" dirty="0">
                <a:solidFill>
                  <a:srgbClr val="000000"/>
                </a:solidFill>
                <a:effectLst/>
                <a:latin typeface="JetBrains Mono" panose="02000009000000000000" pitchFamily="49" charset="0"/>
              </a:rPr>
              <a:t> a</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6</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0</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4</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3</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5</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8</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 //</a:t>
            </a:r>
            <a:r>
              <a:rPr lang="zh-CN" altLang="en-US" sz="2400" b="1" dirty="0">
                <a:solidFill>
                  <a:srgbClr val="C10000"/>
                </a:solidFill>
                <a:effectLst/>
                <a:latin typeface="JetBrains Mono" panose="02000009000000000000" pitchFamily="49" charset="0"/>
              </a:rPr>
              <a:t>索引为</a:t>
            </a:r>
            <a:r>
              <a:rPr lang="en-US" altLang="zh-CN" sz="2400" b="1" dirty="0">
                <a:solidFill>
                  <a:srgbClr val="C10000"/>
                </a:solidFill>
                <a:effectLst/>
                <a:latin typeface="JetBrains Mono" panose="02000009000000000000" pitchFamily="49" charset="0"/>
              </a:rPr>
              <a:t>0</a:t>
            </a:r>
            <a:r>
              <a:rPr lang="zh-CN" altLang="en-US" sz="2400" b="1" dirty="0">
                <a:solidFill>
                  <a:srgbClr val="C10000"/>
                </a:solidFill>
                <a:effectLst/>
                <a:latin typeface="JetBrains Mono" panose="02000009000000000000" pitchFamily="49" charset="0"/>
              </a:rPr>
              <a:t>的元素用</a:t>
            </a:r>
            <a:r>
              <a:rPr lang="en-US" altLang="zh-CN" sz="2400" b="1" dirty="0">
                <a:solidFill>
                  <a:srgbClr val="C10000"/>
                </a:solidFill>
                <a:effectLst/>
                <a:latin typeface="JetBrains Mono" panose="02000009000000000000" pitchFamily="49" charset="0"/>
              </a:rPr>
              <a:t>0</a:t>
            </a:r>
            <a:r>
              <a:rPr lang="zh-CN" altLang="en-US" sz="2400" b="1" dirty="0">
                <a:solidFill>
                  <a:srgbClr val="C10000"/>
                </a:solidFill>
                <a:effectLst/>
                <a:latin typeface="JetBrains Mono" panose="02000009000000000000" pitchFamily="49" charset="0"/>
              </a:rPr>
              <a:t>占位</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dirty="0">
                <a:solidFill>
                  <a:srgbClr val="00627A"/>
                </a:solidFill>
                <a:effectLst/>
                <a:latin typeface="JetBrains Mono" panose="02000009000000000000" pitchFamily="49" charset="0"/>
              </a:rPr>
              <a:t>sort</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6</a:t>
            </a:r>
            <a:r>
              <a:rPr lang="en-US" altLang="zh-CN" sz="2400" b="1" dirty="0">
                <a:solidFill>
                  <a:srgbClr val="C10000"/>
                </a:solidFill>
                <a:effectLst/>
                <a:latin typeface="JetBrains Mono" panose="02000009000000000000" pitchFamily="49" charset="0"/>
              </a:rPr>
              <a:t>); //</a:t>
            </a:r>
            <a:r>
              <a:rPr lang="zh-CN" altLang="en-US" sz="2400" b="1" dirty="0">
                <a:solidFill>
                  <a:srgbClr val="C10000"/>
                </a:solidFill>
                <a:effectLst/>
                <a:latin typeface="JetBrains Mono" panose="02000009000000000000" pitchFamily="49" charset="0"/>
              </a:rPr>
              <a:t>从索引为</a:t>
            </a:r>
            <a:r>
              <a:rPr lang="en-US" altLang="zh-CN" sz="2400" b="1" dirty="0">
                <a:solidFill>
                  <a:srgbClr val="C10000"/>
                </a:solidFill>
                <a:effectLst/>
                <a:latin typeface="JetBrains Mono" panose="02000009000000000000" pitchFamily="49" charset="0"/>
              </a:rPr>
              <a:t>1</a:t>
            </a:r>
            <a:r>
              <a:rPr lang="zh-CN" altLang="en-US" sz="2400" b="1" dirty="0">
                <a:solidFill>
                  <a:srgbClr val="C10000"/>
                </a:solidFill>
                <a:effectLst/>
                <a:latin typeface="JetBrains Mono" panose="02000009000000000000" pitchFamily="49" charset="0"/>
              </a:rPr>
              <a:t>开始，到索引为</a:t>
            </a:r>
            <a:r>
              <a:rPr lang="en-US" altLang="zh-CN" sz="2400" b="1" dirty="0">
                <a:solidFill>
                  <a:srgbClr val="C10000"/>
                </a:solidFill>
                <a:effectLst/>
                <a:latin typeface="JetBrains Mono" panose="02000009000000000000" pitchFamily="49" charset="0"/>
              </a:rPr>
              <a:t>6-1</a:t>
            </a:r>
            <a:r>
              <a:rPr lang="zh-CN" altLang="en-US" sz="2400" b="1" dirty="0">
                <a:solidFill>
                  <a:srgbClr val="C10000"/>
                </a:solidFill>
                <a:effectLst/>
                <a:latin typeface="JetBrains Mono" panose="02000009000000000000" pitchFamily="49" charset="0"/>
              </a:rPr>
              <a:t>结束，由小到大</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for</a:t>
            </a:r>
            <a:r>
              <a:rPr lang="en-US" altLang="zh-CN" sz="2400" b="1" dirty="0">
                <a:solidFill>
                  <a:srgbClr val="C10000"/>
                </a:solidFill>
                <a:effectLst/>
                <a:latin typeface="JetBrains Mono" panose="02000009000000000000" pitchFamily="49" charset="0"/>
              </a:rPr>
              <a:t>(</a:t>
            </a:r>
            <a:r>
              <a:rPr lang="en-US" altLang="zh-CN" sz="2400" b="1" dirty="0">
                <a:solidFill>
                  <a:srgbClr val="0033B3"/>
                </a:solidFill>
                <a:effectLst/>
                <a:latin typeface="JetBrains Mono" panose="02000009000000000000" pitchFamily="49" charset="0"/>
              </a:rPr>
              <a:t>int</a:t>
            </a:r>
            <a:r>
              <a:rPr lang="en-US" altLang="zh-CN" sz="2400" dirty="0">
                <a:solidFill>
                  <a:srgbClr val="000000"/>
                </a:solidFill>
                <a:effectLst/>
                <a:latin typeface="JetBrains Mono" panose="02000009000000000000" pitchFamily="49" charset="0"/>
              </a:rPr>
              <a:t> </a:t>
            </a:r>
            <a:r>
              <a:rPr lang="en-US" altLang="zh-CN" sz="2400" dirty="0" err="1">
                <a:solidFill>
                  <a:srgbClr val="00000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&lt;=</a:t>
            </a:r>
            <a:r>
              <a:rPr lang="en-US" altLang="zh-CN" sz="2400" dirty="0">
                <a:solidFill>
                  <a:srgbClr val="1750EB"/>
                </a:solidFill>
                <a:effectLst/>
                <a:latin typeface="JetBrains Mono" panose="02000009000000000000" pitchFamily="49" charset="0"/>
              </a:rPr>
              <a:t>5</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dirty="0" err="1">
                <a:solidFill>
                  <a:srgbClr val="400080"/>
                </a:solidFill>
                <a:effectLst/>
                <a:latin typeface="JetBrains Mono" panose="02000009000000000000" pitchFamily="49" charset="0"/>
              </a:rPr>
              <a:t>cout</a:t>
            </a:r>
            <a:r>
              <a:rPr lang="en-US" altLang="zh-CN" sz="2400" b="1" dirty="0">
                <a:solidFill>
                  <a:srgbClr val="C10000"/>
                </a:solidFill>
                <a:effectLst/>
                <a:latin typeface="JetBrains Mono" panose="02000009000000000000" pitchFamily="49" charset="0"/>
              </a:rPr>
              <a:t>&lt;&lt;</a:t>
            </a:r>
            <a:r>
              <a:rPr lang="en-US" altLang="zh-CN" sz="2400" dirty="0">
                <a:solidFill>
                  <a:srgbClr val="00000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err="1">
                <a:solidFill>
                  <a:srgbClr val="00000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]&lt;&lt;</a:t>
            </a:r>
            <a:r>
              <a:rPr lang="en-US" altLang="zh-CN" sz="2400" b="1" dirty="0">
                <a:solidFill>
                  <a:srgbClr val="007D17"/>
                </a:solidFill>
                <a:effectLst/>
                <a:latin typeface="JetBrains Mono" panose="02000009000000000000" pitchFamily="49" charset="0"/>
              </a:rPr>
              <a:t>" "</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return</a:t>
            </a:r>
            <a:r>
              <a:rPr lang="en-US" altLang="zh-CN" sz="2400" dirty="0">
                <a:solidFill>
                  <a:srgbClr val="000000"/>
                </a:solidFill>
                <a:effectLst/>
                <a:latin typeface="JetBrains Mono" panose="02000009000000000000" pitchFamily="49" charset="0"/>
              </a:rPr>
              <a:t> </a:t>
            </a:r>
            <a:r>
              <a:rPr lang="en-US" altLang="zh-CN" sz="2400" dirty="0">
                <a:solidFill>
                  <a:srgbClr val="1750EB"/>
                </a:solidFill>
                <a:effectLst/>
                <a:latin typeface="JetBrains Mono" panose="02000009000000000000" pitchFamily="49" charset="0"/>
              </a:rPr>
              <a:t>0</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  </a:t>
            </a:r>
            <a:r>
              <a:rPr lang="en-US" altLang="zh-CN" sz="2400" dirty="0">
                <a:solidFill>
                  <a:srgbClr val="000000"/>
                </a:solidFill>
                <a:effectLst/>
              </a:rPr>
              <a:t> </a:t>
            </a:r>
            <a:endParaRPr lang="en-US" altLang="zh-CN" sz="28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4187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a:t>
              </a:r>
              <a:r>
                <a:rPr lang="en-US" altLang="zh-CN" sz="3200" b="1">
                  <a:latin typeface="JetBrains Mono ExtraBold" panose="02000009000000000000" pitchFamily="49" charset="0"/>
                  <a:cs typeface="JetBrains Mono ExtraBold" panose="02000009000000000000" pitchFamily="49" charset="0"/>
                </a:rPr>
                <a:t>Steamleader</a:t>
              </a:r>
              <a:endParaRPr lang="zh-CN" altLang="en-US" sz="3200" b="1">
                <a:latin typeface="JetBrains Mono ExtraBold" panose="02000009000000000000" pitchFamily="49" charset="0"/>
                <a:cs typeface="JetBrains Mono ExtraBold" panose="02000009000000000000" pitchFamily="49" charset="0"/>
              </a:endParaRP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2" name="文本框 11"/>
          <p:cNvSpPr txBox="1"/>
          <p:nvPr/>
        </p:nvSpPr>
        <p:spPr>
          <a:xfrm>
            <a:off x="897475" y="1753142"/>
            <a:ext cx="10397048" cy="2554545"/>
          </a:xfrm>
          <a:prstGeom prst="rect">
            <a:avLst/>
          </a:prstGeom>
          <a:noFill/>
        </p:spPr>
        <p:txBody>
          <a:bodyPr wrap="square" rtlCol="0">
            <a:spAutoFit/>
          </a:bodyPr>
          <a:lstStyle/>
          <a:p>
            <a:pPr algn="ctr"/>
            <a:r>
              <a:rPr lang="zh-CN" altLang="en-US" sz="8000" b="1" dirty="0">
                <a:solidFill>
                  <a:schemeClr val="bg1"/>
                </a:solidFill>
              </a:rPr>
              <a:t>第</a:t>
            </a:r>
            <a:r>
              <a:rPr lang="en-US" altLang="zh-CN" sz="8000" b="1" dirty="0">
                <a:solidFill>
                  <a:schemeClr val="bg1"/>
                </a:solidFill>
              </a:rPr>
              <a:t>3-7</a:t>
            </a:r>
            <a:r>
              <a:rPr lang="zh-CN" altLang="en-US" sz="8000" b="1" dirty="0">
                <a:solidFill>
                  <a:schemeClr val="bg1"/>
                </a:solidFill>
              </a:rPr>
              <a:t>课</a:t>
            </a:r>
            <a:endParaRPr lang="en-US" altLang="zh-CN" sz="8000" b="1" dirty="0">
              <a:solidFill>
                <a:schemeClr val="bg1"/>
              </a:solidFill>
            </a:endParaRPr>
          </a:p>
          <a:p>
            <a:pPr algn="ctr"/>
            <a:r>
              <a:rPr lang="zh-CN" altLang="en-US" sz="8000" b="1" dirty="0">
                <a:solidFill>
                  <a:schemeClr val="bg1"/>
                </a:solidFill>
              </a:rPr>
              <a:t>排序</a:t>
            </a:r>
            <a:r>
              <a:rPr lang="en-US" altLang="zh-CN" sz="8000" b="1" dirty="0">
                <a:solidFill>
                  <a:schemeClr val="bg1"/>
                </a:solidFill>
              </a:rPr>
              <a:t>I</a:t>
            </a:r>
            <a:endParaRPr lang="zh-CN" altLang="en-US" sz="80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1" y="-70639"/>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例题</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副标题 2">
            <a:extLst>
              <a:ext uri="{FF2B5EF4-FFF2-40B4-BE49-F238E27FC236}">
                <a16:creationId xmlns:a16="http://schemas.microsoft.com/office/drawing/2014/main" id="{A81BF763-0C8C-81E6-06A9-415F7BE78F99}"/>
              </a:ext>
            </a:extLst>
          </p:cNvPr>
          <p:cNvSpPr>
            <a:spLocks noGrp="1"/>
          </p:cNvSpPr>
          <p:nvPr/>
        </p:nvSpPr>
        <p:spPr>
          <a:xfrm>
            <a:off x="875071" y="779472"/>
            <a:ext cx="9920448" cy="55084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lnSpc>
                <a:spcPct val="200000"/>
              </a:lnSpc>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sp>
        <p:nvSpPr>
          <p:cNvPr id="6" name="Rectangle 4">
            <a:extLst>
              <a:ext uri="{FF2B5EF4-FFF2-40B4-BE49-F238E27FC236}">
                <a16:creationId xmlns:a16="http://schemas.microsoft.com/office/drawing/2014/main" id="{A71C33FA-78DE-5A40-215F-30A3796A9EBE}"/>
              </a:ext>
            </a:extLst>
          </p:cNvPr>
          <p:cNvSpPr>
            <a:spLocks noChangeArrowheads="1"/>
          </p:cNvSpPr>
          <p:nvPr/>
        </p:nvSpPr>
        <p:spPr bwMode="auto">
          <a:xfrm>
            <a:off x="875070" y="644392"/>
            <a:ext cx="10441859" cy="3785652"/>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给定一个数字序列</a:t>
            </a:r>
            <a:r>
              <a:rPr lang="en-US" altLang="zh-CN" sz="2000" dirty="0">
                <a:solidFill>
                  <a:srgbClr val="002060"/>
                </a:solidFill>
                <a:latin typeface="+mj-ea"/>
                <a:ea typeface="+mj-ea"/>
              </a:rPr>
              <a:t>4</a:t>
            </a:r>
            <a:r>
              <a:rPr lang="zh-CN" altLang="en-US" sz="2000" dirty="0">
                <a:solidFill>
                  <a:srgbClr val="002060"/>
                </a:solidFill>
                <a:latin typeface="+mj-ea"/>
                <a:ea typeface="+mj-ea"/>
              </a:rPr>
              <a:t>，</a:t>
            </a:r>
            <a:r>
              <a:rPr lang="en-US" altLang="zh-CN" sz="2000" dirty="0">
                <a:solidFill>
                  <a:srgbClr val="002060"/>
                </a:solidFill>
                <a:latin typeface="+mj-ea"/>
                <a:ea typeface="+mj-ea"/>
              </a:rPr>
              <a:t>3</a:t>
            </a:r>
            <a:r>
              <a:rPr lang="zh-CN" altLang="en-US" sz="2000" dirty="0">
                <a:solidFill>
                  <a:srgbClr val="002060"/>
                </a:solidFill>
                <a:latin typeface="+mj-ea"/>
                <a:ea typeface="+mj-ea"/>
              </a:rPr>
              <a:t>，</a:t>
            </a:r>
            <a:r>
              <a:rPr lang="en-US" altLang="zh-CN" sz="2000" dirty="0">
                <a:solidFill>
                  <a:srgbClr val="002060"/>
                </a:solidFill>
                <a:latin typeface="+mj-ea"/>
                <a:ea typeface="+mj-ea"/>
              </a:rPr>
              <a:t>5</a:t>
            </a:r>
            <a:r>
              <a:rPr lang="zh-CN" altLang="en-US" sz="2000" dirty="0">
                <a:solidFill>
                  <a:srgbClr val="002060"/>
                </a:solidFill>
                <a:latin typeface="+mj-ea"/>
                <a:ea typeface="+mj-ea"/>
              </a:rPr>
              <a:t>，</a:t>
            </a:r>
            <a:r>
              <a:rPr lang="en-US" altLang="zh-CN" sz="2000" dirty="0">
                <a:solidFill>
                  <a:srgbClr val="002060"/>
                </a:solidFill>
                <a:latin typeface="+mj-ea"/>
                <a:ea typeface="+mj-ea"/>
              </a:rPr>
              <a:t>8</a:t>
            </a:r>
            <a:r>
              <a:rPr lang="zh-CN" altLang="en-US" sz="2000" dirty="0">
                <a:solidFill>
                  <a:srgbClr val="002060"/>
                </a:solidFill>
                <a:latin typeface="+mj-ea"/>
                <a:ea typeface="+mj-ea"/>
              </a:rPr>
              <a:t>，</a:t>
            </a:r>
            <a:r>
              <a:rPr lang="en-US" altLang="zh-CN" sz="2000" dirty="0">
                <a:solidFill>
                  <a:srgbClr val="002060"/>
                </a:solidFill>
                <a:latin typeface="+mj-ea"/>
                <a:ea typeface="+mj-ea"/>
              </a:rPr>
              <a:t>1</a:t>
            </a:r>
            <a:r>
              <a:rPr lang="zh-CN" altLang="en-US" sz="2000" dirty="0">
                <a:solidFill>
                  <a:srgbClr val="002060"/>
                </a:solidFill>
                <a:latin typeface="+mj-ea"/>
                <a:ea typeface="+mj-ea"/>
              </a:rPr>
              <a:t>，使用</a:t>
            </a:r>
            <a:r>
              <a:rPr lang="en-US" altLang="zh-CN" sz="2000" dirty="0">
                <a:solidFill>
                  <a:srgbClr val="002060"/>
                </a:solidFill>
                <a:latin typeface="+mj-ea"/>
                <a:ea typeface="+mj-ea"/>
              </a:rPr>
              <a:t>sort()</a:t>
            </a:r>
            <a:r>
              <a:rPr lang="zh-CN" altLang="en-US" sz="2000" dirty="0">
                <a:solidFill>
                  <a:srgbClr val="002060"/>
                </a:solidFill>
                <a:latin typeface="+mj-ea"/>
                <a:ea typeface="+mj-ea"/>
              </a:rPr>
              <a:t>函数从大到小进行排序。</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rPr>
              <a:t>从小到大输出排序后的数字序列</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zh-CN" altLang="en-US" sz="2000" b="1" dirty="0">
                <a:solidFill>
                  <a:srgbClr val="002060"/>
                </a:solidFill>
                <a:latin typeface="+mj-ea"/>
                <a:ea typeface="+mj-ea"/>
              </a:rPr>
              <a:t>无</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8 5 4 3 1</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2000" dirty="0">
              <a:solidFill>
                <a:srgbClr val="002060"/>
              </a:solidFill>
              <a:ea typeface="黑体" panose="02010609060101010101" pitchFamily="49" charset="-122"/>
            </a:endParaRPr>
          </a:p>
        </p:txBody>
      </p:sp>
    </p:spTree>
    <p:extLst>
      <p:ext uri="{BB962C8B-B14F-4D97-AF65-F5344CB8AC3E}">
        <p14:creationId xmlns:p14="http://schemas.microsoft.com/office/powerpoint/2010/main" val="288419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21575" y="747251"/>
            <a:ext cx="8548848" cy="4770537"/>
          </a:xfrm>
          <a:prstGeom prst="rect">
            <a:avLst/>
          </a:prstGeom>
          <a:solidFill>
            <a:schemeClr val="accent6">
              <a:lumMod val="40000"/>
              <a:lumOff val="60000"/>
            </a:schemeClr>
          </a:solidFill>
        </p:spPr>
        <p:txBody>
          <a:bodyPr wrap="square">
            <a:spAutoFit/>
          </a:bodyPr>
          <a:lstStyle/>
          <a:p>
            <a:r>
              <a:rPr lang="en-US" altLang="zh-CN" sz="2000" dirty="0">
                <a:solidFill>
                  <a:srgbClr val="1F542E"/>
                </a:solidFill>
                <a:effectLst/>
                <a:latin typeface="JetBrains Mono" panose="02000009000000000000" pitchFamily="49" charset="0"/>
              </a:rPr>
              <a:t>#include</a:t>
            </a:r>
            <a:r>
              <a:rPr lang="en-US" altLang="zh-CN" sz="2000" dirty="0">
                <a:solidFill>
                  <a:srgbClr val="000000"/>
                </a:solidFill>
                <a:effectLst/>
                <a:latin typeface="JetBrains Mono" panose="02000009000000000000" pitchFamily="49" charset="0"/>
              </a:rPr>
              <a:t> </a:t>
            </a:r>
            <a:r>
              <a:rPr lang="en-US" altLang="zh-CN" sz="2000" b="1" dirty="0">
                <a:solidFill>
                  <a:srgbClr val="C10000"/>
                </a:solidFill>
                <a:effectLst/>
                <a:latin typeface="JetBrains Mono" panose="02000009000000000000" pitchFamily="49" charset="0"/>
              </a:rPr>
              <a:t>&lt;</a:t>
            </a:r>
            <a:r>
              <a:rPr lang="en-US" altLang="zh-CN" sz="2000" dirty="0">
                <a:solidFill>
                  <a:srgbClr val="400080"/>
                </a:solidFill>
                <a:effectLst/>
                <a:latin typeface="JetBrains Mono" panose="02000009000000000000" pitchFamily="49" charset="0"/>
              </a:rPr>
              <a:t>bits</a:t>
            </a:r>
            <a:r>
              <a:rPr lang="en-US" altLang="zh-CN" sz="2000" b="1" dirty="0">
                <a:solidFill>
                  <a:srgbClr val="C10000"/>
                </a:solidFill>
                <a:effectLst/>
                <a:latin typeface="JetBrains Mono" panose="02000009000000000000" pitchFamily="49" charset="0"/>
              </a:rPr>
              <a:t>/</a:t>
            </a:r>
            <a:r>
              <a:rPr lang="en-US" altLang="zh-CN" sz="2000" dirty="0" err="1">
                <a:solidFill>
                  <a:srgbClr val="400080"/>
                </a:solidFill>
                <a:effectLst/>
                <a:latin typeface="JetBrains Mono" panose="02000009000000000000" pitchFamily="49" charset="0"/>
              </a:rPr>
              <a:t>stdc</a:t>
            </a:r>
            <a:r>
              <a:rPr lang="en-US" altLang="zh-CN" sz="2000" b="1" dirty="0">
                <a:solidFill>
                  <a:srgbClr val="C10000"/>
                </a:solidFill>
                <a:effectLst/>
                <a:latin typeface="JetBrains Mono" panose="02000009000000000000" pitchFamily="49" charset="0"/>
              </a:rPr>
              <a:t>++.</a:t>
            </a:r>
            <a:r>
              <a:rPr lang="en-US" altLang="zh-CN" sz="2000" dirty="0">
                <a:solidFill>
                  <a:srgbClr val="400080"/>
                </a:solidFill>
                <a:effectLst/>
                <a:latin typeface="JetBrains Mono" panose="02000009000000000000" pitchFamily="49" charset="0"/>
              </a:rPr>
              <a:t>h</a:t>
            </a:r>
            <a:r>
              <a:rPr lang="en-US" altLang="zh-CN" sz="2000" b="1" dirty="0">
                <a:solidFill>
                  <a:srgbClr val="C10000"/>
                </a:solidFill>
                <a:effectLst/>
                <a:latin typeface="JetBrains Mono" panose="02000009000000000000" pitchFamily="49" charset="0"/>
              </a:rPr>
              <a:t>&gt;</a:t>
            </a:r>
            <a:br>
              <a:rPr lang="en-US" altLang="zh-CN" sz="2000" b="1" dirty="0">
                <a:solidFill>
                  <a:srgbClr val="C10000"/>
                </a:solidFill>
                <a:effectLst/>
                <a:latin typeface="JetBrains Mono" panose="02000009000000000000" pitchFamily="49" charset="0"/>
              </a:rPr>
            </a:br>
            <a:r>
              <a:rPr lang="en-US" altLang="zh-CN" sz="2000" b="1" dirty="0">
                <a:solidFill>
                  <a:srgbClr val="0033B3"/>
                </a:solidFill>
                <a:effectLst/>
                <a:latin typeface="JetBrains Mono" panose="02000009000000000000" pitchFamily="49" charset="0"/>
              </a:rPr>
              <a:t>using</a:t>
            </a:r>
            <a:r>
              <a:rPr lang="en-US" altLang="zh-CN" sz="2000" dirty="0">
                <a:solidFill>
                  <a:srgbClr val="000000"/>
                </a:solidFill>
                <a:effectLst/>
                <a:latin typeface="JetBrains Mono" panose="02000009000000000000" pitchFamily="49" charset="0"/>
              </a:rPr>
              <a:t> </a:t>
            </a:r>
            <a:r>
              <a:rPr lang="en-US" altLang="zh-CN" sz="2000" b="1" dirty="0">
                <a:solidFill>
                  <a:srgbClr val="0033B3"/>
                </a:solidFill>
                <a:effectLst/>
                <a:latin typeface="JetBrains Mono" panose="02000009000000000000" pitchFamily="49" charset="0"/>
              </a:rPr>
              <a:t>namespace</a:t>
            </a:r>
            <a:r>
              <a:rPr lang="en-US" altLang="zh-CN" sz="2000" dirty="0">
                <a:solidFill>
                  <a:srgbClr val="000000"/>
                </a:solidFill>
                <a:effectLst/>
                <a:latin typeface="JetBrains Mono" panose="02000009000000000000" pitchFamily="49" charset="0"/>
              </a:rPr>
              <a:t> </a:t>
            </a:r>
            <a:r>
              <a:rPr lang="en-US" altLang="zh-CN" sz="2000" b="1" dirty="0">
                <a:solidFill>
                  <a:srgbClr val="007D17"/>
                </a:solidFill>
                <a:effectLst/>
                <a:latin typeface="JetBrains Mono" panose="02000009000000000000" pitchFamily="49" charset="0"/>
              </a:rPr>
              <a:t>std</a:t>
            </a:r>
            <a:r>
              <a:rPr lang="en-US" altLang="zh-CN" sz="2000" b="1" dirty="0">
                <a:solidFill>
                  <a:srgbClr val="C10000"/>
                </a:solidFill>
                <a:effectLst/>
                <a:latin typeface="JetBrains Mono" panose="02000009000000000000" pitchFamily="49" charset="0"/>
              </a:rPr>
              <a:t>;</a:t>
            </a:r>
            <a:r>
              <a:rPr lang="en-US" altLang="zh-CN" sz="2000" dirty="0">
                <a:solidFill>
                  <a:srgbClr val="000000"/>
                </a:solidFill>
                <a:effectLst/>
                <a:latin typeface="JetBrains Mono" panose="02000009000000000000" pitchFamily="49" charset="0"/>
              </a:rPr>
              <a:t>  </a:t>
            </a:r>
            <a:br>
              <a:rPr lang="en-US" altLang="zh-CN" sz="2000" dirty="0">
                <a:solidFill>
                  <a:srgbClr val="000000"/>
                </a:solidFill>
                <a:effectLst/>
                <a:latin typeface="JetBrains Mono" panose="02000009000000000000" pitchFamily="49" charset="0"/>
              </a:rPr>
            </a:br>
            <a:r>
              <a:rPr lang="en-US" altLang="zh-CN" sz="2000" b="1" dirty="0">
                <a:solidFill>
                  <a:srgbClr val="0033B3"/>
                </a:solidFill>
                <a:effectLst/>
                <a:latin typeface="JetBrains Mono" panose="02000009000000000000" pitchFamily="49" charset="0"/>
              </a:rPr>
              <a:t>bool</a:t>
            </a:r>
            <a:r>
              <a:rPr lang="en-US" altLang="zh-CN" sz="2000" dirty="0">
                <a:solidFill>
                  <a:srgbClr val="000000"/>
                </a:solidFill>
                <a:effectLst/>
                <a:latin typeface="JetBrains Mono" panose="02000009000000000000" pitchFamily="49" charset="0"/>
              </a:rPr>
              <a:t> </a:t>
            </a:r>
            <a:r>
              <a:rPr lang="en-US" altLang="zh-CN" sz="2000" dirty="0" err="1">
                <a:solidFill>
                  <a:srgbClr val="00627A"/>
                </a:solidFill>
                <a:effectLst/>
                <a:latin typeface="JetBrains Mono" panose="02000009000000000000" pitchFamily="49" charset="0"/>
              </a:rPr>
              <a:t>cmp</a:t>
            </a:r>
            <a:r>
              <a:rPr lang="en-US" altLang="zh-CN" sz="2000" b="1" dirty="0">
                <a:solidFill>
                  <a:srgbClr val="C10000"/>
                </a:solidFill>
                <a:effectLst/>
                <a:latin typeface="JetBrains Mono" panose="02000009000000000000" pitchFamily="49" charset="0"/>
              </a:rPr>
              <a:t>(</a:t>
            </a:r>
            <a:r>
              <a:rPr lang="en-US" altLang="zh-CN" sz="2000" b="1" dirty="0">
                <a:solidFill>
                  <a:srgbClr val="0033B3"/>
                </a:solidFill>
                <a:effectLst/>
                <a:latin typeface="JetBrains Mono" panose="02000009000000000000" pitchFamily="49" charset="0"/>
              </a:rPr>
              <a:t>int</a:t>
            </a:r>
            <a:r>
              <a:rPr lang="en-US" altLang="zh-CN" sz="2000" dirty="0">
                <a:solidFill>
                  <a:srgbClr val="000000"/>
                </a:solidFill>
                <a:effectLst/>
                <a:latin typeface="JetBrains Mono" panose="02000009000000000000" pitchFamily="49" charset="0"/>
              </a:rPr>
              <a:t> </a:t>
            </a:r>
            <a:r>
              <a:rPr lang="en-US" altLang="zh-CN" sz="2000" dirty="0" err="1">
                <a:solidFill>
                  <a:srgbClr val="000000"/>
                </a:solidFill>
                <a:effectLst/>
                <a:latin typeface="JetBrains Mono" panose="02000009000000000000" pitchFamily="49" charset="0"/>
              </a:rPr>
              <a:t>a</a:t>
            </a:r>
            <a:r>
              <a:rPr lang="en-US" altLang="zh-CN" sz="2000" b="1" dirty="0" err="1">
                <a:solidFill>
                  <a:srgbClr val="C10000"/>
                </a:solidFill>
                <a:effectLst/>
                <a:latin typeface="JetBrains Mono" panose="02000009000000000000" pitchFamily="49" charset="0"/>
              </a:rPr>
              <a:t>,</a:t>
            </a:r>
            <a:r>
              <a:rPr lang="en-US" altLang="zh-CN" sz="2000" b="1" dirty="0" err="1">
                <a:solidFill>
                  <a:srgbClr val="0033B3"/>
                </a:solidFill>
                <a:effectLst/>
                <a:latin typeface="JetBrains Mono" panose="02000009000000000000" pitchFamily="49" charset="0"/>
              </a:rPr>
              <a:t>int</a:t>
            </a:r>
            <a:r>
              <a:rPr lang="en-US" altLang="zh-CN" sz="2000" dirty="0">
                <a:solidFill>
                  <a:srgbClr val="000000"/>
                </a:solidFill>
                <a:effectLst/>
                <a:latin typeface="JetBrains Mono" panose="02000009000000000000" pitchFamily="49" charset="0"/>
              </a:rPr>
              <a:t> b</a:t>
            </a:r>
            <a:r>
              <a:rPr lang="en-US" altLang="zh-CN" sz="2000" b="1" dirty="0">
                <a:solidFill>
                  <a:srgbClr val="C10000"/>
                </a:solidFill>
                <a:effectLst/>
                <a:latin typeface="JetBrains Mono" panose="02000009000000000000" pitchFamily="49" charset="0"/>
              </a:rPr>
              <a:t>){ //</a:t>
            </a:r>
            <a:r>
              <a:rPr lang="zh-CN" altLang="en-US" sz="2000" b="1" dirty="0">
                <a:solidFill>
                  <a:srgbClr val="C10000"/>
                </a:solidFill>
                <a:effectLst/>
                <a:latin typeface="JetBrains Mono" panose="02000009000000000000" pitchFamily="49" charset="0"/>
              </a:rPr>
              <a:t>如果</a:t>
            </a:r>
            <a:r>
              <a:rPr lang="en-US" altLang="zh-CN" sz="2000" b="1" dirty="0">
                <a:solidFill>
                  <a:srgbClr val="C10000"/>
                </a:solidFill>
                <a:effectLst/>
                <a:latin typeface="JetBrains Mono" panose="02000009000000000000" pitchFamily="49" charset="0"/>
              </a:rPr>
              <a:t>a</a:t>
            </a:r>
            <a:r>
              <a:rPr lang="zh-CN" altLang="en-US" sz="2000" b="1" dirty="0">
                <a:solidFill>
                  <a:srgbClr val="C10000"/>
                </a:solidFill>
                <a:effectLst/>
                <a:latin typeface="JetBrains Mono" panose="02000009000000000000" pitchFamily="49" charset="0"/>
              </a:rPr>
              <a:t>大于</a:t>
            </a:r>
            <a:r>
              <a:rPr lang="en-US" altLang="zh-CN" sz="2000" b="1" dirty="0" err="1">
                <a:solidFill>
                  <a:srgbClr val="C10000"/>
                </a:solidFill>
                <a:effectLst/>
                <a:latin typeface="JetBrains Mono" panose="02000009000000000000" pitchFamily="49" charset="0"/>
              </a:rPr>
              <a:t>b,cmp</a:t>
            </a:r>
            <a:r>
              <a:rPr lang="en-US" altLang="zh-CN" sz="2000" b="1" dirty="0">
                <a:solidFill>
                  <a:srgbClr val="C10000"/>
                </a:solidFill>
                <a:effectLst/>
                <a:latin typeface="JetBrains Mono" panose="02000009000000000000" pitchFamily="49" charset="0"/>
              </a:rPr>
              <a:t>()</a:t>
            </a:r>
            <a:r>
              <a:rPr lang="zh-CN" altLang="en-US" sz="2000" b="1" dirty="0">
                <a:solidFill>
                  <a:srgbClr val="C10000"/>
                </a:solidFill>
                <a:effectLst/>
                <a:latin typeface="JetBrains Mono" panose="02000009000000000000" pitchFamily="49" charset="0"/>
              </a:rPr>
              <a:t>返回真，否则返回假</a:t>
            </a:r>
            <a:br>
              <a:rPr lang="en-US" altLang="zh-CN" sz="2000" b="1" dirty="0">
                <a:solidFill>
                  <a:srgbClr val="C10000"/>
                </a:solidFill>
                <a:effectLst/>
                <a:latin typeface="JetBrains Mono" panose="02000009000000000000" pitchFamily="49" charset="0"/>
              </a:rPr>
            </a:br>
            <a:r>
              <a:rPr lang="en-US" altLang="zh-CN" sz="2000" dirty="0">
                <a:solidFill>
                  <a:srgbClr val="000000"/>
                </a:solidFill>
                <a:effectLst/>
                <a:latin typeface="JetBrains Mono" panose="02000009000000000000" pitchFamily="49" charset="0"/>
              </a:rPr>
              <a:t>    </a:t>
            </a:r>
            <a:r>
              <a:rPr lang="en-US" altLang="zh-CN" sz="2000" b="1" dirty="0">
                <a:solidFill>
                  <a:srgbClr val="0033B3"/>
                </a:solidFill>
                <a:effectLst/>
                <a:latin typeface="JetBrains Mono" panose="02000009000000000000" pitchFamily="49" charset="0"/>
              </a:rPr>
              <a:t>return</a:t>
            </a:r>
            <a:r>
              <a:rPr lang="en-US" altLang="zh-CN" sz="2000" dirty="0">
                <a:solidFill>
                  <a:srgbClr val="000000"/>
                </a:solidFill>
                <a:effectLst/>
                <a:latin typeface="JetBrains Mono" panose="02000009000000000000" pitchFamily="49" charset="0"/>
              </a:rPr>
              <a:t> a</a:t>
            </a:r>
            <a:r>
              <a:rPr lang="en-US" altLang="zh-CN" sz="2000" b="1" dirty="0">
                <a:solidFill>
                  <a:srgbClr val="C10000"/>
                </a:solidFill>
                <a:effectLst/>
                <a:latin typeface="JetBrains Mono" panose="02000009000000000000" pitchFamily="49" charset="0"/>
              </a:rPr>
              <a:t>&gt;</a:t>
            </a:r>
            <a:r>
              <a:rPr lang="en-US" altLang="zh-CN" sz="2000" dirty="0">
                <a:solidFill>
                  <a:srgbClr val="000000"/>
                </a:solidFill>
                <a:effectLst/>
                <a:latin typeface="JetBrains Mono" panose="02000009000000000000" pitchFamily="49" charset="0"/>
              </a:rPr>
              <a:t>b</a:t>
            </a:r>
            <a:r>
              <a:rPr lang="en-US" altLang="zh-CN" sz="2000" b="1" dirty="0">
                <a:solidFill>
                  <a:srgbClr val="C10000"/>
                </a:solidFill>
                <a:effectLst/>
                <a:latin typeface="JetBrains Mono" panose="02000009000000000000" pitchFamily="49" charset="0"/>
              </a:rPr>
              <a:t>;</a:t>
            </a:r>
            <a:br>
              <a:rPr lang="en-US" altLang="zh-CN" sz="2000" b="1" dirty="0">
                <a:solidFill>
                  <a:srgbClr val="C10000"/>
                </a:solidFill>
                <a:effectLst/>
                <a:latin typeface="JetBrains Mono" panose="02000009000000000000" pitchFamily="49" charset="0"/>
              </a:rPr>
            </a:br>
            <a:r>
              <a:rPr lang="en-US" altLang="zh-CN" sz="2000" b="1" dirty="0">
                <a:solidFill>
                  <a:srgbClr val="C10000"/>
                </a:solidFill>
                <a:effectLst/>
                <a:latin typeface="JetBrains Mono" panose="02000009000000000000" pitchFamily="49" charset="0"/>
              </a:rPr>
              <a:t>}</a:t>
            </a:r>
            <a:br>
              <a:rPr lang="en-US" altLang="zh-CN" sz="2000" b="1" dirty="0">
                <a:solidFill>
                  <a:srgbClr val="C10000"/>
                </a:solidFill>
                <a:effectLst/>
                <a:latin typeface="JetBrains Mono" panose="02000009000000000000" pitchFamily="49" charset="0"/>
              </a:rPr>
            </a:br>
            <a:r>
              <a:rPr lang="en-US" altLang="zh-CN" sz="2000" b="1" dirty="0">
                <a:solidFill>
                  <a:srgbClr val="0033B3"/>
                </a:solidFill>
                <a:effectLst/>
                <a:latin typeface="JetBrains Mono" panose="02000009000000000000" pitchFamily="49" charset="0"/>
              </a:rPr>
              <a:t>int</a:t>
            </a:r>
            <a:r>
              <a:rPr lang="en-US" altLang="zh-CN" sz="2000" dirty="0">
                <a:solidFill>
                  <a:srgbClr val="000000"/>
                </a:solidFill>
                <a:effectLst/>
                <a:latin typeface="JetBrains Mono" panose="02000009000000000000" pitchFamily="49" charset="0"/>
              </a:rPr>
              <a:t> </a:t>
            </a:r>
            <a:r>
              <a:rPr lang="en-US" altLang="zh-CN" sz="2000" dirty="0">
                <a:solidFill>
                  <a:srgbClr val="00627A"/>
                </a:solidFill>
                <a:effectLst/>
                <a:latin typeface="JetBrains Mono" panose="02000009000000000000" pitchFamily="49" charset="0"/>
              </a:rPr>
              <a:t>main</a:t>
            </a:r>
            <a:r>
              <a:rPr lang="en-US" altLang="zh-CN" sz="2000" b="1" dirty="0">
                <a:solidFill>
                  <a:srgbClr val="C10000"/>
                </a:solidFill>
                <a:effectLst/>
                <a:latin typeface="JetBrains Mono" panose="02000009000000000000" pitchFamily="49" charset="0"/>
              </a:rPr>
              <a:t>(){</a:t>
            </a:r>
            <a:r>
              <a:rPr lang="en-US" altLang="zh-CN" sz="2000" dirty="0">
                <a:solidFill>
                  <a:srgbClr val="000000"/>
                </a:solidFill>
                <a:effectLst/>
                <a:latin typeface="JetBrains Mono" panose="02000009000000000000" pitchFamily="49" charset="0"/>
              </a:rPr>
              <a:t>  </a:t>
            </a:r>
            <a:br>
              <a:rPr lang="en-US" altLang="zh-CN" sz="2000" dirty="0">
                <a:solidFill>
                  <a:srgbClr val="000000"/>
                </a:solidFill>
                <a:effectLst/>
                <a:latin typeface="JetBrains Mono" panose="02000009000000000000" pitchFamily="49" charset="0"/>
              </a:rPr>
            </a:br>
            <a:r>
              <a:rPr lang="en-US" altLang="zh-CN" sz="2000" dirty="0">
                <a:solidFill>
                  <a:srgbClr val="000000"/>
                </a:solidFill>
                <a:effectLst/>
                <a:latin typeface="JetBrains Mono" panose="02000009000000000000" pitchFamily="49" charset="0"/>
              </a:rPr>
              <a:t>    </a:t>
            </a:r>
            <a:r>
              <a:rPr lang="en-US" altLang="zh-CN" sz="2000" b="1" dirty="0">
                <a:solidFill>
                  <a:srgbClr val="0033B3"/>
                </a:solidFill>
                <a:effectLst/>
                <a:latin typeface="JetBrains Mono" panose="02000009000000000000" pitchFamily="49" charset="0"/>
              </a:rPr>
              <a:t>int</a:t>
            </a:r>
            <a:r>
              <a:rPr lang="en-US" altLang="zh-CN" sz="2000" dirty="0">
                <a:solidFill>
                  <a:srgbClr val="000000"/>
                </a:solidFill>
                <a:effectLst/>
                <a:latin typeface="JetBrains Mono" panose="02000009000000000000" pitchFamily="49" charset="0"/>
              </a:rPr>
              <a:t> a</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6</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0</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4</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3</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5</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8</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1</a:t>
            </a:r>
            <a:r>
              <a:rPr lang="en-US" altLang="zh-CN" sz="2000" b="1" dirty="0">
                <a:solidFill>
                  <a:srgbClr val="C10000"/>
                </a:solidFill>
                <a:effectLst/>
                <a:latin typeface="JetBrains Mono" panose="02000009000000000000" pitchFamily="49" charset="0"/>
              </a:rPr>
              <a:t>}; //</a:t>
            </a:r>
            <a:r>
              <a:rPr lang="zh-CN" altLang="en-US" sz="2000" b="1" dirty="0">
                <a:solidFill>
                  <a:srgbClr val="C10000"/>
                </a:solidFill>
                <a:effectLst/>
                <a:latin typeface="JetBrains Mono" panose="02000009000000000000" pitchFamily="49" charset="0"/>
              </a:rPr>
              <a:t>索引为</a:t>
            </a:r>
            <a:r>
              <a:rPr lang="en-US" altLang="zh-CN" sz="2000" b="1" dirty="0">
                <a:solidFill>
                  <a:srgbClr val="C10000"/>
                </a:solidFill>
                <a:effectLst/>
                <a:latin typeface="JetBrains Mono" panose="02000009000000000000" pitchFamily="49" charset="0"/>
              </a:rPr>
              <a:t>0</a:t>
            </a:r>
            <a:r>
              <a:rPr lang="zh-CN" altLang="en-US" sz="2000" b="1" dirty="0">
                <a:solidFill>
                  <a:srgbClr val="C10000"/>
                </a:solidFill>
                <a:effectLst/>
                <a:latin typeface="JetBrains Mono" panose="02000009000000000000" pitchFamily="49" charset="0"/>
              </a:rPr>
              <a:t>的元素用</a:t>
            </a:r>
            <a:r>
              <a:rPr lang="en-US" altLang="zh-CN" sz="2000" b="1" dirty="0">
                <a:solidFill>
                  <a:srgbClr val="C10000"/>
                </a:solidFill>
                <a:effectLst/>
                <a:latin typeface="JetBrains Mono" panose="02000009000000000000" pitchFamily="49" charset="0"/>
              </a:rPr>
              <a:t>0</a:t>
            </a:r>
            <a:r>
              <a:rPr lang="zh-CN" altLang="en-US" sz="2000" b="1" dirty="0">
                <a:solidFill>
                  <a:srgbClr val="C10000"/>
                </a:solidFill>
                <a:effectLst/>
                <a:latin typeface="JetBrains Mono" panose="02000009000000000000" pitchFamily="49" charset="0"/>
              </a:rPr>
              <a:t>占位</a:t>
            </a:r>
            <a:br>
              <a:rPr lang="en-US" altLang="zh-CN" sz="2000" b="1" dirty="0">
                <a:solidFill>
                  <a:srgbClr val="C10000"/>
                </a:solidFill>
                <a:effectLst/>
                <a:latin typeface="JetBrains Mono" panose="02000009000000000000" pitchFamily="49" charset="0"/>
              </a:rPr>
            </a:br>
            <a:r>
              <a:rPr lang="en-US" altLang="zh-CN" sz="2000" dirty="0">
                <a:solidFill>
                  <a:srgbClr val="000000"/>
                </a:solidFill>
                <a:effectLst/>
                <a:latin typeface="JetBrains Mono" panose="02000009000000000000" pitchFamily="49" charset="0"/>
              </a:rPr>
              <a:t>    </a:t>
            </a:r>
            <a:r>
              <a:rPr lang="en-US" altLang="zh-CN" sz="2000" dirty="0">
                <a:solidFill>
                  <a:srgbClr val="00627A"/>
                </a:solidFill>
                <a:effectLst/>
                <a:latin typeface="JetBrains Mono" panose="02000009000000000000" pitchFamily="49" charset="0"/>
              </a:rPr>
              <a:t>sort</a:t>
            </a:r>
            <a:r>
              <a:rPr lang="en-US" altLang="zh-CN" sz="2000" b="1" dirty="0">
                <a:solidFill>
                  <a:srgbClr val="C10000"/>
                </a:solidFill>
                <a:effectLst/>
                <a:latin typeface="JetBrains Mono" panose="02000009000000000000" pitchFamily="49" charset="0"/>
              </a:rPr>
              <a:t>(</a:t>
            </a:r>
            <a:r>
              <a:rPr lang="en-US" altLang="zh-CN" sz="2000" dirty="0">
                <a:solidFill>
                  <a:srgbClr val="000000"/>
                </a:solidFill>
                <a:effectLst/>
                <a:latin typeface="JetBrains Mono" panose="02000009000000000000" pitchFamily="49" charset="0"/>
              </a:rPr>
              <a:t>a</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1</a:t>
            </a:r>
            <a:r>
              <a:rPr lang="en-US" altLang="zh-CN" sz="2000" b="1" dirty="0">
                <a:solidFill>
                  <a:srgbClr val="C10000"/>
                </a:solidFill>
                <a:effectLst/>
                <a:latin typeface="JetBrains Mono" panose="02000009000000000000" pitchFamily="49" charset="0"/>
              </a:rPr>
              <a:t>,</a:t>
            </a:r>
            <a:r>
              <a:rPr lang="en-US" altLang="zh-CN" sz="2000" dirty="0">
                <a:solidFill>
                  <a:srgbClr val="000000"/>
                </a:solidFill>
                <a:effectLst/>
                <a:latin typeface="JetBrains Mono" panose="02000009000000000000" pitchFamily="49" charset="0"/>
              </a:rPr>
              <a:t>a</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6</a:t>
            </a:r>
            <a:r>
              <a:rPr lang="en-US" altLang="zh-CN" sz="2000" b="1" dirty="0">
                <a:solidFill>
                  <a:srgbClr val="C10000"/>
                </a:solidFill>
                <a:effectLst/>
                <a:latin typeface="JetBrains Mono" panose="02000009000000000000" pitchFamily="49" charset="0"/>
              </a:rPr>
              <a:t>,</a:t>
            </a:r>
            <a:r>
              <a:rPr lang="en-US" altLang="zh-CN" sz="2000" dirty="0">
                <a:solidFill>
                  <a:srgbClr val="00627A"/>
                </a:solidFill>
                <a:effectLst/>
                <a:latin typeface="JetBrains Mono" panose="02000009000000000000" pitchFamily="49" charset="0"/>
              </a:rPr>
              <a:t>cmp</a:t>
            </a:r>
            <a:r>
              <a:rPr lang="en-US" altLang="zh-CN" sz="2000" b="1" dirty="0">
                <a:solidFill>
                  <a:srgbClr val="C10000"/>
                </a:solidFill>
                <a:effectLst/>
                <a:latin typeface="JetBrains Mono" panose="02000009000000000000" pitchFamily="49" charset="0"/>
              </a:rPr>
              <a:t>); //</a:t>
            </a:r>
            <a:r>
              <a:rPr lang="zh-CN" altLang="en-US" sz="2000" b="1" dirty="0">
                <a:solidFill>
                  <a:srgbClr val="C10000"/>
                </a:solidFill>
                <a:effectLst/>
                <a:latin typeface="JetBrains Mono" panose="02000009000000000000" pitchFamily="49" charset="0"/>
              </a:rPr>
              <a:t>从索引为</a:t>
            </a:r>
            <a:r>
              <a:rPr lang="en-US" altLang="zh-CN" sz="2000" b="1" dirty="0">
                <a:solidFill>
                  <a:srgbClr val="C10000"/>
                </a:solidFill>
                <a:effectLst/>
                <a:latin typeface="JetBrains Mono" panose="02000009000000000000" pitchFamily="49" charset="0"/>
              </a:rPr>
              <a:t>1</a:t>
            </a:r>
            <a:r>
              <a:rPr lang="zh-CN" altLang="en-US" sz="2000" b="1" dirty="0">
                <a:solidFill>
                  <a:srgbClr val="C10000"/>
                </a:solidFill>
                <a:effectLst/>
                <a:latin typeface="JetBrains Mono" panose="02000009000000000000" pitchFamily="49" charset="0"/>
              </a:rPr>
              <a:t>开始，到索引为</a:t>
            </a:r>
            <a:r>
              <a:rPr lang="en-US" altLang="zh-CN" sz="2000" b="1" dirty="0">
                <a:solidFill>
                  <a:srgbClr val="C10000"/>
                </a:solidFill>
                <a:effectLst/>
                <a:latin typeface="JetBrains Mono" panose="02000009000000000000" pitchFamily="49" charset="0"/>
              </a:rPr>
              <a:t>6-1</a:t>
            </a:r>
            <a:r>
              <a:rPr lang="zh-CN" altLang="en-US" sz="2000" b="1" dirty="0">
                <a:solidFill>
                  <a:srgbClr val="C10000"/>
                </a:solidFill>
                <a:effectLst/>
                <a:latin typeface="JetBrains Mono" panose="02000009000000000000" pitchFamily="49" charset="0"/>
              </a:rPr>
              <a:t>结束，</a:t>
            </a:r>
            <a:r>
              <a:rPr lang="en-US" altLang="zh-CN" sz="2000" b="1" dirty="0" err="1">
                <a:solidFill>
                  <a:srgbClr val="C10000"/>
                </a:solidFill>
                <a:effectLst/>
                <a:latin typeface="JetBrains Mono" panose="02000009000000000000" pitchFamily="49" charset="0"/>
              </a:rPr>
              <a:t>cmp</a:t>
            </a:r>
            <a:r>
              <a:rPr lang="en-US" altLang="zh-CN" sz="2000" b="1" dirty="0">
                <a:solidFill>
                  <a:srgbClr val="C10000"/>
                </a:solidFill>
                <a:effectLst/>
                <a:latin typeface="JetBrains Mono" panose="02000009000000000000" pitchFamily="49" charset="0"/>
              </a:rPr>
              <a:t>()</a:t>
            </a:r>
            <a:r>
              <a:rPr lang="zh-CN" altLang="en-US" sz="2000" b="1" dirty="0">
                <a:solidFill>
                  <a:srgbClr val="C10000"/>
                </a:solidFill>
                <a:effectLst/>
                <a:latin typeface="JetBrains Mono" panose="02000009000000000000" pitchFamily="49" charset="0"/>
              </a:rPr>
              <a:t>规则</a:t>
            </a:r>
            <a:br>
              <a:rPr lang="en-US" altLang="zh-CN" sz="2000" b="1" dirty="0">
                <a:solidFill>
                  <a:srgbClr val="C10000"/>
                </a:solidFill>
                <a:effectLst/>
                <a:latin typeface="JetBrains Mono" panose="02000009000000000000" pitchFamily="49" charset="0"/>
              </a:rPr>
            </a:br>
            <a:r>
              <a:rPr lang="en-US" altLang="zh-CN" sz="2000" dirty="0">
                <a:solidFill>
                  <a:srgbClr val="000000"/>
                </a:solidFill>
                <a:effectLst/>
                <a:latin typeface="JetBrains Mono" panose="02000009000000000000" pitchFamily="49" charset="0"/>
              </a:rPr>
              <a:t>    </a:t>
            </a:r>
            <a:r>
              <a:rPr lang="en-US" altLang="zh-CN" sz="2000" b="1" dirty="0">
                <a:solidFill>
                  <a:srgbClr val="0033B3"/>
                </a:solidFill>
                <a:effectLst/>
                <a:latin typeface="JetBrains Mono" panose="02000009000000000000" pitchFamily="49" charset="0"/>
              </a:rPr>
              <a:t>for</a:t>
            </a:r>
            <a:r>
              <a:rPr lang="en-US" altLang="zh-CN" sz="2000" b="1" dirty="0">
                <a:solidFill>
                  <a:srgbClr val="C10000"/>
                </a:solidFill>
                <a:effectLst/>
                <a:latin typeface="JetBrains Mono" panose="02000009000000000000" pitchFamily="49" charset="0"/>
              </a:rPr>
              <a:t>(</a:t>
            </a:r>
            <a:r>
              <a:rPr lang="en-US" altLang="zh-CN" sz="2000" b="1" dirty="0">
                <a:solidFill>
                  <a:srgbClr val="0033B3"/>
                </a:solidFill>
                <a:effectLst/>
                <a:latin typeface="JetBrains Mono" panose="02000009000000000000" pitchFamily="49" charset="0"/>
              </a:rPr>
              <a:t>int</a:t>
            </a:r>
            <a:r>
              <a:rPr lang="en-US" altLang="zh-CN" sz="2000" dirty="0">
                <a:solidFill>
                  <a:srgbClr val="000000"/>
                </a:solidFill>
                <a:effectLst/>
                <a:latin typeface="JetBrains Mono" panose="02000009000000000000" pitchFamily="49" charset="0"/>
              </a:rPr>
              <a:t> </a:t>
            </a:r>
            <a:r>
              <a:rPr lang="en-US" altLang="zh-CN" sz="2000" dirty="0" err="1">
                <a:solidFill>
                  <a:srgbClr val="000000"/>
                </a:solidFill>
                <a:effectLst/>
                <a:latin typeface="JetBrains Mono" panose="02000009000000000000" pitchFamily="49" charset="0"/>
              </a:rPr>
              <a:t>i</a:t>
            </a:r>
            <a:r>
              <a:rPr lang="en-US" altLang="zh-CN" sz="2000" b="1" dirty="0">
                <a:solidFill>
                  <a:srgbClr val="C10000"/>
                </a:solidFill>
                <a:effectLst/>
                <a:latin typeface="JetBrains Mono" panose="02000009000000000000" pitchFamily="49" charset="0"/>
              </a:rPr>
              <a:t>=</a:t>
            </a:r>
            <a:r>
              <a:rPr lang="en-US" altLang="zh-CN" sz="2000" dirty="0">
                <a:solidFill>
                  <a:srgbClr val="1750EB"/>
                </a:solidFill>
                <a:effectLst/>
                <a:latin typeface="JetBrains Mono" panose="02000009000000000000" pitchFamily="49" charset="0"/>
              </a:rPr>
              <a:t>1</a:t>
            </a:r>
            <a:r>
              <a:rPr lang="en-US" altLang="zh-CN" sz="2000" b="1" dirty="0">
                <a:solidFill>
                  <a:srgbClr val="C10000"/>
                </a:solidFill>
                <a:effectLst/>
                <a:latin typeface="JetBrains Mono" panose="02000009000000000000" pitchFamily="49" charset="0"/>
              </a:rPr>
              <a:t>;</a:t>
            </a:r>
            <a:r>
              <a:rPr lang="en-US" altLang="zh-CN" sz="2000" dirty="0">
                <a:solidFill>
                  <a:srgbClr val="000000"/>
                </a:solidFill>
                <a:effectLst/>
                <a:latin typeface="JetBrains Mono" panose="02000009000000000000" pitchFamily="49" charset="0"/>
              </a:rPr>
              <a:t>i</a:t>
            </a:r>
            <a:r>
              <a:rPr lang="en-US" altLang="zh-CN" sz="2000" b="1" dirty="0">
                <a:solidFill>
                  <a:srgbClr val="C10000"/>
                </a:solidFill>
                <a:effectLst/>
                <a:latin typeface="JetBrains Mono" panose="02000009000000000000" pitchFamily="49" charset="0"/>
              </a:rPr>
              <a:t>&lt;=</a:t>
            </a:r>
            <a:r>
              <a:rPr lang="en-US" altLang="zh-CN" sz="2000" dirty="0">
                <a:solidFill>
                  <a:srgbClr val="1750EB"/>
                </a:solidFill>
                <a:effectLst/>
                <a:latin typeface="JetBrains Mono" panose="02000009000000000000" pitchFamily="49" charset="0"/>
              </a:rPr>
              <a:t>5</a:t>
            </a:r>
            <a:r>
              <a:rPr lang="en-US" altLang="zh-CN" sz="2000" b="1" dirty="0">
                <a:solidFill>
                  <a:srgbClr val="C10000"/>
                </a:solidFill>
                <a:effectLst/>
                <a:latin typeface="JetBrains Mono" panose="02000009000000000000" pitchFamily="49" charset="0"/>
              </a:rPr>
              <a:t>;</a:t>
            </a:r>
            <a:r>
              <a:rPr lang="en-US" altLang="zh-CN" sz="2000" dirty="0">
                <a:solidFill>
                  <a:srgbClr val="000000"/>
                </a:solidFill>
                <a:effectLst/>
                <a:latin typeface="JetBrains Mono" panose="02000009000000000000" pitchFamily="49" charset="0"/>
              </a:rPr>
              <a:t>i</a:t>
            </a:r>
            <a:r>
              <a:rPr lang="en-US" altLang="zh-CN" sz="2000" b="1" dirty="0">
                <a:solidFill>
                  <a:srgbClr val="C10000"/>
                </a:solidFill>
                <a:effectLst/>
                <a:latin typeface="JetBrains Mono" panose="02000009000000000000" pitchFamily="49" charset="0"/>
              </a:rPr>
              <a:t>++){</a:t>
            </a:r>
            <a:br>
              <a:rPr lang="en-US" altLang="zh-CN" sz="2000" b="1" dirty="0">
                <a:solidFill>
                  <a:srgbClr val="C10000"/>
                </a:solidFill>
                <a:effectLst/>
                <a:latin typeface="JetBrains Mono" panose="02000009000000000000" pitchFamily="49" charset="0"/>
              </a:rPr>
            </a:br>
            <a:r>
              <a:rPr lang="en-US" altLang="zh-CN" sz="2000" dirty="0">
                <a:solidFill>
                  <a:srgbClr val="000000"/>
                </a:solidFill>
                <a:effectLst/>
                <a:latin typeface="JetBrains Mono" panose="02000009000000000000" pitchFamily="49" charset="0"/>
              </a:rPr>
              <a:t>        </a:t>
            </a:r>
            <a:r>
              <a:rPr lang="en-US" altLang="zh-CN" sz="2000" dirty="0" err="1">
                <a:solidFill>
                  <a:srgbClr val="400080"/>
                </a:solidFill>
                <a:effectLst/>
                <a:latin typeface="JetBrains Mono" panose="02000009000000000000" pitchFamily="49" charset="0"/>
              </a:rPr>
              <a:t>cout</a:t>
            </a:r>
            <a:r>
              <a:rPr lang="en-US" altLang="zh-CN" sz="2000" b="1" dirty="0">
                <a:solidFill>
                  <a:srgbClr val="C10000"/>
                </a:solidFill>
                <a:effectLst/>
                <a:latin typeface="JetBrains Mono" panose="02000009000000000000" pitchFamily="49" charset="0"/>
              </a:rPr>
              <a:t>&lt;&lt;</a:t>
            </a:r>
            <a:r>
              <a:rPr lang="en-US" altLang="zh-CN" sz="2000" dirty="0">
                <a:solidFill>
                  <a:srgbClr val="000000"/>
                </a:solidFill>
                <a:effectLst/>
                <a:latin typeface="JetBrains Mono" panose="02000009000000000000" pitchFamily="49" charset="0"/>
              </a:rPr>
              <a:t>a</a:t>
            </a:r>
            <a:r>
              <a:rPr lang="en-US" altLang="zh-CN" sz="2000" b="1" dirty="0">
                <a:solidFill>
                  <a:srgbClr val="C10000"/>
                </a:solidFill>
                <a:effectLst/>
                <a:latin typeface="JetBrains Mono" panose="02000009000000000000" pitchFamily="49" charset="0"/>
              </a:rPr>
              <a:t>[</a:t>
            </a:r>
            <a:r>
              <a:rPr lang="en-US" altLang="zh-CN" sz="2000" dirty="0" err="1">
                <a:solidFill>
                  <a:srgbClr val="000000"/>
                </a:solidFill>
                <a:effectLst/>
                <a:latin typeface="JetBrains Mono" panose="02000009000000000000" pitchFamily="49" charset="0"/>
              </a:rPr>
              <a:t>i</a:t>
            </a:r>
            <a:r>
              <a:rPr lang="en-US" altLang="zh-CN" sz="2000" b="1" dirty="0">
                <a:solidFill>
                  <a:srgbClr val="C10000"/>
                </a:solidFill>
                <a:effectLst/>
                <a:latin typeface="JetBrains Mono" panose="02000009000000000000" pitchFamily="49" charset="0"/>
              </a:rPr>
              <a:t>]&lt;&lt;</a:t>
            </a:r>
            <a:r>
              <a:rPr lang="en-US" altLang="zh-CN" sz="2000" b="1" dirty="0">
                <a:solidFill>
                  <a:srgbClr val="007D17"/>
                </a:solidFill>
                <a:effectLst/>
                <a:latin typeface="JetBrains Mono" panose="02000009000000000000" pitchFamily="49" charset="0"/>
              </a:rPr>
              <a:t>" "</a:t>
            </a:r>
            <a:r>
              <a:rPr lang="en-US" altLang="zh-CN" sz="2000" b="1" dirty="0">
                <a:solidFill>
                  <a:srgbClr val="C10000"/>
                </a:solidFill>
                <a:effectLst/>
                <a:latin typeface="JetBrains Mono" panose="02000009000000000000" pitchFamily="49" charset="0"/>
              </a:rPr>
              <a:t>;</a:t>
            </a:r>
            <a:br>
              <a:rPr lang="en-US" altLang="zh-CN" sz="2000" b="1" dirty="0">
                <a:solidFill>
                  <a:srgbClr val="C10000"/>
                </a:solidFill>
                <a:effectLst/>
                <a:latin typeface="JetBrains Mono" panose="02000009000000000000" pitchFamily="49" charset="0"/>
              </a:rPr>
            </a:br>
            <a:r>
              <a:rPr lang="en-US" altLang="zh-CN" sz="2000" dirty="0">
                <a:solidFill>
                  <a:srgbClr val="000000"/>
                </a:solidFill>
                <a:effectLst/>
                <a:latin typeface="JetBrains Mono" panose="02000009000000000000" pitchFamily="49" charset="0"/>
              </a:rPr>
              <a:t>    </a:t>
            </a:r>
            <a:r>
              <a:rPr lang="en-US" altLang="zh-CN" sz="2000" b="1" dirty="0">
                <a:solidFill>
                  <a:srgbClr val="C10000"/>
                </a:solidFill>
                <a:effectLst/>
                <a:latin typeface="JetBrains Mono" panose="02000009000000000000" pitchFamily="49" charset="0"/>
              </a:rPr>
              <a:t>}</a:t>
            </a:r>
            <a:br>
              <a:rPr lang="en-US" altLang="zh-CN" sz="2000" b="1" dirty="0">
                <a:solidFill>
                  <a:srgbClr val="C10000"/>
                </a:solidFill>
                <a:effectLst/>
                <a:latin typeface="JetBrains Mono" panose="02000009000000000000" pitchFamily="49" charset="0"/>
              </a:rPr>
            </a:br>
            <a:r>
              <a:rPr lang="en-US" altLang="zh-CN" sz="2000" dirty="0">
                <a:solidFill>
                  <a:srgbClr val="000000"/>
                </a:solidFill>
                <a:effectLst/>
                <a:latin typeface="JetBrains Mono" panose="02000009000000000000" pitchFamily="49" charset="0"/>
              </a:rPr>
              <a:t>    </a:t>
            </a:r>
            <a:r>
              <a:rPr lang="en-US" altLang="zh-CN" sz="2000" b="1" dirty="0">
                <a:solidFill>
                  <a:srgbClr val="0033B3"/>
                </a:solidFill>
                <a:effectLst/>
                <a:latin typeface="JetBrains Mono" panose="02000009000000000000" pitchFamily="49" charset="0"/>
              </a:rPr>
              <a:t>return</a:t>
            </a:r>
            <a:r>
              <a:rPr lang="en-US" altLang="zh-CN" sz="2000" dirty="0">
                <a:solidFill>
                  <a:srgbClr val="000000"/>
                </a:solidFill>
                <a:effectLst/>
                <a:latin typeface="JetBrains Mono" panose="02000009000000000000" pitchFamily="49" charset="0"/>
              </a:rPr>
              <a:t> </a:t>
            </a:r>
            <a:r>
              <a:rPr lang="en-US" altLang="zh-CN" sz="2000" dirty="0">
                <a:solidFill>
                  <a:srgbClr val="1750EB"/>
                </a:solidFill>
                <a:effectLst/>
                <a:latin typeface="JetBrains Mono" panose="02000009000000000000" pitchFamily="49" charset="0"/>
              </a:rPr>
              <a:t>0</a:t>
            </a:r>
            <a:r>
              <a:rPr lang="en-US" altLang="zh-CN" sz="2000" b="1" dirty="0">
                <a:solidFill>
                  <a:srgbClr val="C10000"/>
                </a:solidFill>
                <a:effectLst/>
                <a:latin typeface="JetBrains Mono" panose="02000009000000000000" pitchFamily="49" charset="0"/>
              </a:rPr>
              <a:t>;</a:t>
            </a:r>
            <a:br>
              <a:rPr lang="en-US" altLang="zh-CN" sz="2000" b="1" dirty="0">
                <a:solidFill>
                  <a:srgbClr val="C10000"/>
                </a:solidFill>
                <a:effectLst/>
                <a:latin typeface="JetBrains Mono" panose="02000009000000000000" pitchFamily="49" charset="0"/>
              </a:rPr>
            </a:br>
            <a:r>
              <a:rPr lang="en-US" altLang="zh-CN" sz="2000" b="1" dirty="0">
                <a:solidFill>
                  <a:srgbClr val="C10000"/>
                </a:solidFill>
                <a:effectLst/>
                <a:latin typeface="JetBrains Mono" panose="02000009000000000000" pitchFamily="49" charset="0"/>
              </a:rPr>
              <a:t>}</a:t>
            </a:r>
            <a:r>
              <a:rPr lang="en-US" altLang="zh-CN" sz="2000" dirty="0">
                <a:solidFill>
                  <a:srgbClr val="000000"/>
                </a:solidFill>
                <a:effectLst/>
                <a:latin typeface="JetBrains Mono" panose="02000009000000000000" pitchFamily="49" charset="0"/>
              </a:rPr>
              <a:t>  </a:t>
            </a:r>
            <a:br>
              <a:rPr lang="en-US" altLang="zh-CN" sz="2000" dirty="0">
                <a:solidFill>
                  <a:srgbClr val="000000"/>
                </a:solidFill>
                <a:effectLst/>
                <a:latin typeface="JetBrains Mono" panose="02000009000000000000" pitchFamily="49" charset="0"/>
              </a:rPr>
            </a:br>
            <a:endParaRPr lang="en-US" altLang="zh-CN" sz="24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466809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课堂练习</a:t>
            </a:r>
            <a:endParaRPr lang="en-US" altLang="zh-CN" sz="8000" b="1">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成绩排序（本课三种排序方法）</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440120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输入</a:t>
            </a:r>
            <a:r>
              <a:rPr lang="en-US" altLang="zh-CN" sz="2000" dirty="0">
                <a:solidFill>
                  <a:srgbClr val="002060"/>
                </a:solidFill>
                <a:latin typeface="+mj-ea"/>
                <a:ea typeface="+mj-ea"/>
              </a:rPr>
              <a:t>10</a:t>
            </a:r>
            <a:r>
              <a:rPr lang="zh-CN" altLang="en-US" sz="2000" dirty="0">
                <a:solidFill>
                  <a:srgbClr val="002060"/>
                </a:solidFill>
                <a:latin typeface="+mj-ea"/>
                <a:ea typeface="+mj-ea"/>
              </a:rPr>
              <a:t>个学生的成绩，并将</a:t>
            </a:r>
            <a:r>
              <a:rPr lang="en-US" altLang="zh-CN" sz="2000" dirty="0">
                <a:solidFill>
                  <a:srgbClr val="002060"/>
                </a:solidFill>
                <a:latin typeface="+mj-ea"/>
                <a:ea typeface="+mj-ea"/>
              </a:rPr>
              <a:t>10</a:t>
            </a:r>
            <a:r>
              <a:rPr lang="zh-CN" altLang="en-US" sz="2000" dirty="0">
                <a:solidFill>
                  <a:srgbClr val="002060"/>
                </a:solidFill>
                <a:latin typeface="+mj-ea"/>
                <a:ea typeface="+mj-ea"/>
              </a:rPr>
              <a:t>个学生的成绩按由大到小的顺序排列。</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rPr>
              <a:t>10</a:t>
            </a:r>
            <a:r>
              <a:rPr lang="zh-CN" altLang="en-US" sz="2000" dirty="0">
                <a:solidFill>
                  <a:srgbClr val="002060"/>
                </a:solidFill>
                <a:latin typeface="+mj-ea"/>
                <a:ea typeface="+mj-ea"/>
              </a:rPr>
              <a:t>个整数表示</a:t>
            </a:r>
            <a:r>
              <a:rPr lang="en-US" altLang="zh-CN" sz="2000" dirty="0">
                <a:solidFill>
                  <a:srgbClr val="002060"/>
                </a:solidFill>
                <a:latin typeface="+mj-ea"/>
                <a:ea typeface="+mj-ea"/>
              </a:rPr>
              <a:t>10</a:t>
            </a:r>
            <a:r>
              <a:rPr lang="zh-CN" altLang="en-US" sz="2000" dirty="0">
                <a:solidFill>
                  <a:srgbClr val="002060"/>
                </a:solidFill>
                <a:latin typeface="+mj-ea"/>
                <a:ea typeface="+mj-ea"/>
              </a:rPr>
              <a:t>个学生的成绩</a:t>
            </a:r>
            <a:r>
              <a:rPr lang="en-US" altLang="zh-CN" sz="2000" dirty="0">
                <a:solidFill>
                  <a:srgbClr val="002060"/>
                </a:solidFill>
                <a:latin typeface="+mj-ea"/>
                <a:ea typeface="+mj-ea"/>
              </a:rPr>
              <a:t>(</a:t>
            </a:r>
            <a:r>
              <a:rPr lang="zh-CN" altLang="en-US" sz="2000" dirty="0">
                <a:solidFill>
                  <a:srgbClr val="002060"/>
                </a:solidFill>
                <a:latin typeface="+mj-ea"/>
                <a:ea typeface="+mj-ea"/>
              </a:rPr>
              <a:t>整数之间使用空格隔开</a:t>
            </a:r>
            <a:r>
              <a:rPr lang="en-US" altLang="zh-CN" sz="2000" dirty="0">
                <a:solidFill>
                  <a:srgbClr val="002060"/>
                </a:solidFill>
                <a:latin typeface="+mj-ea"/>
                <a:ea typeface="+mj-ea"/>
              </a:rPr>
              <a:t>)</a:t>
            </a:r>
            <a:r>
              <a:rPr lang="zh-CN" altLang="en-US" sz="2000" dirty="0">
                <a:solidFill>
                  <a:srgbClr val="002060"/>
                </a:solidFill>
                <a:latin typeface="+mj-ea"/>
                <a:ea typeface="+mj-ea"/>
              </a:rPr>
              <a:t>。</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rPr>
              <a:t>按由大到小的顺序排列</a:t>
            </a:r>
            <a:r>
              <a:rPr lang="en-US" altLang="zh-CN" sz="2000" dirty="0">
                <a:solidFill>
                  <a:srgbClr val="002060"/>
                </a:solidFill>
                <a:latin typeface="+mj-ea"/>
                <a:ea typeface="+mj-ea"/>
              </a:rPr>
              <a:t>10</a:t>
            </a:r>
            <a:r>
              <a:rPr lang="zh-CN" altLang="en-US" sz="2000" dirty="0">
                <a:solidFill>
                  <a:srgbClr val="002060"/>
                </a:solidFill>
                <a:latin typeface="+mj-ea"/>
                <a:ea typeface="+mj-ea"/>
              </a:rPr>
              <a:t>个成绩。</a:t>
            </a: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rPr>
              <a:t>20 30 40 50 60 70 80 90 91 95</a:t>
            </a: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95 91 90 80 70 60 50 40 30 20</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2000" dirty="0">
              <a:solidFill>
                <a:srgbClr val="002060"/>
              </a:solidFill>
              <a:ea typeface="黑体" panose="02010609060101010101" pitchFamily="49" charset="-122"/>
            </a:endParaRPr>
          </a:p>
        </p:txBody>
      </p:sp>
    </p:spTree>
    <p:extLst>
      <p:ext uri="{BB962C8B-B14F-4D97-AF65-F5344CB8AC3E}">
        <p14:creationId xmlns:p14="http://schemas.microsoft.com/office/powerpoint/2010/main" val="1184587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参考代码：冒泡排序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21575" y="747251"/>
            <a:ext cx="8548848" cy="4832092"/>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轮次</a:t>
            </a:r>
            <a:br>
              <a:rPr lang="zh-CN" altLang="en-US"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待比较数值的位置 </a:t>
            </a:r>
            <a:r>
              <a:rPr lang="zh-CN" altLang="en-US" dirty="0">
                <a:solidFill>
                  <a:srgbClr val="000000"/>
                </a:solidFill>
                <a:effectLst/>
              </a:rPr>
              <a:t> </a:t>
            </a:r>
            <a:br>
              <a:rPr lang="zh-CN" altLang="en-US"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swap</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2000"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575778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参考代码：选择排序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21575" y="747251"/>
            <a:ext cx="8548848" cy="4832092"/>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轮次</a:t>
            </a:r>
            <a:br>
              <a:rPr lang="zh-CN" altLang="en-US"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待比较数值的位置 </a:t>
            </a:r>
            <a:br>
              <a:rPr lang="zh-CN" altLang="en-US"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swap</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900616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r>
                <a:rPr lang="en-US" altLang="zh-CN" sz="3200" b="1" dirty="0"/>
                <a:t>sort()</a:t>
              </a:r>
              <a:r>
                <a:rPr lang="zh-CN" altLang="en-US" sz="3200" b="1" dirty="0"/>
                <a:t>函数排序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21575" y="747251"/>
            <a:ext cx="8548848" cy="4247317"/>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bool</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cmp</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a</a:t>
            </a:r>
            <a:r>
              <a:rPr lang="en-US" altLang="zh-CN" sz="1800" b="1" dirty="0" err="1">
                <a:solidFill>
                  <a:srgbClr val="C10000"/>
                </a:solidFill>
                <a:effectLst/>
                <a:latin typeface="JetBrains Mono" panose="02000009000000000000" pitchFamily="49" charset="0"/>
              </a:rPr>
              <a:t>,</a:t>
            </a:r>
            <a:r>
              <a:rPr lang="en-US" altLang="zh-CN" sz="1800" b="1" dirty="0" err="1">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b</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a:t>
            </a:r>
            <a:r>
              <a:rPr lang="en-US" altLang="zh-CN" sz="1800" b="1" dirty="0">
                <a:solidFill>
                  <a:srgbClr val="C10000"/>
                </a:solidFill>
                <a:effectLst/>
                <a:latin typeface="JetBrains Mono" panose="02000009000000000000" pitchFamily="49" charset="0"/>
              </a:rPr>
              <a:t>&gt;</a:t>
            </a:r>
            <a:r>
              <a:rPr lang="en-US" altLang="zh-CN" sz="1800" dirty="0">
                <a:solidFill>
                  <a:srgbClr val="000000"/>
                </a:solidFill>
                <a:effectLst/>
                <a:latin typeface="JetBrains Mono" panose="02000009000000000000" pitchFamily="49" charset="0"/>
              </a:rPr>
              <a:t>b</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sort</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cmp</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294904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站队（本课三种排序方法）</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532453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给出 </a:t>
            </a:r>
            <a:r>
              <a:rPr lang="en-US" altLang="zh-CN" sz="2000" dirty="0">
                <a:solidFill>
                  <a:srgbClr val="002060"/>
                </a:solidFill>
                <a:latin typeface="+mj-ea"/>
                <a:ea typeface="+mj-ea"/>
              </a:rPr>
              <a:t>n </a:t>
            </a:r>
            <a:r>
              <a:rPr lang="zh-CN" altLang="en-US" sz="2000" dirty="0">
                <a:solidFill>
                  <a:srgbClr val="002060"/>
                </a:solidFill>
                <a:latin typeface="+mj-ea"/>
                <a:ea typeface="+mj-ea"/>
              </a:rPr>
              <a:t>个同学的身高，请根据他们的身高升序排列并输出排序结果。</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第一行 </a:t>
            </a:r>
            <a:r>
              <a:rPr lang="en-US" altLang="zh-CN" sz="2000" dirty="0">
                <a:solidFill>
                  <a:srgbClr val="002060"/>
                </a:solidFill>
                <a:ea typeface="黑体" panose="02010609060101010101" pitchFamily="49" charset="-122"/>
              </a:rPr>
              <a:t>1 </a:t>
            </a:r>
            <a:r>
              <a:rPr lang="zh-CN" altLang="en-US" sz="2000" dirty="0">
                <a:solidFill>
                  <a:srgbClr val="002060"/>
                </a:solidFill>
                <a:ea typeface="黑体" panose="02010609060101010101" pitchFamily="49" charset="-122"/>
              </a:rPr>
              <a:t>个正整数 </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，表示有 </a:t>
            </a:r>
            <a:r>
              <a:rPr lang="en-US" altLang="zh-CN" sz="2000" dirty="0">
                <a:solidFill>
                  <a:srgbClr val="002060"/>
                </a:solidFill>
                <a:ea typeface="黑体" panose="02010609060101010101" pitchFamily="49" charset="-122"/>
              </a:rPr>
              <a:t>n </a:t>
            </a:r>
            <a:r>
              <a:rPr lang="zh-CN" altLang="en-US" sz="2000" dirty="0">
                <a:solidFill>
                  <a:srgbClr val="002060"/>
                </a:solidFill>
                <a:ea typeface="黑体" panose="02010609060101010101" pitchFamily="49" charset="-122"/>
              </a:rPr>
              <a:t>个同学的身高，</a:t>
            </a:r>
            <a:r>
              <a:rPr lang="en-US" altLang="zh-CN" sz="2000" dirty="0">
                <a:solidFill>
                  <a:srgbClr val="002060"/>
                </a:solidFill>
                <a:ea typeface="黑体" panose="02010609060101010101" pitchFamily="49" charset="-122"/>
              </a:rPr>
              <a:t>2&lt;n≤100</a:t>
            </a:r>
            <a:r>
              <a:rPr lang="zh-CN" altLang="en-US" sz="2000" dirty="0">
                <a:solidFill>
                  <a:srgbClr val="002060"/>
                </a:solidFill>
                <a:ea typeface="黑体" panose="02010609060101010101" pitchFamily="49" charset="-122"/>
              </a:rPr>
              <a:t>。</a:t>
            </a:r>
          </a:p>
          <a:p>
            <a:pPr eaLnBrk="1" hangingPunct="1">
              <a:spcBef>
                <a:spcPct val="0"/>
              </a:spcBef>
              <a:buClrTx/>
              <a:buSzTx/>
              <a:buNone/>
            </a:pPr>
            <a:r>
              <a:rPr lang="zh-CN" altLang="en-US" sz="2000" dirty="0">
                <a:solidFill>
                  <a:srgbClr val="002060"/>
                </a:solidFill>
                <a:ea typeface="黑体" panose="02010609060101010101" pitchFamily="49" charset="-122"/>
              </a:rPr>
              <a:t>第二行包含 </a:t>
            </a:r>
            <a:r>
              <a:rPr lang="en-US" altLang="zh-CN" sz="2000" dirty="0">
                <a:solidFill>
                  <a:srgbClr val="002060"/>
                </a:solidFill>
                <a:ea typeface="黑体" panose="02010609060101010101" pitchFamily="49" charset="-122"/>
              </a:rPr>
              <a:t>n </a:t>
            </a:r>
            <a:r>
              <a:rPr lang="zh-CN" altLang="en-US" sz="2000" dirty="0">
                <a:solidFill>
                  <a:srgbClr val="002060"/>
                </a:solidFill>
                <a:ea typeface="黑体" panose="02010609060101010101" pitchFamily="49" charset="-122"/>
              </a:rPr>
              <a:t>个正整数，之间用一个空格隔开，表示 </a:t>
            </a:r>
            <a:r>
              <a:rPr lang="en-US" altLang="zh-CN" sz="2000" dirty="0">
                <a:solidFill>
                  <a:srgbClr val="002060"/>
                </a:solidFill>
                <a:ea typeface="黑体" panose="02010609060101010101" pitchFamily="49" charset="-122"/>
              </a:rPr>
              <a:t>n </a:t>
            </a:r>
            <a:r>
              <a:rPr lang="zh-CN" altLang="en-US" sz="2000" dirty="0">
                <a:solidFill>
                  <a:srgbClr val="002060"/>
                </a:solidFill>
                <a:ea typeface="黑体" panose="02010609060101010101" pitchFamily="49" charset="-122"/>
              </a:rPr>
              <a:t>个同学的身高。每个同学的身高都在 </a:t>
            </a:r>
            <a:r>
              <a:rPr lang="en-US" altLang="zh-CN" sz="2000" dirty="0">
                <a:solidFill>
                  <a:srgbClr val="002060"/>
                </a:solidFill>
                <a:ea typeface="黑体" panose="02010609060101010101" pitchFamily="49" charset="-122"/>
              </a:rPr>
              <a:t>150~200 </a:t>
            </a:r>
            <a:r>
              <a:rPr lang="zh-CN" altLang="en-US" sz="2000" dirty="0">
                <a:solidFill>
                  <a:srgbClr val="002060"/>
                </a:solidFill>
                <a:ea typeface="黑体" panose="02010609060101010101" pitchFamily="49" charset="-122"/>
              </a:rPr>
              <a:t>厘米之间。</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一行 </a:t>
            </a:r>
            <a:r>
              <a:rPr lang="en-US" altLang="zh-CN" sz="2000" dirty="0">
                <a:solidFill>
                  <a:srgbClr val="002060"/>
                </a:solidFill>
                <a:ea typeface="黑体" panose="02010609060101010101" pitchFamily="49" charset="-122"/>
              </a:rPr>
              <a:t>n </a:t>
            </a:r>
            <a:r>
              <a:rPr lang="zh-CN" altLang="en-US" sz="2000" dirty="0">
                <a:solidFill>
                  <a:srgbClr val="002060"/>
                </a:solidFill>
                <a:ea typeface="黑体" panose="02010609060101010101" pitchFamily="49" charset="-122"/>
              </a:rPr>
              <a:t>个正整数，之间用一个空格隔开，表示 </a:t>
            </a:r>
            <a:r>
              <a:rPr lang="en-US" altLang="zh-CN" sz="2000" dirty="0">
                <a:solidFill>
                  <a:srgbClr val="002060"/>
                </a:solidFill>
                <a:ea typeface="黑体" panose="02010609060101010101" pitchFamily="49" charset="-122"/>
              </a:rPr>
              <a:t>n </a:t>
            </a:r>
            <a:r>
              <a:rPr lang="zh-CN" altLang="en-US" sz="2000" dirty="0">
                <a:solidFill>
                  <a:srgbClr val="002060"/>
                </a:solidFill>
                <a:ea typeface="黑体" panose="02010609060101010101" pitchFamily="49" charset="-122"/>
              </a:rPr>
              <a:t>个同学根据身高升序排列的结果。</a:t>
            </a: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rPr>
              <a:t>7</a:t>
            </a:r>
          </a:p>
          <a:p>
            <a:pPr eaLnBrk="1" hangingPunct="1">
              <a:spcBef>
                <a:spcPct val="0"/>
              </a:spcBef>
              <a:buClrTx/>
              <a:buSzTx/>
              <a:buNone/>
            </a:pPr>
            <a:r>
              <a:rPr lang="en-US" altLang="zh-CN" sz="2000" dirty="0">
                <a:solidFill>
                  <a:srgbClr val="002060"/>
                </a:solidFill>
                <a:latin typeface="+mj-ea"/>
                <a:ea typeface="+mj-ea"/>
              </a:rPr>
              <a:t>180 170 176 160 155 150 160</a:t>
            </a: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a:spcBef>
                <a:spcPct val="0"/>
              </a:spcBef>
              <a:buNone/>
            </a:pPr>
            <a:r>
              <a:rPr lang="en-US" altLang="zh-CN" sz="2000" dirty="0">
                <a:solidFill>
                  <a:srgbClr val="002060"/>
                </a:solidFill>
                <a:ea typeface="黑体" panose="02010609060101010101" pitchFamily="49" charset="-122"/>
              </a:rPr>
              <a:t>150 155 160 160 170 176 180</a:t>
            </a:r>
          </a:p>
          <a:p>
            <a:pPr>
              <a:spcBef>
                <a:spcPct val="0"/>
              </a:spcBef>
              <a:buNone/>
            </a:pPr>
            <a:endParaRPr lang="en-US" altLang="zh-CN" sz="2000" dirty="0">
              <a:solidFill>
                <a:srgbClr val="002060"/>
              </a:solidFill>
              <a:ea typeface="黑体" panose="02010609060101010101" pitchFamily="49"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Tree>
    <p:extLst>
      <p:ext uri="{BB962C8B-B14F-4D97-AF65-F5344CB8AC3E}">
        <p14:creationId xmlns:p14="http://schemas.microsoft.com/office/powerpoint/2010/main" val="409711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参考代码：冒泡排序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21575" y="747251"/>
            <a:ext cx="8548848" cy="5355312"/>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轮次</a:t>
            </a:r>
            <a:br>
              <a:rPr lang="zh-CN" altLang="en-US"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待比较数值的位置 </a:t>
            </a:r>
            <a:br>
              <a:rPr lang="zh-CN" altLang="en-US"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swap</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398106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参考代码：选择排序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699655" y="747252"/>
            <a:ext cx="8548848" cy="5355312"/>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]&gt;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swap</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2246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学习目标</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p:cNvSpPr txBox="1"/>
          <p:nvPr/>
        </p:nvSpPr>
        <p:spPr>
          <a:xfrm>
            <a:off x="2108348" y="1010054"/>
            <a:ext cx="7975301" cy="8805231"/>
          </a:xfrm>
          <a:prstGeom prst="rect">
            <a:avLst/>
          </a:prstGeom>
          <a:noFill/>
        </p:spPr>
        <p:txBody>
          <a:bodyPr wrap="square" rtlCol="0">
            <a:spAutoFit/>
          </a:bodyPr>
          <a:lstStyle/>
          <a:p>
            <a:pPr>
              <a:lnSpc>
                <a:spcPct val="200000"/>
              </a:lnSpc>
            </a:pPr>
            <a:r>
              <a:rPr lang="zh-CN" altLang="en-US" sz="3600" b="1" dirty="0">
                <a:solidFill>
                  <a:srgbClr val="002060"/>
                </a:solidFill>
                <a:latin typeface="JetBrains Mono Medium" panose="02000009000000000000" pitchFamily="49" charset="0"/>
                <a:cs typeface="JetBrains Mono Medium" panose="02000009000000000000" pitchFamily="49" charset="0"/>
              </a:rPr>
              <a:t>理解并掌握冒泡排序基本原理</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a:lnSpc>
                <a:spcPct val="200000"/>
              </a:lnSpc>
            </a:pPr>
            <a:r>
              <a:rPr lang="zh-CN" altLang="en-US" sz="3600" b="1" dirty="0">
                <a:solidFill>
                  <a:srgbClr val="002060"/>
                </a:solidFill>
                <a:latin typeface="JetBrains Mono Medium" panose="02000009000000000000" pitchFamily="49" charset="0"/>
                <a:cs typeface="JetBrains Mono Medium" panose="02000009000000000000" pitchFamily="49" charset="0"/>
              </a:rPr>
              <a:t>理解并掌握选择排序基本原理</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a:lnSpc>
                <a:spcPct val="200000"/>
              </a:lnSpc>
            </a:pPr>
            <a:r>
              <a:rPr lang="zh-CN" altLang="en-US" sz="3600" b="1" dirty="0">
                <a:solidFill>
                  <a:srgbClr val="002060"/>
                </a:solidFill>
                <a:latin typeface="JetBrains Mono Medium" panose="02000009000000000000" pitchFamily="49" charset="0"/>
                <a:cs typeface="JetBrains Mono Medium" panose="02000009000000000000" pitchFamily="49" charset="0"/>
              </a:rPr>
              <a:t>掌握冒泡排序、选择排序、</a:t>
            </a:r>
            <a:r>
              <a:rPr lang="en-US" altLang="zh-CN" sz="3600" b="1" dirty="0">
                <a:solidFill>
                  <a:srgbClr val="002060"/>
                </a:solidFill>
                <a:latin typeface="JetBrains Mono Medium" panose="02000009000000000000" pitchFamily="49" charset="0"/>
                <a:cs typeface="JetBrains Mono Medium" panose="02000009000000000000" pitchFamily="49" charset="0"/>
              </a:rPr>
              <a:t>sort()</a:t>
            </a:r>
            <a:r>
              <a:rPr lang="zh-CN" altLang="en-US" sz="3600" b="1" dirty="0">
                <a:solidFill>
                  <a:srgbClr val="002060"/>
                </a:solidFill>
                <a:latin typeface="JetBrains Mono Medium" panose="02000009000000000000" pitchFamily="49" charset="0"/>
                <a:cs typeface="JetBrains Mono Medium" panose="02000009000000000000" pitchFamily="49" charset="0"/>
              </a:rPr>
              <a:t>函数排序  </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a:lnSpc>
                <a:spcPct val="200000"/>
              </a:lnSpc>
            </a:pP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a:lnSpc>
                <a:spcPct val="200000"/>
              </a:lnSpc>
            </a:pP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a:lnSpc>
                <a:spcPct val="200000"/>
              </a:lnSpc>
            </a:pP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a:lnSpc>
                <a:spcPct val="200000"/>
              </a:lnSpc>
            </a:pPr>
            <a:endParaRPr lang="en-US" altLang="zh-CN" sz="3600" b="1" dirty="0">
              <a:solidFill>
                <a:srgbClr val="002060"/>
              </a:solidFill>
              <a:latin typeface="JetBrains Mono Medium" panose="02000009000000000000" pitchFamily="49" charset="0"/>
              <a:cs typeface="JetBrains Mono Medium" panose="02000009000000000000"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r>
                <a:rPr lang="en-US" altLang="zh-CN" sz="3200" b="1" dirty="0"/>
                <a:t>sort()</a:t>
              </a:r>
              <a:r>
                <a:rPr lang="zh-CN" altLang="en-US" sz="3200" b="1" dirty="0"/>
                <a:t>函数排序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711847" y="905747"/>
            <a:ext cx="8548848" cy="3970318"/>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sort</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4179107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最大的两个数的和</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4154984"/>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现有</a:t>
            </a:r>
            <a:r>
              <a:rPr lang="en-US" altLang="zh-CN" sz="2000" dirty="0">
                <a:solidFill>
                  <a:srgbClr val="002060"/>
                </a:solidFill>
                <a:ea typeface="黑体" panose="02010609060101010101" pitchFamily="49" charset="-122"/>
              </a:rPr>
              <a:t>6</a:t>
            </a:r>
            <a:r>
              <a:rPr lang="zh-CN" altLang="en-US" sz="2000" dirty="0">
                <a:solidFill>
                  <a:srgbClr val="002060"/>
                </a:solidFill>
                <a:ea typeface="黑体" panose="02010609060101010101" pitchFamily="49" charset="-122"/>
              </a:rPr>
              <a:t>个数，现在你要输出其中最大的两个数加起来等于多少。</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一行，包括六个整数。</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黑体" panose="02010609060101010101" pitchFamily="49" charset="-122"/>
                <a:ea typeface="黑体" panose="02010609060101010101" pitchFamily="49" charset="-122"/>
              </a:rPr>
              <a:t>最大的两个数的和。</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ea typeface="黑体" panose="02010609060101010101" pitchFamily="49" charset="-122"/>
              </a:rPr>
              <a:t>5 6 7 10 9 8</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19</a:t>
            </a:r>
          </a:p>
          <a:p>
            <a:pPr eaLnBrk="1" hangingPunct="1">
              <a:lnSpc>
                <a:spcPct val="110000"/>
              </a:lnSpc>
              <a:spcBef>
                <a:spcPct val="0"/>
              </a:spcBef>
              <a:buClrTx/>
              <a:buSzTx/>
              <a:buNone/>
            </a:pPr>
            <a:r>
              <a:rPr lang="zh-CN" altLang="en-US" sz="2000" dirty="0">
                <a:solidFill>
                  <a:srgbClr val="002060"/>
                </a:solidFill>
                <a:ea typeface="黑体" panose="02010609060101010101" pitchFamily="49" charset="-122"/>
              </a:rPr>
              <a:t>限制</a:t>
            </a:r>
            <a:r>
              <a:rPr lang="en-US" altLang="zh-CN" sz="2000" dirty="0">
                <a:solidFill>
                  <a:srgbClr val="002060"/>
                </a:solidFill>
                <a:ea typeface="黑体" panose="02010609060101010101" pitchFamily="49" charset="-122"/>
              </a:rPr>
              <a:t>:</a:t>
            </a:r>
          </a:p>
          <a:p>
            <a:pPr eaLnBrk="1" hangingPunct="1">
              <a:lnSpc>
                <a:spcPct val="110000"/>
              </a:lnSpc>
              <a:spcBef>
                <a:spcPct val="0"/>
              </a:spcBef>
              <a:buClrTx/>
              <a:buSzTx/>
              <a:buNone/>
            </a:pPr>
            <a:r>
              <a:rPr lang="zh-CN" altLang="en-US" sz="2000" dirty="0">
                <a:solidFill>
                  <a:srgbClr val="002060"/>
                </a:solidFill>
                <a:ea typeface="黑体" panose="02010609060101010101" pitchFamily="49" charset="-122"/>
              </a:rPr>
              <a:t>这些数都是小于</a:t>
            </a:r>
            <a:r>
              <a:rPr lang="en-US" altLang="zh-CN" sz="2000" dirty="0">
                <a:solidFill>
                  <a:srgbClr val="002060"/>
                </a:solidFill>
                <a:ea typeface="黑体" panose="02010609060101010101" pitchFamily="49" charset="-122"/>
              </a:rPr>
              <a:t>1000</a:t>
            </a:r>
            <a:r>
              <a:rPr lang="zh-CN" altLang="en-US" sz="2000" dirty="0">
                <a:solidFill>
                  <a:srgbClr val="002060"/>
                </a:solidFill>
                <a:ea typeface="黑体" panose="02010609060101010101" pitchFamily="49" charset="-122"/>
              </a:rPr>
              <a:t>的正整数</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66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14626" y="715031"/>
            <a:ext cx="8562745" cy="4555093"/>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6</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zh-CN" altLang="en-US" sz="1800" dirty="0">
                <a:solidFill>
                  <a:srgbClr val="000000"/>
                </a:solidFill>
                <a:effectLst/>
                <a:latin typeface="JetBrains Mono" panose="02000009000000000000" pitchFamily="49" charset="0"/>
              </a:rPr>
              <a:t>选择排序</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6</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6</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swap</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zh-CN" altLang="en-US" sz="1800" dirty="0">
                <a:solidFill>
                  <a:srgbClr val="000000"/>
                </a:solidFill>
                <a:effectLst/>
                <a:latin typeface="JetBrains Mono" panose="02000009000000000000" pitchFamily="49" charset="0"/>
              </a:rPr>
              <a:t>最大两个数字就是序列的</a:t>
            </a:r>
            <a:r>
              <a:rPr lang="en-US" altLang="zh-CN" sz="1800" dirty="0">
                <a:solidFill>
                  <a:srgbClr val="000000"/>
                </a:solidFill>
                <a:effectLst/>
                <a:latin typeface="JetBrains Mono" panose="02000009000000000000" pitchFamily="49" charset="0"/>
              </a:rPr>
              <a:t>1</a:t>
            </a:r>
            <a:r>
              <a:rPr lang="zh-CN" altLang="en-US" sz="1800" dirty="0">
                <a:solidFill>
                  <a:srgbClr val="00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2           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2</a:t>
            </a:r>
            <a:r>
              <a:rPr lang="en-US" altLang="zh-CN" sz="1800" b="1" dirty="0">
                <a:solidFill>
                  <a:srgbClr val="C10000"/>
                </a:solidFill>
                <a:effectLst/>
                <a:latin typeface="JetBrains Mono" panose="02000009000000000000" pitchFamily="49" charset="0"/>
              </a:rPr>
              <a:t>]&lt;&lt;</a:t>
            </a:r>
            <a:r>
              <a:rPr lang="en-US" altLang="zh-CN" sz="1800" dirty="0" err="1">
                <a:solidFill>
                  <a:srgbClr val="000000"/>
                </a:solidFill>
                <a:effectLst/>
                <a:latin typeface="JetBrains Mono" panose="02000009000000000000" pitchFamily="49" charset="0"/>
              </a:rPr>
              <a:t>endl</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2000"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845401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9" y="-9364"/>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车厢重组</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05667"/>
            <a:ext cx="10441859" cy="563231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在一个旧式的火车站旁边有一座桥，其桥面可以绕河中心的桥墩水平旋转。一个车站的职工发现桥的长度最多能容纳两节车厢，如果将桥旋转</a:t>
            </a:r>
            <a:r>
              <a:rPr lang="en-US" altLang="zh-CN" sz="2000" dirty="0">
                <a:solidFill>
                  <a:srgbClr val="002060"/>
                </a:solidFill>
                <a:latin typeface="+mj-ea"/>
                <a:ea typeface="+mj-ea"/>
              </a:rPr>
              <a:t>180</a:t>
            </a:r>
            <a:r>
              <a:rPr lang="zh-CN" altLang="en-US" sz="2000" dirty="0">
                <a:solidFill>
                  <a:srgbClr val="002060"/>
                </a:solidFill>
                <a:latin typeface="+mj-ea"/>
                <a:ea typeface="+mj-ea"/>
              </a:rPr>
              <a:t>度，则可以把相邻两节车厢的位置交换，用这种方法可以重新排列车厢的顺序。于是他就负责用这座桥将进站的车厢按车厢号从小到大排列。他退休后，火车站决定将这一工作自动化，其中一项重要的工作是编一个程序，输入初始的车厢顺序，计算最少用多少步就能将车厢排序。</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第</a:t>
            </a:r>
            <a:r>
              <a:rPr lang="en-US" altLang="zh-CN" sz="2000" dirty="0">
                <a:solidFill>
                  <a:srgbClr val="002060"/>
                </a:solidFill>
                <a:ea typeface="黑体" panose="02010609060101010101" pitchFamily="49" charset="-122"/>
              </a:rPr>
              <a:t>2</a:t>
            </a:r>
            <a:r>
              <a:rPr lang="zh-CN" altLang="en-US" sz="2000" dirty="0">
                <a:solidFill>
                  <a:srgbClr val="002060"/>
                </a:solidFill>
                <a:ea typeface="黑体" panose="02010609060101010101" pitchFamily="49" charset="-122"/>
              </a:rPr>
              <a:t>行为一个字符串</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字符串中没有空格</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第一行是车厢总数</a:t>
            </a:r>
            <a:r>
              <a:rPr lang="en-US" altLang="zh-CN" sz="2000" dirty="0">
                <a:solidFill>
                  <a:srgbClr val="002060"/>
                </a:solidFill>
                <a:ea typeface="黑体" panose="02010609060101010101" pitchFamily="49" charset="-122"/>
              </a:rPr>
              <a:t>N(≤10000)</a:t>
            </a:r>
            <a:r>
              <a:rPr lang="zh-CN" altLang="en-US" sz="2000" dirty="0">
                <a:solidFill>
                  <a:srgbClr val="002060"/>
                </a:solidFill>
                <a:ea typeface="黑体" panose="02010609060101010101" pitchFamily="49" charset="-122"/>
              </a:rPr>
              <a:t>。</a:t>
            </a:r>
          </a:p>
          <a:p>
            <a:pPr eaLnBrk="1" hangingPunct="1">
              <a:spcBef>
                <a:spcPct val="0"/>
              </a:spcBef>
              <a:buClrTx/>
              <a:buSzTx/>
              <a:buNone/>
            </a:pPr>
            <a:r>
              <a:rPr lang="zh-CN" altLang="en-US" sz="2000" dirty="0">
                <a:solidFill>
                  <a:srgbClr val="002060"/>
                </a:solidFill>
                <a:ea typeface="黑体" panose="02010609060101010101" pitchFamily="49" charset="-122"/>
              </a:rPr>
              <a:t>第二行是</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个不同的数表示初始的车厢顺序。</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spcBef>
                <a:spcPct val="0"/>
              </a:spcBef>
              <a:buNone/>
            </a:pPr>
            <a:r>
              <a:rPr lang="zh-CN" altLang="en-US" sz="2000" dirty="0">
                <a:solidFill>
                  <a:srgbClr val="002060"/>
                </a:solidFill>
                <a:ea typeface="黑体" panose="02010609060101010101" pitchFamily="49" charset="-122"/>
              </a:rPr>
              <a:t>一个整数，最少的旋转次数。</a:t>
            </a: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rPr>
              <a:t>4</a:t>
            </a:r>
          </a:p>
          <a:p>
            <a:pPr eaLnBrk="1" hangingPunct="1">
              <a:spcBef>
                <a:spcPct val="0"/>
              </a:spcBef>
              <a:buClrTx/>
              <a:buSzTx/>
              <a:buNone/>
            </a:pPr>
            <a:r>
              <a:rPr lang="en-US" altLang="zh-CN" sz="2000" dirty="0">
                <a:solidFill>
                  <a:srgbClr val="002060"/>
                </a:solidFill>
                <a:latin typeface="+mj-ea"/>
                <a:ea typeface="+mj-ea"/>
              </a:rPr>
              <a:t>4 3 2 1 </a:t>
            </a:r>
          </a:p>
          <a:p>
            <a:pPr eaLnBrk="1" hangingPunct="1">
              <a:spcBef>
                <a:spcPct val="0"/>
              </a:spcBef>
              <a:buClrTx/>
              <a:buSzTx/>
              <a:buNone/>
            </a:pPr>
            <a:r>
              <a:rPr lang="zh-CN" altLang="en-US" sz="2000" b="1" dirty="0">
                <a:solidFill>
                  <a:srgbClr val="002060"/>
                </a:solidFill>
                <a:latin typeface="+mj-ea"/>
                <a:ea typeface="+mj-ea"/>
              </a:rPr>
              <a:t>样例输出</a:t>
            </a:r>
            <a:endParaRPr lang="en-US" altLang="zh-CN" sz="2000" b="1" dirty="0">
              <a:solidFill>
                <a:srgbClr val="002060"/>
              </a:solidFill>
              <a:latin typeface="+mj-ea"/>
              <a:ea typeface="+mj-ea"/>
            </a:endParaRPr>
          </a:p>
          <a:p>
            <a:pPr eaLnBrk="1" hangingPunct="1">
              <a:spcBef>
                <a:spcPct val="0"/>
              </a:spcBef>
              <a:buClrTx/>
              <a:buSzTx/>
              <a:buNone/>
            </a:pPr>
            <a:r>
              <a:rPr lang="en-US" altLang="zh-CN" sz="2000" dirty="0">
                <a:solidFill>
                  <a:srgbClr val="002060"/>
                </a:solidFill>
                <a:latin typeface="+mj-ea"/>
                <a:ea typeface="+mj-ea"/>
                <a:sym typeface="宋体" pitchFamily="2" charset="-122"/>
              </a:rPr>
              <a:t>6</a:t>
            </a: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r>
              <a:rPr lang="zh-CN" altLang="en-US" sz="2000" dirty="0">
                <a:solidFill>
                  <a:srgbClr val="FF0000"/>
                </a:solidFill>
                <a:latin typeface="+mj-ea"/>
                <a:ea typeface="+mj-ea"/>
                <a:sym typeface="宋体" pitchFamily="2" charset="-122"/>
              </a:rPr>
              <a:t>提示：思考前后车厢位置交换来完成序号从小到大和哪种排序算法一致？</a:t>
            </a:r>
            <a:endParaRPr lang="en-US" altLang="zh-CN" sz="2000" dirty="0">
              <a:solidFill>
                <a:srgbClr val="FF0000"/>
              </a:solidFill>
              <a:latin typeface="+mj-ea"/>
              <a:ea typeface="+mj-ea"/>
              <a:sym typeface="宋体" pitchFamily="2" charset="-122"/>
            </a:endParaRPr>
          </a:p>
        </p:txBody>
      </p:sp>
    </p:spTree>
    <p:extLst>
      <p:ext uri="{BB962C8B-B14F-4D97-AF65-F5344CB8AC3E}">
        <p14:creationId xmlns:p14="http://schemas.microsoft.com/office/powerpoint/2010/main" val="2683898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09306" y="747251"/>
            <a:ext cx="8548848" cy="5663089"/>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s</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i="1" dirty="0">
                <a:solidFill>
                  <a:srgbClr val="8C8C8C"/>
                </a:solidFill>
                <a:latin typeface="JetBrains Mono" panose="02000009000000000000" pitchFamily="49" charset="0"/>
              </a:rPr>
              <a:t>交换次数</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轮次</a:t>
            </a:r>
            <a:br>
              <a:rPr lang="zh-CN" altLang="en-US"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待比较数值的位置 </a:t>
            </a:r>
            <a:br>
              <a:rPr lang="zh-CN" altLang="en-US"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swap</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i="1" dirty="0">
                <a:solidFill>
                  <a:srgbClr val="8C8C8C"/>
                </a:solidFill>
                <a:effectLst/>
                <a:latin typeface="JetBrains Mono" panose="02000009000000000000" pitchFamily="49" charset="0"/>
              </a:rPr>
              <a:t> </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s</a:t>
            </a:r>
            <a:r>
              <a:rPr lang="en-US" altLang="zh-CN" sz="1800" b="1" dirty="0">
                <a:solidFill>
                  <a:srgbClr val="C10000"/>
                </a:solidFill>
                <a:effectLst/>
                <a:latin typeface="JetBrains Mono" panose="02000009000000000000" pitchFamily="49" charset="0"/>
              </a:rPr>
              <a:t>++;</a:t>
            </a:r>
            <a:r>
              <a:rPr lang="en-US" altLang="zh-CN" sz="1800" i="1" dirty="0">
                <a:solidFill>
                  <a:srgbClr val="8C8C8C"/>
                </a:solidFill>
                <a:effectLst/>
                <a:latin typeface="JetBrains Mono" panose="02000009000000000000" pitchFamily="49" charset="0"/>
              </a:rPr>
              <a:t> //</a:t>
            </a:r>
            <a:r>
              <a:rPr lang="zh-CN" altLang="en-US" sz="1800" i="1" dirty="0">
                <a:solidFill>
                  <a:srgbClr val="8C8C8C"/>
                </a:solidFill>
                <a:effectLst/>
                <a:latin typeface="JetBrains Mono" panose="02000009000000000000" pitchFamily="49" charset="0"/>
              </a:rPr>
              <a:t>如果序号不符合从小到大，那么需要交换一次</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000000"/>
                </a:solidFill>
                <a:effectLst/>
                <a:latin typeface="JetBrains Mono" panose="02000009000000000000" pitchFamily="49" charset="0"/>
              </a:rPr>
              <a:t>s</a:t>
            </a:r>
            <a:r>
              <a:rPr lang="en-US" altLang="zh-CN" sz="1800" b="1" dirty="0">
                <a:solidFill>
                  <a:srgbClr val="C10000"/>
                </a:solidFill>
                <a:effectLst/>
                <a:latin typeface="JetBrains Mono" panose="02000009000000000000" pitchFamily="49" charset="0"/>
              </a:rPr>
              <a:t>&lt;&lt;</a:t>
            </a:r>
            <a:r>
              <a:rPr lang="en-US" altLang="zh-CN" sz="1800" dirty="0" err="1">
                <a:solidFill>
                  <a:srgbClr val="00627A"/>
                </a:solidFill>
                <a:effectLst/>
                <a:latin typeface="JetBrains Mono" panose="02000009000000000000" pitchFamily="49" charset="0"/>
              </a:rPr>
              <a:t>endl</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2000"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162780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医院采样</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5909310"/>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b="1" dirty="0">
                <a:solidFill>
                  <a:srgbClr val="002060"/>
                </a:solidFill>
                <a:latin typeface="+mj-ea"/>
                <a:ea typeface="+mj-ea"/>
              </a:rPr>
              <a:t>题目描述：</a:t>
            </a:r>
            <a:endParaRPr lang="en-US" altLang="zh-CN" sz="1800" b="1" dirty="0">
              <a:solidFill>
                <a:srgbClr val="002060"/>
              </a:solidFill>
              <a:latin typeface="+mj-ea"/>
              <a:ea typeface="+mj-ea"/>
            </a:endParaRP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医院采样了某临床病例治疗期间的白细胞数量样本</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份，用于分析某种新抗生素对该病例的治疗效果。为了降低分析误差，要先从这</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份样本中去除一个数值最大的样本和一个数值最小的样本，然后将剩余</a:t>
            </a:r>
            <a:r>
              <a:rPr lang="en-US" altLang="zh-CN" sz="1800" dirty="0">
                <a:solidFill>
                  <a:srgbClr val="002060"/>
                </a:solidFill>
                <a:latin typeface="+mj-ea"/>
                <a:ea typeface="+mj-ea"/>
                <a:sym typeface="Arial" panose="020B0604020202020204" pitchFamily="34" charset="0"/>
              </a:rPr>
              <a:t>n-2</a:t>
            </a:r>
            <a:r>
              <a:rPr lang="zh-CN" altLang="en-US" sz="1800" dirty="0">
                <a:solidFill>
                  <a:srgbClr val="002060"/>
                </a:solidFill>
                <a:latin typeface="+mj-ea"/>
                <a:ea typeface="+mj-ea"/>
                <a:sym typeface="Arial" panose="020B0604020202020204" pitchFamily="34" charset="0"/>
              </a:rPr>
              <a:t>个有效样本的平均值作为分析指标。同时，为了观察该抗生素的疗效是否稳定，还要给出该平均值的误差，即所有有效样本（即不包括已扣除的两个样本）与该平均值之差的绝对值的最大值。现在请你编写程序，根据提供的</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个样本值，计算出该病例的平均白细胞数量和对应的误差。</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输入格式:</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1800" dirty="0">
                <a:solidFill>
                  <a:srgbClr val="002060"/>
                </a:solidFill>
                <a:ea typeface="黑体" panose="02010609060101010101" pitchFamily="49" charset="-122"/>
              </a:rPr>
              <a:t> 输入的第一行是一个正整数</a:t>
            </a:r>
            <a:r>
              <a:rPr lang="en-US" altLang="zh-CN" sz="1800" dirty="0">
                <a:solidFill>
                  <a:srgbClr val="002060"/>
                </a:solidFill>
                <a:ea typeface="黑体" panose="02010609060101010101" pitchFamily="49" charset="-122"/>
              </a:rPr>
              <a:t>n</a:t>
            </a:r>
            <a:r>
              <a:rPr lang="zh-CN" altLang="en-US" sz="1800" dirty="0">
                <a:solidFill>
                  <a:srgbClr val="002060"/>
                </a:solidFill>
                <a:ea typeface="黑体" panose="02010609060101010101" pitchFamily="49" charset="-122"/>
              </a:rPr>
              <a:t>（</a:t>
            </a:r>
            <a:r>
              <a:rPr lang="en-US" altLang="zh-CN" sz="1800" dirty="0">
                <a:solidFill>
                  <a:srgbClr val="002060"/>
                </a:solidFill>
                <a:ea typeface="黑体" panose="02010609060101010101" pitchFamily="49" charset="-122"/>
              </a:rPr>
              <a:t>2 &lt;n&lt;= 300</a:t>
            </a:r>
            <a:r>
              <a:rPr lang="zh-CN" altLang="en-US" sz="1800" dirty="0">
                <a:solidFill>
                  <a:srgbClr val="002060"/>
                </a:solidFill>
                <a:ea typeface="黑体" panose="02010609060101010101" pitchFamily="49" charset="-122"/>
              </a:rPr>
              <a:t>），表明共有</a:t>
            </a:r>
            <a:r>
              <a:rPr lang="en-US" altLang="zh-CN" sz="1800" dirty="0">
                <a:solidFill>
                  <a:srgbClr val="002060"/>
                </a:solidFill>
                <a:ea typeface="黑体" panose="02010609060101010101" pitchFamily="49" charset="-122"/>
              </a:rPr>
              <a:t>n</a:t>
            </a:r>
            <a:r>
              <a:rPr lang="zh-CN" altLang="en-US" sz="1800" dirty="0">
                <a:solidFill>
                  <a:srgbClr val="002060"/>
                </a:solidFill>
                <a:ea typeface="黑体" panose="02010609060101010101" pitchFamily="49" charset="-122"/>
              </a:rPr>
              <a:t>个样本。以下共有</a:t>
            </a:r>
            <a:r>
              <a:rPr lang="en-US" altLang="zh-CN" sz="1800" dirty="0">
                <a:solidFill>
                  <a:srgbClr val="002060"/>
                </a:solidFill>
                <a:ea typeface="黑体" panose="02010609060101010101" pitchFamily="49" charset="-122"/>
              </a:rPr>
              <a:t>n</a:t>
            </a:r>
            <a:r>
              <a:rPr lang="zh-CN" altLang="en-US" sz="1800" dirty="0">
                <a:solidFill>
                  <a:srgbClr val="002060"/>
                </a:solidFill>
                <a:ea typeface="黑体" panose="02010609060101010101" pitchFamily="49" charset="-122"/>
              </a:rPr>
              <a:t>行，每行为一个浮点数，为对应的白细胞数量，其单位为</a:t>
            </a:r>
            <a:r>
              <a:rPr lang="en-US" altLang="zh-CN" sz="1800" dirty="0">
                <a:solidFill>
                  <a:srgbClr val="002060"/>
                </a:solidFill>
                <a:ea typeface="黑体" panose="02010609060101010101" pitchFamily="49" charset="-122"/>
              </a:rPr>
              <a:t>10^9/L</a:t>
            </a:r>
            <a:r>
              <a:rPr lang="zh-CN" altLang="en-US" sz="1800" dirty="0">
                <a:solidFill>
                  <a:srgbClr val="002060"/>
                </a:solidFill>
                <a:ea typeface="黑体" panose="02010609060101010101" pitchFamily="49" charset="-122"/>
              </a:rPr>
              <a:t>。数与数之间以一个空格分开。</a:t>
            </a:r>
            <a:endParaRPr lang="en-US" altLang="zh-CN" sz="18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1800" b="1" dirty="0">
                <a:solidFill>
                  <a:srgbClr val="002060"/>
                </a:solidFill>
                <a:latin typeface="+mj-ea"/>
                <a:ea typeface="+mj-ea"/>
              </a:rPr>
              <a:t>输出格式</a:t>
            </a:r>
            <a:r>
              <a:rPr lang="en-US" altLang="zh-CN" sz="1800" b="1" dirty="0">
                <a:solidFill>
                  <a:srgbClr val="002060"/>
                </a:solidFill>
                <a:latin typeface="+mj-ea"/>
                <a:ea typeface="+mj-ea"/>
              </a:rPr>
              <a:t>:</a:t>
            </a:r>
          </a:p>
          <a:p>
            <a:pPr eaLnBrk="1" hangingPunct="1">
              <a:spcBef>
                <a:spcPct val="0"/>
              </a:spcBef>
              <a:buClrTx/>
              <a:buSzTx/>
              <a:buNone/>
            </a:pPr>
            <a:r>
              <a:rPr lang="zh-CN" altLang="en-US" sz="1800" dirty="0">
                <a:solidFill>
                  <a:srgbClr val="002060"/>
                </a:solidFill>
                <a:ea typeface="黑体" panose="02010609060101010101" pitchFamily="49" charset="-122"/>
              </a:rPr>
              <a:t> 输出为两个浮点数，中间以一个空格分开。分别为平均白细胞数量和对应的误差，单位也是</a:t>
            </a:r>
            <a:r>
              <a:rPr lang="en-US" altLang="zh-CN" sz="1800" dirty="0">
                <a:solidFill>
                  <a:srgbClr val="002060"/>
                </a:solidFill>
                <a:ea typeface="黑体" panose="02010609060101010101" pitchFamily="49" charset="-122"/>
              </a:rPr>
              <a:t>10</a:t>
            </a:r>
            <a:r>
              <a:rPr lang="en-US" altLang="zh-CN" sz="1800" dirty="0">
                <a:solidFill>
                  <a:srgbClr val="002060"/>
                </a:solidFill>
                <a:latin typeface="黑体" panose="02010609060101010101" pitchFamily="49" charset="-122"/>
                <a:ea typeface="黑体" panose="02010609060101010101" pitchFamily="49" charset="-122"/>
              </a:rPr>
              <a:t>^</a:t>
            </a:r>
            <a:r>
              <a:rPr lang="en-US" altLang="zh-CN" sz="1800" dirty="0">
                <a:solidFill>
                  <a:srgbClr val="002060"/>
                </a:solidFill>
                <a:ea typeface="黑体" panose="02010609060101010101" pitchFamily="49" charset="-122"/>
              </a:rPr>
              <a:t>9/L</a:t>
            </a:r>
            <a:r>
              <a:rPr lang="zh-CN" altLang="en-US" sz="1800" dirty="0">
                <a:solidFill>
                  <a:srgbClr val="002060"/>
                </a:solidFill>
                <a:ea typeface="黑体" panose="02010609060101010101" pitchFamily="49" charset="-122"/>
              </a:rPr>
              <a:t>。计算结果需保留到小数点后</a:t>
            </a:r>
            <a:r>
              <a:rPr lang="en-US" altLang="zh-CN" sz="1800" dirty="0">
                <a:solidFill>
                  <a:srgbClr val="002060"/>
                </a:solidFill>
                <a:ea typeface="黑体" panose="02010609060101010101" pitchFamily="49" charset="-122"/>
              </a:rPr>
              <a:t>2</a:t>
            </a:r>
            <a:r>
              <a:rPr lang="zh-CN" altLang="en-US" sz="1800" dirty="0">
                <a:solidFill>
                  <a:srgbClr val="002060"/>
                </a:solidFill>
                <a:ea typeface="黑体" panose="02010609060101010101" pitchFamily="49" charset="-122"/>
              </a:rPr>
              <a:t>位。</a:t>
            </a:r>
            <a:endParaRPr lang="en-US" altLang="zh-CN" sz="1800" dirty="0">
              <a:solidFill>
                <a:srgbClr val="002060"/>
              </a:solidFill>
              <a:ea typeface="黑体" panose="02010609060101010101" pitchFamily="49" charset="-122"/>
            </a:endParaRP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1800" dirty="0">
                <a:solidFill>
                  <a:srgbClr val="002060"/>
                </a:solidFill>
                <a:ea typeface="黑体" panose="02010609060101010101" pitchFamily="49" charset="-122"/>
              </a:rPr>
              <a:t>5</a:t>
            </a:r>
          </a:p>
          <a:p>
            <a:pPr eaLnBrk="1" hangingPunct="1">
              <a:spcBef>
                <a:spcPct val="0"/>
              </a:spcBef>
              <a:buClrTx/>
              <a:buSzTx/>
              <a:buFont typeface="Arial" panose="020B0604020202020204" pitchFamily="34" charset="0"/>
              <a:buNone/>
            </a:pPr>
            <a:r>
              <a:rPr lang="en-US" altLang="zh-CN" sz="1800" dirty="0">
                <a:solidFill>
                  <a:srgbClr val="002060"/>
                </a:solidFill>
                <a:ea typeface="黑体" panose="02010609060101010101" pitchFamily="49" charset="-122"/>
              </a:rPr>
              <a:t>12.0</a:t>
            </a:r>
          </a:p>
          <a:p>
            <a:pPr eaLnBrk="1" hangingPunct="1">
              <a:spcBef>
                <a:spcPct val="0"/>
              </a:spcBef>
              <a:buClrTx/>
              <a:buSzTx/>
              <a:buFont typeface="Arial" panose="020B0604020202020204" pitchFamily="34" charset="0"/>
              <a:buNone/>
            </a:pPr>
            <a:r>
              <a:rPr lang="en-US" altLang="zh-CN" sz="1800" dirty="0">
                <a:solidFill>
                  <a:srgbClr val="002060"/>
                </a:solidFill>
                <a:ea typeface="黑体" panose="02010609060101010101" pitchFamily="49" charset="-122"/>
              </a:rPr>
              <a:t>13.0</a:t>
            </a:r>
          </a:p>
          <a:p>
            <a:pPr eaLnBrk="1" hangingPunct="1">
              <a:spcBef>
                <a:spcPct val="0"/>
              </a:spcBef>
              <a:buClrTx/>
              <a:buSzTx/>
              <a:buFont typeface="Arial" panose="020B0604020202020204" pitchFamily="34" charset="0"/>
              <a:buNone/>
            </a:pPr>
            <a:r>
              <a:rPr lang="en-US" altLang="zh-CN" sz="1800" dirty="0">
                <a:solidFill>
                  <a:srgbClr val="002060"/>
                </a:solidFill>
                <a:ea typeface="黑体" panose="02010609060101010101" pitchFamily="49" charset="-122"/>
              </a:rPr>
              <a:t>11.0</a:t>
            </a:r>
          </a:p>
          <a:p>
            <a:pPr eaLnBrk="1" hangingPunct="1">
              <a:spcBef>
                <a:spcPct val="0"/>
              </a:spcBef>
              <a:buClrTx/>
              <a:buSzTx/>
              <a:buFont typeface="Arial" panose="020B0604020202020204" pitchFamily="34" charset="0"/>
              <a:buNone/>
            </a:pPr>
            <a:r>
              <a:rPr lang="en-US" altLang="zh-CN" sz="1800" dirty="0">
                <a:solidFill>
                  <a:srgbClr val="002060"/>
                </a:solidFill>
                <a:ea typeface="黑体" panose="02010609060101010101" pitchFamily="49" charset="-122"/>
              </a:rPr>
              <a:t>9.0</a:t>
            </a:r>
          </a:p>
          <a:p>
            <a:pPr eaLnBrk="1" hangingPunct="1">
              <a:spcBef>
                <a:spcPct val="0"/>
              </a:spcBef>
              <a:buClrTx/>
              <a:buSzTx/>
              <a:buFont typeface="Arial" panose="020B0604020202020204" pitchFamily="34" charset="0"/>
              <a:buNone/>
            </a:pPr>
            <a:r>
              <a:rPr lang="en-US" altLang="zh-CN" sz="1800" dirty="0">
                <a:solidFill>
                  <a:srgbClr val="002060"/>
                </a:solidFill>
                <a:ea typeface="黑体" panose="02010609060101010101" pitchFamily="49" charset="-122"/>
              </a:rPr>
              <a:t>10.0</a:t>
            </a:r>
          </a:p>
          <a:p>
            <a:pPr eaLnBrk="1" hangingPunct="1">
              <a:spcBef>
                <a:spcPct val="0"/>
              </a:spcBef>
              <a:buClrTx/>
              <a:buSzTx/>
              <a:buFont typeface="Arial" panose="020B0604020202020204" pitchFamily="34" charset="0"/>
              <a:buNone/>
            </a:pPr>
            <a:r>
              <a:rPr lang="zh-CN" altLang="en-US" sz="1800" b="1" dirty="0">
                <a:solidFill>
                  <a:srgbClr val="002060"/>
                </a:solidFill>
                <a:latin typeface="+mj-ea"/>
                <a:ea typeface="+mj-ea"/>
                <a:sym typeface="Arial" panose="020B0604020202020204" pitchFamily="34" charset="0"/>
              </a:rPr>
              <a:t>输出样例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1800" dirty="0">
                <a:solidFill>
                  <a:srgbClr val="002060"/>
                </a:solidFill>
                <a:ea typeface="黑体" panose="02010609060101010101" pitchFamily="49" charset="-122"/>
              </a:rPr>
              <a:t>11.0 1.0</a:t>
            </a: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39884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875070" y="715031"/>
            <a:ext cx="8562745" cy="5909310"/>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double</a:t>
            </a:r>
            <a:r>
              <a:rPr lang="en-US" altLang="zh-CN" sz="1800" dirty="0">
                <a:solidFill>
                  <a:srgbClr val="000000"/>
                </a:solidFill>
                <a:effectLst/>
                <a:latin typeface="JetBrains Mono" panose="02000009000000000000" pitchFamily="49" charset="0"/>
              </a:rPr>
              <a:t> </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double</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avg</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sum</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maxavg</a:t>
            </a:r>
            <a:r>
              <a:rPr lang="en-US" altLang="zh-CN" sz="1800" b="1" dirty="0">
                <a:solidFill>
                  <a:srgbClr val="C10000"/>
                </a:solidFill>
                <a:effectLst/>
                <a:latin typeface="JetBrains Mono" panose="02000009000000000000" pitchFamily="49" charset="0"/>
              </a:rPr>
              <a:t>=-</a:t>
            </a:r>
            <a:r>
              <a:rPr lang="en-US" altLang="zh-CN" sz="1800" dirty="0">
                <a:solidFill>
                  <a:srgbClr val="800080"/>
                </a:solidFill>
                <a:effectLst/>
                <a:latin typeface="JetBrains Mono" panose="02000009000000000000" pitchFamily="49" charset="0"/>
              </a:rPr>
              <a:t>1000.0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sort</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zh-CN" altLang="en-US" sz="1800" b="1" dirty="0">
                <a:solidFill>
                  <a:srgbClr val="C10000"/>
                </a:solidFill>
                <a:effectLst/>
                <a:latin typeface="JetBrains Mono" panose="02000009000000000000" pitchFamily="49" charset="0"/>
              </a:rPr>
              <a:t>排序</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2</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sum</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zh-CN" altLang="en-US" sz="1800" b="1" dirty="0">
                <a:solidFill>
                  <a:srgbClr val="C10000"/>
                </a:solidFill>
                <a:effectLst/>
                <a:latin typeface="JetBrains Mono" panose="02000009000000000000" pitchFamily="49" charset="0"/>
              </a:rPr>
              <a:t>计算总和</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avg</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sum</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2</a:t>
            </a:r>
            <a:r>
              <a:rPr lang="en-US" altLang="zh-CN" sz="1800" b="1" dirty="0">
                <a:solidFill>
                  <a:srgbClr val="C10000"/>
                </a:solidFill>
                <a:effectLst/>
                <a:latin typeface="JetBrains Mono" panose="02000009000000000000" pitchFamily="49" charset="0"/>
              </a:rPr>
              <a:t>);//</a:t>
            </a:r>
            <a:r>
              <a:rPr lang="zh-CN" altLang="en-US" sz="1800" b="1" dirty="0">
                <a:solidFill>
                  <a:srgbClr val="C10000"/>
                </a:solidFill>
                <a:effectLst/>
                <a:latin typeface="JetBrains Mono" panose="02000009000000000000" pitchFamily="49" charset="0"/>
              </a:rPr>
              <a:t>平均值</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2</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maxavg</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max</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maxavg</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fabs</a:t>
            </a:r>
            <a:r>
              <a:rPr lang="en-US" altLang="zh-CN" sz="1800" b="1" dirty="0">
                <a:solidFill>
                  <a:srgbClr val="C10000"/>
                </a:solidFill>
                <a:effectLst/>
                <a:latin typeface="JetBrains Mono" panose="02000009000000000000" pitchFamily="49" charset="0"/>
              </a:rPr>
              <a:t>(</a:t>
            </a:r>
            <a:r>
              <a:rPr lang="en-US" altLang="zh-CN" sz="1800" dirty="0">
                <a:solidFill>
                  <a:srgbClr val="660E7A"/>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avg</a:t>
            </a:r>
            <a:r>
              <a:rPr lang="en-US" altLang="zh-CN" sz="1800" b="1" dirty="0">
                <a:solidFill>
                  <a:srgbClr val="C10000"/>
                </a:solidFill>
                <a:effectLst/>
                <a:latin typeface="JetBrains Mono" panose="02000009000000000000" pitchFamily="49" charset="0"/>
              </a:rPr>
              <a:t>));//</a:t>
            </a:r>
            <a:r>
              <a:rPr lang="zh-CN" altLang="en-US" sz="1800" b="1" dirty="0">
                <a:solidFill>
                  <a:srgbClr val="C10000"/>
                </a:solidFill>
                <a:effectLst/>
                <a:latin typeface="JetBrains Mono" panose="02000009000000000000" pitchFamily="49" charset="0"/>
              </a:rPr>
              <a:t>误差</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00627A"/>
                </a:solidFill>
                <a:effectLst/>
                <a:latin typeface="JetBrains Mono" panose="02000009000000000000" pitchFamily="49" charset="0"/>
              </a:rPr>
              <a:t>fixed</a:t>
            </a:r>
            <a:r>
              <a:rPr lang="en-US" altLang="zh-CN" sz="1800" b="1" dirty="0">
                <a:solidFill>
                  <a:srgbClr val="C10000"/>
                </a:solidFill>
                <a:effectLst/>
                <a:latin typeface="JetBrains Mono" panose="02000009000000000000" pitchFamily="49" charset="0"/>
              </a:rPr>
              <a:t>&lt;&lt;</a:t>
            </a:r>
            <a:r>
              <a:rPr lang="en-US" altLang="zh-CN" sz="1800" dirty="0" err="1">
                <a:solidFill>
                  <a:srgbClr val="00627A"/>
                </a:solidFill>
                <a:effectLst/>
                <a:latin typeface="JetBrains Mono" panose="02000009000000000000" pitchFamily="49" charset="0"/>
              </a:rPr>
              <a:t>setprecision</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2</a:t>
            </a:r>
            <a:r>
              <a:rPr lang="en-US" altLang="zh-CN" sz="1800" b="1" dirty="0">
                <a:solidFill>
                  <a:srgbClr val="C10000"/>
                </a:solidFill>
                <a:effectLst/>
                <a:latin typeface="JetBrains Mono" panose="02000009000000000000" pitchFamily="49" charset="0"/>
              </a:rPr>
              <a:t>)&lt;&lt;</a:t>
            </a:r>
            <a:r>
              <a:rPr lang="en-US" altLang="zh-CN" sz="1800" dirty="0">
                <a:solidFill>
                  <a:srgbClr val="000000"/>
                </a:solidFill>
                <a:effectLst/>
                <a:latin typeface="JetBrains Mono" panose="02000009000000000000" pitchFamily="49" charset="0"/>
              </a:rPr>
              <a:t>avg</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&lt;&lt;</a:t>
            </a:r>
            <a:r>
              <a:rPr lang="en-US" altLang="zh-CN" sz="1800" dirty="0" err="1">
                <a:solidFill>
                  <a:srgbClr val="000000"/>
                </a:solidFill>
                <a:effectLst/>
                <a:latin typeface="JetBrains Mono" panose="02000009000000000000" pitchFamily="49" charset="0"/>
              </a:rPr>
              <a:t>maxavg</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2943128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序列第</a:t>
              </a:r>
              <a:r>
                <a:rPr lang="en-US" altLang="zh-CN" sz="3200" b="1" dirty="0"/>
                <a:t>K</a:t>
              </a:r>
              <a:r>
                <a:rPr lang="zh-CN" altLang="en-US" sz="3200" b="1" dirty="0"/>
                <a:t>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4124206"/>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给定一个长度为</a:t>
            </a:r>
            <a:r>
              <a:rPr lang="en-US" altLang="zh-CN" sz="2000" dirty="0">
                <a:solidFill>
                  <a:srgbClr val="002060"/>
                </a:solidFill>
                <a:ea typeface="黑体" panose="02010609060101010101" pitchFamily="49" charset="-122"/>
              </a:rPr>
              <a:t>n(1&lt;=n&lt;=100000)</a:t>
            </a:r>
            <a:r>
              <a:rPr lang="zh-CN" altLang="en-US" sz="2000" dirty="0">
                <a:solidFill>
                  <a:srgbClr val="002060"/>
                </a:solidFill>
                <a:ea typeface="黑体" panose="02010609060101010101" pitchFamily="49" charset="-122"/>
              </a:rPr>
              <a:t>的序列，问第</a:t>
            </a:r>
            <a:r>
              <a:rPr lang="en-US" altLang="zh-CN" sz="2000" dirty="0">
                <a:solidFill>
                  <a:srgbClr val="002060"/>
                </a:solidFill>
                <a:ea typeface="黑体" panose="02010609060101010101" pitchFamily="49" charset="-122"/>
              </a:rPr>
              <a:t>k(1&lt;=k&lt;=n)</a:t>
            </a:r>
            <a:r>
              <a:rPr lang="zh-CN" altLang="en-US" sz="2000" dirty="0">
                <a:solidFill>
                  <a:srgbClr val="002060"/>
                </a:solidFill>
                <a:ea typeface="黑体" panose="02010609060101010101" pitchFamily="49" charset="-122"/>
              </a:rPr>
              <a:t>小的元素是多少。</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第一行两个整数</a:t>
            </a:r>
            <a:r>
              <a:rPr lang="en-US" altLang="zh-CN" sz="2000" dirty="0" err="1">
                <a:solidFill>
                  <a:srgbClr val="002060"/>
                </a:solidFill>
                <a:ea typeface="黑体" panose="02010609060101010101" pitchFamily="49" charset="-122"/>
              </a:rPr>
              <a:t>n,k</a:t>
            </a:r>
            <a:r>
              <a:rPr lang="zh-CN" altLang="en-US" sz="2000" dirty="0">
                <a:solidFill>
                  <a:srgbClr val="002060"/>
                </a:solidFill>
                <a:ea typeface="黑体" panose="02010609060101010101" pitchFamily="49" charset="-122"/>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接下来一行</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个数，表示这个序列。</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输出仅一行，表示第</a:t>
            </a:r>
            <a:r>
              <a:rPr lang="en-US" altLang="zh-CN" sz="2000" dirty="0">
                <a:solidFill>
                  <a:srgbClr val="002060"/>
                </a:solidFill>
                <a:ea typeface="黑体" panose="02010609060101010101" pitchFamily="49" charset="-122"/>
              </a:rPr>
              <a:t>k</a:t>
            </a:r>
            <a:r>
              <a:rPr lang="zh-CN" altLang="en-US" sz="2000" dirty="0">
                <a:solidFill>
                  <a:srgbClr val="002060"/>
                </a:solidFill>
                <a:ea typeface="黑体" panose="02010609060101010101" pitchFamily="49" charset="-122"/>
              </a:rPr>
              <a:t>小的元素。</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5 3</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18 23 4 5 12</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lnSpc>
                <a:spcPct val="110000"/>
              </a:lnSpc>
              <a:spcBef>
                <a:spcPct val="0"/>
              </a:spcBef>
              <a:buClrTx/>
              <a:buSzTx/>
              <a:buNone/>
            </a:pPr>
            <a:r>
              <a:rPr lang="en-US" altLang="zh-CN" sz="2000" dirty="0">
                <a:solidFill>
                  <a:srgbClr val="002060"/>
                </a:solidFill>
                <a:ea typeface="黑体" panose="02010609060101010101" pitchFamily="49" charset="-122"/>
              </a:rPr>
              <a:t>12</a:t>
            </a:r>
            <a:endParaRPr lang="zh-CN" altLang="en-US" sz="2000" dirty="0">
              <a:solidFill>
                <a:srgbClr val="002060"/>
              </a:solidFill>
              <a:ea typeface="黑体" panose="02010609060101010101" pitchFamily="49"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0616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740159" y="855053"/>
            <a:ext cx="5892033" cy="5179987"/>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k</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k</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zh-CN" altLang="en-US" sz="1800" dirty="0">
                <a:solidFill>
                  <a:srgbClr val="000000"/>
                </a:solidFill>
                <a:effectLst/>
                <a:latin typeface="JetBrains Mono" panose="02000009000000000000" pitchFamily="49" charset="0"/>
              </a:rPr>
              <a:t>选择排序</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swap</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zh-CN" altLang="en-US" sz="1800" dirty="0">
                <a:solidFill>
                  <a:srgbClr val="000000"/>
                </a:solidFill>
                <a:effectLst/>
                <a:latin typeface="JetBrains Mono" panose="02000009000000000000" pitchFamily="49" charset="0"/>
              </a:rPr>
              <a:t>第</a:t>
            </a:r>
            <a:r>
              <a:rPr lang="en-US" altLang="zh-CN" sz="1800" dirty="0">
                <a:solidFill>
                  <a:srgbClr val="000000"/>
                </a:solidFill>
                <a:effectLst/>
                <a:latin typeface="JetBrains Mono" panose="02000009000000000000" pitchFamily="49" charset="0"/>
              </a:rPr>
              <a:t>K</a:t>
            </a:r>
            <a:r>
              <a:rPr lang="zh-CN" altLang="en-US" sz="1800" dirty="0">
                <a:solidFill>
                  <a:srgbClr val="000000"/>
                </a:solidFill>
                <a:effectLst/>
                <a:latin typeface="JetBrains Mono" panose="02000009000000000000" pitchFamily="49" charset="0"/>
              </a:rPr>
              <a:t>小就是序列索引为</a:t>
            </a:r>
            <a:r>
              <a:rPr lang="en-US" altLang="zh-CN" sz="1800" dirty="0">
                <a:solidFill>
                  <a:srgbClr val="000000"/>
                </a:solidFill>
                <a:effectLst/>
                <a:latin typeface="JetBrains Mono" panose="02000009000000000000" pitchFamily="49" charset="0"/>
              </a:rPr>
              <a:t>k</a:t>
            </a:r>
            <a:r>
              <a:rPr lang="zh-CN" altLang="en-US" sz="1800" dirty="0">
                <a:solidFill>
                  <a:srgbClr val="000000"/>
                </a:solidFill>
                <a:effectLst/>
                <a:latin typeface="JetBrains Mono" panose="02000009000000000000" pitchFamily="49" charset="0"/>
              </a:rPr>
              <a:t>的数值</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k</a:t>
            </a:r>
            <a:r>
              <a:rPr lang="en-US" altLang="zh-CN" sz="1800" b="1" dirty="0">
                <a:solidFill>
                  <a:srgbClr val="C10000"/>
                </a:solidFill>
                <a:effectLst/>
                <a:latin typeface="JetBrains Mono" panose="02000009000000000000" pitchFamily="49" charset="0"/>
              </a:rPr>
              <a:t>]&lt;&lt;</a:t>
            </a:r>
            <a:r>
              <a:rPr lang="en-US" altLang="zh-CN" sz="1800" dirty="0" err="1">
                <a:solidFill>
                  <a:srgbClr val="00627A"/>
                </a:solidFill>
                <a:effectLst/>
                <a:latin typeface="JetBrains Mono" panose="02000009000000000000" pitchFamily="49" charset="0"/>
              </a:rPr>
              <a:t>endl</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2000"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2062667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b="1" dirty="0"/>
                <a:t>AB</a:t>
              </a:r>
              <a:r>
                <a:rPr lang="zh-CN" altLang="en-US" sz="3200" b="1" dirty="0"/>
                <a:t>之差</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15031"/>
            <a:ext cx="10441859" cy="5016758"/>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给定</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个数</a:t>
            </a:r>
            <a:r>
              <a:rPr lang="en-US" altLang="zh-CN" sz="2000" dirty="0">
                <a:solidFill>
                  <a:srgbClr val="002060"/>
                </a:solidFill>
                <a:ea typeface="黑体" panose="02010609060101010101" pitchFamily="49" charset="-122"/>
              </a:rPr>
              <a:t>Ai</a:t>
            </a:r>
            <a:r>
              <a:rPr lang="zh-CN" altLang="en-US" sz="2000" dirty="0">
                <a:solidFill>
                  <a:srgbClr val="002060"/>
                </a:solidFill>
                <a:ea typeface="黑体" panose="02010609060101010101" pitchFamily="49" charset="-122"/>
              </a:rPr>
              <a:t>，以及一个正整数</a:t>
            </a:r>
            <a:r>
              <a:rPr lang="en-US" altLang="zh-CN" sz="2000" dirty="0">
                <a:solidFill>
                  <a:srgbClr val="002060"/>
                </a:solidFill>
                <a:ea typeface="黑体" panose="02010609060101010101" pitchFamily="49" charset="-122"/>
              </a:rPr>
              <a:t>C</a:t>
            </a:r>
            <a:r>
              <a:rPr lang="zh-CN" altLang="en-US" sz="2000" dirty="0">
                <a:solidFill>
                  <a:srgbClr val="002060"/>
                </a:solidFill>
                <a:ea typeface="黑体" panose="02010609060101010101" pitchFamily="49" charset="-122"/>
              </a:rPr>
              <a:t>，问有多少对</a:t>
            </a:r>
            <a:r>
              <a:rPr lang="en-US" altLang="zh-CN" sz="2000" dirty="0" err="1">
                <a:solidFill>
                  <a:srgbClr val="002060"/>
                </a:solidFill>
                <a:ea typeface="黑体" panose="02010609060101010101" pitchFamily="49" charset="-122"/>
              </a:rPr>
              <a:t>i,j</a:t>
            </a:r>
            <a:r>
              <a:rPr lang="zh-CN" altLang="en-US" sz="2000" dirty="0">
                <a:solidFill>
                  <a:srgbClr val="002060"/>
                </a:solidFill>
                <a:ea typeface="黑体" panose="02010609060101010101" pitchFamily="49" charset="-122"/>
              </a:rPr>
              <a:t>，满足</a:t>
            </a:r>
            <a:r>
              <a:rPr lang="en-US" altLang="zh-CN" sz="2000" dirty="0">
                <a:solidFill>
                  <a:srgbClr val="002060"/>
                </a:solidFill>
                <a:ea typeface="黑体" panose="02010609060101010101" pitchFamily="49" charset="-122"/>
              </a:rPr>
              <a:t>Ai-</a:t>
            </a:r>
            <a:r>
              <a:rPr lang="en-US" altLang="zh-CN" sz="2000" dirty="0" err="1">
                <a:solidFill>
                  <a:srgbClr val="002060"/>
                </a:solidFill>
                <a:ea typeface="黑体" panose="02010609060101010101" pitchFamily="49" charset="-122"/>
              </a:rPr>
              <a:t>Aj</a:t>
            </a:r>
            <a:r>
              <a:rPr lang="en-US" altLang="zh-CN" sz="2000" dirty="0">
                <a:solidFill>
                  <a:srgbClr val="002060"/>
                </a:solidFill>
                <a:ea typeface="黑体" panose="02010609060101010101" pitchFamily="49" charset="-122"/>
              </a:rPr>
              <a:t>=C</a:t>
            </a:r>
            <a:r>
              <a:rPr lang="zh-CN" altLang="en-US" sz="2000" dirty="0">
                <a:solidFill>
                  <a:srgbClr val="002060"/>
                </a:solidFill>
                <a:ea typeface="黑体" panose="02010609060101010101" pitchFamily="49" charset="-122"/>
              </a:rPr>
              <a:t>。</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第一行输入两个空格隔开的整数</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和</a:t>
            </a:r>
            <a:r>
              <a:rPr lang="en-US" altLang="zh-CN" sz="2000" dirty="0">
                <a:solidFill>
                  <a:srgbClr val="002060"/>
                </a:solidFill>
                <a:ea typeface="黑体" panose="02010609060101010101" pitchFamily="49" charset="-122"/>
              </a:rPr>
              <a:t>C</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第二行</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个整数 </a:t>
            </a:r>
            <a:r>
              <a:rPr lang="en-US" altLang="zh-CN" sz="2000" dirty="0">
                <a:solidFill>
                  <a:srgbClr val="002060"/>
                </a:solidFill>
                <a:ea typeface="黑体" panose="02010609060101010101" pitchFamily="49" charset="-122"/>
              </a:rPr>
              <a:t>Ai</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输出一个数表示答案。</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5 3</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2 1 4 2 5</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3</a:t>
            </a:r>
            <a:endParaRPr lang="zh-CN" altLang="en-US"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r>
              <a:rPr lang="zh-CN" altLang="en-US" sz="2000" dirty="0">
                <a:solidFill>
                  <a:srgbClr val="FF0000"/>
                </a:solidFill>
                <a:latin typeface="+mj-ea"/>
                <a:ea typeface="+mj-ea"/>
                <a:sym typeface="宋体" pitchFamily="2" charset="-122"/>
              </a:rPr>
              <a:t>提示：本题需要找出符合条件的数对，哪种排序方法在过程中是将序列逐对操作的？</a:t>
            </a:r>
            <a:endParaRPr lang="en-US" altLang="zh-CN" sz="2000" dirty="0">
              <a:solidFill>
                <a:srgbClr val="FF000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380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知识要点</a:t>
            </a:r>
            <a:endParaRPr lang="en-US" altLang="zh-CN" sz="8000" b="1">
              <a:solidFill>
                <a:schemeClr val="bg1"/>
              </a:solidFill>
            </a:endParaRPr>
          </a:p>
        </p:txBody>
      </p:sp>
    </p:spTree>
    <p:extLst>
      <p:ext uri="{BB962C8B-B14F-4D97-AF65-F5344CB8AC3E}">
        <p14:creationId xmlns:p14="http://schemas.microsoft.com/office/powerpoint/2010/main" val="3917461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935532" y="747252"/>
            <a:ext cx="6801086" cy="5940088"/>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c</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c</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s</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p>
          <a:p>
            <a:r>
              <a:rPr lang="en-US" altLang="zh-CN" b="1" dirty="0">
                <a:solidFill>
                  <a:srgbClr val="C10000"/>
                </a:solidFill>
                <a:latin typeface="JetBrains Mono" panose="02000009000000000000" pitchFamily="49" charset="0"/>
              </a:rPr>
              <a:t>	//</a:t>
            </a:r>
            <a:r>
              <a:rPr lang="zh-CN" altLang="en-US" b="1" dirty="0">
                <a:solidFill>
                  <a:srgbClr val="C10000"/>
                </a:solidFill>
                <a:latin typeface="JetBrains Mono" panose="02000009000000000000" pitchFamily="49" charset="0"/>
              </a:rPr>
              <a:t>选择排序逐对的取数方法适用本题的过程</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p>
          <a:p>
            <a:r>
              <a:rPr lang="en-US" altLang="zh-CN" b="1" dirty="0">
                <a:solidFill>
                  <a:srgbClr val="C10000"/>
                </a:solidFill>
                <a:latin typeface="JetBrains Mono" panose="02000009000000000000" pitchFamily="49" charset="0"/>
              </a:rPr>
              <a:t>			  //</a:t>
            </a:r>
            <a:r>
              <a:rPr lang="zh-CN" altLang="en-US" b="1" dirty="0">
                <a:solidFill>
                  <a:srgbClr val="C10000"/>
                </a:solidFill>
                <a:latin typeface="JetBrains Mono" panose="02000009000000000000" pitchFamily="49" charset="0"/>
              </a:rPr>
              <a:t>如果当前这对数满足条件，那么计数</a:t>
            </a:r>
            <a:r>
              <a:rPr lang="en-US" altLang="zh-CN" b="1" dirty="0">
                <a:solidFill>
                  <a:srgbClr val="C10000"/>
                </a:solidFill>
                <a:latin typeface="JetBrains Mono" panose="02000009000000000000" pitchFamily="49" charset="0"/>
              </a:rPr>
              <a:t>+1</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c</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s</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000000"/>
                </a:solidFill>
                <a:effectLst/>
                <a:latin typeface="JetBrains Mono" panose="02000009000000000000" pitchFamily="49" charset="0"/>
              </a:rPr>
              <a:t>s</a:t>
            </a:r>
            <a:r>
              <a:rPr lang="en-US" altLang="zh-CN" sz="1800" b="1" dirty="0">
                <a:solidFill>
                  <a:srgbClr val="C10000"/>
                </a:solidFill>
                <a:effectLst/>
                <a:latin typeface="JetBrains Mono" panose="02000009000000000000" pitchFamily="49" charset="0"/>
              </a:rPr>
              <a:t>&lt;&lt;</a:t>
            </a:r>
            <a:r>
              <a:rPr lang="en-US" altLang="zh-CN" sz="1800" dirty="0" err="1">
                <a:solidFill>
                  <a:srgbClr val="00627A"/>
                </a:solidFill>
                <a:effectLst/>
                <a:latin typeface="JetBrains Mono" panose="02000009000000000000" pitchFamily="49" charset="0"/>
              </a:rPr>
              <a:t>endl</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2000"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4009921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找出和为</a:t>
              </a:r>
              <a:r>
                <a:rPr lang="en-US" altLang="zh-CN" sz="3200" b="1" dirty="0"/>
                <a:t>K</a:t>
              </a:r>
              <a:r>
                <a:rPr lang="zh-CN" altLang="en-US" sz="3200" b="1" dirty="0"/>
                <a:t>的两个元素</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15031"/>
            <a:ext cx="10441859" cy="4462760"/>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在一个长度为</a:t>
            </a:r>
            <a:r>
              <a:rPr lang="en-US" altLang="zh-CN" sz="2000" dirty="0">
                <a:solidFill>
                  <a:srgbClr val="002060"/>
                </a:solidFill>
                <a:ea typeface="黑体" panose="02010609060101010101" pitchFamily="49" charset="-122"/>
              </a:rPr>
              <a:t>n(n &lt; 1000)</a:t>
            </a:r>
            <a:r>
              <a:rPr lang="zh-CN" altLang="en-US" sz="2000" dirty="0">
                <a:solidFill>
                  <a:srgbClr val="002060"/>
                </a:solidFill>
                <a:ea typeface="黑体" panose="02010609060101010101" pitchFamily="49" charset="-122"/>
              </a:rPr>
              <a:t>的整数序列中，判断是否存在某两个元素之和为</a:t>
            </a:r>
            <a:r>
              <a:rPr lang="en-US" altLang="zh-CN" sz="2000" dirty="0">
                <a:solidFill>
                  <a:srgbClr val="002060"/>
                </a:solidFill>
                <a:ea typeface="黑体" panose="02010609060101010101" pitchFamily="49" charset="-122"/>
              </a:rPr>
              <a:t>k</a:t>
            </a:r>
            <a:r>
              <a:rPr lang="zh-CN" altLang="en-US" sz="2000" dirty="0">
                <a:solidFill>
                  <a:srgbClr val="002060"/>
                </a:solidFill>
                <a:ea typeface="黑体" panose="02010609060101010101" pitchFamily="49" charset="-122"/>
              </a:rPr>
              <a:t>。</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第一行输入序列的长度</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和</a:t>
            </a:r>
            <a:r>
              <a:rPr lang="en-US" altLang="zh-CN" sz="2000" dirty="0">
                <a:solidFill>
                  <a:srgbClr val="002060"/>
                </a:solidFill>
                <a:ea typeface="黑体" panose="02010609060101010101" pitchFamily="49" charset="-122"/>
              </a:rPr>
              <a:t>k</a:t>
            </a:r>
            <a:r>
              <a:rPr lang="zh-CN" altLang="en-US" sz="2000" dirty="0">
                <a:solidFill>
                  <a:srgbClr val="002060"/>
                </a:solidFill>
                <a:ea typeface="黑体" panose="02010609060101010101" pitchFamily="49" charset="-122"/>
              </a:rPr>
              <a:t>，用空格分开。</a:t>
            </a:r>
          </a:p>
          <a:p>
            <a:pPr eaLnBrk="1" hangingPunct="1">
              <a:spcBef>
                <a:spcPct val="0"/>
              </a:spcBef>
              <a:buClrTx/>
              <a:buSzTx/>
              <a:buNone/>
            </a:pPr>
            <a:r>
              <a:rPr lang="zh-CN" altLang="en-US" sz="2000" dirty="0">
                <a:solidFill>
                  <a:srgbClr val="002060"/>
                </a:solidFill>
                <a:ea typeface="黑体" panose="02010609060101010101" pitchFamily="49" charset="-122"/>
              </a:rPr>
              <a:t>第二行输入序列中的</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个整数，用空格分开。</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buNone/>
            </a:pPr>
            <a:r>
              <a:rPr lang="zh-CN" altLang="en-US" sz="2000" dirty="0">
                <a:solidFill>
                  <a:srgbClr val="002060"/>
                </a:solidFill>
                <a:ea typeface="黑体" panose="02010609060101010101" pitchFamily="49" charset="-122"/>
              </a:rPr>
              <a:t>如果存在某两个元素的和为</a:t>
            </a:r>
            <a:r>
              <a:rPr lang="en-US" altLang="zh-CN" sz="2000" dirty="0">
                <a:solidFill>
                  <a:srgbClr val="002060"/>
                </a:solidFill>
                <a:ea typeface="黑体" panose="02010609060101010101" pitchFamily="49" charset="-122"/>
              </a:rPr>
              <a:t>k</a:t>
            </a:r>
            <a:r>
              <a:rPr lang="zh-CN" altLang="en-US" sz="2000" dirty="0">
                <a:solidFill>
                  <a:srgbClr val="002060"/>
                </a:solidFill>
                <a:ea typeface="黑体" panose="02010609060101010101" pitchFamily="49" charset="-122"/>
              </a:rPr>
              <a:t>，则输出</a:t>
            </a:r>
            <a:r>
              <a:rPr lang="en-US" altLang="zh-CN" sz="2000" dirty="0">
                <a:solidFill>
                  <a:srgbClr val="002060"/>
                </a:solidFill>
                <a:ea typeface="黑体" panose="02010609060101010101" pitchFamily="49" charset="-122"/>
              </a:rPr>
              <a:t>yes</a:t>
            </a:r>
            <a:r>
              <a:rPr lang="zh-CN" altLang="en-US" sz="2000" dirty="0">
                <a:solidFill>
                  <a:srgbClr val="002060"/>
                </a:solidFill>
                <a:ea typeface="黑体" panose="02010609060101010101" pitchFamily="49" charset="-122"/>
              </a:rPr>
              <a:t>，否则输出</a:t>
            </a:r>
            <a:r>
              <a:rPr lang="en-US" altLang="zh-CN" sz="2000" dirty="0">
                <a:solidFill>
                  <a:srgbClr val="002060"/>
                </a:solidFill>
                <a:ea typeface="黑体" panose="02010609060101010101" pitchFamily="49" charset="-122"/>
              </a:rPr>
              <a:t>no</a:t>
            </a:r>
            <a:r>
              <a:rPr lang="zh-CN" altLang="en-US" sz="2000" dirty="0">
                <a:solidFill>
                  <a:srgbClr val="002060"/>
                </a:solidFill>
                <a:ea typeface="黑体" panose="02010609060101010101" pitchFamily="49" charset="-122"/>
              </a:rPr>
              <a:t>。</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9 10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1 2 3 4 5 6 7 8 9</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Yes</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dirty="0">
                <a:solidFill>
                  <a:srgbClr val="FF0000"/>
                </a:solidFill>
                <a:latin typeface="+mj-ea"/>
                <a:ea typeface="+mj-ea"/>
                <a:sym typeface="宋体" pitchFamily="2" charset="-122"/>
              </a:rPr>
              <a:t>提示：本题需要找出符合条件的数对，哪种排序方法在过程中是将序列逐对操作的？</a:t>
            </a:r>
            <a:endParaRPr lang="en-US" altLang="zh-CN" sz="2000" dirty="0">
              <a:solidFill>
                <a:srgbClr val="FF000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5995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450592" y="715031"/>
            <a:ext cx="6162429" cy="5940088"/>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k</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k</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b="1" dirty="0">
                <a:solidFill>
                  <a:srgbClr val="C10000"/>
                </a:solidFill>
                <a:latin typeface="JetBrains Mono" panose="02000009000000000000" pitchFamily="49" charset="0"/>
              </a:rPr>
              <a:t> //</a:t>
            </a:r>
            <a:r>
              <a:rPr lang="zh-CN" altLang="en-US" b="1" dirty="0">
                <a:solidFill>
                  <a:srgbClr val="C10000"/>
                </a:solidFill>
                <a:latin typeface="JetBrains Mono" panose="02000009000000000000" pitchFamily="49" charset="0"/>
              </a:rPr>
              <a:t>选择排序逐对的取数方法适用本题的过程</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k</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"yes"</a:t>
            </a:r>
            <a:r>
              <a:rPr lang="en-US" altLang="zh-CN" sz="1800" b="1" dirty="0">
                <a:solidFill>
                  <a:srgbClr val="C10000"/>
                </a:solidFill>
                <a:effectLst/>
                <a:latin typeface="JetBrains Mono" panose="02000009000000000000" pitchFamily="49" charset="0"/>
              </a:rPr>
              <a:t>&lt;&lt;</a:t>
            </a:r>
            <a:r>
              <a:rPr lang="en-US" altLang="zh-CN" sz="1800" dirty="0" err="1">
                <a:solidFill>
                  <a:srgbClr val="00627A"/>
                </a:solidFill>
                <a:effectLst/>
                <a:latin typeface="JetBrains Mono" panose="02000009000000000000" pitchFamily="49" charset="0"/>
              </a:rPr>
              <a:t>endl</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"no"</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2000"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037455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姓名排序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563231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有</a:t>
            </a:r>
            <a:r>
              <a:rPr lang="en-US" altLang="zh-CN" sz="2000" dirty="0">
                <a:solidFill>
                  <a:srgbClr val="002060"/>
                </a:solidFill>
                <a:latin typeface="+mj-ea"/>
                <a:ea typeface="+mj-ea"/>
                <a:sym typeface="Arial" panose="020B0604020202020204" pitchFamily="34" charset="0"/>
              </a:rPr>
              <a:t>n</a:t>
            </a:r>
            <a:r>
              <a:rPr lang="zh-CN" altLang="en-US" sz="2000" dirty="0">
                <a:solidFill>
                  <a:srgbClr val="002060"/>
                </a:solidFill>
                <a:latin typeface="+mj-ea"/>
                <a:ea typeface="+mj-ea"/>
                <a:sym typeface="Arial" panose="020B0604020202020204" pitchFamily="34" charset="0"/>
              </a:rPr>
              <a:t>个人的姓名，请把他们按姓名的字典序排序输出。</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第</a:t>
            </a:r>
            <a:r>
              <a:rPr lang="en-US" altLang="zh-CN" sz="2000" dirty="0">
                <a:solidFill>
                  <a:srgbClr val="002060"/>
                </a:solidFill>
                <a:latin typeface="+mj-ea"/>
                <a:ea typeface="+mj-ea"/>
                <a:sym typeface="Arial" panose="020B0604020202020204" pitchFamily="34" charset="0"/>
              </a:rPr>
              <a:t>1</a:t>
            </a:r>
            <a:r>
              <a:rPr lang="zh-CN" altLang="en-US" sz="2000" dirty="0">
                <a:solidFill>
                  <a:srgbClr val="002060"/>
                </a:solidFill>
                <a:latin typeface="+mj-ea"/>
                <a:ea typeface="+mj-ea"/>
                <a:sym typeface="Arial" panose="020B0604020202020204" pitchFamily="34" charset="0"/>
              </a:rPr>
              <a:t>行，有一个整数</a:t>
            </a:r>
            <a:r>
              <a:rPr lang="en-US" altLang="zh-CN" sz="2000" dirty="0">
                <a:solidFill>
                  <a:srgbClr val="002060"/>
                </a:solidFill>
                <a:latin typeface="+mj-ea"/>
                <a:ea typeface="+mj-ea"/>
                <a:sym typeface="Arial" panose="020B0604020202020204" pitchFamily="34" charset="0"/>
              </a:rPr>
              <a:t>n</a:t>
            </a:r>
            <a:r>
              <a:rPr lang="zh-CN" altLang="en-US" sz="2000" dirty="0">
                <a:solidFill>
                  <a:srgbClr val="002060"/>
                </a:solidFill>
                <a:latin typeface="+mj-ea"/>
                <a:ea typeface="+mj-ea"/>
                <a:sym typeface="Arial" panose="020B0604020202020204" pitchFamily="34" charset="0"/>
              </a:rPr>
              <a:t>，</a:t>
            </a:r>
            <a:r>
              <a:rPr lang="en-US" altLang="zh-CN" sz="2000" dirty="0">
                <a:solidFill>
                  <a:srgbClr val="002060"/>
                </a:solidFill>
                <a:latin typeface="+mj-ea"/>
                <a:ea typeface="+mj-ea"/>
                <a:sym typeface="Arial" panose="020B0604020202020204" pitchFamily="34" charset="0"/>
              </a:rPr>
              <a:t>n</a:t>
            </a:r>
            <a:r>
              <a:rPr lang="zh-CN" altLang="en-US" sz="2000" dirty="0">
                <a:solidFill>
                  <a:srgbClr val="002060"/>
                </a:solidFill>
                <a:latin typeface="+mj-ea"/>
                <a:ea typeface="+mj-ea"/>
                <a:sym typeface="Arial" panose="020B0604020202020204" pitchFamily="34" charset="0"/>
              </a:rPr>
              <a:t>的范围是</a:t>
            </a:r>
            <a:r>
              <a:rPr lang="en-US" altLang="zh-CN" sz="2000" dirty="0">
                <a:solidFill>
                  <a:srgbClr val="002060"/>
                </a:solidFill>
                <a:latin typeface="+mj-ea"/>
                <a:ea typeface="+mj-ea"/>
                <a:sym typeface="Arial" panose="020B0604020202020204" pitchFamily="34" charset="0"/>
              </a:rPr>
              <a:t>[1,10000]</a:t>
            </a:r>
            <a:r>
              <a:rPr lang="zh-CN" altLang="en-US" sz="20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第</a:t>
            </a:r>
            <a:r>
              <a:rPr lang="en-US" altLang="zh-CN" sz="2000" dirty="0">
                <a:solidFill>
                  <a:srgbClr val="002060"/>
                </a:solidFill>
                <a:latin typeface="+mj-ea"/>
                <a:ea typeface="+mj-ea"/>
                <a:sym typeface="Arial" panose="020B0604020202020204" pitchFamily="34" charset="0"/>
              </a:rPr>
              <a:t>2</a:t>
            </a:r>
            <a:r>
              <a:rPr lang="zh-CN" altLang="en-US" sz="2000" dirty="0">
                <a:solidFill>
                  <a:srgbClr val="002060"/>
                </a:solidFill>
                <a:latin typeface="+mj-ea"/>
                <a:ea typeface="+mj-ea"/>
                <a:sym typeface="Arial" panose="020B0604020202020204" pitchFamily="34" charset="0"/>
              </a:rPr>
              <a:t>行到第</a:t>
            </a:r>
            <a:r>
              <a:rPr lang="en-US" altLang="zh-CN" sz="2000" dirty="0">
                <a:solidFill>
                  <a:srgbClr val="002060"/>
                </a:solidFill>
                <a:latin typeface="+mj-ea"/>
                <a:ea typeface="+mj-ea"/>
                <a:sym typeface="Arial" panose="020B0604020202020204" pitchFamily="34" charset="0"/>
              </a:rPr>
              <a:t>n+1</a:t>
            </a:r>
            <a:r>
              <a:rPr lang="zh-CN" altLang="en-US" sz="2000" dirty="0">
                <a:solidFill>
                  <a:srgbClr val="002060"/>
                </a:solidFill>
                <a:latin typeface="+mj-ea"/>
                <a:ea typeface="+mj-ea"/>
                <a:sym typeface="Arial" panose="020B0604020202020204" pitchFamily="34" charset="0"/>
              </a:rPr>
              <a:t>行，每行是一个姓名。姓名由小写字母组成，长度不超过</a:t>
            </a:r>
            <a:r>
              <a:rPr lang="en-US" altLang="zh-CN" sz="2000" dirty="0">
                <a:solidFill>
                  <a:srgbClr val="002060"/>
                </a:solidFill>
                <a:latin typeface="+mj-ea"/>
                <a:ea typeface="+mj-ea"/>
                <a:sym typeface="Arial" panose="020B0604020202020204" pitchFamily="34" charset="0"/>
              </a:rPr>
              <a:t>50</a:t>
            </a:r>
            <a:r>
              <a:rPr lang="zh-CN" altLang="en-US" sz="20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n</a:t>
            </a:r>
            <a:r>
              <a:rPr lang="zh-CN" altLang="en-US" sz="2000" dirty="0">
                <a:solidFill>
                  <a:srgbClr val="002060"/>
                </a:solidFill>
                <a:latin typeface="+mj-ea"/>
                <a:ea typeface="+mj-ea"/>
                <a:sym typeface="Arial" panose="020B0604020202020204" pitchFamily="34" charset="0"/>
              </a:rPr>
              <a:t>行，每行一个姓名。</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rPr>
              <a:t>3</a:t>
            </a:r>
          </a:p>
          <a:p>
            <a:pPr eaLnBrk="1" hangingPunct="1">
              <a:spcBef>
                <a:spcPct val="0"/>
              </a:spcBef>
              <a:buClrTx/>
              <a:buSzTx/>
              <a:buNone/>
            </a:pPr>
            <a:r>
              <a:rPr lang="en-US" altLang="zh-CN" sz="2000" dirty="0">
                <a:solidFill>
                  <a:srgbClr val="002060"/>
                </a:solidFill>
                <a:latin typeface="+mj-ea"/>
                <a:ea typeface="+mj-ea"/>
              </a:rPr>
              <a:t>Wang</a:t>
            </a:r>
          </a:p>
          <a:p>
            <a:pPr eaLnBrk="1" hangingPunct="1">
              <a:spcBef>
                <a:spcPct val="0"/>
              </a:spcBef>
              <a:buClrTx/>
              <a:buSzTx/>
              <a:buNone/>
            </a:pPr>
            <a:r>
              <a:rPr lang="en-US" altLang="zh-CN" sz="2000" dirty="0" err="1">
                <a:solidFill>
                  <a:srgbClr val="002060"/>
                </a:solidFill>
                <a:latin typeface="+mj-ea"/>
                <a:ea typeface="+mj-ea"/>
              </a:rPr>
              <a:t>Liying</a:t>
            </a:r>
            <a:endParaRPr lang="en-US" altLang="zh-CN" sz="2000" dirty="0">
              <a:solidFill>
                <a:srgbClr val="002060"/>
              </a:solidFill>
              <a:latin typeface="+mj-ea"/>
              <a:ea typeface="+mj-ea"/>
            </a:endParaRPr>
          </a:p>
          <a:p>
            <a:pPr eaLnBrk="1" hangingPunct="1">
              <a:spcBef>
                <a:spcPct val="0"/>
              </a:spcBef>
              <a:buClrTx/>
              <a:buSzTx/>
              <a:buNone/>
            </a:pPr>
            <a:r>
              <a:rPr lang="en-US" altLang="zh-CN" sz="2000" dirty="0" err="1">
                <a:solidFill>
                  <a:srgbClr val="002060"/>
                </a:solidFill>
                <a:latin typeface="+mj-ea"/>
                <a:ea typeface="+mj-ea"/>
              </a:rPr>
              <a:t>Anqian</a:t>
            </a:r>
            <a:endParaRPr lang="en-US" altLang="zh-CN" sz="2000"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err="1">
                <a:solidFill>
                  <a:srgbClr val="002060"/>
                </a:solidFill>
                <a:latin typeface="+mj-ea"/>
                <a:ea typeface="+mj-ea"/>
              </a:rPr>
              <a:t>Anqian</a:t>
            </a:r>
            <a:endParaRPr lang="en-US" altLang="zh-CN" sz="2000" dirty="0">
              <a:solidFill>
                <a:srgbClr val="002060"/>
              </a:solidFill>
              <a:latin typeface="+mj-ea"/>
              <a:ea typeface="+mj-ea"/>
            </a:endParaRPr>
          </a:p>
          <a:p>
            <a:pPr eaLnBrk="1" hangingPunct="1">
              <a:spcBef>
                <a:spcPct val="0"/>
              </a:spcBef>
              <a:buClrTx/>
              <a:buSzTx/>
              <a:buNone/>
            </a:pPr>
            <a:r>
              <a:rPr lang="en-US" altLang="zh-CN" sz="2000" dirty="0" err="1">
                <a:solidFill>
                  <a:srgbClr val="002060"/>
                </a:solidFill>
                <a:latin typeface="+mj-ea"/>
                <a:ea typeface="+mj-ea"/>
              </a:rPr>
              <a:t>Liying</a:t>
            </a:r>
            <a:endParaRPr lang="en-US" altLang="zh-CN" sz="2000" dirty="0">
              <a:solidFill>
                <a:srgbClr val="002060"/>
              </a:solidFill>
              <a:latin typeface="+mj-ea"/>
              <a:ea typeface="+mj-ea"/>
            </a:endParaRPr>
          </a:p>
          <a:p>
            <a:pPr eaLnBrk="1" hangingPunct="1">
              <a:spcBef>
                <a:spcPct val="0"/>
              </a:spcBef>
              <a:buClrTx/>
              <a:buSzTx/>
              <a:buNone/>
            </a:pPr>
            <a:r>
              <a:rPr lang="en-US" altLang="zh-CN" sz="2000" dirty="0">
                <a:solidFill>
                  <a:srgbClr val="002060"/>
                </a:solidFill>
                <a:latin typeface="+mj-ea"/>
                <a:ea typeface="+mj-ea"/>
              </a:rPr>
              <a:t>Wang</a:t>
            </a:r>
          </a:p>
          <a:p>
            <a:pPr eaLnBrk="1" hangingPunct="1">
              <a:spcBef>
                <a:spcPct val="0"/>
              </a:spcBef>
              <a:buClrTx/>
              <a:buSzTx/>
              <a:buNone/>
            </a:pPr>
            <a:endParaRPr lang="en-US" altLang="zh-CN" sz="2000" b="1" dirty="0">
              <a:solidFill>
                <a:srgbClr val="FF0000"/>
              </a:solidFill>
              <a:latin typeface="+mj-ea"/>
              <a:ea typeface="+mj-ea"/>
              <a:sym typeface="宋体" pitchFamily="2" charset="-122"/>
            </a:endParaRPr>
          </a:p>
          <a:p>
            <a:pPr eaLnBrk="1" hangingPunct="1">
              <a:spcBef>
                <a:spcPct val="0"/>
              </a:spcBef>
              <a:buClrTx/>
              <a:buSzTx/>
              <a:buNone/>
            </a:pPr>
            <a:r>
              <a:rPr lang="zh-CN" altLang="en-US" sz="2000" b="1" dirty="0">
                <a:solidFill>
                  <a:srgbClr val="FF0000"/>
                </a:solidFill>
                <a:latin typeface="+mj-ea"/>
                <a:ea typeface="+mj-ea"/>
                <a:sym typeface="宋体" pitchFamily="2" charset="-122"/>
              </a:rPr>
              <a:t>提示：</a:t>
            </a:r>
            <a:r>
              <a:rPr lang="en-US" altLang="zh-CN" sz="2000" b="1" dirty="0">
                <a:solidFill>
                  <a:srgbClr val="FF0000"/>
                </a:solidFill>
                <a:latin typeface="+mj-ea"/>
                <a:ea typeface="+mj-ea"/>
                <a:sym typeface="宋体" pitchFamily="2" charset="-122"/>
              </a:rPr>
              <a:t>sort()</a:t>
            </a:r>
            <a:r>
              <a:rPr lang="zh-CN" altLang="en-US" sz="2000" b="1" dirty="0">
                <a:solidFill>
                  <a:srgbClr val="FF0000"/>
                </a:solidFill>
                <a:latin typeface="+mj-ea"/>
                <a:ea typeface="+mj-ea"/>
                <a:sym typeface="宋体" pitchFamily="2" charset="-122"/>
              </a:rPr>
              <a:t>函数除了可以对数值排序，也可以对字符、字符串排序</a:t>
            </a:r>
            <a:endParaRPr lang="en-US" altLang="zh-CN" sz="2000" b="1" dirty="0">
              <a:solidFill>
                <a:srgbClr val="FF000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00716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14626" y="779472"/>
            <a:ext cx="8562745" cy="5078313"/>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400080"/>
                </a:solidFill>
                <a:effectLst/>
                <a:latin typeface="JetBrains Mono" panose="02000009000000000000" pitchFamily="49" charset="0"/>
              </a:rPr>
              <a:t>string</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 //</a:t>
            </a:r>
            <a:r>
              <a:rPr lang="zh-CN" altLang="en-US" sz="1800" i="1" dirty="0">
                <a:solidFill>
                  <a:srgbClr val="8C8C8C"/>
                </a:solidFill>
                <a:effectLst/>
                <a:latin typeface="JetBrains Mono" panose="02000009000000000000" pitchFamily="49" charset="0"/>
              </a:rPr>
              <a:t>字符串数组</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//1~n</a:t>
            </a:r>
            <a:br>
              <a:rPr lang="en-US" altLang="zh-CN" sz="1800" i="1" dirty="0">
                <a:solidFill>
                  <a:srgbClr val="8C8C8C"/>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//sort(</a:t>
            </a:r>
            <a:r>
              <a:rPr lang="zh-CN" altLang="en-US" sz="1800" i="1" dirty="0">
                <a:solidFill>
                  <a:srgbClr val="8C8C8C"/>
                </a:solidFill>
                <a:effectLst/>
                <a:latin typeface="JetBrains Mono" panose="02000009000000000000" pitchFamily="49" charset="0"/>
              </a:rPr>
              <a:t>数组名</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起始位置</a:t>
            </a:r>
            <a:r>
              <a:rPr lang="en-US" altLang="zh-CN" sz="1800" i="1" dirty="0">
                <a:solidFill>
                  <a:srgbClr val="8C8C8C"/>
                </a:solidFill>
                <a:effectLst/>
                <a:latin typeface="JetBrains Mono" panose="02000009000000000000" pitchFamily="49" charset="0"/>
              </a:rPr>
              <a:t>, </a:t>
            </a:r>
            <a:r>
              <a:rPr lang="zh-CN" altLang="en-US" sz="1800" i="1" dirty="0">
                <a:solidFill>
                  <a:srgbClr val="8C8C8C"/>
                </a:solidFill>
                <a:effectLst/>
                <a:latin typeface="JetBrains Mono" panose="02000009000000000000" pitchFamily="49" charset="0"/>
              </a:rPr>
              <a:t>数组名</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结束位置</a:t>
            </a:r>
            <a:r>
              <a:rPr lang="en-US" altLang="zh-CN" sz="1800" i="1" dirty="0">
                <a:solidFill>
                  <a:srgbClr val="8C8C8C"/>
                </a:solidFill>
                <a:effectLst/>
                <a:latin typeface="JetBrains Mono" panose="02000009000000000000" pitchFamily="49" charset="0"/>
              </a:rPr>
              <a:t>+1); </a:t>
            </a:r>
            <a:br>
              <a:rPr lang="en-US" altLang="zh-CN"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sort</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a:t>
            </a:r>
            <a:r>
              <a:rPr lang="zh-CN" altLang="en-US" sz="1800" i="1" dirty="0">
                <a:solidFill>
                  <a:srgbClr val="8C8C8C"/>
                </a:solidFill>
                <a:effectLst/>
                <a:latin typeface="JetBrains Mono" panose="02000009000000000000" pitchFamily="49" charset="0"/>
              </a:rPr>
              <a:t>默认从小到大的顺序 </a:t>
            </a:r>
            <a:br>
              <a:rPr lang="zh-CN" altLang="en-US" sz="1800" i="1" dirty="0">
                <a:solidFill>
                  <a:srgbClr val="8C8C8C"/>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br>
              <a:rPr lang="zh-CN" altLang="en-US" sz="1800" dirty="0">
                <a:solidFill>
                  <a:srgbClr val="000000"/>
                </a:solidFill>
                <a:effectLst/>
                <a:latin typeface="JetBrains Mono" panose="02000009000000000000" pitchFamily="49" charset="0"/>
              </a:rPr>
            </a:br>
            <a:r>
              <a:rPr lang="zh-CN" altLang="en-US"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00000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dirty="0" err="1">
                <a:solidFill>
                  <a:srgbClr val="00627A"/>
                </a:solidFill>
                <a:effectLst/>
                <a:latin typeface="JetBrains Mono" panose="02000009000000000000" pitchFamily="49" charset="0"/>
              </a:rPr>
              <a:t>endl</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dirty="0">
                <a:solidFill>
                  <a:srgbClr val="000000"/>
                </a:solidFill>
                <a:effectLst/>
              </a:rPr>
              <a:t> </a:t>
            </a:r>
            <a:endParaRPr lang="en-US" altLang="zh-CN"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1389393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判断等差</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15031"/>
            <a:ext cx="10441859" cy="452431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b="1" dirty="0">
                <a:solidFill>
                  <a:srgbClr val="002060"/>
                </a:solidFill>
                <a:latin typeface="+mj-ea"/>
                <a:ea typeface="+mj-ea"/>
              </a:rPr>
              <a:t>题目描述：</a:t>
            </a:r>
            <a:endParaRPr lang="en-US" altLang="zh-CN" sz="1800" b="1" dirty="0">
              <a:solidFill>
                <a:srgbClr val="002060"/>
              </a:solidFill>
              <a:latin typeface="+mj-ea"/>
              <a:ea typeface="+mj-ea"/>
            </a:endParaRP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如果一个数字列表中，任意相邻两项的差总等于同一个常数，那么这个数列就称为等差数列。</a:t>
            </a: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请编写程序，判断输入的乱序数字列表在重新排列后是否可以形成一个等差数列。</a:t>
            </a:r>
          </a:p>
          <a:p>
            <a:pPr eaLnBrk="1" hangingPunct="1">
              <a:spcBef>
                <a:spcPct val="0"/>
              </a:spcBef>
              <a:buClrTx/>
              <a:buSzTx/>
              <a:buNone/>
            </a:pPr>
            <a:endParaRPr lang="zh-CN" altLang="en-US" sz="1800"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输入格式:</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第一行输入一个正整数</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，代表整数的个数。</a:t>
            </a: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第二行有</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个乱序的整数，数字间用空格分隔。</a:t>
            </a:r>
          </a:p>
          <a:p>
            <a:pPr eaLnBrk="1" hangingPunct="1">
              <a:spcBef>
                <a:spcPct val="0"/>
              </a:spcBef>
              <a:buClrTx/>
              <a:buSzTx/>
              <a:buNone/>
            </a:pPr>
            <a:r>
              <a:rPr lang="zh-CN" altLang="en-US" sz="1800" b="1" dirty="0">
                <a:solidFill>
                  <a:srgbClr val="002060"/>
                </a:solidFill>
                <a:latin typeface="+mj-ea"/>
                <a:ea typeface="+mj-ea"/>
              </a:rPr>
              <a:t>输出格式</a:t>
            </a:r>
            <a:r>
              <a:rPr lang="en-US" altLang="zh-CN" sz="1800" b="1" dirty="0">
                <a:solidFill>
                  <a:srgbClr val="002060"/>
                </a:solidFill>
                <a:latin typeface="+mj-ea"/>
                <a:ea typeface="+mj-ea"/>
              </a:rPr>
              <a:t>:</a:t>
            </a: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输出为判断输入整数串是否为等差数列的结果，有两种结果：</a:t>
            </a: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若输入整数串为等差数列，则输出</a:t>
            </a:r>
            <a:r>
              <a:rPr lang="en-US" altLang="zh-CN" sz="1800" dirty="0">
                <a:solidFill>
                  <a:srgbClr val="002060"/>
                </a:solidFill>
                <a:latin typeface="+mj-ea"/>
                <a:ea typeface="+mj-ea"/>
                <a:sym typeface="Arial" panose="020B0604020202020204" pitchFamily="34" charset="0"/>
              </a:rPr>
              <a:t>yes</a:t>
            </a:r>
            <a:r>
              <a:rPr lang="zh-CN" altLang="en-US" sz="18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若输入整数串不是等差数列，则输出</a:t>
            </a:r>
            <a:r>
              <a:rPr lang="en-US" altLang="zh-CN" sz="1800" dirty="0">
                <a:solidFill>
                  <a:srgbClr val="002060"/>
                </a:solidFill>
                <a:latin typeface="+mj-ea"/>
                <a:ea typeface="+mj-ea"/>
                <a:sym typeface="Arial" panose="020B0604020202020204" pitchFamily="34" charset="0"/>
              </a:rPr>
              <a:t>no</a:t>
            </a:r>
            <a:r>
              <a:rPr lang="zh-CN" altLang="en-US" sz="18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a:spcBef>
                <a:spcPct val="0"/>
              </a:spcBef>
              <a:buNone/>
            </a:pPr>
            <a:r>
              <a:rPr lang="en-US" altLang="zh-CN" sz="1800" dirty="0">
                <a:solidFill>
                  <a:srgbClr val="002060"/>
                </a:solidFill>
                <a:ea typeface="黑体" panose="02010609060101010101" pitchFamily="49" charset="-122"/>
              </a:rPr>
              <a:t>3</a:t>
            </a:r>
          </a:p>
          <a:p>
            <a:pPr>
              <a:spcBef>
                <a:spcPct val="0"/>
              </a:spcBef>
              <a:buNone/>
            </a:pPr>
            <a:r>
              <a:rPr lang="en-US" altLang="zh-CN" sz="1800" dirty="0">
                <a:solidFill>
                  <a:srgbClr val="002060"/>
                </a:solidFill>
                <a:ea typeface="黑体" panose="02010609060101010101" pitchFamily="49" charset="-122"/>
              </a:rPr>
              <a:t>3 5 1</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输出样例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1800" dirty="0">
                <a:solidFill>
                  <a:srgbClr val="002060"/>
                </a:solidFill>
                <a:latin typeface="+mj-ea"/>
                <a:ea typeface="+mj-ea"/>
                <a:sym typeface="宋体" pitchFamily="2" charset="-122"/>
              </a:rPr>
              <a:t>yes</a:t>
            </a:r>
            <a:endParaRPr lang="en-US" altLang="zh-CN" sz="1800" dirty="0">
              <a:solidFill>
                <a:srgbClr val="002060"/>
              </a:solidFill>
              <a:latin typeface="+mj-ea"/>
              <a:ea typeface="+mj-ea"/>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8127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14626" y="747251"/>
            <a:ext cx="8562745" cy="5816977"/>
          </a:xfrm>
          <a:prstGeom prst="rect">
            <a:avLst/>
          </a:prstGeom>
          <a:solidFill>
            <a:schemeClr val="accent6">
              <a:lumMod val="40000"/>
              <a:lumOff val="60000"/>
            </a:schemeClr>
          </a:solidFill>
        </p:spPr>
        <p:txBody>
          <a:bodyPr wrap="square">
            <a:spAutoFit/>
          </a:bodyPr>
          <a:lstStyle/>
          <a:p>
            <a:r>
              <a:rPr lang="en-US" altLang="zh-CN" sz="1600" dirty="0">
                <a:solidFill>
                  <a:srgbClr val="1F542E"/>
                </a:solidFill>
                <a:effectLst/>
                <a:latin typeface="JetBrains Mono" panose="02000009000000000000" pitchFamily="49" charset="0"/>
              </a:rPr>
              <a:t>#include</a:t>
            </a:r>
            <a:r>
              <a:rPr lang="en-US" altLang="zh-CN" sz="1600" dirty="0">
                <a:solidFill>
                  <a:srgbClr val="000000"/>
                </a:solidFill>
                <a:effectLst/>
                <a:latin typeface="JetBrains Mono" panose="02000009000000000000" pitchFamily="49" charset="0"/>
              </a:rPr>
              <a:t> </a:t>
            </a:r>
            <a:r>
              <a:rPr lang="en-US" altLang="zh-CN" sz="1600" b="1" dirty="0">
                <a:solidFill>
                  <a:srgbClr val="C10000"/>
                </a:solidFill>
                <a:effectLst/>
                <a:latin typeface="JetBrains Mono" panose="02000009000000000000" pitchFamily="49" charset="0"/>
              </a:rPr>
              <a:t>&lt;</a:t>
            </a:r>
            <a:r>
              <a:rPr lang="en-US" altLang="zh-CN" sz="1600" dirty="0">
                <a:solidFill>
                  <a:srgbClr val="400080"/>
                </a:solidFill>
                <a:effectLst/>
                <a:latin typeface="JetBrains Mono" panose="02000009000000000000" pitchFamily="49" charset="0"/>
              </a:rPr>
              <a:t>bits</a:t>
            </a:r>
            <a:r>
              <a:rPr lang="en-US" altLang="zh-CN" sz="1600" b="1" dirty="0">
                <a:solidFill>
                  <a:srgbClr val="C10000"/>
                </a:solidFill>
                <a:effectLst/>
                <a:latin typeface="JetBrains Mono" panose="02000009000000000000" pitchFamily="49" charset="0"/>
              </a:rPr>
              <a:t>/</a:t>
            </a:r>
            <a:r>
              <a:rPr lang="en-US" altLang="zh-CN" sz="1600" dirty="0" err="1">
                <a:solidFill>
                  <a:srgbClr val="400080"/>
                </a:solidFill>
                <a:effectLst/>
                <a:latin typeface="JetBrains Mono" panose="02000009000000000000" pitchFamily="49" charset="0"/>
              </a:rPr>
              <a:t>stdc</a:t>
            </a:r>
            <a:r>
              <a:rPr lang="en-US" altLang="zh-CN" sz="1600" b="1" dirty="0">
                <a:solidFill>
                  <a:srgbClr val="C10000"/>
                </a:solidFill>
                <a:effectLst/>
                <a:latin typeface="JetBrains Mono" panose="02000009000000000000" pitchFamily="49" charset="0"/>
              </a:rPr>
              <a:t>++.</a:t>
            </a:r>
            <a:r>
              <a:rPr lang="en-US" altLang="zh-CN" sz="1600" dirty="0">
                <a:solidFill>
                  <a:srgbClr val="400080"/>
                </a:solidFill>
                <a:effectLst/>
                <a:latin typeface="JetBrains Mono" panose="02000009000000000000" pitchFamily="49" charset="0"/>
              </a:rPr>
              <a:t>h</a:t>
            </a:r>
            <a:r>
              <a:rPr lang="en-US" altLang="zh-CN" sz="1600" b="1" dirty="0">
                <a:solidFill>
                  <a:srgbClr val="C10000"/>
                </a:solidFill>
                <a:effectLst/>
                <a:latin typeface="JetBrains Mono" panose="02000009000000000000" pitchFamily="49" charset="0"/>
              </a:rPr>
              <a:t>&gt;</a:t>
            </a:r>
            <a:br>
              <a:rPr lang="en-US" altLang="zh-CN" sz="1600" b="1" dirty="0">
                <a:solidFill>
                  <a:srgbClr val="C10000"/>
                </a:solidFill>
                <a:effectLst/>
                <a:latin typeface="JetBrains Mono" panose="02000009000000000000" pitchFamily="49" charset="0"/>
              </a:rPr>
            </a:br>
            <a:r>
              <a:rPr lang="en-US" altLang="zh-CN" sz="1600" b="1" dirty="0">
                <a:solidFill>
                  <a:srgbClr val="0033B3"/>
                </a:solidFill>
                <a:effectLst/>
                <a:latin typeface="JetBrains Mono" panose="02000009000000000000" pitchFamily="49" charset="0"/>
              </a:rPr>
              <a:t>using</a:t>
            </a:r>
            <a:r>
              <a:rPr lang="en-US" altLang="zh-CN" sz="1600" dirty="0">
                <a:solidFill>
                  <a:srgbClr val="000000"/>
                </a:solidFill>
                <a:effectLst/>
                <a:latin typeface="JetBrains Mono" panose="02000009000000000000" pitchFamily="49" charset="0"/>
              </a:rPr>
              <a:t> </a:t>
            </a:r>
            <a:r>
              <a:rPr lang="en-US" altLang="zh-CN" sz="1600" b="1" dirty="0">
                <a:solidFill>
                  <a:srgbClr val="0033B3"/>
                </a:solidFill>
                <a:effectLst/>
                <a:latin typeface="JetBrains Mono" panose="02000009000000000000" pitchFamily="49" charset="0"/>
              </a:rPr>
              <a:t>namespace</a:t>
            </a:r>
            <a:r>
              <a:rPr lang="en-US" altLang="zh-CN" sz="1600" dirty="0">
                <a:solidFill>
                  <a:srgbClr val="000000"/>
                </a:solidFill>
                <a:effectLst/>
                <a:latin typeface="JetBrains Mono" panose="02000009000000000000" pitchFamily="49" charset="0"/>
              </a:rPr>
              <a:t> </a:t>
            </a:r>
            <a:r>
              <a:rPr lang="en-US" altLang="zh-CN" sz="1600" b="1" dirty="0">
                <a:solidFill>
                  <a:srgbClr val="007D17"/>
                </a:solidFill>
                <a:effectLst/>
                <a:latin typeface="JetBrains Mono" panose="02000009000000000000" pitchFamily="49" charset="0"/>
              </a:rPr>
              <a:t>std</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b="1" dirty="0">
                <a:solidFill>
                  <a:srgbClr val="0033B3"/>
                </a:solidFill>
                <a:effectLst/>
                <a:latin typeface="JetBrains Mono" panose="02000009000000000000" pitchFamily="49" charset="0"/>
              </a:rPr>
              <a:t>int</a:t>
            </a:r>
            <a:r>
              <a:rPr lang="en-US" altLang="zh-CN" sz="1600" dirty="0">
                <a:solidFill>
                  <a:srgbClr val="000000"/>
                </a:solidFill>
                <a:effectLst/>
                <a:latin typeface="JetBrains Mono" panose="02000009000000000000" pitchFamily="49" charset="0"/>
              </a:rPr>
              <a:t> </a:t>
            </a:r>
            <a:r>
              <a:rPr lang="en-US" altLang="zh-CN" sz="1600" dirty="0">
                <a:solidFill>
                  <a:srgbClr val="400080"/>
                </a:solidFill>
                <a:effectLst/>
                <a:latin typeface="JetBrains Mono" panose="02000009000000000000" pitchFamily="49" charset="0"/>
              </a:rPr>
              <a:t>a</a:t>
            </a:r>
            <a:r>
              <a:rPr lang="en-US" altLang="zh-CN" sz="1600" b="1" dirty="0">
                <a:solidFill>
                  <a:srgbClr val="C10000"/>
                </a:solidFill>
                <a:effectLst/>
                <a:latin typeface="JetBrains Mono" panose="02000009000000000000" pitchFamily="49" charset="0"/>
              </a:rPr>
              <a:t>[</a:t>
            </a:r>
            <a:r>
              <a:rPr lang="en-US" altLang="zh-CN" sz="1600" dirty="0">
                <a:solidFill>
                  <a:srgbClr val="1750EB"/>
                </a:solidFill>
                <a:effectLst/>
                <a:latin typeface="JetBrains Mono" panose="02000009000000000000" pitchFamily="49" charset="0"/>
              </a:rPr>
              <a:t>1000000</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b="1" dirty="0">
                <a:solidFill>
                  <a:srgbClr val="0033B3"/>
                </a:solidFill>
                <a:effectLst/>
                <a:latin typeface="JetBrains Mono" panose="02000009000000000000" pitchFamily="49" charset="0"/>
              </a:rPr>
              <a:t>int</a:t>
            </a:r>
            <a:r>
              <a:rPr lang="en-US" altLang="zh-CN" sz="1600" dirty="0">
                <a:solidFill>
                  <a:srgbClr val="000000"/>
                </a:solidFill>
                <a:effectLst/>
                <a:latin typeface="JetBrains Mono" panose="02000009000000000000" pitchFamily="49" charset="0"/>
              </a:rPr>
              <a:t> </a:t>
            </a:r>
            <a:r>
              <a:rPr lang="en-US" altLang="zh-CN" sz="1600" dirty="0">
                <a:solidFill>
                  <a:srgbClr val="00627A"/>
                </a:solidFill>
                <a:effectLst/>
                <a:latin typeface="JetBrains Mono" panose="02000009000000000000" pitchFamily="49" charset="0"/>
              </a:rPr>
              <a:t>main</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0033B3"/>
                </a:solidFill>
                <a:effectLst/>
                <a:latin typeface="JetBrains Mono" panose="02000009000000000000" pitchFamily="49" charset="0"/>
              </a:rPr>
              <a:t>int</a:t>
            </a:r>
            <a:r>
              <a:rPr lang="en-US" altLang="zh-CN" sz="1600" dirty="0">
                <a:solidFill>
                  <a:srgbClr val="000000"/>
                </a:solidFill>
                <a:effectLst/>
                <a:latin typeface="JetBrains Mono" panose="02000009000000000000" pitchFamily="49" charset="0"/>
              </a:rPr>
              <a:t> n</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dirty="0" err="1">
                <a:solidFill>
                  <a:srgbClr val="400080"/>
                </a:solidFill>
                <a:effectLst/>
                <a:latin typeface="JetBrains Mono" panose="02000009000000000000" pitchFamily="49" charset="0"/>
              </a:rPr>
              <a:t>cin</a:t>
            </a:r>
            <a:r>
              <a:rPr lang="en-US" altLang="zh-CN" sz="1600" b="1" dirty="0">
                <a:solidFill>
                  <a:srgbClr val="C10000"/>
                </a:solidFill>
                <a:effectLst/>
                <a:latin typeface="JetBrains Mono" panose="02000009000000000000" pitchFamily="49" charset="0"/>
              </a:rPr>
              <a:t>&gt;&gt;</a:t>
            </a:r>
            <a:r>
              <a:rPr lang="en-US" altLang="zh-CN" sz="1600" dirty="0">
                <a:solidFill>
                  <a:srgbClr val="000000"/>
                </a:solidFill>
                <a:effectLst/>
                <a:latin typeface="JetBrains Mono" panose="02000009000000000000" pitchFamily="49" charset="0"/>
              </a:rPr>
              <a:t>n</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0033B3"/>
                </a:solidFill>
                <a:effectLst/>
                <a:latin typeface="JetBrains Mono" panose="02000009000000000000" pitchFamily="49" charset="0"/>
              </a:rPr>
              <a:t>for</a:t>
            </a:r>
            <a:r>
              <a:rPr lang="en-US" altLang="zh-CN" sz="1600" b="1" dirty="0">
                <a:solidFill>
                  <a:srgbClr val="C10000"/>
                </a:solidFill>
                <a:effectLst/>
                <a:latin typeface="JetBrains Mono" panose="02000009000000000000" pitchFamily="49" charset="0"/>
              </a:rPr>
              <a:t>(</a:t>
            </a:r>
            <a:r>
              <a:rPr lang="en-US" altLang="zh-CN" sz="1600" b="1" dirty="0">
                <a:solidFill>
                  <a:srgbClr val="0033B3"/>
                </a:solidFill>
                <a:effectLst/>
                <a:latin typeface="JetBrains Mono" panose="02000009000000000000" pitchFamily="49" charset="0"/>
              </a:rPr>
              <a:t>int</a:t>
            </a:r>
            <a:r>
              <a:rPr lang="en-US" altLang="zh-CN" sz="1600" dirty="0">
                <a:solidFill>
                  <a:srgbClr val="000000"/>
                </a:solidFill>
                <a:effectLst/>
                <a:latin typeface="JetBrains Mono" panose="02000009000000000000" pitchFamily="49" charset="0"/>
              </a:rPr>
              <a:t> </a:t>
            </a:r>
            <a:r>
              <a:rPr lang="en-US" altLang="zh-CN" sz="1600" dirty="0" err="1">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a:t>
            </a:r>
            <a:r>
              <a:rPr lang="en-US" altLang="zh-CN" sz="1600" dirty="0">
                <a:solidFill>
                  <a:srgbClr val="1750EB"/>
                </a:solidFill>
                <a:effectLst/>
                <a:latin typeface="JetBrains Mono" panose="02000009000000000000" pitchFamily="49" charset="0"/>
              </a:rPr>
              <a:t>1</a:t>
            </a:r>
            <a:r>
              <a:rPr lang="en-US" altLang="zh-CN" sz="1600" b="1" dirty="0">
                <a:solidFill>
                  <a:srgbClr val="C10000"/>
                </a:solidFill>
                <a:effectLst/>
                <a:latin typeface="JetBrains Mono" panose="02000009000000000000" pitchFamily="49" charset="0"/>
              </a:rPr>
              <a:t>;</a:t>
            </a:r>
            <a:r>
              <a:rPr lang="en-US" altLang="zh-CN" sz="1600" dirty="0">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&lt;=</a:t>
            </a:r>
            <a:r>
              <a:rPr lang="en-US" altLang="zh-CN" sz="1600" dirty="0" err="1">
                <a:solidFill>
                  <a:srgbClr val="000000"/>
                </a:solidFill>
                <a:effectLst/>
                <a:latin typeface="JetBrains Mono" panose="02000009000000000000" pitchFamily="49" charset="0"/>
              </a:rPr>
              <a:t>n</a:t>
            </a:r>
            <a:r>
              <a:rPr lang="en-US" altLang="zh-CN" sz="1600" b="1" dirty="0" err="1">
                <a:solidFill>
                  <a:srgbClr val="C10000"/>
                </a:solidFill>
                <a:effectLst/>
                <a:latin typeface="JetBrains Mono" panose="02000009000000000000" pitchFamily="49" charset="0"/>
              </a:rPr>
              <a:t>;</a:t>
            </a:r>
            <a:r>
              <a:rPr lang="en-US" altLang="zh-CN" sz="1600" dirty="0" err="1">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a:t>
            </a:r>
            <a:r>
              <a:rPr lang="en-US" altLang="zh-CN" sz="1600" dirty="0">
                <a:solidFill>
                  <a:srgbClr val="000000"/>
                </a:solidFill>
                <a:effectLst/>
                <a:latin typeface="JetBrains Mono" panose="02000009000000000000" pitchFamily="49" charset="0"/>
              </a:rPr>
              <a:t>  </a:t>
            </a:r>
            <a:r>
              <a:rPr lang="en-US" altLang="zh-CN" sz="1600" i="1" dirty="0">
                <a:solidFill>
                  <a:srgbClr val="8C8C8C"/>
                </a:solidFill>
                <a:effectLst/>
                <a:latin typeface="JetBrains Mono" panose="02000009000000000000" pitchFamily="49" charset="0"/>
              </a:rPr>
              <a:t>//1~n</a:t>
            </a:r>
            <a:br>
              <a:rPr lang="en-US" altLang="zh-CN" sz="1600" i="1" dirty="0">
                <a:solidFill>
                  <a:srgbClr val="8C8C8C"/>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dirty="0" err="1">
                <a:solidFill>
                  <a:srgbClr val="400080"/>
                </a:solidFill>
                <a:effectLst/>
                <a:latin typeface="JetBrains Mono" panose="02000009000000000000" pitchFamily="49" charset="0"/>
              </a:rPr>
              <a:t>cin</a:t>
            </a:r>
            <a:r>
              <a:rPr lang="en-US" altLang="zh-CN" sz="1600" b="1" dirty="0">
                <a:solidFill>
                  <a:srgbClr val="C10000"/>
                </a:solidFill>
                <a:effectLst/>
                <a:latin typeface="JetBrains Mono" panose="02000009000000000000" pitchFamily="49" charset="0"/>
              </a:rPr>
              <a:t>&gt;&gt;</a:t>
            </a:r>
            <a:r>
              <a:rPr lang="en-US" altLang="zh-CN" sz="1600" dirty="0">
                <a:solidFill>
                  <a:srgbClr val="400080"/>
                </a:solidFill>
                <a:effectLst/>
                <a:latin typeface="JetBrains Mono" panose="02000009000000000000" pitchFamily="49" charset="0"/>
              </a:rPr>
              <a:t>a</a:t>
            </a:r>
            <a:r>
              <a:rPr lang="en-US" altLang="zh-CN" sz="1600" b="1" dirty="0">
                <a:solidFill>
                  <a:srgbClr val="C10000"/>
                </a:solidFill>
                <a:effectLst/>
                <a:latin typeface="JetBrains Mono" panose="02000009000000000000" pitchFamily="49" charset="0"/>
              </a:rPr>
              <a:t>[</a:t>
            </a:r>
            <a:r>
              <a:rPr lang="en-US" altLang="zh-CN" sz="1600" dirty="0" err="1">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dirty="0">
                <a:solidFill>
                  <a:srgbClr val="00627A"/>
                </a:solidFill>
                <a:effectLst/>
                <a:latin typeface="JetBrains Mono" panose="02000009000000000000" pitchFamily="49" charset="0"/>
              </a:rPr>
              <a:t>sort</a:t>
            </a:r>
            <a:r>
              <a:rPr lang="en-US" altLang="zh-CN" sz="1600" b="1" dirty="0">
                <a:solidFill>
                  <a:srgbClr val="C10000"/>
                </a:solidFill>
                <a:effectLst/>
                <a:latin typeface="JetBrains Mono" panose="02000009000000000000" pitchFamily="49" charset="0"/>
              </a:rPr>
              <a:t>(</a:t>
            </a:r>
            <a:r>
              <a:rPr lang="en-US" altLang="zh-CN" sz="1600" dirty="0">
                <a:solidFill>
                  <a:srgbClr val="400080"/>
                </a:solidFill>
                <a:effectLst/>
                <a:latin typeface="JetBrains Mono" panose="02000009000000000000" pitchFamily="49" charset="0"/>
              </a:rPr>
              <a:t>a</a:t>
            </a:r>
            <a:r>
              <a:rPr lang="en-US" altLang="zh-CN" sz="1600" b="1" dirty="0">
                <a:solidFill>
                  <a:srgbClr val="C10000"/>
                </a:solidFill>
                <a:effectLst/>
                <a:latin typeface="JetBrains Mono" panose="02000009000000000000" pitchFamily="49" charset="0"/>
              </a:rPr>
              <a:t>+</a:t>
            </a:r>
            <a:r>
              <a:rPr lang="en-US" altLang="zh-CN" sz="1600" dirty="0">
                <a:solidFill>
                  <a:srgbClr val="1750EB"/>
                </a:solidFill>
                <a:effectLst/>
                <a:latin typeface="JetBrains Mono" panose="02000009000000000000" pitchFamily="49" charset="0"/>
              </a:rPr>
              <a:t>1</a:t>
            </a:r>
            <a:r>
              <a:rPr lang="en-US" altLang="zh-CN" sz="1600" b="1" dirty="0">
                <a:solidFill>
                  <a:srgbClr val="C10000"/>
                </a:solidFill>
                <a:effectLst/>
                <a:latin typeface="JetBrains Mono" panose="02000009000000000000" pitchFamily="49" charset="0"/>
              </a:rPr>
              <a:t>,</a:t>
            </a:r>
            <a:r>
              <a:rPr lang="en-US" altLang="zh-CN" sz="1600" dirty="0">
                <a:solidFill>
                  <a:srgbClr val="000000"/>
                </a:solidFill>
                <a:effectLst/>
                <a:latin typeface="JetBrains Mono" panose="02000009000000000000" pitchFamily="49" charset="0"/>
              </a:rPr>
              <a:t> </a:t>
            </a:r>
            <a:r>
              <a:rPr lang="en-US" altLang="zh-CN" sz="1600" dirty="0">
                <a:solidFill>
                  <a:srgbClr val="400080"/>
                </a:solidFill>
                <a:effectLst/>
                <a:latin typeface="JetBrains Mono" panose="02000009000000000000" pitchFamily="49" charset="0"/>
              </a:rPr>
              <a:t>a</a:t>
            </a:r>
            <a:r>
              <a:rPr lang="en-US" altLang="zh-CN" sz="1600" b="1" dirty="0">
                <a:solidFill>
                  <a:srgbClr val="C10000"/>
                </a:solidFill>
                <a:effectLst/>
                <a:latin typeface="JetBrains Mono" panose="02000009000000000000" pitchFamily="49" charset="0"/>
              </a:rPr>
              <a:t>+</a:t>
            </a:r>
            <a:r>
              <a:rPr lang="en-US" altLang="zh-CN" sz="1600" dirty="0">
                <a:solidFill>
                  <a:srgbClr val="000000"/>
                </a:solidFill>
                <a:effectLst/>
                <a:latin typeface="JetBrains Mono" panose="02000009000000000000" pitchFamily="49" charset="0"/>
              </a:rPr>
              <a:t>n</a:t>
            </a:r>
            <a:r>
              <a:rPr lang="en-US" altLang="zh-CN" sz="1600" b="1" dirty="0">
                <a:solidFill>
                  <a:srgbClr val="C10000"/>
                </a:solidFill>
                <a:effectLst/>
                <a:latin typeface="JetBrains Mono" panose="02000009000000000000" pitchFamily="49" charset="0"/>
              </a:rPr>
              <a:t>+</a:t>
            </a:r>
            <a:r>
              <a:rPr lang="en-US" altLang="zh-CN" sz="1600" dirty="0">
                <a:solidFill>
                  <a:srgbClr val="1750EB"/>
                </a:solidFill>
                <a:effectLst/>
                <a:latin typeface="JetBrains Mono" panose="02000009000000000000" pitchFamily="49" charset="0"/>
              </a:rPr>
              <a:t>1</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br>
              <a:rPr lang="en-US" altLang="zh-CN" sz="1600" dirty="0">
                <a:solidFill>
                  <a:srgbClr val="00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0033B3"/>
                </a:solidFill>
                <a:effectLst/>
                <a:latin typeface="JetBrains Mono" panose="02000009000000000000" pitchFamily="49" charset="0"/>
              </a:rPr>
              <a:t>for</a:t>
            </a:r>
            <a:r>
              <a:rPr lang="en-US" altLang="zh-CN" sz="1600" b="1" dirty="0">
                <a:solidFill>
                  <a:srgbClr val="C10000"/>
                </a:solidFill>
                <a:effectLst/>
                <a:latin typeface="JetBrains Mono" panose="02000009000000000000" pitchFamily="49" charset="0"/>
              </a:rPr>
              <a:t>(</a:t>
            </a:r>
            <a:r>
              <a:rPr lang="en-US" altLang="zh-CN" sz="1600" b="1" dirty="0">
                <a:solidFill>
                  <a:srgbClr val="0033B3"/>
                </a:solidFill>
                <a:effectLst/>
                <a:latin typeface="JetBrains Mono" panose="02000009000000000000" pitchFamily="49" charset="0"/>
              </a:rPr>
              <a:t>int</a:t>
            </a:r>
            <a:r>
              <a:rPr lang="en-US" altLang="zh-CN" sz="1600" dirty="0">
                <a:solidFill>
                  <a:srgbClr val="000000"/>
                </a:solidFill>
                <a:effectLst/>
                <a:latin typeface="JetBrains Mono" panose="02000009000000000000" pitchFamily="49" charset="0"/>
              </a:rPr>
              <a:t> </a:t>
            </a:r>
            <a:r>
              <a:rPr lang="en-US" altLang="zh-CN" sz="1600" dirty="0" err="1">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a:t>
            </a:r>
            <a:r>
              <a:rPr lang="en-US" altLang="zh-CN" sz="1600" dirty="0">
                <a:solidFill>
                  <a:srgbClr val="1750EB"/>
                </a:solidFill>
                <a:effectLst/>
                <a:latin typeface="JetBrains Mono" panose="02000009000000000000" pitchFamily="49" charset="0"/>
              </a:rPr>
              <a:t>2</a:t>
            </a:r>
            <a:r>
              <a:rPr lang="en-US" altLang="zh-CN" sz="1600" b="1" dirty="0">
                <a:solidFill>
                  <a:srgbClr val="C10000"/>
                </a:solidFill>
                <a:effectLst/>
                <a:latin typeface="JetBrains Mono" panose="02000009000000000000" pitchFamily="49" charset="0"/>
              </a:rPr>
              <a:t>;</a:t>
            </a:r>
            <a:r>
              <a:rPr lang="en-US" altLang="zh-CN" sz="1600" dirty="0">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&lt;</a:t>
            </a:r>
            <a:r>
              <a:rPr lang="en-US" altLang="zh-CN" sz="1600" dirty="0" err="1">
                <a:solidFill>
                  <a:srgbClr val="000000"/>
                </a:solidFill>
                <a:effectLst/>
                <a:latin typeface="JetBrains Mono" panose="02000009000000000000" pitchFamily="49" charset="0"/>
              </a:rPr>
              <a:t>n</a:t>
            </a:r>
            <a:r>
              <a:rPr lang="en-US" altLang="zh-CN" sz="1600" b="1" dirty="0" err="1">
                <a:solidFill>
                  <a:srgbClr val="C10000"/>
                </a:solidFill>
                <a:effectLst/>
                <a:latin typeface="JetBrains Mono" panose="02000009000000000000" pitchFamily="49" charset="0"/>
              </a:rPr>
              <a:t>;</a:t>
            </a:r>
            <a:r>
              <a:rPr lang="en-US" altLang="zh-CN" sz="1600" dirty="0" err="1">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0033B3"/>
                </a:solidFill>
                <a:effectLst/>
                <a:latin typeface="JetBrains Mono" panose="02000009000000000000" pitchFamily="49" charset="0"/>
              </a:rPr>
              <a:t>if</a:t>
            </a:r>
            <a:r>
              <a:rPr lang="en-US" altLang="zh-CN" sz="1600" b="1" dirty="0">
                <a:solidFill>
                  <a:srgbClr val="C10000"/>
                </a:solidFill>
                <a:effectLst/>
                <a:latin typeface="JetBrains Mono" panose="02000009000000000000" pitchFamily="49" charset="0"/>
              </a:rPr>
              <a:t>(</a:t>
            </a:r>
            <a:r>
              <a:rPr lang="en-US" altLang="zh-CN" sz="1600" dirty="0">
                <a:solidFill>
                  <a:srgbClr val="400080"/>
                </a:solidFill>
                <a:effectLst/>
                <a:latin typeface="JetBrains Mono" panose="02000009000000000000" pitchFamily="49" charset="0"/>
              </a:rPr>
              <a:t>a</a:t>
            </a:r>
            <a:r>
              <a:rPr lang="en-US" altLang="zh-CN" sz="1600" b="1" dirty="0">
                <a:solidFill>
                  <a:srgbClr val="C10000"/>
                </a:solidFill>
                <a:effectLst/>
                <a:latin typeface="JetBrains Mono" panose="02000009000000000000" pitchFamily="49" charset="0"/>
              </a:rPr>
              <a:t>[</a:t>
            </a:r>
            <a:r>
              <a:rPr lang="en-US" altLang="zh-CN" sz="1600" dirty="0" err="1">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a:t>
            </a:r>
            <a:r>
              <a:rPr lang="en-US" altLang="zh-CN" sz="1600" dirty="0">
                <a:solidFill>
                  <a:srgbClr val="400080"/>
                </a:solidFill>
                <a:effectLst/>
                <a:latin typeface="JetBrains Mono" panose="02000009000000000000" pitchFamily="49" charset="0"/>
              </a:rPr>
              <a:t>a</a:t>
            </a:r>
            <a:r>
              <a:rPr lang="en-US" altLang="zh-CN" sz="1600" b="1" dirty="0">
                <a:solidFill>
                  <a:srgbClr val="C10000"/>
                </a:solidFill>
                <a:effectLst/>
                <a:latin typeface="JetBrains Mono" panose="02000009000000000000" pitchFamily="49" charset="0"/>
              </a:rPr>
              <a:t>[</a:t>
            </a:r>
            <a:r>
              <a:rPr lang="en-US" altLang="zh-CN" sz="1600" dirty="0">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a:t>
            </a:r>
            <a:r>
              <a:rPr lang="en-US" altLang="zh-CN" sz="1600" dirty="0">
                <a:solidFill>
                  <a:srgbClr val="1750EB"/>
                </a:solidFill>
                <a:effectLst/>
                <a:latin typeface="JetBrains Mono" panose="02000009000000000000" pitchFamily="49" charset="0"/>
              </a:rPr>
              <a:t>1</a:t>
            </a:r>
            <a:r>
              <a:rPr lang="en-US" altLang="zh-CN" sz="1600" b="1" dirty="0">
                <a:solidFill>
                  <a:srgbClr val="C10000"/>
                </a:solidFill>
                <a:effectLst/>
                <a:latin typeface="JetBrains Mono" panose="02000009000000000000" pitchFamily="49" charset="0"/>
              </a:rPr>
              <a:t>]!=</a:t>
            </a:r>
            <a:r>
              <a:rPr lang="en-US" altLang="zh-CN" sz="1600" dirty="0">
                <a:solidFill>
                  <a:srgbClr val="400080"/>
                </a:solidFill>
                <a:effectLst/>
                <a:latin typeface="JetBrains Mono" panose="02000009000000000000" pitchFamily="49" charset="0"/>
              </a:rPr>
              <a:t>a</a:t>
            </a:r>
            <a:r>
              <a:rPr lang="en-US" altLang="zh-CN" sz="1600" b="1" dirty="0">
                <a:solidFill>
                  <a:srgbClr val="C10000"/>
                </a:solidFill>
                <a:effectLst/>
                <a:latin typeface="JetBrains Mono" panose="02000009000000000000" pitchFamily="49" charset="0"/>
              </a:rPr>
              <a:t>[</a:t>
            </a:r>
            <a:r>
              <a:rPr lang="en-US" altLang="zh-CN" sz="1600" dirty="0">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a:t>
            </a:r>
            <a:r>
              <a:rPr lang="en-US" altLang="zh-CN" sz="1600" dirty="0">
                <a:solidFill>
                  <a:srgbClr val="1750EB"/>
                </a:solidFill>
                <a:effectLst/>
                <a:latin typeface="JetBrains Mono" panose="02000009000000000000" pitchFamily="49" charset="0"/>
              </a:rPr>
              <a:t>1</a:t>
            </a:r>
            <a:r>
              <a:rPr lang="en-US" altLang="zh-CN" sz="1600" b="1" dirty="0">
                <a:solidFill>
                  <a:srgbClr val="C10000"/>
                </a:solidFill>
                <a:effectLst/>
                <a:latin typeface="JetBrains Mono" panose="02000009000000000000" pitchFamily="49" charset="0"/>
              </a:rPr>
              <a:t>]-</a:t>
            </a:r>
            <a:r>
              <a:rPr lang="en-US" altLang="zh-CN" sz="1600" dirty="0">
                <a:solidFill>
                  <a:srgbClr val="400080"/>
                </a:solidFill>
                <a:effectLst/>
                <a:latin typeface="JetBrains Mono" panose="02000009000000000000" pitchFamily="49" charset="0"/>
              </a:rPr>
              <a:t>a</a:t>
            </a:r>
            <a:r>
              <a:rPr lang="en-US" altLang="zh-CN" sz="1600" b="1" dirty="0">
                <a:solidFill>
                  <a:srgbClr val="C10000"/>
                </a:solidFill>
                <a:effectLst/>
                <a:latin typeface="JetBrains Mono" panose="02000009000000000000" pitchFamily="49" charset="0"/>
              </a:rPr>
              <a:t>[</a:t>
            </a:r>
            <a:r>
              <a:rPr lang="en-US" altLang="zh-CN" sz="1600" dirty="0" err="1">
                <a:solidFill>
                  <a:srgbClr val="000000"/>
                </a:solidFill>
                <a:effectLst/>
                <a:latin typeface="JetBrains Mono" panose="02000009000000000000" pitchFamily="49" charset="0"/>
              </a:rPr>
              <a:t>i</a:t>
            </a:r>
            <a:r>
              <a:rPr lang="en-US" altLang="zh-CN" sz="1600" b="1" dirty="0">
                <a:solidFill>
                  <a:srgbClr val="C10000"/>
                </a:solidFill>
                <a:effectLst/>
                <a:latin typeface="JetBrains Mono" panose="02000009000000000000" pitchFamily="49" charset="0"/>
              </a:rPr>
              <a:t>])</a:t>
            </a:r>
            <a:r>
              <a:rPr lang="en-US" altLang="zh-CN" sz="1600" i="1" dirty="0">
                <a:solidFill>
                  <a:srgbClr val="8C8C8C"/>
                </a:solidFill>
                <a:effectLst/>
                <a:latin typeface="JetBrains Mono" panose="02000009000000000000" pitchFamily="49" charset="0"/>
              </a:rPr>
              <a:t> //</a:t>
            </a:r>
            <a:r>
              <a:rPr lang="zh-CN" altLang="en-US" sz="1600" i="1" dirty="0">
                <a:solidFill>
                  <a:srgbClr val="8C8C8C"/>
                </a:solidFill>
                <a:effectLst/>
                <a:latin typeface="JetBrains Mono" panose="02000009000000000000" pitchFamily="49" charset="0"/>
              </a:rPr>
              <a:t>如果前两项的差不等于后两项的差</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dirty="0" err="1">
                <a:solidFill>
                  <a:srgbClr val="400080"/>
                </a:solidFill>
                <a:effectLst/>
                <a:latin typeface="JetBrains Mono" panose="02000009000000000000" pitchFamily="49" charset="0"/>
              </a:rPr>
              <a:t>cout</a:t>
            </a:r>
            <a:r>
              <a:rPr lang="en-US" altLang="zh-CN" sz="1600" b="1" dirty="0">
                <a:solidFill>
                  <a:srgbClr val="C10000"/>
                </a:solidFill>
                <a:effectLst/>
                <a:latin typeface="JetBrains Mono" panose="02000009000000000000" pitchFamily="49" charset="0"/>
              </a:rPr>
              <a:t>&lt;&lt;</a:t>
            </a:r>
            <a:r>
              <a:rPr lang="en-US" altLang="zh-CN" sz="1600" b="1" dirty="0">
                <a:solidFill>
                  <a:srgbClr val="007D17"/>
                </a:solidFill>
                <a:effectLst/>
                <a:latin typeface="JetBrains Mono" panose="02000009000000000000" pitchFamily="49" charset="0"/>
              </a:rPr>
              <a:t>"no"</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0033B3"/>
                </a:solidFill>
                <a:effectLst/>
                <a:latin typeface="JetBrains Mono" panose="02000009000000000000" pitchFamily="49" charset="0"/>
              </a:rPr>
              <a:t>return</a:t>
            </a:r>
            <a:r>
              <a:rPr lang="en-US" altLang="zh-CN" sz="1600" dirty="0">
                <a:solidFill>
                  <a:srgbClr val="000000"/>
                </a:solidFill>
                <a:effectLst/>
                <a:latin typeface="JetBrains Mono" panose="02000009000000000000" pitchFamily="49" charset="0"/>
              </a:rPr>
              <a:t> </a:t>
            </a:r>
            <a:r>
              <a:rPr lang="en-US" altLang="zh-CN" sz="1600" dirty="0">
                <a:solidFill>
                  <a:srgbClr val="1750EB"/>
                </a:solidFill>
                <a:effectLst/>
                <a:latin typeface="JetBrains Mono" panose="02000009000000000000" pitchFamily="49" charset="0"/>
              </a:rPr>
              <a:t>0</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dirty="0" err="1">
                <a:solidFill>
                  <a:srgbClr val="400080"/>
                </a:solidFill>
                <a:effectLst/>
                <a:latin typeface="JetBrains Mono" panose="02000009000000000000" pitchFamily="49" charset="0"/>
              </a:rPr>
              <a:t>cout</a:t>
            </a:r>
            <a:r>
              <a:rPr lang="en-US" altLang="zh-CN" sz="1600" b="1" dirty="0">
                <a:solidFill>
                  <a:srgbClr val="C10000"/>
                </a:solidFill>
                <a:effectLst/>
                <a:latin typeface="JetBrains Mono" panose="02000009000000000000" pitchFamily="49" charset="0"/>
              </a:rPr>
              <a:t>&lt;&lt;</a:t>
            </a:r>
            <a:r>
              <a:rPr lang="en-US" altLang="zh-CN" sz="1600" b="1" dirty="0">
                <a:solidFill>
                  <a:srgbClr val="007D17"/>
                </a:solidFill>
                <a:effectLst/>
                <a:latin typeface="JetBrains Mono" panose="02000009000000000000" pitchFamily="49" charset="0"/>
              </a:rPr>
              <a:t>"yes"</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dirty="0">
                <a:solidFill>
                  <a:srgbClr val="000000"/>
                </a:solidFill>
                <a:effectLst/>
                <a:latin typeface="JetBrains Mono" panose="02000009000000000000" pitchFamily="49" charset="0"/>
              </a:rPr>
              <a:t>    </a:t>
            </a:r>
            <a:r>
              <a:rPr lang="en-US" altLang="zh-CN" sz="1600" b="1" dirty="0">
                <a:solidFill>
                  <a:srgbClr val="0033B3"/>
                </a:solidFill>
                <a:effectLst/>
                <a:latin typeface="JetBrains Mono" panose="02000009000000000000" pitchFamily="49" charset="0"/>
              </a:rPr>
              <a:t>return</a:t>
            </a:r>
            <a:r>
              <a:rPr lang="en-US" altLang="zh-CN" sz="1600" dirty="0">
                <a:solidFill>
                  <a:srgbClr val="000000"/>
                </a:solidFill>
                <a:effectLst/>
                <a:latin typeface="JetBrains Mono" panose="02000009000000000000" pitchFamily="49" charset="0"/>
              </a:rPr>
              <a:t> </a:t>
            </a:r>
            <a:r>
              <a:rPr lang="en-US" altLang="zh-CN" sz="1600" dirty="0">
                <a:solidFill>
                  <a:srgbClr val="1750EB"/>
                </a:solidFill>
                <a:effectLst/>
                <a:latin typeface="JetBrains Mono" panose="02000009000000000000" pitchFamily="49" charset="0"/>
              </a:rPr>
              <a:t>0</a:t>
            </a:r>
            <a:r>
              <a:rPr lang="en-US" altLang="zh-CN" sz="1600" b="1" dirty="0">
                <a:solidFill>
                  <a:srgbClr val="C10000"/>
                </a:solidFill>
                <a:effectLst/>
                <a:latin typeface="JetBrains Mono" panose="02000009000000000000" pitchFamily="49" charset="0"/>
              </a:rPr>
              <a:t>;</a:t>
            </a:r>
            <a:br>
              <a:rPr lang="en-US" altLang="zh-CN" sz="1600" b="1" dirty="0">
                <a:solidFill>
                  <a:srgbClr val="C10000"/>
                </a:solidFill>
                <a:effectLst/>
                <a:latin typeface="JetBrains Mono" panose="02000009000000000000" pitchFamily="49" charset="0"/>
              </a:rPr>
            </a:br>
            <a:r>
              <a:rPr lang="en-US" altLang="zh-CN" sz="1600" b="1" dirty="0">
                <a:solidFill>
                  <a:srgbClr val="C10000"/>
                </a:solidFill>
                <a:effectLst/>
                <a:latin typeface="JetBrains Mono" panose="02000009000000000000" pitchFamily="49" charset="0"/>
              </a:rPr>
              <a:t>}</a:t>
            </a:r>
            <a:r>
              <a:rPr lang="en-US" altLang="zh-CN" dirty="0">
                <a:solidFill>
                  <a:srgbClr val="000000"/>
                </a:solidFill>
                <a:effectLst/>
              </a:rPr>
              <a:t> </a:t>
            </a:r>
            <a:endParaRPr lang="en-US" altLang="zh-CN"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2445028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词组缩写</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79472"/>
            <a:ext cx="10441859" cy="4247317"/>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b="1" dirty="0">
                <a:solidFill>
                  <a:srgbClr val="002060"/>
                </a:solidFill>
                <a:latin typeface="+mj-ea"/>
                <a:ea typeface="+mj-ea"/>
              </a:rPr>
              <a:t>题目描述：</a:t>
            </a:r>
            <a:endParaRPr lang="en-US" altLang="zh-CN" sz="1800" b="1" dirty="0">
              <a:solidFill>
                <a:srgbClr val="002060"/>
              </a:solidFill>
              <a:latin typeface="+mj-ea"/>
              <a:ea typeface="+mj-ea"/>
            </a:endParaRP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一个长度为</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a:t>
            </a:r>
            <a:r>
              <a:rPr lang="en-US" altLang="zh-CN" sz="1800" dirty="0">
                <a:solidFill>
                  <a:srgbClr val="002060"/>
                </a:solidFill>
                <a:latin typeface="+mj-ea"/>
                <a:ea typeface="+mj-ea"/>
                <a:sym typeface="Arial" panose="020B0604020202020204" pitchFamily="34" charset="0"/>
              </a:rPr>
              <a:t>n&gt;0</a:t>
            </a:r>
            <a:r>
              <a:rPr lang="zh-CN" altLang="en-US" sz="1800" dirty="0">
                <a:solidFill>
                  <a:srgbClr val="002060"/>
                </a:solidFill>
                <a:latin typeface="+mj-ea"/>
                <a:ea typeface="+mj-ea"/>
                <a:sym typeface="Arial" panose="020B0604020202020204" pitchFamily="34" charset="0"/>
              </a:rPr>
              <a:t>）的序列中存在“有趣的跳跃”当且仅当相邻元素的差的绝对值经过排序后正好是从</a:t>
            </a:r>
            <a:r>
              <a:rPr lang="en-US" altLang="zh-CN" sz="1800" dirty="0">
                <a:solidFill>
                  <a:srgbClr val="002060"/>
                </a:solidFill>
                <a:latin typeface="+mj-ea"/>
                <a:ea typeface="+mj-ea"/>
                <a:sym typeface="Arial" panose="020B0604020202020204" pitchFamily="34" charset="0"/>
              </a:rPr>
              <a:t>1</a:t>
            </a:r>
            <a:r>
              <a:rPr lang="zh-CN" altLang="en-US" sz="1800" dirty="0">
                <a:solidFill>
                  <a:srgbClr val="002060"/>
                </a:solidFill>
                <a:latin typeface="+mj-ea"/>
                <a:ea typeface="+mj-ea"/>
                <a:sym typeface="Arial" panose="020B0604020202020204" pitchFamily="34" charset="0"/>
              </a:rPr>
              <a:t>到</a:t>
            </a:r>
            <a:r>
              <a:rPr lang="en-US" altLang="zh-CN" sz="1800" dirty="0">
                <a:solidFill>
                  <a:srgbClr val="002060"/>
                </a:solidFill>
                <a:latin typeface="+mj-ea"/>
                <a:ea typeface="+mj-ea"/>
                <a:sym typeface="Arial" panose="020B0604020202020204" pitchFamily="34" charset="0"/>
              </a:rPr>
              <a:t>(n-1)</a:t>
            </a:r>
            <a:r>
              <a:rPr lang="zh-CN" altLang="en-US" sz="1800" dirty="0">
                <a:solidFill>
                  <a:srgbClr val="002060"/>
                </a:solidFill>
                <a:latin typeface="+mj-ea"/>
                <a:ea typeface="+mj-ea"/>
                <a:sym typeface="Arial" panose="020B0604020202020204" pitchFamily="34" charset="0"/>
              </a:rPr>
              <a:t>。例如，</a:t>
            </a:r>
            <a:r>
              <a:rPr lang="en-US" altLang="zh-CN" sz="1800" dirty="0">
                <a:solidFill>
                  <a:srgbClr val="002060"/>
                </a:solidFill>
                <a:latin typeface="+mj-ea"/>
                <a:ea typeface="+mj-ea"/>
                <a:sym typeface="Arial" panose="020B0604020202020204" pitchFamily="34" charset="0"/>
              </a:rPr>
              <a:t>1 4 2 3</a:t>
            </a:r>
            <a:r>
              <a:rPr lang="zh-CN" altLang="en-US" sz="1800" dirty="0">
                <a:solidFill>
                  <a:srgbClr val="002060"/>
                </a:solidFill>
                <a:latin typeface="+mj-ea"/>
                <a:ea typeface="+mj-ea"/>
                <a:sym typeface="Arial" panose="020B0604020202020204" pitchFamily="34" charset="0"/>
              </a:rPr>
              <a:t>存在“有趣的跳跃”，因为差的绝对值分别为</a:t>
            </a:r>
            <a:r>
              <a:rPr lang="en-US" altLang="zh-CN" sz="1800" dirty="0">
                <a:solidFill>
                  <a:srgbClr val="002060"/>
                </a:solidFill>
                <a:latin typeface="+mj-ea"/>
                <a:ea typeface="+mj-ea"/>
                <a:sym typeface="Arial" panose="020B0604020202020204" pitchFamily="34" charset="0"/>
              </a:rPr>
              <a:t>3,2,1</a:t>
            </a:r>
            <a:r>
              <a:rPr lang="zh-CN" altLang="en-US" sz="1800" dirty="0">
                <a:solidFill>
                  <a:srgbClr val="002060"/>
                </a:solidFill>
                <a:latin typeface="+mj-ea"/>
                <a:ea typeface="+mj-ea"/>
                <a:sym typeface="Arial" panose="020B0604020202020204" pitchFamily="34" charset="0"/>
              </a:rPr>
              <a:t>。当然，任何只包含单个元素的序列一定存在“有趣的跳跃”。你需要写一个程序判定给定序列是否存在“有趣的跳跃”。</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输入格式:</a:t>
            </a:r>
            <a:endParaRPr lang="zh-CN" altLang="en-US" sz="1800"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一行，第一个数是</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a:t>
            </a:r>
            <a:r>
              <a:rPr lang="en-US" altLang="zh-CN" sz="1800" dirty="0">
                <a:solidFill>
                  <a:srgbClr val="002060"/>
                </a:solidFill>
                <a:latin typeface="+mj-ea"/>
                <a:ea typeface="+mj-ea"/>
                <a:sym typeface="Arial" panose="020B0604020202020204" pitchFamily="34" charset="0"/>
              </a:rPr>
              <a:t>0 &lt; n &lt; 3000</a:t>
            </a:r>
            <a:r>
              <a:rPr lang="zh-CN" altLang="en-US" sz="1800" dirty="0">
                <a:solidFill>
                  <a:srgbClr val="002060"/>
                </a:solidFill>
                <a:latin typeface="+mj-ea"/>
                <a:ea typeface="+mj-ea"/>
                <a:sym typeface="Arial" panose="020B0604020202020204" pitchFamily="34" charset="0"/>
              </a:rPr>
              <a:t>），为序列长度，接下来有</a:t>
            </a:r>
            <a:r>
              <a:rPr lang="en-US" altLang="zh-CN" sz="1800" dirty="0">
                <a:solidFill>
                  <a:srgbClr val="002060"/>
                </a:solidFill>
                <a:latin typeface="+mj-ea"/>
                <a:ea typeface="+mj-ea"/>
                <a:sym typeface="Arial" panose="020B0604020202020204" pitchFamily="34" charset="0"/>
              </a:rPr>
              <a:t>n</a:t>
            </a:r>
            <a:r>
              <a:rPr lang="zh-CN" altLang="en-US" sz="1800" dirty="0">
                <a:solidFill>
                  <a:srgbClr val="002060"/>
                </a:solidFill>
                <a:latin typeface="+mj-ea"/>
                <a:ea typeface="+mj-ea"/>
                <a:sym typeface="Arial" panose="020B0604020202020204" pitchFamily="34" charset="0"/>
              </a:rPr>
              <a:t>个整数，依次为序列中各元素，各元素的绝对值均不超过</a:t>
            </a:r>
            <a:r>
              <a:rPr lang="en-US" altLang="zh-CN" sz="1800" dirty="0">
                <a:solidFill>
                  <a:srgbClr val="002060"/>
                </a:solidFill>
                <a:latin typeface="+mj-ea"/>
                <a:ea typeface="+mj-ea"/>
                <a:sym typeface="Arial" panose="020B0604020202020204" pitchFamily="34" charset="0"/>
              </a:rPr>
              <a:t>1,000,000,000</a:t>
            </a:r>
            <a:r>
              <a:rPr lang="zh-CN" altLang="en-US" sz="18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1800" b="1" dirty="0">
                <a:solidFill>
                  <a:srgbClr val="002060"/>
                </a:solidFill>
                <a:latin typeface="+mj-ea"/>
                <a:ea typeface="+mj-ea"/>
              </a:rPr>
              <a:t>输出格式</a:t>
            </a:r>
            <a:r>
              <a:rPr lang="en-US" altLang="zh-CN" sz="1800" b="1" dirty="0">
                <a:solidFill>
                  <a:srgbClr val="002060"/>
                </a:solidFill>
                <a:latin typeface="+mj-ea"/>
                <a:ea typeface="+mj-ea"/>
              </a:rPr>
              <a:t>:</a:t>
            </a:r>
          </a:p>
          <a:p>
            <a:pPr eaLnBrk="1" hangingPunct="1">
              <a:spcBef>
                <a:spcPct val="0"/>
              </a:spcBef>
              <a:buClrTx/>
              <a:buSzTx/>
              <a:buNone/>
            </a:pPr>
            <a:r>
              <a:rPr lang="zh-CN" altLang="en-US" sz="1800" dirty="0">
                <a:solidFill>
                  <a:srgbClr val="002060"/>
                </a:solidFill>
                <a:latin typeface="+mj-ea"/>
                <a:ea typeface="+mj-ea"/>
                <a:sym typeface="Arial" panose="020B0604020202020204" pitchFamily="34" charset="0"/>
              </a:rPr>
              <a:t>一行，若该序列存在“有趣的跳跃”，输出</a:t>
            </a:r>
            <a:r>
              <a:rPr lang="en-US" altLang="zh-CN" sz="1800" dirty="0">
                <a:solidFill>
                  <a:srgbClr val="002060"/>
                </a:solidFill>
                <a:latin typeface="+mj-ea"/>
                <a:ea typeface="+mj-ea"/>
                <a:sym typeface="Arial" panose="020B0604020202020204" pitchFamily="34" charset="0"/>
              </a:rPr>
              <a:t>"Jolly"</a:t>
            </a:r>
            <a:r>
              <a:rPr lang="zh-CN" altLang="en-US" sz="1800" dirty="0">
                <a:solidFill>
                  <a:srgbClr val="002060"/>
                </a:solidFill>
                <a:latin typeface="+mj-ea"/>
                <a:ea typeface="+mj-ea"/>
                <a:sym typeface="Arial" panose="020B0604020202020204" pitchFamily="34" charset="0"/>
              </a:rPr>
              <a:t>，否则输出</a:t>
            </a:r>
            <a:r>
              <a:rPr lang="en-US" altLang="zh-CN" sz="1800" dirty="0">
                <a:solidFill>
                  <a:srgbClr val="002060"/>
                </a:solidFill>
                <a:latin typeface="+mj-ea"/>
                <a:ea typeface="+mj-ea"/>
                <a:sym typeface="Arial" panose="020B0604020202020204" pitchFamily="34" charset="0"/>
              </a:rPr>
              <a:t>"Not jolly"</a:t>
            </a:r>
            <a:r>
              <a:rPr lang="zh-CN" altLang="en-US" sz="18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输入样例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1800" dirty="0">
                <a:solidFill>
                  <a:srgbClr val="002060"/>
                </a:solidFill>
                <a:latin typeface="+mj-ea"/>
                <a:ea typeface="+mj-ea"/>
              </a:rPr>
              <a:t>4</a:t>
            </a:r>
          </a:p>
          <a:p>
            <a:pPr eaLnBrk="1" hangingPunct="1">
              <a:spcBef>
                <a:spcPct val="0"/>
              </a:spcBef>
              <a:buClrTx/>
              <a:buSzTx/>
              <a:buNone/>
            </a:pPr>
            <a:r>
              <a:rPr lang="en-US" altLang="zh-CN" sz="1800" dirty="0">
                <a:solidFill>
                  <a:srgbClr val="002060"/>
                </a:solidFill>
                <a:latin typeface="+mj-ea"/>
                <a:ea typeface="+mj-ea"/>
              </a:rPr>
              <a:t>1 4 2 3</a:t>
            </a:r>
          </a:p>
          <a:p>
            <a:pPr eaLnBrk="1" hangingPunct="1">
              <a:spcBef>
                <a:spcPct val="0"/>
              </a:spcBef>
              <a:buClrTx/>
              <a:buSzTx/>
              <a:buNone/>
            </a:pPr>
            <a:r>
              <a:rPr lang="zh-CN" altLang="en-US" sz="1800" b="1" dirty="0">
                <a:solidFill>
                  <a:srgbClr val="002060"/>
                </a:solidFill>
                <a:latin typeface="+mj-ea"/>
                <a:ea typeface="+mj-ea"/>
                <a:sym typeface="Arial" panose="020B0604020202020204" pitchFamily="34" charset="0"/>
              </a:rPr>
              <a:t>输出样例</a:t>
            </a:r>
            <a:r>
              <a:rPr lang="en-US" altLang="zh-CN" sz="1800" b="1" dirty="0">
                <a:solidFill>
                  <a:srgbClr val="002060"/>
                </a:solidFill>
                <a:latin typeface="+mj-ea"/>
                <a:ea typeface="+mj-ea"/>
                <a:sym typeface="Arial" panose="020B0604020202020204" pitchFamily="34" charset="0"/>
              </a:rPr>
              <a:t>1</a:t>
            </a:r>
            <a:r>
              <a:rPr lang="zh-CN" altLang="en-US" sz="1800" b="1" dirty="0">
                <a:solidFill>
                  <a:srgbClr val="002060"/>
                </a:solidFill>
                <a:latin typeface="+mj-ea"/>
                <a:ea typeface="+mj-ea"/>
                <a:sym typeface="Arial" panose="020B0604020202020204" pitchFamily="34" charset="0"/>
              </a:rPr>
              <a:t>：</a:t>
            </a:r>
            <a:endParaRPr lang="en-US" altLang="zh-CN" sz="18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1800" dirty="0">
                <a:solidFill>
                  <a:srgbClr val="002060"/>
                </a:solidFill>
                <a:latin typeface="+mj-ea"/>
                <a:ea typeface="+mj-ea"/>
                <a:sym typeface="宋体" pitchFamily="2" charset="-122"/>
              </a:rPr>
              <a:t>Jolly</a:t>
            </a:r>
          </a:p>
          <a:p>
            <a:pPr eaLnBrk="1" hangingPunct="1">
              <a:spcBef>
                <a:spcPct val="0"/>
              </a:spcBef>
              <a:buClrTx/>
              <a:buSzTx/>
              <a:buNone/>
            </a:pPr>
            <a:endParaRPr lang="en-US" altLang="zh-CN" sz="1800" dirty="0">
              <a:solidFill>
                <a:srgbClr val="002060"/>
              </a:solidFill>
              <a:latin typeface="+mj-ea"/>
              <a:ea typeface="+mj-ea"/>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65790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193195" y="905748"/>
            <a:ext cx="6377781" cy="5755422"/>
          </a:xfrm>
          <a:prstGeom prst="rect">
            <a:avLst/>
          </a:prstGeom>
          <a:solidFill>
            <a:schemeClr val="accent6">
              <a:lumMod val="40000"/>
              <a:lumOff val="60000"/>
            </a:schemeClr>
          </a:solidFill>
        </p:spPr>
        <p:txBody>
          <a:bodyPr wrap="square">
            <a:spAutoFit/>
          </a:bodyPr>
          <a:lstStyle/>
          <a:p>
            <a:r>
              <a:rPr lang="en-US" altLang="zh-CN" sz="1400" dirty="0">
                <a:solidFill>
                  <a:srgbClr val="1F542E"/>
                </a:solidFill>
                <a:effectLst/>
                <a:latin typeface="JetBrains Mono" panose="02000009000000000000" pitchFamily="49" charset="0"/>
              </a:rPr>
              <a:t>#include</a:t>
            </a:r>
            <a:r>
              <a:rPr lang="en-US" altLang="zh-CN" sz="1400" dirty="0">
                <a:solidFill>
                  <a:srgbClr val="000000"/>
                </a:solidFill>
                <a:effectLst/>
                <a:latin typeface="JetBrains Mono" panose="02000009000000000000" pitchFamily="49" charset="0"/>
              </a:rPr>
              <a:t> </a:t>
            </a:r>
            <a:r>
              <a:rPr lang="en-US" altLang="zh-CN" sz="1400" b="1" dirty="0">
                <a:solidFill>
                  <a:srgbClr val="C10000"/>
                </a:solidFill>
                <a:effectLst/>
                <a:latin typeface="JetBrains Mono" panose="02000009000000000000" pitchFamily="49" charset="0"/>
              </a:rPr>
              <a:t>&lt;</a:t>
            </a:r>
            <a:r>
              <a:rPr lang="en-US" altLang="zh-CN" sz="1400" dirty="0">
                <a:solidFill>
                  <a:srgbClr val="400080"/>
                </a:solidFill>
                <a:effectLst/>
                <a:latin typeface="JetBrains Mono" panose="02000009000000000000" pitchFamily="49" charset="0"/>
              </a:rPr>
              <a:t>bits</a:t>
            </a:r>
            <a:r>
              <a:rPr lang="en-US" altLang="zh-CN" sz="1400" b="1" dirty="0">
                <a:solidFill>
                  <a:srgbClr val="C10000"/>
                </a:solidFill>
                <a:effectLst/>
                <a:latin typeface="JetBrains Mono" panose="02000009000000000000" pitchFamily="49" charset="0"/>
              </a:rPr>
              <a:t>/</a:t>
            </a:r>
            <a:r>
              <a:rPr lang="en-US" altLang="zh-CN" sz="1400" dirty="0" err="1">
                <a:solidFill>
                  <a:srgbClr val="400080"/>
                </a:solidFill>
                <a:effectLst/>
                <a:latin typeface="JetBrains Mono" panose="02000009000000000000" pitchFamily="49" charset="0"/>
              </a:rPr>
              <a:t>stdc</a:t>
            </a:r>
            <a:r>
              <a:rPr lang="en-US" altLang="zh-CN" sz="1400" b="1" dirty="0">
                <a:solidFill>
                  <a:srgbClr val="C10000"/>
                </a:solidFill>
                <a:effectLst/>
                <a:latin typeface="JetBrains Mono" panose="02000009000000000000" pitchFamily="49" charset="0"/>
              </a:rPr>
              <a:t>++.</a:t>
            </a:r>
            <a:r>
              <a:rPr lang="en-US" altLang="zh-CN" sz="1400" dirty="0">
                <a:solidFill>
                  <a:srgbClr val="400080"/>
                </a:solidFill>
                <a:effectLst/>
                <a:latin typeface="JetBrains Mono" panose="02000009000000000000" pitchFamily="49" charset="0"/>
              </a:rPr>
              <a:t>h</a:t>
            </a:r>
            <a:r>
              <a:rPr lang="en-US" altLang="zh-CN" sz="1400" b="1" dirty="0">
                <a:solidFill>
                  <a:srgbClr val="C10000"/>
                </a:solidFill>
                <a:effectLst/>
                <a:latin typeface="JetBrains Mono" panose="02000009000000000000" pitchFamily="49" charset="0"/>
              </a:rPr>
              <a:t>&gt;</a:t>
            </a:r>
            <a:br>
              <a:rPr lang="en-US" altLang="zh-CN" sz="1400" b="1" dirty="0">
                <a:solidFill>
                  <a:srgbClr val="C10000"/>
                </a:solidFill>
                <a:effectLst/>
                <a:latin typeface="JetBrains Mono" panose="02000009000000000000" pitchFamily="49" charset="0"/>
              </a:rPr>
            </a:br>
            <a:r>
              <a:rPr lang="en-US" altLang="zh-CN" sz="1400" b="1" dirty="0">
                <a:solidFill>
                  <a:srgbClr val="0033B3"/>
                </a:solidFill>
                <a:effectLst/>
                <a:latin typeface="JetBrains Mono" panose="02000009000000000000" pitchFamily="49" charset="0"/>
              </a:rPr>
              <a:t>using</a:t>
            </a:r>
            <a:r>
              <a:rPr lang="en-US" altLang="zh-CN" sz="1400" dirty="0">
                <a:solidFill>
                  <a:srgbClr val="000000"/>
                </a:solidFill>
                <a:effectLst/>
                <a:latin typeface="JetBrains Mono" panose="02000009000000000000" pitchFamily="49" charset="0"/>
              </a:rPr>
              <a:t> </a:t>
            </a:r>
            <a:r>
              <a:rPr lang="en-US" altLang="zh-CN" sz="1400" b="1" dirty="0">
                <a:solidFill>
                  <a:srgbClr val="0033B3"/>
                </a:solidFill>
                <a:effectLst/>
                <a:latin typeface="JetBrains Mono" panose="02000009000000000000" pitchFamily="49" charset="0"/>
              </a:rPr>
              <a:t>namespace</a:t>
            </a:r>
            <a:r>
              <a:rPr lang="en-US" altLang="zh-CN" sz="1400" dirty="0">
                <a:solidFill>
                  <a:srgbClr val="000000"/>
                </a:solidFill>
                <a:effectLst/>
                <a:latin typeface="JetBrains Mono" panose="02000009000000000000" pitchFamily="49" charset="0"/>
              </a:rPr>
              <a:t> </a:t>
            </a:r>
            <a:r>
              <a:rPr lang="en-US" altLang="zh-CN" sz="1400" b="1" dirty="0">
                <a:solidFill>
                  <a:srgbClr val="007D17"/>
                </a:solidFill>
                <a:effectLst/>
                <a:latin typeface="JetBrains Mono" panose="02000009000000000000" pitchFamily="49" charset="0"/>
              </a:rPr>
              <a:t>std</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b="1" dirty="0">
                <a:solidFill>
                  <a:srgbClr val="0033B3"/>
                </a:solidFill>
                <a:effectLst/>
                <a:latin typeface="JetBrains Mono" panose="02000009000000000000" pitchFamily="49" charset="0"/>
              </a:rPr>
              <a:t>int</a:t>
            </a:r>
            <a:r>
              <a:rPr lang="en-US" altLang="zh-CN" sz="1400" dirty="0">
                <a:solidFill>
                  <a:srgbClr val="000000"/>
                </a:solidFill>
                <a:effectLst/>
                <a:latin typeface="JetBrains Mono" panose="02000009000000000000" pitchFamily="49" charset="0"/>
              </a:rPr>
              <a:t> </a:t>
            </a:r>
            <a:r>
              <a:rPr lang="en-US" altLang="zh-CN" sz="1400" dirty="0">
                <a:solidFill>
                  <a:srgbClr val="400080"/>
                </a:solidFill>
                <a:effectLst/>
                <a:latin typeface="JetBrains Mono" panose="02000009000000000000" pitchFamily="49" charset="0"/>
              </a:rPr>
              <a:t>a</a:t>
            </a:r>
            <a:r>
              <a:rPr lang="en-US" altLang="zh-CN" sz="1400" b="1" dirty="0">
                <a:solidFill>
                  <a:srgbClr val="C10000"/>
                </a:solidFill>
                <a:effectLst/>
                <a:latin typeface="JetBrains Mono" panose="02000009000000000000" pitchFamily="49" charset="0"/>
              </a:rPr>
              <a:t>[</a:t>
            </a:r>
            <a:r>
              <a:rPr lang="en-US" altLang="zh-CN" sz="1400" dirty="0">
                <a:solidFill>
                  <a:srgbClr val="1750EB"/>
                </a:solidFill>
                <a:effectLst/>
                <a:latin typeface="JetBrains Mono" panose="02000009000000000000" pitchFamily="49" charset="0"/>
              </a:rPr>
              <a:t>10000</a:t>
            </a:r>
            <a:r>
              <a:rPr lang="en-US" altLang="zh-CN" sz="1400" b="1" dirty="0">
                <a:solidFill>
                  <a:srgbClr val="C10000"/>
                </a:solidFill>
                <a:effectLst/>
                <a:latin typeface="JetBrains Mono" panose="02000009000000000000" pitchFamily="49" charset="0"/>
              </a:rPr>
              <a:t>],</a:t>
            </a:r>
            <a:r>
              <a:rPr lang="en-US" altLang="zh-CN" sz="1400" dirty="0">
                <a:solidFill>
                  <a:srgbClr val="400080"/>
                </a:solidFill>
                <a:effectLst/>
                <a:latin typeface="JetBrains Mono" panose="02000009000000000000" pitchFamily="49" charset="0"/>
              </a:rPr>
              <a:t>b</a:t>
            </a:r>
            <a:r>
              <a:rPr lang="en-US" altLang="zh-CN" sz="1400" b="1" dirty="0">
                <a:solidFill>
                  <a:srgbClr val="C10000"/>
                </a:solidFill>
                <a:effectLst/>
                <a:latin typeface="JetBrains Mono" panose="02000009000000000000" pitchFamily="49" charset="0"/>
              </a:rPr>
              <a:t>[</a:t>
            </a:r>
            <a:r>
              <a:rPr lang="en-US" altLang="zh-CN" sz="1400" dirty="0">
                <a:solidFill>
                  <a:srgbClr val="1750EB"/>
                </a:solidFill>
                <a:effectLst/>
                <a:latin typeface="JetBrains Mono" panose="02000009000000000000" pitchFamily="49" charset="0"/>
              </a:rPr>
              <a:t>10000</a:t>
            </a:r>
            <a:r>
              <a:rPr lang="en-US" altLang="zh-CN" sz="1400" b="1" dirty="0">
                <a:solidFill>
                  <a:srgbClr val="C10000"/>
                </a:solidFill>
                <a:effectLst/>
                <a:latin typeface="JetBrains Mono" panose="02000009000000000000" pitchFamily="49" charset="0"/>
              </a:rPr>
              <a:t>];</a:t>
            </a:r>
            <a:r>
              <a:rPr lang="en-US" altLang="zh-CN" sz="1400" dirty="0">
                <a:solidFill>
                  <a:srgbClr val="000000"/>
                </a:solidFill>
                <a:effectLst/>
                <a:latin typeface="JetBrains Mono" panose="02000009000000000000" pitchFamily="49" charset="0"/>
              </a:rPr>
              <a:t> </a:t>
            </a:r>
            <a:br>
              <a:rPr lang="en-US" altLang="zh-CN" sz="1400" dirty="0">
                <a:solidFill>
                  <a:srgbClr val="000000"/>
                </a:solidFill>
                <a:effectLst/>
                <a:latin typeface="JetBrains Mono" panose="02000009000000000000" pitchFamily="49" charset="0"/>
              </a:rPr>
            </a:br>
            <a:r>
              <a:rPr lang="en-US" altLang="zh-CN" sz="1400" b="1" dirty="0">
                <a:solidFill>
                  <a:srgbClr val="0033B3"/>
                </a:solidFill>
                <a:effectLst/>
                <a:latin typeface="JetBrains Mono" panose="02000009000000000000" pitchFamily="49" charset="0"/>
              </a:rPr>
              <a:t>int</a:t>
            </a:r>
            <a:r>
              <a:rPr lang="en-US" altLang="zh-CN" sz="1400" dirty="0">
                <a:solidFill>
                  <a:srgbClr val="000000"/>
                </a:solidFill>
                <a:effectLst/>
                <a:latin typeface="JetBrains Mono" panose="02000009000000000000" pitchFamily="49" charset="0"/>
              </a:rPr>
              <a:t> </a:t>
            </a:r>
            <a:r>
              <a:rPr lang="en-US" altLang="zh-CN" sz="1400" dirty="0">
                <a:solidFill>
                  <a:srgbClr val="00627A"/>
                </a:solidFill>
                <a:effectLst/>
                <a:latin typeface="JetBrains Mono" panose="02000009000000000000" pitchFamily="49" charset="0"/>
              </a:rPr>
              <a:t>main</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0033B3"/>
                </a:solidFill>
                <a:effectLst/>
                <a:latin typeface="JetBrains Mono" panose="02000009000000000000" pitchFamily="49" charset="0"/>
              </a:rPr>
              <a:t>int</a:t>
            </a:r>
            <a:r>
              <a:rPr lang="en-US" altLang="zh-CN" sz="1400" dirty="0">
                <a:solidFill>
                  <a:srgbClr val="000000"/>
                </a:solidFill>
                <a:effectLst/>
                <a:latin typeface="JetBrains Mono" panose="02000009000000000000" pitchFamily="49" charset="0"/>
              </a:rPr>
              <a:t> n</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dirty="0" err="1">
                <a:solidFill>
                  <a:srgbClr val="400080"/>
                </a:solidFill>
                <a:effectLst/>
                <a:latin typeface="JetBrains Mono" panose="02000009000000000000" pitchFamily="49" charset="0"/>
              </a:rPr>
              <a:t>cin</a:t>
            </a:r>
            <a:r>
              <a:rPr lang="en-US" altLang="zh-CN" sz="1400" b="1" dirty="0">
                <a:solidFill>
                  <a:srgbClr val="C10000"/>
                </a:solidFill>
                <a:effectLst/>
                <a:latin typeface="JetBrains Mono" panose="02000009000000000000" pitchFamily="49" charset="0"/>
              </a:rPr>
              <a:t>&gt;&gt;</a:t>
            </a:r>
            <a:r>
              <a:rPr lang="en-US" altLang="zh-CN" sz="1400" dirty="0">
                <a:solidFill>
                  <a:srgbClr val="000000"/>
                </a:solidFill>
                <a:effectLst/>
                <a:latin typeface="JetBrains Mono" panose="02000009000000000000" pitchFamily="49" charset="0"/>
              </a:rPr>
              <a:t>n</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0033B3"/>
                </a:solidFill>
                <a:effectLst/>
                <a:latin typeface="JetBrains Mono" panose="02000009000000000000" pitchFamily="49" charset="0"/>
              </a:rPr>
              <a:t>for</a:t>
            </a:r>
            <a:r>
              <a:rPr lang="en-US" altLang="zh-CN" sz="1400" b="1" dirty="0">
                <a:solidFill>
                  <a:srgbClr val="C10000"/>
                </a:solidFill>
                <a:effectLst/>
                <a:latin typeface="JetBrains Mono" panose="02000009000000000000" pitchFamily="49" charset="0"/>
              </a:rPr>
              <a:t>(</a:t>
            </a:r>
            <a:r>
              <a:rPr lang="en-US" altLang="zh-CN" sz="1400" b="1" dirty="0">
                <a:solidFill>
                  <a:srgbClr val="0033B3"/>
                </a:solidFill>
                <a:effectLst/>
                <a:latin typeface="JetBrains Mono" panose="02000009000000000000" pitchFamily="49" charset="0"/>
              </a:rPr>
              <a:t>int</a:t>
            </a:r>
            <a:r>
              <a:rPr lang="en-US" altLang="zh-CN" sz="1400" dirty="0">
                <a:solidFill>
                  <a:srgbClr val="000000"/>
                </a:solidFill>
                <a:effectLst/>
                <a:latin typeface="JetBrains Mono" panose="02000009000000000000" pitchFamily="49" charset="0"/>
              </a:rPr>
              <a:t> </a:t>
            </a:r>
            <a:r>
              <a:rPr lang="en-US" altLang="zh-CN" sz="1400" dirty="0" err="1">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r>
              <a:rPr lang="en-US" altLang="zh-CN" sz="1400" dirty="0">
                <a:solidFill>
                  <a:srgbClr val="1750EB"/>
                </a:solidFill>
                <a:effectLst/>
                <a:latin typeface="JetBrains Mono" panose="02000009000000000000" pitchFamily="49" charset="0"/>
              </a:rPr>
              <a:t>1</a:t>
            </a:r>
            <a:r>
              <a:rPr lang="en-US" altLang="zh-CN" sz="1400" b="1" dirty="0">
                <a:solidFill>
                  <a:srgbClr val="C10000"/>
                </a:solidFill>
                <a:effectLst/>
                <a:latin typeface="JetBrains Mono" panose="02000009000000000000" pitchFamily="49" charset="0"/>
              </a:rPr>
              <a:t>;</a:t>
            </a:r>
            <a:r>
              <a:rPr lang="en-US" altLang="zh-CN" sz="1400" dirty="0">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&lt;=</a:t>
            </a:r>
            <a:r>
              <a:rPr lang="en-US" altLang="zh-CN" sz="1400" dirty="0" err="1">
                <a:solidFill>
                  <a:srgbClr val="000000"/>
                </a:solidFill>
                <a:effectLst/>
                <a:latin typeface="JetBrains Mono" panose="02000009000000000000" pitchFamily="49" charset="0"/>
              </a:rPr>
              <a:t>n</a:t>
            </a:r>
            <a:r>
              <a:rPr lang="en-US" altLang="zh-CN" sz="1400" b="1" dirty="0" err="1">
                <a:solidFill>
                  <a:srgbClr val="C10000"/>
                </a:solidFill>
                <a:effectLst/>
                <a:latin typeface="JetBrains Mono" panose="02000009000000000000" pitchFamily="49" charset="0"/>
              </a:rPr>
              <a:t>;</a:t>
            </a:r>
            <a:r>
              <a:rPr lang="en-US" altLang="zh-CN" sz="1400" dirty="0" err="1">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dirty="0" err="1">
                <a:solidFill>
                  <a:srgbClr val="400080"/>
                </a:solidFill>
                <a:effectLst/>
                <a:latin typeface="JetBrains Mono" panose="02000009000000000000" pitchFamily="49" charset="0"/>
              </a:rPr>
              <a:t>cin</a:t>
            </a:r>
            <a:r>
              <a:rPr lang="en-US" altLang="zh-CN" sz="1400" b="1" dirty="0">
                <a:solidFill>
                  <a:srgbClr val="C10000"/>
                </a:solidFill>
                <a:effectLst/>
                <a:latin typeface="JetBrains Mono" panose="02000009000000000000" pitchFamily="49" charset="0"/>
              </a:rPr>
              <a:t>&gt;&gt;</a:t>
            </a:r>
            <a:r>
              <a:rPr lang="en-US" altLang="zh-CN" sz="1400" dirty="0">
                <a:solidFill>
                  <a:srgbClr val="400080"/>
                </a:solidFill>
                <a:effectLst/>
                <a:latin typeface="JetBrains Mono" panose="02000009000000000000" pitchFamily="49" charset="0"/>
              </a:rPr>
              <a:t>a</a:t>
            </a:r>
            <a:r>
              <a:rPr lang="en-US" altLang="zh-CN" sz="1400" b="1" dirty="0">
                <a:solidFill>
                  <a:srgbClr val="C10000"/>
                </a:solidFill>
                <a:effectLst/>
                <a:latin typeface="JetBrains Mono" panose="02000009000000000000" pitchFamily="49" charset="0"/>
              </a:rPr>
              <a:t>[</a:t>
            </a:r>
            <a:r>
              <a:rPr lang="en-US" altLang="zh-CN" sz="1400" dirty="0" err="1">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br>
              <a:rPr lang="en-US" altLang="zh-CN" sz="1400" dirty="0">
                <a:solidFill>
                  <a:srgbClr val="00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0033B3"/>
                </a:solidFill>
                <a:effectLst/>
                <a:latin typeface="JetBrains Mono" panose="02000009000000000000" pitchFamily="49" charset="0"/>
              </a:rPr>
              <a:t>for</a:t>
            </a:r>
            <a:r>
              <a:rPr lang="en-US" altLang="zh-CN" sz="1400" b="1" dirty="0">
                <a:solidFill>
                  <a:srgbClr val="C10000"/>
                </a:solidFill>
                <a:effectLst/>
                <a:latin typeface="JetBrains Mono" panose="02000009000000000000" pitchFamily="49" charset="0"/>
              </a:rPr>
              <a:t>(</a:t>
            </a:r>
            <a:r>
              <a:rPr lang="en-US" altLang="zh-CN" sz="1400" b="1" dirty="0">
                <a:solidFill>
                  <a:srgbClr val="0033B3"/>
                </a:solidFill>
                <a:effectLst/>
                <a:latin typeface="JetBrains Mono" panose="02000009000000000000" pitchFamily="49" charset="0"/>
              </a:rPr>
              <a:t>int</a:t>
            </a:r>
            <a:r>
              <a:rPr lang="en-US" altLang="zh-CN" sz="1400" dirty="0">
                <a:solidFill>
                  <a:srgbClr val="000000"/>
                </a:solidFill>
                <a:effectLst/>
                <a:latin typeface="JetBrains Mono" panose="02000009000000000000" pitchFamily="49" charset="0"/>
              </a:rPr>
              <a:t> </a:t>
            </a:r>
            <a:r>
              <a:rPr lang="en-US" altLang="zh-CN" sz="1400" dirty="0" err="1">
                <a:solidFill>
                  <a:srgbClr val="00627A"/>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r>
              <a:rPr lang="en-US" altLang="zh-CN" sz="1400" dirty="0">
                <a:solidFill>
                  <a:srgbClr val="1750EB"/>
                </a:solidFill>
                <a:effectLst/>
                <a:latin typeface="JetBrains Mono" panose="02000009000000000000" pitchFamily="49" charset="0"/>
              </a:rPr>
              <a:t>1</a:t>
            </a:r>
            <a:r>
              <a:rPr lang="en-US" altLang="zh-CN" sz="1400" b="1" dirty="0">
                <a:solidFill>
                  <a:srgbClr val="C10000"/>
                </a:solidFill>
                <a:effectLst/>
                <a:latin typeface="JetBrains Mono" panose="02000009000000000000" pitchFamily="49" charset="0"/>
              </a:rPr>
              <a:t>;</a:t>
            </a:r>
            <a:r>
              <a:rPr lang="en-US" altLang="zh-CN" sz="1400" dirty="0">
                <a:solidFill>
                  <a:srgbClr val="00627A"/>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&lt;</a:t>
            </a:r>
            <a:r>
              <a:rPr lang="en-US" altLang="zh-CN" sz="1400" dirty="0" err="1">
                <a:solidFill>
                  <a:srgbClr val="000000"/>
                </a:solidFill>
                <a:effectLst/>
                <a:latin typeface="JetBrains Mono" panose="02000009000000000000" pitchFamily="49" charset="0"/>
              </a:rPr>
              <a:t>n</a:t>
            </a:r>
            <a:r>
              <a:rPr lang="en-US" altLang="zh-CN" sz="1400" b="1" dirty="0" err="1">
                <a:solidFill>
                  <a:srgbClr val="C10000"/>
                </a:solidFill>
                <a:effectLst/>
                <a:latin typeface="JetBrains Mono" panose="02000009000000000000" pitchFamily="49" charset="0"/>
              </a:rPr>
              <a:t>;</a:t>
            </a:r>
            <a:r>
              <a:rPr lang="en-US" altLang="zh-CN" sz="1400" dirty="0" err="1">
                <a:solidFill>
                  <a:srgbClr val="00627A"/>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dirty="0">
                <a:solidFill>
                  <a:srgbClr val="400080"/>
                </a:solidFill>
                <a:effectLst/>
                <a:latin typeface="JetBrains Mono" panose="02000009000000000000" pitchFamily="49" charset="0"/>
              </a:rPr>
              <a:t>b</a:t>
            </a:r>
            <a:r>
              <a:rPr lang="en-US" altLang="zh-CN" sz="1400" b="1" dirty="0">
                <a:solidFill>
                  <a:srgbClr val="C10000"/>
                </a:solidFill>
                <a:effectLst/>
                <a:latin typeface="JetBrains Mono" panose="02000009000000000000" pitchFamily="49" charset="0"/>
              </a:rPr>
              <a:t>[</a:t>
            </a:r>
            <a:r>
              <a:rPr lang="en-US" altLang="zh-CN" sz="1400" dirty="0" err="1">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r>
              <a:rPr lang="en-US" altLang="zh-CN" sz="1400" dirty="0">
                <a:solidFill>
                  <a:srgbClr val="00627A"/>
                </a:solidFill>
                <a:effectLst/>
                <a:latin typeface="JetBrains Mono" panose="02000009000000000000" pitchFamily="49" charset="0"/>
              </a:rPr>
              <a:t>abs</a:t>
            </a:r>
            <a:r>
              <a:rPr lang="en-US" altLang="zh-CN" sz="1400" b="1" dirty="0">
                <a:solidFill>
                  <a:srgbClr val="C10000"/>
                </a:solidFill>
                <a:effectLst/>
                <a:latin typeface="JetBrains Mono" panose="02000009000000000000" pitchFamily="49" charset="0"/>
              </a:rPr>
              <a:t>(</a:t>
            </a:r>
            <a:r>
              <a:rPr lang="en-US" altLang="zh-CN" sz="1400" dirty="0">
                <a:solidFill>
                  <a:srgbClr val="400080"/>
                </a:solidFill>
                <a:effectLst/>
                <a:latin typeface="JetBrains Mono" panose="02000009000000000000" pitchFamily="49" charset="0"/>
              </a:rPr>
              <a:t>a</a:t>
            </a:r>
            <a:r>
              <a:rPr lang="en-US" altLang="zh-CN" sz="1400" b="1" dirty="0">
                <a:solidFill>
                  <a:srgbClr val="C10000"/>
                </a:solidFill>
                <a:effectLst/>
                <a:latin typeface="JetBrains Mono" panose="02000009000000000000" pitchFamily="49" charset="0"/>
              </a:rPr>
              <a:t>[</a:t>
            </a:r>
            <a:r>
              <a:rPr lang="en-US" altLang="zh-CN" sz="1400" dirty="0" err="1">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r>
              <a:rPr lang="en-US" altLang="zh-CN" sz="1400" dirty="0">
                <a:solidFill>
                  <a:srgbClr val="400080"/>
                </a:solidFill>
                <a:effectLst/>
                <a:latin typeface="JetBrains Mono" panose="02000009000000000000" pitchFamily="49" charset="0"/>
              </a:rPr>
              <a:t>a</a:t>
            </a:r>
            <a:r>
              <a:rPr lang="en-US" altLang="zh-CN" sz="1400" b="1" dirty="0">
                <a:solidFill>
                  <a:srgbClr val="C10000"/>
                </a:solidFill>
                <a:effectLst/>
                <a:latin typeface="JetBrains Mono" panose="02000009000000000000" pitchFamily="49" charset="0"/>
              </a:rPr>
              <a:t>[</a:t>
            </a:r>
            <a:r>
              <a:rPr lang="en-US" altLang="zh-CN" sz="1400" dirty="0">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r>
              <a:rPr lang="en-US" altLang="zh-CN" sz="1400" dirty="0">
                <a:solidFill>
                  <a:srgbClr val="1750EB"/>
                </a:solidFill>
                <a:effectLst/>
                <a:latin typeface="JetBrains Mono" panose="02000009000000000000" pitchFamily="49" charset="0"/>
              </a:rPr>
              <a:t>1</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br>
              <a:rPr lang="en-US" altLang="zh-CN" sz="1400" dirty="0">
                <a:solidFill>
                  <a:srgbClr val="00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dirty="0">
                <a:solidFill>
                  <a:srgbClr val="00627A"/>
                </a:solidFill>
                <a:effectLst/>
                <a:latin typeface="JetBrains Mono" panose="02000009000000000000" pitchFamily="49" charset="0"/>
              </a:rPr>
              <a:t>sort</a:t>
            </a:r>
            <a:r>
              <a:rPr lang="en-US" altLang="zh-CN" sz="1400" b="1" dirty="0">
                <a:solidFill>
                  <a:srgbClr val="C10000"/>
                </a:solidFill>
                <a:effectLst/>
                <a:latin typeface="JetBrains Mono" panose="02000009000000000000" pitchFamily="49" charset="0"/>
              </a:rPr>
              <a:t>(</a:t>
            </a:r>
            <a:r>
              <a:rPr lang="en-US" altLang="zh-CN" sz="1400" dirty="0">
                <a:solidFill>
                  <a:srgbClr val="400080"/>
                </a:solidFill>
                <a:effectLst/>
                <a:latin typeface="JetBrains Mono" panose="02000009000000000000" pitchFamily="49" charset="0"/>
              </a:rPr>
              <a:t>b</a:t>
            </a:r>
            <a:r>
              <a:rPr lang="en-US" altLang="zh-CN" sz="1400" b="1" dirty="0">
                <a:solidFill>
                  <a:srgbClr val="C10000"/>
                </a:solidFill>
                <a:effectLst/>
                <a:latin typeface="JetBrains Mono" panose="02000009000000000000" pitchFamily="49" charset="0"/>
              </a:rPr>
              <a:t>+</a:t>
            </a:r>
            <a:r>
              <a:rPr lang="en-US" altLang="zh-CN" sz="1400" dirty="0">
                <a:solidFill>
                  <a:srgbClr val="1750EB"/>
                </a:solidFill>
                <a:effectLst/>
                <a:latin typeface="JetBrains Mono" panose="02000009000000000000" pitchFamily="49" charset="0"/>
              </a:rPr>
              <a:t>1</a:t>
            </a:r>
            <a:r>
              <a:rPr lang="en-US" altLang="zh-CN" sz="1400" b="1" dirty="0">
                <a:solidFill>
                  <a:srgbClr val="C10000"/>
                </a:solidFill>
                <a:effectLst/>
                <a:latin typeface="JetBrains Mono" panose="02000009000000000000" pitchFamily="49" charset="0"/>
              </a:rPr>
              <a:t>,</a:t>
            </a:r>
            <a:r>
              <a:rPr lang="en-US" altLang="zh-CN" sz="1400" dirty="0">
                <a:solidFill>
                  <a:srgbClr val="400080"/>
                </a:solidFill>
                <a:effectLst/>
                <a:latin typeface="JetBrains Mono" panose="02000009000000000000" pitchFamily="49" charset="0"/>
              </a:rPr>
              <a:t>b</a:t>
            </a:r>
            <a:r>
              <a:rPr lang="en-US" altLang="zh-CN" sz="1400" b="1" dirty="0">
                <a:solidFill>
                  <a:srgbClr val="C10000"/>
                </a:solidFill>
                <a:effectLst/>
                <a:latin typeface="JetBrains Mono" panose="02000009000000000000" pitchFamily="49" charset="0"/>
              </a:rPr>
              <a:t>+</a:t>
            </a:r>
            <a:r>
              <a:rPr lang="en-US" altLang="zh-CN" sz="1400" dirty="0">
                <a:solidFill>
                  <a:srgbClr val="000000"/>
                </a:solidFill>
                <a:effectLst/>
                <a:latin typeface="JetBrains Mono" panose="02000009000000000000" pitchFamily="49" charset="0"/>
              </a:rPr>
              <a:t>n</a:t>
            </a:r>
            <a:r>
              <a:rPr lang="en-US" altLang="zh-CN" sz="1400" b="1" dirty="0">
                <a:solidFill>
                  <a:srgbClr val="C10000"/>
                </a:solidFill>
                <a:effectLst/>
                <a:latin typeface="JetBrains Mono" panose="02000009000000000000" pitchFamily="49" charset="0"/>
              </a:rPr>
              <a:t>-</a:t>
            </a:r>
            <a:r>
              <a:rPr lang="en-US" altLang="zh-CN" sz="1400" dirty="0">
                <a:solidFill>
                  <a:srgbClr val="1750EB"/>
                </a:solidFill>
                <a:effectLst/>
                <a:latin typeface="JetBrains Mono" panose="02000009000000000000" pitchFamily="49" charset="0"/>
              </a:rPr>
              <a:t>1</a:t>
            </a:r>
            <a:r>
              <a:rPr lang="en-US" altLang="zh-CN" sz="1400" b="1" dirty="0">
                <a:solidFill>
                  <a:srgbClr val="C10000"/>
                </a:solidFill>
                <a:effectLst/>
                <a:latin typeface="JetBrains Mono" panose="02000009000000000000" pitchFamily="49" charset="0"/>
              </a:rPr>
              <a:t>+</a:t>
            </a:r>
            <a:r>
              <a:rPr lang="en-US" altLang="zh-CN" sz="1400" dirty="0">
                <a:solidFill>
                  <a:srgbClr val="1750EB"/>
                </a:solidFill>
                <a:effectLst/>
                <a:latin typeface="JetBrains Mono" panose="02000009000000000000" pitchFamily="49" charset="0"/>
              </a:rPr>
              <a:t>1</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br>
              <a:rPr lang="en-US" altLang="zh-CN" sz="1400" dirty="0">
                <a:solidFill>
                  <a:srgbClr val="00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0033B3"/>
                </a:solidFill>
                <a:effectLst/>
                <a:latin typeface="JetBrains Mono" panose="02000009000000000000" pitchFamily="49" charset="0"/>
              </a:rPr>
              <a:t>for</a:t>
            </a:r>
            <a:r>
              <a:rPr lang="en-US" altLang="zh-CN" sz="1400" b="1" dirty="0">
                <a:solidFill>
                  <a:srgbClr val="C10000"/>
                </a:solidFill>
                <a:effectLst/>
                <a:latin typeface="JetBrains Mono" panose="02000009000000000000" pitchFamily="49" charset="0"/>
              </a:rPr>
              <a:t>(</a:t>
            </a:r>
            <a:r>
              <a:rPr lang="en-US" altLang="zh-CN" sz="1400" b="1" dirty="0">
                <a:solidFill>
                  <a:srgbClr val="0033B3"/>
                </a:solidFill>
                <a:effectLst/>
                <a:latin typeface="JetBrains Mono" panose="02000009000000000000" pitchFamily="49" charset="0"/>
              </a:rPr>
              <a:t>int</a:t>
            </a:r>
            <a:r>
              <a:rPr lang="en-US" altLang="zh-CN" sz="1400" dirty="0">
                <a:solidFill>
                  <a:srgbClr val="000000"/>
                </a:solidFill>
                <a:effectLst/>
                <a:latin typeface="JetBrains Mono" panose="02000009000000000000" pitchFamily="49" charset="0"/>
              </a:rPr>
              <a:t> </a:t>
            </a:r>
            <a:r>
              <a:rPr lang="en-US" altLang="zh-CN" sz="1400" dirty="0" err="1">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r>
              <a:rPr lang="en-US" altLang="zh-CN" sz="1400" dirty="0">
                <a:solidFill>
                  <a:srgbClr val="1750EB"/>
                </a:solidFill>
                <a:effectLst/>
                <a:latin typeface="JetBrains Mono" panose="02000009000000000000" pitchFamily="49" charset="0"/>
              </a:rPr>
              <a:t>1</a:t>
            </a:r>
            <a:r>
              <a:rPr lang="en-US" altLang="zh-CN" sz="1400" b="1" dirty="0">
                <a:solidFill>
                  <a:srgbClr val="C10000"/>
                </a:solidFill>
                <a:effectLst/>
                <a:latin typeface="JetBrains Mono" panose="02000009000000000000" pitchFamily="49" charset="0"/>
              </a:rPr>
              <a:t>;</a:t>
            </a:r>
            <a:r>
              <a:rPr lang="en-US" altLang="zh-CN" sz="1400" dirty="0">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&lt;</a:t>
            </a:r>
            <a:r>
              <a:rPr lang="en-US" altLang="zh-CN" sz="1400" dirty="0" err="1">
                <a:solidFill>
                  <a:srgbClr val="000000"/>
                </a:solidFill>
                <a:effectLst/>
                <a:latin typeface="JetBrains Mono" panose="02000009000000000000" pitchFamily="49" charset="0"/>
              </a:rPr>
              <a:t>n</a:t>
            </a:r>
            <a:r>
              <a:rPr lang="en-US" altLang="zh-CN" sz="1400" b="1" dirty="0" err="1">
                <a:solidFill>
                  <a:srgbClr val="C10000"/>
                </a:solidFill>
                <a:effectLst/>
                <a:latin typeface="JetBrains Mono" panose="02000009000000000000" pitchFamily="49" charset="0"/>
              </a:rPr>
              <a:t>;</a:t>
            </a:r>
            <a:r>
              <a:rPr lang="en-US" altLang="zh-CN" sz="1400" dirty="0" err="1">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0033B3"/>
                </a:solidFill>
                <a:effectLst/>
                <a:latin typeface="JetBrains Mono" panose="02000009000000000000" pitchFamily="49" charset="0"/>
              </a:rPr>
              <a:t>if</a:t>
            </a:r>
            <a:r>
              <a:rPr lang="en-US" altLang="zh-CN" sz="1400" b="1" dirty="0">
                <a:solidFill>
                  <a:srgbClr val="C10000"/>
                </a:solidFill>
                <a:effectLst/>
                <a:latin typeface="JetBrains Mono" panose="02000009000000000000" pitchFamily="49" charset="0"/>
              </a:rPr>
              <a:t>(</a:t>
            </a:r>
            <a:r>
              <a:rPr lang="en-US" altLang="zh-CN" sz="1400" dirty="0" err="1">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r>
              <a:rPr lang="en-US" altLang="zh-CN" sz="1400" dirty="0">
                <a:solidFill>
                  <a:srgbClr val="400080"/>
                </a:solidFill>
                <a:effectLst/>
                <a:latin typeface="JetBrains Mono" panose="02000009000000000000" pitchFamily="49" charset="0"/>
              </a:rPr>
              <a:t>b</a:t>
            </a:r>
            <a:r>
              <a:rPr lang="en-US" altLang="zh-CN" sz="1400" b="1" dirty="0">
                <a:solidFill>
                  <a:srgbClr val="C10000"/>
                </a:solidFill>
                <a:effectLst/>
                <a:latin typeface="JetBrains Mono" panose="02000009000000000000" pitchFamily="49" charset="0"/>
              </a:rPr>
              <a:t>[</a:t>
            </a:r>
            <a:r>
              <a:rPr lang="en-US" altLang="zh-CN" sz="1400" dirty="0" err="1">
                <a:solidFill>
                  <a:srgbClr val="000000"/>
                </a:solidFill>
                <a:effectLst/>
                <a:latin typeface="JetBrains Mono" panose="02000009000000000000" pitchFamily="49" charset="0"/>
              </a:rPr>
              <a:t>i</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dirty="0" err="1">
                <a:solidFill>
                  <a:srgbClr val="400080"/>
                </a:solidFill>
                <a:effectLst/>
                <a:latin typeface="JetBrains Mono" panose="02000009000000000000" pitchFamily="49" charset="0"/>
              </a:rPr>
              <a:t>cout</a:t>
            </a:r>
            <a:r>
              <a:rPr lang="en-US" altLang="zh-CN" sz="1400" b="1" dirty="0">
                <a:solidFill>
                  <a:srgbClr val="C10000"/>
                </a:solidFill>
                <a:effectLst/>
                <a:latin typeface="JetBrains Mono" panose="02000009000000000000" pitchFamily="49" charset="0"/>
              </a:rPr>
              <a:t>&lt;&lt;</a:t>
            </a:r>
            <a:r>
              <a:rPr lang="en-US" altLang="zh-CN" sz="1400" b="1" dirty="0">
                <a:solidFill>
                  <a:srgbClr val="007D17"/>
                </a:solidFill>
                <a:effectLst/>
                <a:latin typeface="JetBrains Mono" panose="02000009000000000000" pitchFamily="49" charset="0"/>
              </a:rPr>
              <a:t>"not jolly"</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0033B3"/>
                </a:solidFill>
                <a:effectLst/>
                <a:latin typeface="JetBrains Mono" panose="02000009000000000000" pitchFamily="49" charset="0"/>
              </a:rPr>
              <a:t>return</a:t>
            </a:r>
            <a:r>
              <a:rPr lang="en-US" altLang="zh-CN" sz="1400" dirty="0">
                <a:solidFill>
                  <a:srgbClr val="000000"/>
                </a:solidFill>
                <a:effectLst/>
                <a:latin typeface="JetBrains Mono" panose="02000009000000000000" pitchFamily="49" charset="0"/>
              </a:rPr>
              <a:t> </a:t>
            </a:r>
            <a:r>
              <a:rPr lang="en-US" altLang="zh-CN" sz="1400" dirty="0">
                <a:solidFill>
                  <a:srgbClr val="1750EB"/>
                </a:solidFill>
                <a:effectLst/>
                <a:latin typeface="JetBrains Mono" panose="02000009000000000000" pitchFamily="49" charset="0"/>
              </a:rPr>
              <a:t>0</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C10000"/>
                </a:solidFill>
                <a:effectLst/>
                <a:latin typeface="JetBrains Mono" panose="02000009000000000000" pitchFamily="49" charset="0"/>
              </a:rPr>
              <a:t>}</a:t>
            </a:r>
            <a:r>
              <a:rPr lang="en-US" altLang="zh-CN" sz="1400" dirty="0">
                <a:solidFill>
                  <a:srgbClr val="000000"/>
                </a:solidFill>
                <a:effectLst/>
                <a:latin typeface="JetBrains Mono" panose="02000009000000000000" pitchFamily="49" charset="0"/>
              </a:rPr>
              <a:t> </a:t>
            </a:r>
            <a:br>
              <a:rPr lang="en-US" altLang="zh-CN" sz="1400" dirty="0">
                <a:solidFill>
                  <a:srgbClr val="00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dirty="0" err="1">
                <a:solidFill>
                  <a:srgbClr val="400080"/>
                </a:solidFill>
                <a:effectLst/>
                <a:latin typeface="JetBrains Mono" panose="02000009000000000000" pitchFamily="49" charset="0"/>
              </a:rPr>
              <a:t>cout</a:t>
            </a:r>
            <a:r>
              <a:rPr lang="en-US" altLang="zh-CN" sz="1400" b="1" dirty="0">
                <a:solidFill>
                  <a:srgbClr val="C10000"/>
                </a:solidFill>
                <a:effectLst/>
                <a:latin typeface="JetBrains Mono" panose="02000009000000000000" pitchFamily="49" charset="0"/>
              </a:rPr>
              <a:t>&lt;&lt;</a:t>
            </a:r>
            <a:r>
              <a:rPr lang="en-US" altLang="zh-CN" sz="1400" b="1" dirty="0">
                <a:solidFill>
                  <a:srgbClr val="007D17"/>
                </a:solidFill>
                <a:effectLst/>
                <a:latin typeface="JetBrains Mono" panose="02000009000000000000" pitchFamily="49" charset="0"/>
              </a:rPr>
              <a:t>"jolly"</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dirty="0">
                <a:solidFill>
                  <a:srgbClr val="000000"/>
                </a:solidFill>
                <a:effectLst/>
                <a:latin typeface="JetBrains Mono" panose="02000009000000000000" pitchFamily="49" charset="0"/>
              </a:rPr>
              <a:t>    </a:t>
            </a:r>
            <a:r>
              <a:rPr lang="en-US" altLang="zh-CN" sz="1400" b="1" dirty="0">
                <a:solidFill>
                  <a:srgbClr val="0033B3"/>
                </a:solidFill>
                <a:effectLst/>
                <a:latin typeface="JetBrains Mono" panose="02000009000000000000" pitchFamily="49" charset="0"/>
              </a:rPr>
              <a:t>return</a:t>
            </a:r>
            <a:r>
              <a:rPr lang="en-US" altLang="zh-CN" sz="1400" dirty="0">
                <a:solidFill>
                  <a:srgbClr val="000000"/>
                </a:solidFill>
                <a:effectLst/>
                <a:latin typeface="JetBrains Mono" panose="02000009000000000000" pitchFamily="49" charset="0"/>
              </a:rPr>
              <a:t> </a:t>
            </a:r>
            <a:r>
              <a:rPr lang="en-US" altLang="zh-CN" sz="1400" dirty="0">
                <a:solidFill>
                  <a:srgbClr val="1750EB"/>
                </a:solidFill>
                <a:effectLst/>
                <a:latin typeface="JetBrains Mono" panose="02000009000000000000" pitchFamily="49" charset="0"/>
              </a:rPr>
              <a:t>0</a:t>
            </a:r>
            <a:r>
              <a:rPr lang="en-US" altLang="zh-CN" sz="1400" b="1" dirty="0">
                <a:solidFill>
                  <a:srgbClr val="C10000"/>
                </a:solidFill>
                <a:effectLst/>
                <a:latin typeface="JetBrains Mono" panose="02000009000000000000" pitchFamily="49" charset="0"/>
              </a:rPr>
              <a:t>;</a:t>
            </a:r>
            <a:br>
              <a:rPr lang="en-US" altLang="zh-CN" sz="1400" b="1" dirty="0">
                <a:solidFill>
                  <a:srgbClr val="C10000"/>
                </a:solidFill>
                <a:effectLst/>
                <a:latin typeface="JetBrains Mono" panose="02000009000000000000" pitchFamily="49" charset="0"/>
              </a:rPr>
            </a:br>
            <a:r>
              <a:rPr lang="en-US" altLang="zh-CN" sz="1400" b="1" dirty="0">
                <a:solidFill>
                  <a:srgbClr val="C10000"/>
                </a:solidFill>
                <a:effectLst/>
                <a:latin typeface="JetBrains Mono" panose="02000009000000000000" pitchFamily="49" charset="0"/>
              </a:rPr>
              <a:t>}</a:t>
            </a:r>
            <a:r>
              <a:rPr lang="en-US" altLang="zh-CN" sz="1600" dirty="0">
                <a:solidFill>
                  <a:srgbClr val="000000"/>
                </a:solidFill>
                <a:effectLst/>
              </a:rPr>
              <a:t> </a:t>
            </a:r>
            <a:endParaRPr lang="en-US" altLang="zh-CN" sz="16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242812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整数奇偶排序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15031"/>
            <a:ext cx="10441859" cy="470898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给定</a:t>
            </a:r>
            <a:r>
              <a:rPr lang="en-US" altLang="zh-CN" sz="2000" dirty="0">
                <a:solidFill>
                  <a:srgbClr val="002060"/>
                </a:solidFill>
                <a:latin typeface="+mj-ea"/>
                <a:ea typeface="+mj-ea"/>
                <a:sym typeface="Arial" panose="020B0604020202020204" pitchFamily="34" charset="0"/>
              </a:rPr>
              <a:t>10</a:t>
            </a:r>
            <a:r>
              <a:rPr lang="zh-CN" altLang="en-US" sz="2000" dirty="0">
                <a:solidFill>
                  <a:srgbClr val="002060"/>
                </a:solidFill>
                <a:latin typeface="+mj-ea"/>
                <a:ea typeface="+mj-ea"/>
                <a:sym typeface="Arial" panose="020B0604020202020204" pitchFamily="34" charset="0"/>
              </a:rPr>
              <a:t>个整数的序列，要求对其重新排序。排序要求</a:t>
            </a:r>
            <a:r>
              <a:rPr lang="en-US" altLang="zh-CN" sz="2000" dirty="0">
                <a:solidFill>
                  <a:srgbClr val="002060"/>
                </a:solidFill>
                <a:latin typeface="+mj-ea"/>
                <a:ea typeface="+mj-ea"/>
                <a:sym typeface="Arial" panose="020B0604020202020204" pitchFamily="34" charset="0"/>
              </a:rPr>
              <a:t>:</a:t>
            </a: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1.</a:t>
            </a:r>
            <a:r>
              <a:rPr lang="zh-CN" altLang="en-US" sz="2000" dirty="0">
                <a:solidFill>
                  <a:srgbClr val="002060"/>
                </a:solidFill>
                <a:latin typeface="+mj-ea"/>
                <a:ea typeface="+mj-ea"/>
                <a:sym typeface="Arial" panose="020B0604020202020204" pitchFamily="34" charset="0"/>
              </a:rPr>
              <a:t>奇数在前，偶数在后；</a:t>
            </a: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2.</a:t>
            </a:r>
            <a:r>
              <a:rPr lang="zh-CN" altLang="en-US" sz="2000" dirty="0">
                <a:solidFill>
                  <a:srgbClr val="002060"/>
                </a:solidFill>
                <a:latin typeface="+mj-ea"/>
                <a:ea typeface="+mj-ea"/>
                <a:sym typeface="Arial" panose="020B0604020202020204" pitchFamily="34" charset="0"/>
              </a:rPr>
              <a:t>奇数按从大到小排序；</a:t>
            </a: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3.</a:t>
            </a:r>
            <a:r>
              <a:rPr lang="zh-CN" altLang="en-US" sz="2000" dirty="0">
                <a:solidFill>
                  <a:srgbClr val="002060"/>
                </a:solidFill>
                <a:latin typeface="+mj-ea"/>
                <a:ea typeface="+mj-ea"/>
                <a:sym typeface="Arial" panose="020B0604020202020204" pitchFamily="34" charset="0"/>
              </a:rPr>
              <a:t>偶数按从小到大排序。</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输入一行，包含</a:t>
            </a:r>
            <a:r>
              <a:rPr lang="en-US" altLang="zh-CN" sz="2000" dirty="0">
                <a:solidFill>
                  <a:srgbClr val="002060"/>
                </a:solidFill>
                <a:latin typeface="+mj-ea"/>
                <a:ea typeface="+mj-ea"/>
                <a:sym typeface="Arial" panose="020B0604020202020204" pitchFamily="34" charset="0"/>
              </a:rPr>
              <a:t>10</a:t>
            </a:r>
            <a:r>
              <a:rPr lang="zh-CN" altLang="en-US" sz="2000" dirty="0">
                <a:solidFill>
                  <a:srgbClr val="002060"/>
                </a:solidFill>
                <a:latin typeface="+mj-ea"/>
                <a:ea typeface="+mj-ea"/>
                <a:sym typeface="Arial" panose="020B0604020202020204" pitchFamily="34" charset="0"/>
              </a:rPr>
              <a:t>个整数，彼此以一个空格分开，每个整数的范围是大于等于</a:t>
            </a:r>
            <a:r>
              <a:rPr lang="en-US" altLang="zh-CN" sz="2000" dirty="0">
                <a:solidFill>
                  <a:srgbClr val="002060"/>
                </a:solidFill>
                <a:latin typeface="+mj-ea"/>
                <a:ea typeface="+mj-ea"/>
                <a:sym typeface="Arial" panose="020B0604020202020204" pitchFamily="34" charset="0"/>
              </a:rPr>
              <a:t>0</a:t>
            </a:r>
            <a:r>
              <a:rPr lang="zh-CN" altLang="en-US" sz="2000" dirty="0">
                <a:solidFill>
                  <a:srgbClr val="002060"/>
                </a:solidFill>
                <a:latin typeface="+mj-ea"/>
                <a:ea typeface="+mj-ea"/>
                <a:sym typeface="Arial" panose="020B0604020202020204" pitchFamily="34" charset="0"/>
              </a:rPr>
              <a:t>，小于等于</a:t>
            </a:r>
            <a:r>
              <a:rPr lang="en-US" altLang="zh-CN" sz="2000" dirty="0">
                <a:solidFill>
                  <a:srgbClr val="002060"/>
                </a:solidFill>
                <a:latin typeface="+mj-ea"/>
                <a:ea typeface="+mj-ea"/>
                <a:sym typeface="Arial" panose="020B0604020202020204" pitchFamily="34" charset="0"/>
              </a:rPr>
              <a:t>100</a:t>
            </a:r>
            <a:r>
              <a:rPr lang="zh-CN" altLang="en-US" sz="2000" dirty="0">
                <a:solidFill>
                  <a:srgbClr val="002060"/>
                </a:solidFill>
                <a:latin typeface="+mj-ea"/>
                <a:ea typeface="+mj-ea"/>
                <a:sym typeface="Arial" panose="020B0604020202020204" pitchFamily="34" charset="0"/>
              </a:rPr>
              <a:t>。</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按照要求排序后输出一行，包含排序后的</a:t>
            </a:r>
            <a:r>
              <a:rPr lang="en-US" altLang="zh-CN" sz="2000" dirty="0">
                <a:solidFill>
                  <a:srgbClr val="002060"/>
                </a:solidFill>
                <a:latin typeface="+mj-ea"/>
                <a:ea typeface="+mj-ea"/>
                <a:sym typeface="Arial" panose="020B0604020202020204" pitchFamily="34" charset="0"/>
              </a:rPr>
              <a:t>10</a:t>
            </a:r>
            <a:r>
              <a:rPr lang="zh-CN" altLang="en-US" sz="2000" dirty="0">
                <a:solidFill>
                  <a:srgbClr val="002060"/>
                </a:solidFill>
                <a:latin typeface="+mj-ea"/>
                <a:ea typeface="+mj-ea"/>
                <a:sym typeface="Arial" panose="020B0604020202020204" pitchFamily="34" charset="0"/>
              </a:rPr>
              <a:t>个整数，数与数之间以一个空格分开。</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it-IT" altLang="zh-CN" sz="2000" dirty="0">
                <a:solidFill>
                  <a:srgbClr val="002060"/>
                </a:solidFill>
                <a:latin typeface="+mj-ea"/>
                <a:ea typeface="+mj-ea"/>
              </a:rPr>
              <a:t>4 7 3 13 11 12 0 47 34 98</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宋体" pitchFamily="2" charset="-122"/>
              </a:rPr>
              <a:t>47 13 11 7 3 0 4 12 34 98</a:t>
            </a: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1235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冒泡排序</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2" name="矩形 3">
            <a:extLst>
              <a:ext uri="{FF2B5EF4-FFF2-40B4-BE49-F238E27FC236}">
                <a16:creationId xmlns:a16="http://schemas.microsoft.com/office/drawing/2014/main" id="{3F81564F-BB06-CA73-0619-3A7878592D3D}"/>
              </a:ext>
            </a:extLst>
          </p:cNvPr>
          <p:cNvSpPr>
            <a:spLocks noChangeArrowheads="1"/>
          </p:cNvSpPr>
          <p:nvPr/>
        </p:nvSpPr>
        <p:spPr bwMode="auto">
          <a:xfrm>
            <a:off x="1426501" y="662812"/>
            <a:ext cx="9425889" cy="2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fo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
                <a:schemeClr val="accent2"/>
              </a:buClr>
              <a:buSzPct val="80000"/>
              <a:buFont typeface="Wingdings" panose="05000000000000000000" pitchFamily="2" charset="2"/>
              <a:buNone/>
            </a:pPr>
            <a:r>
              <a:rPr lang="zh-CN" altLang="en-US" sz="2000" dirty="0">
                <a:solidFill>
                  <a:srgbClr val="FF0000"/>
                </a:solidFill>
                <a:latin typeface="+mn-ea"/>
                <a:ea typeface="+mn-ea"/>
              </a:rPr>
              <a:t>冒泡排序</a:t>
            </a:r>
            <a:r>
              <a:rPr lang="zh-CN" altLang="en-US" sz="2000" dirty="0">
                <a:solidFill>
                  <a:schemeClr val="bg2"/>
                </a:solidFill>
                <a:latin typeface="+mn-ea"/>
                <a:ea typeface="+mn-ea"/>
              </a:rPr>
              <a:t>是一种简单的排序算法。他要重复地走访过要排序的数列，一次比较两个元素</a:t>
            </a:r>
            <a:r>
              <a:rPr lang="en-US" altLang="zh-CN" sz="2000" dirty="0">
                <a:solidFill>
                  <a:schemeClr val="bg2"/>
                </a:solidFill>
                <a:latin typeface="+mn-ea"/>
                <a:ea typeface="+mn-ea"/>
              </a:rPr>
              <a:t>,</a:t>
            </a:r>
            <a:r>
              <a:rPr lang="zh-CN" altLang="en-US" sz="2000" dirty="0">
                <a:solidFill>
                  <a:schemeClr val="bg2"/>
                </a:solidFill>
                <a:latin typeface="+mn-ea"/>
                <a:ea typeface="+mn-ea"/>
              </a:rPr>
              <a:t>如果他们的顺序错误就把他们交换过来。走访数列的工作是重复地进行直到没有元素需要再交换，也就是说该数列已经排序完成。</a:t>
            </a:r>
            <a:endParaRPr lang="en-US" altLang="zh-CN" sz="2000" dirty="0">
              <a:solidFill>
                <a:schemeClr val="bg2"/>
              </a:solidFill>
              <a:latin typeface="+mn-ea"/>
              <a:ea typeface="+mn-ea"/>
            </a:endParaRPr>
          </a:p>
          <a:p>
            <a:pPr eaLnBrk="1" hangingPunct="1">
              <a:lnSpc>
                <a:spcPct val="200000"/>
              </a:lnSpc>
              <a:spcBef>
                <a:spcPct val="0"/>
              </a:spcBef>
              <a:buClr>
                <a:schemeClr val="accent2"/>
              </a:buClr>
              <a:buSzPct val="80000"/>
              <a:buFont typeface="Wingdings" panose="05000000000000000000" pitchFamily="2" charset="2"/>
              <a:buNone/>
            </a:pPr>
            <a:r>
              <a:rPr lang="zh-CN" altLang="en-US" sz="2000" dirty="0">
                <a:solidFill>
                  <a:schemeClr val="bg2"/>
                </a:solidFill>
                <a:latin typeface="+mn-ea"/>
                <a:ea typeface="+mn-ea"/>
              </a:rPr>
              <a:t>这个算法名字的由来是因为越小的元素会经由交换像气泡一样慢慢浮到数列顶端。</a:t>
            </a:r>
          </a:p>
        </p:txBody>
      </p:sp>
      <p:pic>
        <p:nvPicPr>
          <p:cNvPr id="8" name="图片 7">
            <a:extLst>
              <a:ext uri="{FF2B5EF4-FFF2-40B4-BE49-F238E27FC236}">
                <a16:creationId xmlns:a16="http://schemas.microsoft.com/office/drawing/2014/main" id="{34AA929E-5B60-91CA-771D-2595EC05B44F}"/>
              </a:ext>
            </a:extLst>
          </p:cNvPr>
          <p:cNvPicPr>
            <a:picLocks noChangeAspect="1"/>
          </p:cNvPicPr>
          <p:nvPr/>
        </p:nvPicPr>
        <p:blipFill>
          <a:blip r:embed="rId3"/>
          <a:stretch>
            <a:fillRect/>
          </a:stretch>
        </p:blipFill>
        <p:spPr>
          <a:xfrm>
            <a:off x="2162174" y="3429000"/>
            <a:ext cx="7867650" cy="244792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978891" y="747252"/>
            <a:ext cx="4726966" cy="5909310"/>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b</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10000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m</a:t>
            </a:r>
            <a:r>
              <a:rPr lang="en-US" altLang="zh-CN" sz="1800" b="1" dirty="0" err="1">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bool</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cmp</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a2</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a1</a:t>
            </a:r>
            <a:r>
              <a:rPr lang="en-US" altLang="zh-CN" sz="1800" b="1" dirty="0">
                <a:solidFill>
                  <a:srgbClr val="C10000"/>
                </a:solidFill>
                <a:effectLst/>
                <a:latin typeface="JetBrains Mono" panose="02000009000000000000" pitchFamily="49" charset="0"/>
              </a:rPr>
              <a:t>&gt;</a:t>
            </a:r>
            <a:r>
              <a:rPr lang="en-US" altLang="zh-CN" sz="1800" dirty="0">
                <a:solidFill>
                  <a:srgbClr val="000000"/>
                </a:solidFill>
                <a:effectLst/>
                <a:latin typeface="JetBrains Mono" panose="02000009000000000000" pitchFamily="49" charset="0"/>
              </a:rPr>
              <a:t>a2</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x</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10</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i="1" dirty="0">
                <a:solidFill>
                  <a:srgbClr val="8C8C8C"/>
                </a:solidFill>
                <a:effectLst/>
                <a:latin typeface="JetBrains Mono" panose="02000009000000000000" pitchFamily="49" charset="0"/>
              </a:rPr>
              <a:t>//1~n</a:t>
            </a:r>
            <a:br>
              <a:rPr lang="en-US" altLang="zh-CN" sz="1800" i="1" dirty="0">
                <a:solidFill>
                  <a:srgbClr val="8C8C8C"/>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cin</a:t>
            </a:r>
            <a:r>
              <a:rPr lang="en-US" altLang="zh-CN" sz="1800" b="1" dirty="0">
                <a:solidFill>
                  <a:srgbClr val="C10000"/>
                </a:solidFill>
                <a:effectLst/>
                <a:latin typeface="JetBrains Mono" panose="02000009000000000000" pitchFamily="49" charset="0"/>
              </a:rPr>
              <a:t>&gt;&gt;</a:t>
            </a:r>
            <a:r>
              <a:rPr lang="en-US" altLang="zh-CN" sz="1800" dirty="0">
                <a:solidFill>
                  <a:srgbClr val="000000"/>
                </a:solidFill>
                <a:effectLst/>
                <a:latin typeface="JetBrains Mono" panose="02000009000000000000" pitchFamily="49" charset="0"/>
              </a:rPr>
              <a:t>x</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x</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2</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m</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m</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x</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else</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b</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x</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endParaRPr lang="en-US" altLang="zh-CN" sz="2000" b="0" dirty="0">
              <a:solidFill>
                <a:srgbClr val="000000"/>
              </a:solidFill>
              <a:effectLst/>
              <a:latin typeface="JetBrains Mono" panose="02000009000000000000" pitchFamily="49" charset="0"/>
            </a:endParaRPr>
          </a:p>
        </p:txBody>
      </p:sp>
      <p:sp>
        <p:nvSpPr>
          <p:cNvPr id="2" name="文本框 1">
            <a:extLst>
              <a:ext uri="{FF2B5EF4-FFF2-40B4-BE49-F238E27FC236}">
                <a16:creationId xmlns:a16="http://schemas.microsoft.com/office/drawing/2014/main" id="{2F5FADA3-A6B6-0626-2CB0-A822AFE06ECE}"/>
              </a:ext>
            </a:extLst>
          </p:cNvPr>
          <p:cNvSpPr txBox="1"/>
          <p:nvPr/>
        </p:nvSpPr>
        <p:spPr>
          <a:xfrm>
            <a:off x="6486145" y="779472"/>
            <a:ext cx="4726966" cy="3170099"/>
          </a:xfrm>
          <a:prstGeom prst="rect">
            <a:avLst/>
          </a:prstGeom>
          <a:solidFill>
            <a:schemeClr val="accent6">
              <a:lumMod val="40000"/>
              <a:lumOff val="60000"/>
            </a:schemeClr>
          </a:solidFill>
        </p:spPr>
        <p:txBody>
          <a:bodyPr wrap="square">
            <a:spAutoFit/>
          </a:bodyPr>
          <a:lstStyle/>
          <a:p>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sort</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m</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cmp</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sort</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b</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1800" dirty="0">
                <a:solidFill>
                  <a:srgbClr val="400080"/>
                </a:solidFill>
                <a:effectLst/>
                <a:latin typeface="JetBrains Mono" panose="02000009000000000000" pitchFamily="49" charset="0"/>
              </a:rPr>
              <a:t>b</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n</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400080"/>
                </a:solidFill>
                <a:effectLst/>
                <a:latin typeface="JetBrains Mono" panose="02000009000000000000" pitchFamily="49" charset="0"/>
              </a:rPr>
              <a:t>m</a:t>
            </a:r>
            <a:r>
              <a:rPr lang="en-US" altLang="zh-CN" sz="1800" b="1" dirty="0" err="1">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40008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err="1">
                <a:solidFill>
                  <a:srgbClr val="400080"/>
                </a:solidFill>
                <a:effectLst/>
                <a:latin typeface="JetBrains Mono" panose="02000009000000000000" pitchFamily="49" charset="0"/>
              </a:rPr>
              <a:t>n</a:t>
            </a:r>
            <a:r>
              <a:rPr lang="en-US" altLang="zh-CN" sz="1800" b="1" dirty="0" err="1">
                <a:solidFill>
                  <a:srgbClr val="C10000"/>
                </a:solidFill>
                <a:effectLst/>
                <a:latin typeface="JetBrains Mono" panose="02000009000000000000" pitchFamily="49" charset="0"/>
              </a:rPr>
              <a:t>;</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400080"/>
                </a:solidFill>
                <a:effectLst/>
                <a:latin typeface="JetBrains Mono" panose="02000009000000000000" pitchFamily="49" charset="0"/>
              </a:rPr>
              <a:t>b</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2000"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250588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课堂总结</a:t>
            </a:r>
            <a:endParaRPr lang="en-US" altLang="zh-CN" sz="8000" b="1">
              <a:solidFill>
                <a:schemeClr val="bg1"/>
              </a:solidFill>
            </a:endParaRPr>
          </a:p>
        </p:txBody>
      </p:sp>
    </p:spTree>
    <p:extLst>
      <p:ext uri="{BB962C8B-B14F-4D97-AF65-F5344CB8AC3E}">
        <p14:creationId xmlns:p14="http://schemas.microsoft.com/office/powerpoint/2010/main" val="101398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知识总结</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p:cNvSpPr txBox="1"/>
          <p:nvPr/>
        </p:nvSpPr>
        <p:spPr>
          <a:xfrm>
            <a:off x="3852955" y="931846"/>
            <a:ext cx="7975301" cy="4373248"/>
          </a:xfrm>
          <a:prstGeom prst="rect">
            <a:avLst/>
          </a:prstGeom>
          <a:noFill/>
        </p:spPr>
        <p:txBody>
          <a:bodyPr wrap="square" rtlCol="0">
            <a:spAutoFit/>
          </a:bodyPr>
          <a:lstStyle/>
          <a:p>
            <a:pPr>
              <a:lnSpc>
                <a:spcPct val="200000"/>
              </a:lnSpc>
            </a:pPr>
            <a:r>
              <a:rPr lang="zh-CN" altLang="en-US" sz="3600" b="1" dirty="0">
                <a:solidFill>
                  <a:srgbClr val="002060"/>
                </a:solidFill>
                <a:latin typeface="JetBrains Mono Medium" panose="02000009000000000000" pitchFamily="49" charset="0"/>
                <a:cs typeface="JetBrains Mono Medium" panose="02000009000000000000" pitchFamily="49" charset="0"/>
              </a:rPr>
              <a:t>三种排序方法：</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marL="742950" indent="-742950">
              <a:lnSpc>
                <a:spcPct val="200000"/>
              </a:lnSpc>
              <a:buFont typeface="+mj-lt"/>
              <a:buAutoNum type="arabicPeriod"/>
            </a:pPr>
            <a:r>
              <a:rPr lang="zh-CN" altLang="en-US" sz="3600" b="1" dirty="0">
                <a:solidFill>
                  <a:srgbClr val="002060"/>
                </a:solidFill>
                <a:latin typeface="JetBrains Mono Medium" panose="02000009000000000000" pitchFamily="49" charset="0"/>
                <a:cs typeface="JetBrains Mono Medium" panose="02000009000000000000" pitchFamily="49" charset="0"/>
              </a:rPr>
              <a:t>冒泡排序</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marL="742950" indent="-742950">
              <a:lnSpc>
                <a:spcPct val="200000"/>
              </a:lnSpc>
              <a:buFont typeface="+mj-lt"/>
              <a:buAutoNum type="arabicPeriod"/>
            </a:pPr>
            <a:r>
              <a:rPr lang="zh-CN" altLang="en-US" sz="3600" b="1" dirty="0">
                <a:solidFill>
                  <a:srgbClr val="002060"/>
                </a:solidFill>
                <a:latin typeface="JetBrains Mono Medium" panose="02000009000000000000" pitchFamily="49" charset="0"/>
                <a:cs typeface="JetBrains Mono Medium" panose="02000009000000000000" pitchFamily="49" charset="0"/>
              </a:rPr>
              <a:t>选择排序</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a:p>
            <a:pPr marL="742950" indent="-742950">
              <a:lnSpc>
                <a:spcPct val="200000"/>
              </a:lnSpc>
              <a:buFont typeface="+mj-lt"/>
              <a:buAutoNum type="arabicPeriod"/>
            </a:pPr>
            <a:r>
              <a:rPr lang="en-US" altLang="zh-CN" sz="3600" b="1" dirty="0">
                <a:solidFill>
                  <a:srgbClr val="002060"/>
                </a:solidFill>
                <a:latin typeface="JetBrains Mono Medium" panose="02000009000000000000" pitchFamily="49" charset="0"/>
                <a:cs typeface="JetBrains Mono Medium" panose="02000009000000000000" pitchFamily="49" charset="0"/>
              </a:rPr>
              <a:t>sort()</a:t>
            </a:r>
            <a:r>
              <a:rPr lang="zh-CN" altLang="en-US" sz="3600" b="1" dirty="0">
                <a:solidFill>
                  <a:srgbClr val="002060"/>
                </a:solidFill>
                <a:latin typeface="JetBrains Mono Medium" panose="02000009000000000000" pitchFamily="49" charset="0"/>
                <a:cs typeface="JetBrains Mono Medium" panose="02000009000000000000" pitchFamily="49" charset="0"/>
              </a:rPr>
              <a:t>函数排序</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p:txBody>
      </p:sp>
    </p:spTree>
    <p:extLst>
      <p:ext uri="{BB962C8B-B14F-4D97-AF65-F5344CB8AC3E}">
        <p14:creationId xmlns:p14="http://schemas.microsoft.com/office/powerpoint/2010/main" val="173761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冒泡排序核心代码</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2" name="文本框 1">
            <a:extLst>
              <a:ext uri="{FF2B5EF4-FFF2-40B4-BE49-F238E27FC236}">
                <a16:creationId xmlns:a16="http://schemas.microsoft.com/office/drawing/2014/main" id="{6F98E627-B7D6-5A35-406A-BB607565EA1D}"/>
              </a:ext>
            </a:extLst>
          </p:cNvPr>
          <p:cNvSpPr txBox="1"/>
          <p:nvPr/>
        </p:nvSpPr>
        <p:spPr>
          <a:xfrm>
            <a:off x="2158359" y="715031"/>
            <a:ext cx="7348423" cy="4524315"/>
          </a:xfrm>
          <a:prstGeom prst="rect">
            <a:avLst/>
          </a:prstGeom>
          <a:solidFill>
            <a:schemeClr val="accent6">
              <a:lumMod val="40000"/>
              <a:lumOff val="60000"/>
            </a:schemeClr>
          </a:solidFill>
        </p:spPr>
        <p:txBody>
          <a:bodyPr wrap="square">
            <a:spAutoFit/>
          </a:bodyPr>
          <a:lstStyle/>
          <a:p>
            <a:r>
              <a:rPr lang="en-US" altLang="zh-CN" sz="2400" b="1" dirty="0">
                <a:solidFill>
                  <a:srgbClr val="0033B3"/>
                </a:solidFill>
                <a:effectLst/>
                <a:latin typeface="JetBrains Mono" panose="02000009000000000000" pitchFamily="49" charset="0"/>
              </a:rPr>
              <a:t>//</a:t>
            </a:r>
            <a:r>
              <a:rPr lang="zh-CN" altLang="en-US" sz="2400" b="1" dirty="0">
                <a:solidFill>
                  <a:srgbClr val="0033B3"/>
                </a:solidFill>
                <a:effectLst/>
                <a:latin typeface="JetBrains Mono" panose="02000009000000000000" pitchFamily="49" charset="0"/>
              </a:rPr>
              <a:t>从小到大</a:t>
            </a:r>
            <a:endParaRPr lang="en-US" altLang="zh-CN" sz="2400" b="1" dirty="0">
              <a:solidFill>
                <a:srgbClr val="C10000"/>
              </a:solidFill>
              <a:latin typeface="JetBrains Mono" panose="02000009000000000000" pitchFamily="49" charset="0"/>
            </a:endParaRPr>
          </a:p>
          <a:p>
            <a:r>
              <a:rPr lang="en-US" altLang="zh-CN" sz="2400" b="1" dirty="0">
                <a:solidFill>
                  <a:srgbClr val="0033B3"/>
                </a:solidFill>
                <a:effectLst/>
                <a:latin typeface="JetBrains Mono" panose="02000009000000000000" pitchFamily="49" charset="0"/>
              </a:rPr>
              <a:t>for</a:t>
            </a:r>
            <a:r>
              <a:rPr lang="en-US" altLang="zh-CN" sz="2400" b="1" dirty="0">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&lt;</a:t>
            </a:r>
            <a:r>
              <a:rPr lang="en-US" altLang="zh-CN" sz="2400" dirty="0" err="1">
                <a:solidFill>
                  <a:srgbClr val="400080"/>
                </a:solidFill>
                <a:effectLst/>
                <a:latin typeface="JetBrains Mono" panose="02000009000000000000" pitchFamily="49" charset="0"/>
              </a:rPr>
              <a:t>n</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for</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&lt;=</a:t>
            </a:r>
            <a:r>
              <a:rPr lang="en-US" altLang="zh-CN" sz="2400" dirty="0" err="1">
                <a:solidFill>
                  <a:srgbClr val="400080"/>
                </a:solidFill>
                <a:effectLst/>
                <a:latin typeface="JetBrains Mono" panose="02000009000000000000" pitchFamily="49" charset="0"/>
              </a:rPr>
              <a:t>n</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if</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]&gt;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dirty="0">
                <a:solidFill>
                  <a:srgbClr val="00627A"/>
                </a:solidFill>
                <a:effectLst/>
                <a:latin typeface="JetBrains Mono" panose="02000009000000000000" pitchFamily="49" charset="0"/>
              </a:rPr>
              <a:t>swap</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 </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endParaRPr lang="en-US" altLang="zh-CN" sz="2800" b="0" dirty="0">
              <a:solidFill>
                <a:srgbClr val="000000"/>
              </a:solidFill>
              <a:effectLst/>
              <a:latin typeface="JetBrains Mono" panose="02000009000000000000" pitchFamily="49" charset="0"/>
            </a:endParaRPr>
          </a:p>
          <a:p>
            <a:endParaRPr lang="en-US" altLang="zh-CN" sz="2400" b="1" dirty="0">
              <a:solidFill>
                <a:srgbClr val="0033B3"/>
              </a:solidFill>
              <a:effectLst/>
              <a:latin typeface="JetBrains Mono" panose="02000009000000000000" pitchFamily="49" charset="0"/>
            </a:endParaRPr>
          </a:p>
          <a:p>
            <a:r>
              <a:rPr lang="en-US" altLang="zh-CN" sz="2400" b="1" dirty="0">
                <a:solidFill>
                  <a:srgbClr val="0033B3"/>
                </a:solidFill>
                <a:effectLst/>
                <a:latin typeface="JetBrains Mono" panose="02000009000000000000" pitchFamily="49" charset="0"/>
              </a:rPr>
              <a:t>//</a:t>
            </a:r>
            <a:r>
              <a:rPr lang="zh-CN" altLang="en-US" sz="2400" b="1" dirty="0">
                <a:solidFill>
                  <a:srgbClr val="0033B3"/>
                </a:solidFill>
                <a:effectLst/>
                <a:latin typeface="JetBrains Mono" panose="02000009000000000000" pitchFamily="49" charset="0"/>
              </a:rPr>
              <a:t>从大到小</a:t>
            </a:r>
            <a:endParaRPr lang="en-US" altLang="zh-CN" sz="2400" b="1" dirty="0">
              <a:solidFill>
                <a:srgbClr val="0033B3"/>
              </a:solidFill>
              <a:effectLst/>
              <a:latin typeface="JetBrains Mono" panose="02000009000000000000" pitchFamily="49" charset="0"/>
            </a:endParaRPr>
          </a:p>
          <a:p>
            <a:r>
              <a:rPr lang="en-US" altLang="zh-CN" sz="2400" b="1" dirty="0">
                <a:solidFill>
                  <a:srgbClr val="0033B3"/>
                </a:solidFill>
                <a:effectLst/>
                <a:latin typeface="JetBrains Mono" panose="02000009000000000000" pitchFamily="49" charset="0"/>
              </a:rPr>
              <a:t>for</a:t>
            </a:r>
            <a:r>
              <a:rPr lang="en-US" altLang="zh-CN" sz="2400" b="1" dirty="0">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&lt;</a:t>
            </a:r>
            <a:r>
              <a:rPr lang="en-US" altLang="zh-CN" sz="2400" dirty="0" err="1">
                <a:solidFill>
                  <a:srgbClr val="400080"/>
                </a:solidFill>
                <a:effectLst/>
                <a:latin typeface="JetBrains Mono" panose="02000009000000000000" pitchFamily="49" charset="0"/>
              </a:rPr>
              <a:t>n</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for</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&lt;=</a:t>
            </a:r>
            <a:r>
              <a:rPr lang="en-US" altLang="zh-CN" sz="2400" dirty="0" err="1">
                <a:solidFill>
                  <a:srgbClr val="400080"/>
                </a:solidFill>
                <a:effectLst/>
                <a:latin typeface="JetBrains Mono" panose="02000009000000000000" pitchFamily="49" charset="0"/>
              </a:rPr>
              <a:t>n</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i</a:t>
            </a:r>
            <a:r>
              <a:rPr lang="en-US" altLang="zh-CN" sz="2400" b="1" dirty="0" err="1">
                <a:solidFill>
                  <a:srgbClr val="C10000"/>
                </a:solidFill>
                <a:effectLst/>
                <a:latin typeface="JetBrains Mono" panose="02000009000000000000" pitchFamily="49" charset="0"/>
              </a:rPr>
              <a:t>;</a:t>
            </a:r>
            <a:r>
              <a:rPr lang="en-US" altLang="zh-CN" sz="2400" dirty="0" err="1">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b="1" dirty="0">
                <a:solidFill>
                  <a:srgbClr val="0033B3"/>
                </a:solidFill>
                <a:effectLst/>
                <a:latin typeface="JetBrains Mono" panose="02000009000000000000" pitchFamily="49" charset="0"/>
              </a:rPr>
              <a:t>if</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]&lt;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br>
              <a:rPr lang="en-US" altLang="zh-CN" sz="2400" b="1" dirty="0">
                <a:solidFill>
                  <a:srgbClr val="C10000"/>
                </a:solidFill>
                <a:effectLst/>
                <a:latin typeface="JetBrains Mono" panose="02000009000000000000" pitchFamily="49" charset="0"/>
              </a:rPr>
            </a:br>
            <a:r>
              <a:rPr lang="en-US" altLang="zh-CN" sz="2400" dirty="0">
                <a:solidFill>
                  <a:srgbClr val="000000"/>
                </a:solidFill>
                <a:effectLst/>
                <a:latin typeface="JetBrains Mono" panose="02000009000000000000" pitchFamily="49" charset="0"/>
              </a:rPr>
              <a:t>            </a:t>
            </a:r>
            <a:r>
              <a:rPr lang="en-US" altLang="zh-CN" sz="2400" dirty="0">
                <a:solidFill>
                  <a:srgbClr val="00627A"/>
                </a:solidFill>
                <a:effectLst/>
                <a:latin typeface="JetBrains Mono" panose="02000009000000000000" pitchFamily="49" charset="0"/>
              </a:rPr>
              <a:t>swap</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000000"/>
                </a:solidFill>
                <a:effectLst/>
                <a:latin typeface="JetBrains Mono" panose="02000009000000000000" pitchFamily="49" charset="0"/>
              </a:rPr>
              <a:t> </a:t>
            </a:r>
            <a:r>
              <a:rPr lang="en-US" altLang="zh-CN" sz="2400" dirty="0">
                <a:solidFill>
                  <a:srgbClr val="400080"/>
                </a:solidFill>
                <a:effectLst/>
                <a:latin typeface="JetBrains Mono" panose="02000009000000000000" pitchFamily="49" charset="0"/>
              </a:rPr>
              <a:t>a</a:t>
            </a:r>
            <a:r>
              <a:rPr lang="en-US" altLang="zh-CN" sz="2400" b="1" dirty="0">
                <a:solidFill>
                  <a:srgbClr val="C10000"/>
                </a:solidFill>
                <a:effectLst/>
                <a:latin typeface="JetBrains Mono" panose="02000009000000000000" pitchFamily="49" charset="0"/>
              </a:rPr>
              <a:t>[</a:t>
            </a:r>
            <a:r>
              <a:rPr lang="en-US" altLang="zh-CN" sz="2400" dirty="0">
                <a:solidFill>
                  <a:srgbClr val="400080"/>
                </a:solidFill>
                <a:effectLst/>
                <a:latin typeface="JetBrains Mono" panose="02000009000000000000" pitchFamily="49" charset="0"/>
              </a:rPr>
              <a:t>j</a:t>
            </a:r>
            <a:r>
              <a:rPr lang="en-US" altLang="zh-CN" sz="2400" b="1" dirty="0">
                <a:solidFill>
                  <a:srgbClr val="C10000"/>
                </a:solidFill>
                <a:effectLst/>
                <a:latin typeface="JetBrains Mono" panose="02000009000000000000" pitchFamily="49" charset="0"/>
              </a:rPr>
              <a:t>+</a:t>
            </a:r>
            <a:r>
              <a:rPr lang="en-US" altLang="zh-CN" sz="2400" dirty="0">
                <a:solidFill>
                  <a:srgbClr val="1750EB"/>
                </a:solidFill>
                <a:effectLst/>
                <a:latin typeface="JetBrains Mono" panose="02000009000000000000" pitchFamily="49" charset="0"/>
              </a:rPr>
              <a:t>1</a:t>
            </a:r>
            <a:r>
              <a:rPr lang="en-US" altLang="zh-CN" sz="2400" b="1" dirty="0">
                <a:solidFill>
                  <a:srgbClr val="C10000"/>
                </a:solidFill>
                <a:effectLst/>
                <a:latin typeface="JetBrains Mono" panose="02000009000000000000" pitchFamily="49" charset="0"/>
              </a:rPr>
              <a:t>]);</a:t>
            </a:r>
          </a:p>
          <a:p>
            <a:endParaRPr lang="en-US" altLang="zh-CN" sz="2400" b="1" dirty="0">
              <a:solidFill>
                <a:srgbClr val="C10000"/>
              </a:solidFill>
              <a:effectLst/>
              <a:latin typeface="JetBrains Mono" panose="02000009000000000000" pitchFamily="49" charset="0"/>
            </a:endParaRPr>
          </a:p>
        </p:txBody>
      </p:sp>
      <p:sp>
        <p:nvSpPr>
          <p:cNvPr id="9" name="文本框 8">
            <a:extLst>
              <a:ext uri="{FF2B5EF4-FFF2-40B4-BE49-F238E27FC236}">
                <a16:creationId xmlns:a16="http://schemas.microsoft.com/office/drawing/2014/main" id="{4E453A8A-919C-3C95-D2D4-54B7DB56F851}"/>
              </a:ext>
            </a:extLst>
          </p:cNvPr>
          <p:cNvSpPr txBox="1"/>
          <p:nvPr/>
        </p:nvSpPr>
        <p:spPr>
          <a:xfrm>
            <a:off x="967842" y="5233664"/>
            <a:ext cx="10349087" cy="1040221"/>
          </a:xfrm>
          <a:prstGeom prst="rect">
            <a:avLst/>
          </a:prstGeom>
          <a:noFill/>
        </p:spPr>
        <p:txBody>
          <a:bodyPr wrap="square" rtlCol="0">
            <a:spAutoFit/>
          </a:bodyPr>
          <a:lstStyle/>
          <a:p>
            <a:pPr algn="l">
              <a:lnSpc>
                <a:spcPct val="200000"/>
              </a:lnSpc>
            </a:pPr>
            <a:r>
              <a:rPr lang="zh-CN" altLang="en-US" sz="3600" b="1" dirty="0">
                <a:solidFill>
                  <a:srgbClr val="FF0000"/>
                </a:solidFill>
              </a:rPr>
              <a:t>注意：以上代码中的待排序数组元素索引值为</a:t>
            </a:r>
            <a:r>
              <a:rPr lang="en-US" altLang="zh-CN" sz="3600" b="1" dirty="0">
                <a:solidFill>
                  <a:srgbClr val="FF0000"/>
                </a:solidFill>
              </a:rPr>
              <a:t>1~n</a:t>
            </a:r>
            <a:endParaRPr lang="zh-CN" altLang="en-US" sz="3600" b="1" dirty="0">
              <a:solidFill>
                <a:srgbClr val="FF0000"/>
              </a:solidFill>
            </a:endParaRPr>
          </a:p>
        </p:txBody>
      </p:sp>
    </p:spTree>
    <p:extLst>
      <p:ext uri="{BB962C8B-B14F-4D97-AF65-F5344CB8AC3E}">
        <p14:creationId xmlns:p14="http://schemas.microsoft.com/office/powerpoint/2010/main" val="264470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1" y="-70639"/>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例题</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8" name="副标题 2">
            <a:extLst>
              <a:ext uri="{FF2B5EF4-FFF2-40B4-BE49-F238E27FC236}">
                <a16:creationId xmlns:a16="http://schemas.microsoft.com/office/drawing/2014/main" id="{A81BF763-0C8C-81E6-06A9-415F7BE78F99}"/>
              </a:ext>
            </a:extLst>
          </p:cNvPr>
          <p:cNvSpPr>
            <a:spLocks noGrp="1"/>
          </p:cNvSpPr>
          <p:nvPr/>
        </p:nvSpPr>
        <p:spPr>
          <a:xfrm>
            <a:off x="875071" y="779472"/>
            <a:ext cx="9920448" cy="55084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lnSpc>
                <a:spcPct val="200000"/>
              </a:lnSpc>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sp>
        <p:nvSpPr>
          <p:cNvPr id="6" name="Rectangle 4">
            <a:extLst>
              <a:ext uri="{FF2B5EF4-FFF2-40B4-BE49-F238E27FC236}">
                <a16:creationId xmlns:a16="http://schemas.microsoft.com/office/drawing/2014/main" id="{A71C33FA-78DE-5A40-215F-30A3796A9EBE}"/>
              </a:ext>
            </a:extLst>
          </p:cNvPr>
          <p:cNvSpPr>
            <a:spLocks noChangeArrowheads="1"/>
          </p:cNvSpPr>
          <p:nvPr/>
        </p:nvSpPr>
        <p:spPr bwMode="auto">
          <a:xfrm>
            <a:off x="875070" y="644392"/>
            <a:ext cx="10441859" cy="3785652"/>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给定一个数字序列</a:t>
            </a:r>
            <a:r>
              <a:rPr lang="en-US" altLang="zh-CN" sz="2000" dirty="0">
                <a:solidFill>
                  <a:srgbClr val="002060"/>
                </a:solidFill>
                <a:latin typeface="+mj-ea"/>
                <a:ea typeface="+mj-ea"/>
              </a:rPr>
              <a:t>4</a:t>
            </a:r>
            <a:r>
              <a:rPr lang="zh-CN" altLang="en-US" sz="2000" dirty="0">
                <a:solidFill>
                  <a:srgbClr val="002060"/>
                </a:solidFill>
                <a:latin typeface="+mj-ea"/>
                <a:ea typeface="+mj-ea"/>
              </a:rPr>
              <a:t>，</a:t>
            </a:r>
            <a:r>
              <a:rPr lang="en-US" altLang="zh-CN" sz="2000" dirty="0">
                <a:solidFill>
                  <a:srgbClr val="002060"/>
                </a:solidFill>
                <a:latin typeface="+mj-ea"/>
                <a:ea typeface="+mj-ea"/>
              </a:rPr>
              <a:t>3</a:t>
            </a:r>
            <a:r>
              <a:rPr lang="zh-CN" altLang="en-US" sz="2000" dirty="0">
                <a:solidFill>
                  <a:srgbClr val="002060"/>
                </a:solidFill>
                <a:latin typeface="+mj-ea"/>
                <a:ea typeface="+mj-ea"/>
              </a:rPr>
              <a:t>，</a:t>
            </a:r>
            <a:r>
              <a:rPr lang="en-US" altLang="zh-CN" sz="2000" dirty="0">
                <a:solidFill>
                  <a:srgbClr val="002060"/>
                </a:solidFill>
                <a:latin typeface="+mj-ea"/>
                <a:ea typeface="+mj-ea"/>
              </a:rPr>
              <a:t>5</a:t>
            </a:r>
            <a:r>
              <a:rPr lang="zh-CN" altLang="en-US" sz="2000" dirty="0">
                <a:solidFill>
                  <a:srgbClr val="002060"/>
                </a:solidFill>
                <a:latin typeface="+mj-ea"/>
                <a:ea typeface="+mj-ea"/>
              </a:rPr>
              <a:t>，</a:t>
            </a:r>
            <a:r>
              <a:rPr lang="en-US" altLang="zh-CN" sz="2000" dirty="0">
                <a:solidFill>
                  <a:srgbClr val="002060"/>
                </a:solidFill>
                <a:latin typeface="+mj-ea"/>
                <a:ea typeface="+mj-ea"/>
              </a:rPr>
              <a:t>8</a:t>
            </a:r>
            <a:r>
              <a:rPr lang="zh-CN" altLang="en-US" sz="2000" dirty="0">
                <a:solidFill>
                  <a:srgbClr val="002060"/>
                </a:solidFill>
                <a:latin typeface="+mj-ea"/>
                <a:ea typeface="+mj-ea"/>
              </a:rPr>
              <a:t>，</a:t>
            </a:r>
            <a:r>
              <a:rPr lang="en-US" altLang="zh-CN" sz="2000" dirty="0">
                <a:solidFill>
                  <a:srgbClr val="002060"/>
                </a:solidFill>
                <a:latin typeface="+mj-ea"/>
                <a:ea typeface="+mj-ea"/>
              </a:rPr>
              <a:t>1</a:t>
            </a:r>
            <a:r>
              <a:rPr lang="zh-CN" altLang="en-US" sz="2000" dirty="0">
                <a:solidFill>
                  <a:srgbClr val="002060"/>
                </a:solidFill>
                <a:latin typeface="+mj-ea"/>
                <a:ea typeface="+mj-ea"/>
              </a:rPr>
              <a:t>，使用冒泡排序法从大到小进行排序。</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rPr>
              <a:t>从小到大输出排序后的数字序列</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zh-CN" altLang="en-US" sz="2000" b="1" dirty="0">
                <a:solidFill>
                  <a:srgbClr val="002060"/>
                </a:solidFill>
                <a:latin typeface="+mj-ea"/>
                <a:ea typeface="+mj-ea"/>
              </a:rPr>
              <a:t>无</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8 5 4 3 1</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2000" dirty="0">
              <a:solidFill>
                <a:srgbClr val="002060"/>
              </a:solidFill>
              <a:ea typeface="黑体" panose="02010609060101010101" pitchFamily="49" charset="-122"/>
            </a:endParaRPr>
          </a:p>
        </p:txBody>
      </p:sp>
    </p:spTree>
    <p:extLst>
      <p:ext uri="{BB962C8B-B14F-4D97-AF65-F5344CB8AC3E}">
        <p14:creationId xmlns:p14="http://schemas.microsoft.com/office/powerpoint/2010/main" val="402314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题目分析</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grpSp>
        <p:nvGrpSpPr>
          <p:cNvPr id="54" name="组合 53">
            <a:extLst>
              <a:ext uri="{FF2B5EF4-FFF2-40B4-BE49-F238E27FC236}">
                <a16:creationId xmlns:a16="http://schemas.microsoft.com/office/drawing/2014/main" id="{70845A0B-7B36-1113-ED0F-B56A2C4C8855}"/>
              </a:ext>
            </a:extLst>
          </p:cNvPr>
          <p:cNvGrpSpPr/>
          <p:nvPr/>
        </p:nvGrpSpPr>
        <p:grpSpPr>
          <a:xfrm>
            <a:off x="1372742" y="935221"/>
            <a:ext cx="4302887" cy="2815532"/>
            <a:chOff x="403724" y="932752"/>
            <a:chExt cx="4931671" cy="3633797"/>
          </a:xfrm>
        </p:grpSpPr>
        <p:sp>
          <p:nvSpPr>
            <p:cNvPr id="2" name="矩形 1">
              <a:extLst>
                <a:ext uri="{FF2B5EF4-FFF2-40B4-BE49-F238E27FC236}">
                  <a16:creationId xmlns:a16="http://schemas.microsoft.com/office/drawing/2014/main" id="{FA212784-31AF-131D-304A-7F4A10AE48BE}"/>
                </a:ext>
              </a:extLst>
            </p:cNvPr>
            <p:cNvSpPr/>
            <p:nvPr/>
          </p:nvSpPr>
          <p:spPr>
            <a:xfrm>
              <a:off x="1411224" y="93433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4</a:t>
              </a:r>
            </a:p>
          </p:txBody>
        </p:sp>
        <p:sp>
          <p:nvSpPr>
            <p:cNvPr id="7" name="矩形 6">
              <a:extLst>
                <a:ext uri="{FF2B5EF4-FFF2-40B4-BE49-F238E27FC236}">
                  <a16:creationId xmlns:a16="http://schemas.microsoft.com/office/drawing/2014/main" id="{487F12DC-B43D-23B3-F36D-6840CCDED33D}"/>
                </a:ext>
              </a:extLst>
            </p:cNvPr>
            <p:cNvSpPr/>
            <p:nvPr/>
          </p:nvSpPr>
          <p:spPr>
            <a:xfrm>
              <a:off x="1987169" y="93433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3</a:t>
              </a:r>
            </a:p>
          </p:txBody>
        </p:sp>
        <p:sp>
          <p:nvSpPr>
            <p:cNvPr id="9" name="矩形 8">
              <a:extLst>
                <a:ext uri="{FF2B5EF4-FFF2-40B4-BE49-F238E27FC236}">
                  <a16:creationId xmlns:a16="http://schemas.microsoft.com/office/drawing/2014/main" id="{7B1DEED3-367E-D09D-C0A3-1AE3B8F15F8B}"/>
                </a:ext>
              </a:extLst>
            </p:cNvPr>
            <p:cNvSpPr/>
            <p:nvPr/>
          </p:nvSpPr>
          <p:spPr>
            <a:xfrm>
              <a:off x="2563114" y="93433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10" name="矩形 9">
              <a:extLst>
                <a:ext uri="{FF2B5EF4-FFF2-40B4-BE49-F238E27FC236}">
                  <a16:creationId xmlns:a16="http://schemas.microsoft.com/office/drawing/2014/main" id="{4ECC6C1A-B76A-1A72-4B4A-019D79A97F08}"/>
                </a:ext>
              </a:extLst>
            </p:cNvPr>
            <p:cNvSpPr/>
            <p:nvPr/>
          </p:nvSpPr>
          <p:spPr>
            <a:xfrm>
              <a:off x="3139059" y="93433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11" name="矩形 10">
              <a:extLst>
                <a:ext uri="{FF2B5EF4-FFF2-40B4-BE49-F238E27FC236}">
                  <a16:creationId xmlns:a16="http://schemas.microsoft.com/office/drawing/2014/main" id="{F38E59B9-8141-D45F-68E0-5128AF115DD7}"/>
                </a:ext>
              </a:extLst>
            </p:cNvPr>
            <p:cNvSpPr/>
            <p:nvPr/>
          </p:nvSpPr>
          <p:spPr>
            <a:xfrm>
              <a:off x="3715004" y="93433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12" name="曲线连接符 15">
              <a:extLst>
                <a:ext uri="{FF2B5EF4-FFF2-40B4-BE49-F238E27FC236}">
                  <a16:creationId xmlns:a16="http://schemas.microsoft.com/office/drawing/2014/main" id="{5C8BA296-DB48-F3E6-7706-DF0FBE13F97D}"/>
                </a:ext>
              </a:extLst>
            </p:cNvPr>
            <p:cNvCxnSpPr/>
            <p:nvPr/>
          </p:nvCxnSpPr>
          <p:spPr>
            <a:xfrm rot="16200000">
              <a:off x="1987487" y="646367"/>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19C5EA6-2601-31BC-38F9-B4C469B9805C}"/>
                </a:ext>
              </a:extLst>
            </p:cNvPr>
            <p:cNvSpPr/>
            <p:nvPr/>
          </p:nvSpPr>
          <p:spPr>
            <a:xfrm>
              <a:off x="1394714" y="177888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14" name="矩形 13">
              <a:extLst>
                <a:ext uri="{FF2B5EF4-FFF2-40B4-BE49-F238E27FC236}">
                  <a16:creationId xmlns:a16="http://schemas.microsoft.com/office/drawing/2014/main" id="{D70133D9-CDFE-3374-3D9B-578DBC3E2DEC}"/>
                </a:ext>
              </a:extLst>
            </p:cNvPr>
            <p:cNvSpPr/>
            <p:nvPr/>
          </p:nvSpPr>
          <p:spPr>
            <a:xfrm>
              <a:off x="1970659" y="177888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15" name="矩形 14">
              <a:extLst>
                <a:ext uri="{FF2B5EF4-FFF2-40B4-BE49-F238E27FC236}">
                  <a16:creationId xmlns:a16="http://schemas.microsoft.com/office/drawing/2014/main" id="{84F2FC2B-05D2-1E10-2E53-94911DE07ACD}"/>
                </a:ext>
              </a:extLst>
            </p:cNvPr>
            <p:cNvSpPr/>
            <p:nvPr/>
          </p:nvSpPr>
          <p:spPr>
            <a:xfrm>
              <a:off x="2546604" y="177888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16" name="矩形 15">
              <a:extLst>
                <a:ext uri="{FF2B5EF4-FFF2-40B4-BE49-F238E27FC236}">
                  <a16:creationId xmlns:a16="http://schemas.microsoft.com/office/drawing/2014/main" id="{2F5C9016-0EEA-AD52-41F8-BA81EB970B20}"/>
                </a:ext>
              </a:extLst>
            </p:cNvPr>
            <p:cNvSpPr/>
            <p:nvPr/>
          </p:nvSpPr>
          <p:spPr>
            <a:xfrm>
              <a:off x="3122549" y="177888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17" name="矩形 16">
              <a:extLst>
                <a:ext uri="{FF2B5EF4-FFF2-40B4-BE49-F238E27FC236}">
                  <a16:creationId xmlns:a16="http://schemas.microsoft.com/office/drawing/2014/main" id="{E3829637-9EA5-6ADC-70A4-3A9F297DF2B0}"/>
                </a:ext>
              </a:extLst>
            </p:cNvPr>
            <p:cNvSpPr/>
            <p:nvPr/>
          </p:nvSpPr>
          <p:spPr>
            <a:xfrm>
              <a:off x="3698494" y="1778889"/>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18" name="曲线连接符 21">
              <a:extLst>
                <a:ext uri="{FF2B5EF4-FFF2-40B4-BE49-F238E27FC236}">
                  <a16:creationId xmlns:a16="http://schemas.microsoft.com/office/drawing/2014/main" id="{F9289F49-9D9B-9725-7C8C-150A59525C1F}"/>
                </a:ext>
              </a:extLst>
            </p:cNvPr>
            <p:cNvCxnSpPr/>
            <p:nvPr/>
          </p:nvCxnSpPr>
          <p:spPr>
            <a:xfrm rot="16200000">
              <a:off x="2545017" y="1490917"/>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9" name="文本框 16">
              <a:extLst>
                <a:ext uri="{FF2B5EF4-FFF2-40B4-BE49-F238E27FC236}">
                  <a16:creationId xmlns:a16="http://schemas.microsoft.com/office/drawing/2014/main" id="{8E1ECC7C-F274-1537-EBC7-1389804FD65B}"/>
                </a:ext>
              </a:extLst>
            </p:cNvPr>
            <p:cNvSpPr txBox="1"/>
            <p:nvPr/>
          </p:nvSpPr>
          <p:spPr>
            <a:xfrm>
              <a:off x="403724" y="1002284"/>
              <a:ext cx="1007500" cy="446717"/>
            </a:xfrm>
            <a:prstGeom prst="rect">
              <a:avLst/>
            </a:prstGeom>
            <a:noFill/>
            <a:ln w="19050">
              <a:noFill/>
            </a:ln>
          </p:spPr>
          <p:txBody>
            <a:bodyPr wrap="square" rtlCol="0" anchor="t">
              <a:spAutoFit/>
            </a:bodyPr>
            <a:lstStyle/>
            <a:p>
              <a:r>
                <a:rPr lang="zh-CN" altLang="en-US" sz="2000" dirty="0">
                  <a:solidFill>
                    <a:schemeClr val="bg2"/>
                  </a:solidFill>
                </a:rPr>
                <a:t>第</a:t>
              </a:r>
              <a:r>
                <a:rPr lang="en-US" altLang="zh-CN" sz="2000" dirty="0">
                  <a:solidFill>
                    <a:schemeClr val="bg2"/>
                  </a:solidFill>
                </a:rPr>
                <a:t>1</a:t>
              </a:r>
              <a:r>
                <a:rPr lang="zh-CN" altLang="en-US" sz="2000" dirty="0">
                  <a:solidFill>
                    <a:schemeClr val="bg2"/>
                  </a:solidFill>
                </a:rPr>
                <a:t>轮</a:t>
              </a:r>
            </a:p>
          </p:txBody>
        </p:sp>
        <p:sp>
          <p:nvSpPr>
            <p:cNvPr id="20" name="矩形 19">
              <a:extLst>
                <a:ext uri="{FF2B5EF4-FFF2-40B4-BE49-F238E27FC236}">
                  <a16:creationId xmlns:a16="http://schemas.microsoft.com/office/drawing/2014/main" id="{63B399A2-2E82-DA2C-48E8-E77185298C15}"/>
                </a:ext>
              </a:extLst>
            </p:cNvPr>
            <p:cNvSpPr/>
            <p:nvPr/>
          </p:nvSpPr>
          <p:spPr>
            <a:xfrm>
              <a:off x="1378204" y="2695194"/>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21" name="矩形 20">
              <a:extLst>
                <a:ext uri="{FF2B5EF4-FFF2-40B4-BE49-F238E27FC236}">
                  <a16:creationId xmlns:a16="http://schemas.microsoft.com/office/drawing/2014/main" id="{DFF214C0-D2ED-52B7-8E0E-1A7003F77702}"/>
                </a:ext>
              </a:extLst>
            </p:cNvPr>
            <p:cNvSpPr/>
            <p:nvPr/>
          </p:nvSpPr>
          <p:spPr>
            <a:xfrm>
              <a:off x="1954149" y="2695194"/>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22" name="矩形 21">
              <a:extLst>
                <a:ext uri="{FF2B5EF4-FFF2-40B4-BE49-F238E27FC236}">
                  <a16:creationId xmlns:a16="http://schemas.microsoft.com/office/drawing/2014/main" id="{FCC96CBD-483D-376C-B059-75E7ADD46515}"/>
                </a:ext>
              </a:extLst>
            </p:cNvPr>
            <p:cNvSpPr/>
            <p:nvPr/>
          </p:nvSpPr>
          <p:spPr>
            <a:xfrm>
              <a:off x="2530094" y="2695194"/>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23" name="矩形 22">
              <a:extLst>
                <a:ext uri="{FF2B5EF4-FFF2-40B4-BE49-F238E27FC236}">
                  <a16:creationId xmlns:a16="http://schemas.microsoft.com/office/drawing/2014/main" id="{4EF386B1-60D6-B809-54AE-AB96CA5E0843}"/>
                </a:ext>
              </a:extLst>
            </p:cNvPr>
            <p:cNvSpPr/>
            <p:nvPr/>
          </p:nvSpPr>
          <p:spPr>
            <a:xfrm>
              <a:off x="3106039" y="2695194"/>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24" name="矩形 23">
              <a:extLst>
                <a:ext uri="{FF2B5EF4-FFF2-40B4-BE49-F238E27FC236}">
                  <a16:creationId xmlns:a16="http://schemas.microsoft.com/office/drawing/2014/main" id="{68782C69-35CB-0AF6-4AD9-D5CE46B291C9}"/>
                </a:ext>
              </a:extLst>
            </p:cNvPr>
            <p:cNvSpPr/>
            <p:nvPr/>
          </p:nvSpPr>
          <p:spPr>
            <a:xfrm>
              <a:off x="3681984" y="2695194"/>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25" name="曲线连接符 28">
              <a:extLst>
                <a:ext uri="{FF2B5EF4-FFF2-40B4-BE49-F238E27FC236}">
                  <a16:creationId xmlns:a16="http://schemas.microsoft.com/office/drawing/2014/main" id="{533243F7-7404-7263-E19F-B57AD3BDDB70}"/>
                </a:ext>
              </a:extLst>
            </p:cNvPr>
            <p:cNvCxnSpPr/>
            <p:nvPr/>
          </p:nvCxnSpPr>
          <p:spPr>
            <a:xfrm rot="16200000">
              <a:off x="3174302" y="2407222"/>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DF628B9-DBC5-25B9-47EC-4AD05D5BC557}"/>
                </a:ext>
              </a:extLst>
            </p:cNvPr>
            <p:cNvSpPr/>
            <p:nvPr/>
          </p:nvSpPr>
          <p:spPr>
            <a:xfrm>
              <a:off x="1361694" y="3539744"/>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27" name="矩形 26">
              <a:extLst>
                <a:ext uri="{FF2B5EF4-FFF2-40B4-BE49-F238E27FC236}">
                  <a16:creationId xmlns:a16="http://schemas.microsoft.com/office/drawing/2014/main" id="{C086AA98-52B0-6649-ED59-26972E8E65A7}"/>
                </a:ext>
              </a:extLst>
            </p:cNvPr>
            <p:cNvSpPr/>
            <p:nvPr/>
          </p:nvSpPr>
          <p:spPr>
            <a:xfrm>
              <a:off x="1937639" y="3539744"/>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28" name="矩形 27">
              <a:extLst>
                <a:ext uri="{FF2B5EF4-FFF2-40B4-BE49-F238E27FC236}">
                  <a16:creationId xmlns:a16="http://schemas.microsoft.com/office/drawing/2014/main" id="{EFC56A97-52F3-53E7-6EA0-4CF49D73EB44}"/>
                </a:ext>
              </a:extLst>
            </p:cNvPr>
            <p:cNvSpPr/>
            <p:nvPr/>
          </p:nvSpPr>
          <p:spPr>
            <a:xfrm>
              <a:off x="2513584" y="3539744"/>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29" name="矩形 28">
              <a:extLst>
                <a:ext uri="{FF2B5EF4-FFF2-40B4-BE49-F238E27FC236}">
                  <a16:creationId xmlns:a16="http://schemas.microsoft.com/office/drawing/2014/main" id="{E6FEDBE9-4C0A-5169-6130-E77165DB04EC}"/>
                </a:ext>
              </a:extLst>
            </p:cNvPr>
            <p:cNvSpPr/>
            <p:nvPr/>
          </p:nvSpPr>
          <p:spPr>
            <a:xfrm>
              <a:off x="3089529" y="3539744"/>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30" name="矩形 29">
              <a:extLst>
                <a:ext uri="{FF2B5EF4-FFF2-40B4-BE49-F238E27FC236}">
                  <a16:creationId xmlns:a16="http://schemas.microsoft.com/office/drawing/2014/main" id="{DDC61FD3-1FCE-9AD4-92BE-B36028E8823F}"/>
                </a:ext>
              </a:extLst>
            </p:cNvPr>
            <p:cNvSpPr/>
            <p:nvPr/>
          </p:nvSpPr>
          <p:spPr>
            <a:xfrm>
              <a:off x="3665474" y="3539744"/>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31" name="曲线连接符 34">
              <a:extLst>
                <a:ext uri="{FF2B5EF4-FFF2-40B4-BE49-F238E27FC236}">
                  <a16:creationId xmlns:a16="http://schemas.microsoft.com/office/drawing/2014/main" id="{FA72D7D1-FB85-CD82-6A35-0A7E0CEF7527}"/>
                </a:ext>
              </a:extLst>
            </p:cNvPr>
            <p:cNvCxnSpPr/>
            <p:nvPr/>
          </p:nvCxnSpPr>
          <p:spPr>
            <a:xfrm rot="16200000">
              <a:off x="3731832" y="3251772"/>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32" name="文本框 61">
              <a:extLst>
                <a:ext uri="{FF2B5EF4-FFF2-40B4-BE49-F238E27FC236}">
                  <a16:creationId xmlns:a16="http://schemas.microsoft.com/office/drawing/2014/main" id="{AEEE534A-36A3-D809-7A97-9BAF3F6F9DCE}"/>
                </a:ext>
              </a:extLst>
            </p:cNvPr>
            <p:cNvSpPr txBox="1"/>
            <p:nvPr/>
          </p:nvSpPr>
          <p:spPr>
            <a:xfrm>
              <a:off x="3035520" y="4154195"/>
              <a:ext cx="2299875" cy="412354"/>
            </a:xfrm>
            <a:prstGeom prst="rect">
              <a:avLst/>
            </a:prstGeom>
            <a:noFill/>
            <a:ln w="19050">
              <a:noFill/>
            </a:ln>
          </p:spPr>
          <p:txBody>
            <a:bodyPr wrap="square" rtlCol="0" anchor="t">
              <a:spAutoFit/>
            </a:bodyPr>
            <a:lstStyle/>
            <a:p>
              <a:r>
                <a:rPr lang="zh-CN" altLang="en-US" dirty="0">
                  <a:solidFill>
                    <a:srgbClr val="002060"/>
                  </a:solidFill>
                </a:rPr>
                <a:t>最后1位为最小值</a:t>
              </a:r>
            </a:p>
          </p:txBody>
        </p:sp>
        <p:cxnSp>
          <p:nvCxnSpPr>
            <p:cNvPr id="33" name="直接箭头连接符 32">
              <a:extLst>
                <a:ext uri="{FF2B5EF4-FFF2-40B4-BE49-F238E27FC236}">
                  <a16:creationId xmlns:a16="http://schemas.microsoft.com/office/drawing/2014/main" id="{8B340126-63EA-4679-AB3A-8C377CEBAF21}"/>
                </a:ext>
              </a:extLst>
            </p:cNvPr>
            <p:cNvCxnSpPr>
              <a:cxnSpLocks/>
              <a:stCxn id="32" idx="0"/>
            </p:cNvCxnSpPr>
            <p:nvPr/>
          </p:nvCxnSpPr>
          <p:spPr>
            <a:xfrm flipH="1" flipV="1">
              <a:off x="4043265" y="3858920"/>
              <a:ext cx="142193" cy="2952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8DF488F1-D3A1-D98C-F6FB-72512FEB5299}"/>
              </a:ext>
            </a:extLst>
          </p:cNvPr>
          <p:cNvGrpSpPr/>
          <p:nvPr/>
        </p:nvGrpSpPr>
        <p:grpSpPr>
          <a:xfrm>
            <a:off x="1377175" y="3955627"/>
            <a:ext cx="3343959" cy="2124942"/>
            <a:chOff x="328644" y="3953158"/>
            <a:chExt cx="3808761" cy="2590145"/>
          </a:xfrm>
        </p:grpSpPr>
        <p:sp>
          <p:nvSpPr>
            <p:cNvPr id="34" name="文本框 75">
              <a:extLst>
                <a:ext uri="{FF2B5EF4-FFF2-40B4-BE49-F238E27FC236}">
                  <a16:creationId xmlns:a16="http://schemas.microsoft.com/office/drawing/2014/main" id="{0B610A7A-3F18-D713-29F4-8301C8877B0F}"/>
                </a:ext>
              </a:extLst>
            </p:cNvPr>
            <p:cNvSpPr txBox="1"/>
            <p:nvPr/>
          </p:nvSpPr>
          <p:spPr>
            <a:xfrm>
              <a:off x="328644" y="3960216"/>
              <a:ext cx="1001230" cy="450188"/>
            </a:xfrm>
            <a:prstGeom prst="rect">
              <a:avLst/>
            </a:prstGeom>
            <a:noFill/>
            <a:ln w="19050">
              <a:noFill/>
            </a:ln>
          </p:spPr>
          <p:txBody>
            <a:bodyPr wrap="square" rtlCol="0" anchor="t">
              <a:spAutoFit/>
            </a:bodyPr>
            <a:lstStyle/>
            <a:p>
              <a:r>
                <a:rPr lang="zh-CN" altLang="en-US" dirty="0">
                  <a:solidFill>
                    <a:srgbClr val="002060"/>
                  </a:solidFill>
                </a:rPr>
                <a:t>第</a:t>
              </a:r>
              <a:r>
                <a:rPr lang="en-US" altLang="zh-CN" dirty="0">
                  <a:solidFill>
                    <a:srgbClr val="002060"/>
                  </a:solidFill>
                </a:rPr>
                <a:t>2</a:t>
              </a:r>
              <a:r>
                <a:rPr lang="zh-CN" altLang="en-US" dirty="0">
                  <a:solidFill>
                    <a:srgbClr val="002060"/>
                  </a:solidFill>
                </a:rPr>
                <a:t>轮</a:t>
              </a:r>
            </a:p>
          </p:txBody>
        </p:sp>
        <p:sp>
          <p:nvSpPr>
            <p:cNvPr id="35" name="矩形 34">
              <a:extLst>
                <a:ext uri="{FF2B5EF4-FFF2-40B4-BE49-F238E27FC236}">
                  <a16:creationId xmlns:a16="http://schemas.microsoft.com/office/drawing/2014/main" id="{BDF1C844-3490-575E-0CDD-4BD62D2AE23A}"/>
                </a:ext>
              </a:extLst>
            </p:cNvPr>
            <p:cNvSpPr/>
            <p:nvPr/>
          </p:nvSpPr>
          <p:spPr>
            <a:xfrm>
              <a:off x="1257680" y="398268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36" name="矩形 35">
              <a:extLst>
                <a:ext uri="{FF2B5EF4-FFF2-40B4-BE49-F238E27FC236}">
                  <a16:creationId xmlns:a16="http://schemas.microsoft.com/office/drawing/2014/main" id="{B8A64FE8-104A-41A7-DEF1-4B431486DADF}"/>
                </a:ext>
              </a:extLst>
            </p:cNvPr>
            <p:cNvSpPr/>
            <p:nvPr/>
          </p:nvSpPr>
          <p:spPr>
            <a:xfrm>
              <a:off x="1833625" y="398268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37" name="矩形 36">
              <a:extLst>
                <a:ext uri="{FF2B5EF4-FFF2-40B4-BE49-F238E27FC236}">
                  <a16:creationId xmlns:a16="http://schemas.microsoft.com/office/drawing/2014/main" id="{32FDB2E1-3A47-38F8-D458-B9A0822995B7}"/>
                </a:ext>
              </a:extLst>
            </p:cNvPr>
            <p:cNvSpPr/>
            <p:nvPr/>
          </p:nvSpPr>
          <p:spPr>
            <a:xfrm>
              <a:off x="2409570" y="398268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8</a:t>
              </a:r>
            </a:p>
          </p:txBody>
        </p:sp>
        <p:sp>
          <p:nvSpPr>
            <p:cNvPr id="38" name="矩形 37">
              <a:extLst>
                <a:ext uri="{FF2B5EF4-FFF2-40B4-BE49-F238E27FC236}">
                  <a16:creationId xmlns:a16="http://schemas.microsoft.com/office/drawing/2014/main" id="{FBA38673-1DBE-5497-F7D1-1D353B42C9CF}"/>
                </a:ext>
              </a:extLst>
            </p:cNvPr>
            <p:cNvSpPr/>
            <p:nvPr/>
          </p:nvSpPr>
          <p:spPr>
            <a:xfrm>
              <a:off x="2985515" y="398268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39" name="矩形 38">
              <a:extLst>
                <a:ext uri="{FF2B5EF4-FFF2-40B4-BE49-F238E27FC236}">
                  <a16:creationId xmlns:a16="http://schemas.microsoft.com/office/drawing/2014/main" id="{22E0F6F8-8384-3F75-E4D3-212BD8BAB2C6}"/>
                </a:ext>
              </a:extLst>
            </p:cNvPr>
            <p:cNvSpPr/>
            <p:nvPr/>
          </p:nvSpPr>
          <p:spPr>
            <a:xfrm>
              <a:off x="3561460" y="3982685"/>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40" name="曲线连接符 43">
              <a:extLst>
                <a:ext uri="{FF2B5EF4-FFF2-40B4-BE49-F238E27FC236}">
                  <a16:creationId xmlns:a16="http://schemas.microsoft.com/office/drawing/2014/main" id="{59E6DED7-3A22-B18D-DAD6-042F2318CEB8}"/>
                </a:ext>
              </a:extLst>
            </p:cNvPr>
            <p:cNvCxnSpPr>
              <a:cxnSpLocks/>
            </p:cNvCxnSpPr>
            <p:nvPr/>
          </p:nvCxnSpPr>
          <p:spPr>
            <a:xfrm rot="16200000">
              <a:off x="1833943" y="3666773"/>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B4205742-8E4F-76B5-55B7-2EC5A07A7A12}"/>
                </a:ext>
              </a:extLst>
            </p:cNvPr>
            <p:cNvSpPr/>
            <p:nvPr/>
          </p:nvSpPr>
          <p:spPr>
            <a:xfrm>
              <a:off x="1241170" y="4898990"/>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42" name="矩形 41">
              <a:extLst>
                <a:ext uri="{FF2B5EF4-FFF2-40B4-BE49-F238E27FC236}">
                  <a16:creationId xmlns:a16="http://schemas.microsoft.com/office/drawing/2014/main" id="{B3C86D8B-AB07-00DD-926A-10BBB72D98EB}"/>
                </a:ext>
              </a:extLst>
            </p:cNvPr>
            <p:cNvSpPr/>
            <p:nvPr/>
          </p:nvSpPr>
          <p:spPr>
            <a:xfrm>
              <a:off x="1817115" y="4898990"/>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43" name="矩形 42">
              <a:extLst>
                <a:ext uri="{FF2B5EF4-FFF2-40B4-BE49-F238E27FC236}">
                  <a16:creationId xmlns:a16="http://schemas.microsoft.com/office/drawing/2014/main" id="{BBF185FD-7AB5-4403-B229-59314D1869E1}"/>
                </a:ext>
              </a:extLst>
            </p:cNvPr>
            <p:cNvSpPr/>
            <p:nvPr/>
          </p:nvSpPr>
          <p:spPr>
            <a:xfrm>
              <a:off x="2393060" y="4898990"/>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44" name="矩形 43">
              <a:extLst>
                <a:ext uri="{FF2B5EF4-FFF2-40B4-BE49-F238E27FC236}">
                  <a16:creationId xmlns:a16="http://schemas.microsoft.com/office/drawing/2014/main" id="{3D796ABA-3E08-115F-B9EC-88F9B8E262D9}"/>
                </a:ext>
              </a:extLst>
            </p:cNvPr>
            <p:cNvSpPr/>
            <p:nvPr/>
          </p:nvSpPr>
          <p:spPr>
            <a:xfrm>
              <a:off x="2969005" y="4898990"/>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45" name="矩形 44">
              <a:extLst>
                <a:ext uri="{FF2B5EF4-FFF2-40B4-BE49-F238E27FC236}">
                  <a16:creationId xmlns:a16="http://schemas.microsoft.com/office/drawing/2014/main" id="{108700D6-31DB-C7D0-B9A3-846725653A6D}"/>
                </a:ext>
              </a:extLst>
            </p:cNvPr>
            <p:cNvSpPr/>
            <p:nvPr/>
          </p:nvSpPr>
          <p:spPr>
            <a:xfrm>
              <a:off x="3544950" y="4898990"/>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46" name="曲线连接符 49">
              <a:extLst>
                <a:ext uri="{FF2B5EF4-FFF2-40B4-BE49-F238E27FC236}">
                  <a16:creationId xmlns:a16="http://schemas.microsoft.com/office/drawing/2014/main" id="{B6B014C3-B0E3-1E24-6044-5F83937D452F}"/>
                </a:ext>
              </a:extLst>
            </p:cNvPr>
            <p:cNvCxnSpPr>
              <a:cxnSpLocks/>
            </p:cNvCxnSpPr>
            <p:nvPr/>
          </p:nvCxnSpPr>
          <p:spPr>
            <a:xfrm rot="16200000">
              <a:off x="2391473" y="4583078"/>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8972EC4B-EBD5-3048-E6F2-4B0F84F84E45}"/>
                </a:ext>
              </a:extLst>
            </p:cNvPr>
            <p:cNvSpPr/>
            <p:nvPr/>
          </p:nvSpPr>
          <p:spPr>
            <a:xfrm>
              <a:off x="1224660" y="581529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48" name="矩形 47">
              <a:extLst>
                <a:ext uri="{FF2B5EF4-FFF2-40B4-BE49-F238E27FC236}">
                  <a16:creationId xmlns:a16="http://schemas.microsoft.com/office/drawing/2014/main" id="{07B52D44-5109-F0D6-0C07-1362B7A30980}"/>
                </a:ext>
              </a:extLst>
            </p:cNvPr>
            <p:cNvSpPr/>
            <p:nvPr/>
          </p:nvSpPr>
          <p:spPr>
            <a:xfrm>
              <a:off x="1800605" y="581529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49" name="矩形 48">
              <a:extLst>
                <a:ext uri="{FF2B5EF4-FFF2-40B4-BE49-F238E27FC236}">
                  <a16:creationId xmlns:a16="http://schemas.microsoft.com/office/drawing/2014/main" id="{0306CE25-6B18-6B16-5F56-F0020F159E67}"/>
                </a:ext>
              </a:extLst>
            </p:cNvPr>
            <p:cNvSpPr/>
            <p:nvPr/>
          </p:nvSpPr>
          <p:spPr>
            <a:xfrm>
              <a:off x="2376550" y="5815295"/>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50" name="矩形 49">
              <a:extLst>
                <a:ext uri="{FF2B5EF4-FFF2-40B4-BE49-F238E27FC236}">
                  <a16:creationId xmlns:a16="http://schemas.microsoft.com/office/drawing/2014/main" id="{155A5048-B3D6-0E0E-099C-FB064AA032E6}"/>
                </a:ext>
              </a:extLst>
            </p:cNvPr>
            <p:cNvSpPr/>
            <p:nvPr/>
          </p:nvSpPr>
          <p:spPr>
            <a:xfrm>
              <a:off x="2952495" y="5815295"/>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51" name="矩形 50">
              <a:extLst>
                <a:ext uri="{FF2B5EF4-FFF2-40B4-BE49-F238E27FC236}">
                  <a16:creationId xmlns:a16="http://schemas.microsoft.com/office/drawing/2014/main" id="{48C222B6-B417-9BA5-C99D-9647117395E6}"/>
                </a:ext>
              </a:extLst>
            </p:cNvPr>
            <p:cNvSpPr/>
            <p:nvPr/>
          </p:nvSpPr>
          <p:spPr>
            <a:xfrm>
              <a:off x="3528440" y="5815295"/>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52" name="曲线连接符 55">
              <a:extLst>
                <a:ext uri="{FF2B5EF4-FFF2-40B4-BE49-F238E27FC236}">
                  <a16:creationId xmlns:a16="http://schemas.microsoft.com/office/drawing/2014/main" id="{ADBEEC79-08AC-123D-467D-835A406FBD24}"/>
                </a:ext>
              </a:extLst>
            </p:cNvPr>
            <p:cNvCxnSpPr>
              <a:cxnSpLocks/>
            </p:cNvCxnSpPr>
            <p:nvPr/>
          </p:nvCxnSpPr>
          <p:spPr>
            <a:xfrm rot="16200000">
              <a:off x="2949003" y="5499383"/>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1FFB6DA-178C-18E0-C794-A4A882D50F33}"/>
                </a:ext>
              </a:extLst>
            </p:cNvPr>
            <p:cNvCxnSpPr>
              <a:endCxn id="50" idx="2"/>
            </p:cNvCxnSpPr>
            <p:nvPr/>
          </p:nvCxnSpPr>
          <p:spPr>
            <a:xfrm flipH="1" flipV="1">
              <a:off x="3240468" y="6319485"/>
              <a:ext cx="1240" cy="22381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
        <p:nvSpPr>
          <p:cNvPr id="60" name="文本框 108">
            <a:extLst>
              <a:ext uri="{FF2B5EF4-FFF2-40B4-BE49-F238E27FC236}">
                <a16:creationId xmlns:a16="http://schemas.microsoft.com/office/drawing/2014/main" id="{7D5A4891-3036-2AB1-4999-86FB57D6A2ED}"/>
              </a:ext>
            </a:extLst>
          </p:cNvPr>
          <p:cNvSpPr txBox="1"/>
          <p:nvPr/>
        </p:nvSpPr>
        <p:spPr>
          <a:xfrm>
            <a:off x="2230032" y="6080569"/>
            <a:ext cx="1928495" cy="368300"/>
          </a:xfrm>
          <a:prstGeom prst="rect">
            <a:avLst/>
          </a:prstGeom>
          <a:noFill/>
        </p:spPr>
        <p:txBody>
          <a:bodyPr wrap="square" rtlCol="0" anchor="t">
            <a:spAutoFit/>
          </a:bodyPr>
          <a:lstStyle/>
          <a:p>
            <a:r>
              <a:rPr lang="zh-CN" altLang="en-US" dirty="0">
                <a:solidFill>
                  <a:srgbClr val="002060"/>
                </a:solidFill>
              </a:rPr>
              <a:t>第</a:t>
            </a:r>
            <a:r>
              <a:rPr lang="en-US" altLang="zh-CN" dirty="0">
                <a:solidFill>
                  <a:srgbClr val="002060"/>
                </a:solidFill>
              </a:rPr>
              <a:t>2</a:t>
            </a:r>
            <a:r>
              <a:rPr lang="zh-CN" altLang="en-US" dirty="0">
                <a:solidFill>
                  <a:srgbClr val="002060"/>
                </a:solidFill>
              </a:rPr>
              <a:t>轮最小值为</a:t>
            </a:r>
            <a:r>
              <a:rPr lang="en-US" altLang="zh-CN" dirty="0">
                <a:solidFill>
                  <a:srgbClr val="002060"/>
                </a:solidFill>
              </a:rPr>
              <a:t>3</a:t>
            </a:r>
          </a:p>
        </p:txBody>
      </p:sp>
      <p:grpSp>
        <p:nvGrpSpPr>
          <p:cNvPr id="76" name="组合 75">
            <a:extLst>
              <a:ext uri="{FF2B5EF4-FFF2-40B4-BE49-F238E27FC236}">
                <a16:creationId xmlns:a16="http://schemas.microsoft.com/office/drawing/2014/main" id="{093C918C-45AF-5F97-D954-3F980DC63AFC}"/>
              </a:ext>
            </a:extLst>
          </p:cNvPr>
          <p:cNvGrpSpPr/>
          <p:nvPr/>
        </p:nvGrpSpPr>
        <p:grpSpPr>
          <a:xfrm>
            <a:off x="6657588" y="935220"/>
            <a:ext cx="3700566" cy="1828992"/>
            <a:chOff x="5066109" y="2666284"/>
            <a:chExt cx="3974662" cy="2165468"/>
          </a:xfrm>
        </p:grpSpPr>
        <p:sp>
          <p:nvSpPr>
            <p:cNvPr id="61" name="文本框 110">
              <a:extLst>
                <a:ext uri="{FF2B5EF4-FFF2-40B4-BE49-F238E27FC236}">
                  <a16:creationId xmlns:a16="http://schemas.microsoft.com/office/drawing/2014/main" id="{C2229847-7F61-7DA4-2E2D-8CB150BADDAE}"/>
                </a:ext>
              </a:extLst>
            </p:cNvPr>
            <p:cNvSpPr txBox="1"/>
            <p:nvPr/>
          </p:nvSpPr>
          <p:spPr>
            <a:xfrm>
              <a:off x="5066109" y="2774551"/>
              <a:ext cx="1033978" cy="473717"/>
            </a:xfrm>
            <a:prstGeom prst="rect">
              <a:avLst/>
            </a:prstGeom>
            <a:noFill/>
            <a:ln w="19050">
              <a:noFill/>
            </a:ln>
          </p:spPr>
          <p:txBody>
            <a:bodyPr wrap="square" rtlCol="0" anchor="t">
              <a:spAutoFit/>
            </a:bodyPr>
            <a:lstStyle/>
            <a:p>
              <a:r>
                <a:rPr lang="zh-CN" altLang="en-US" sz="2000" dirty="0">
                  <a:solidFill>
                    <a:schemeClr val="bg2"/>
                  </a:solidFill>
                </a:rPr>
                <a:t>第</a:t>
              </a:r>
              <a:r>
                <a:rPr lang="en-US" altLang="zh-CN" sz="2000" dirty="0">
                  <a:solidFill>
                    <a:schemeClr val="bg2"/>
                  </a:solidFill>
                </a:rPr>
                <a:t>3</a:t>
              </a:r>
              <a:r>
                <a:rPr lang="zh-CN" altLang="en-US" sz="2000" dirty="0">
                  <a:solidFill>
                    <a:schemeClr val="bg2"/>
                  </a:solidFill>
                </a:rPr>
                <a:t>轮</a:t>
              </a:r>
            </a:p>
          </p:txBody>
        </p:sp>
        <p:sp>
          <p:nvSpPr>
            <p:cNvPr id="62" name="矩形 61">
              <a:extLst>
                <a:ext uri="{FF2B5EF4-FFF2-40B4-BE49-F238E27FC236}">
                  <a16:creationId xmlns:a16="http://schemas.microsoft.com/office/drawing/2014/main" id="{B470182F-2DFE-D89A-7E39-2F68A5F6E056}"/>
                </a:ext>
              </a:extLst>
            </p:cNvPr>
            <p:cNvSpPr/>
            <p:nvPr/>
          </p:nvSpPr>
          <p:spPr>
            <a:xfrm>
              <a:off x="6161046" y="2695811"/>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63" name="矩形 62">
              <a:extLst>
                <a:ext uri="{FF2B5EF4-FFF2-40B4-BE49-F238E27FC236}">
                  <a16:creationId xmlns:a16="http://schemas.microsoft.com/office/drawing/2014/main" id="{ED04963A-F535-C4EF-628D-082DE2541B41}"/>
                </a:ext>
              </a:extLst>
            </p:cNvPr>
            <p:cNvSpPr/>
            <p:nvPr/>
          </p:nvSpPr>
          <p:spPr>
            <a:xfrm>
              <a:off x="6736991" y="2695811"/>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64" name="矩形 63">
              <a:extLst>
                <a:ext uri="{FF2B5EF4-FFF2-40B4-BE49-F238E27FC236}">
                  <a16:creationId xmlns:a16="http://schemas.microsoft.com/office/drawing/2014/main" id="{A7BA51F6-34A4-F875-89BB-75F6E9B942B5}"/>
                </a:ext>
              </a:extLst>
            </p:cNvPr>
            <p:cNvSpPr/>
            <p:nvPr/>
          </p:nvSpPr>
          <p:spPr>
            <a:xfrm>
              <a:off x="7312936" y="2695811"/>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65" name="矩形 64">
              <a:extLst>
                <a:ext uri="{FF2B5EF4-FFF2-40B4-BE49-F238E27FC236}">
                  <a16:creationId xmlns:a16="http://schemas.microsoft.com/office/drawing/2014/main" id="{1C2ADF3A-2A80-2603-ADB9-4FFB92EA39D0}"/>
                </a:ext>
              </a:extLst>
            </p:cNvPr>
            <p:cNvSpPr/>
            <p:nvPr/>
          </p:nvSpPr>
          <p:spPr>
            <a:xfrm>
              <a:off x="7888881" y="2695811"/>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66" name="矩形 65">
              <a:extLst>
                <a:ext uri="{FF2B5EF4-FFF2-40B4-BE49-F238E27FC236}">
                  <a16:creationId xmlns:a16="http://schemas.microsoft.com/office/drawing/2014/main" id="{444FE4B5-0179-9225-5E63-F9BF0977832E}"/>
                </a:ext>
              </a:extLst>
            </p:cNvPr>
            <p:cNvSpPr/>
            <p:nvPr/>
          </p:nvSpPr>
          <p:spPr>
            <a:xfrm>
              <a:off x="8464826" y="2695811"/>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67" name="曲线连接符 64">
              <a:extLst>
                <a:ext uri="{FF2B5EF4-FFF2-40B4-BE49-F238E27FC236}">
                  <a16:creationId xmlns:a16="http://schemas.microsoft.com/office/drawing/2014/main" id="{FACBC304-FE65-50CE-2476-D9B546CD9CF3}"/>
                </a:ext>
              </a:extLst>
            </p:cNvPr>
            <p:cNvCxnSpPr/>
            <p:nvPr/>
          </p:nvCxnSpPr>
          <p:spPr>
            <a:xfrm rot="16200000">
              <a:off x="6737309" y="2379899"/>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0417DCD3-FC08-345E-906B-3D829A6573D6}"/>
                </a:ext>
              </a:extLst>
            </p:cNvPr>
            <p:cNvSpPr/>
            <p:nvPr/>
          </p:nvSpPr>
          <p:spPr>
            <a:xfrm>
              <a:off x="6144536" y="3612116"/>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69" name="矩形 68">
              <a:extLst>
                <a:ext uri="{FF2B5EF4-FFF2-40B4-BE49-F238E27FC236}">
                  <a16:creationId xmlns:a16="http://schemas.microsoft.com/office/drawing/2014/main" id="{BAD24EB5-499F-DB25-0A09-C0C9CD7CFBBC}"/>
                </a:ext>
              </a:extLst>
            </p:cNvPr>
            <p:cNvSpPr/>
            <p:nvPr/>
          </p:nvSpPr>
          <p:spPr>
            <a:xfrm>
              <a:off x="6720481" y="3612116"/>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70" name="矩形 69">
              <a:extLst>
                <a:ext uri="{FF2B5EF4-FFF2-40B4-BE49-F238E27FC236}">
                  <a16:creationId xmlns:a16="http://schemas.microsoft.com/office/drawing/2014/main" id="{48C37A32-D734-9D1D-2DB7-BC039312DD95}"/>
                </a:ext>
              </a:extLst>
            </p:cNvPr>
            <p:cNvSpPr/>
            <p:nvPr/>
          </p:nvSpPr>
          <p:spPr>
            <a:xfrm>
              <a:off x="7296426" y="3612116"/>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71" name="矩形 70">
              <a:extLst>
                <a:ext uri="{FF2B5EF4-FFF2-40B4-BE49-F238E27FC236}">
                  <a16:creationId xmlns:a16="http://schemas.microsoft.com/office/drawing/2014/main" id="{820829F8-ED48-283D-89FA-015F2354F45B}"/>
                </a:ext>
              </a:extLst>
            </p:cNvPr>
            <p:cNvSpPr/>
            <p:nvPr/>
          </p:nvSpPr>
          <p:spPr>
            <a:xfrm>
              <a:off x="7872371" y="3612116"/>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72" name="矩形 71">
              <a:extLst>
                <a:ext uri="{FF2B5EF4-FFF2-40B4-BE49-F238E27FC236}">
                  <a16:creationId xmlns:a16="http://schemas.microsoft.com/office/drawing/2014/main" id="{DF09FC1F-A492-C8B8-2FBB-7FB2170BDD43}"/>
                </a:ext>
              </a:extLst>
            </p:cNvPr>
            <p:cNvSpPr/>
            <p:nvPr/>
          </p:nvSpPr>
          <p:spPr>
            <a:xfrm>
              <a:off x="8448316" y="3612116"/>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73" name="曲线连接符 70">
              <a:extLst>
                <a:ext uri="{FF2B5EF4-FFF2-40B4-BE49-F238E27FC236}">
                  <a16:creationId xmlns:a16="http://schemas.microsoft.com/office/drawing/2014/main" id="{735891DA-189C-9F6F-5E3B-D2FEA46D7052}"/>
                </a:ext>
              </a:extLst>
            </p:cNvPr>
            <p:cNvCxnSpPr/>
            <p:nvPr/>
          </p:nvCxnSpPr>
          <p:spPr>
            <a:xfrm rot="16200000">
              <a:off x="7294839" y="3296204"/>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74" name="文本框 123">
              <a:extLst>
                <a:ext uri="{FF2B5EF4-FFF2-40B4-BE49-F238E27FC236}">
                  <a16:creationId xmlns:a16="http://schemas.microsoft.com/office/drawing/2014/main" id="{BA220593-F288-E0DA-C957-66ABD70C6CE4}"/>
                </a:ext>
              </a:extLst>
            </p:cNvPr>
            <p:cNvSpPr txBox="1"/>
            <p:nvPr/>
          </p:nvSpPr>
          <p:spPr>
            <a:xfrm>
              <a:off x="6598258" y="4394475"/>
              <a:ext cx="2048805" cy="437277"/>
            </a:xfrm>
            <a:prstGeom prst="rect">
              <a:avLst/>
            </a:prstGeom>
            <a:noFill/>
            <a:ln w="19050">
              <a:noFill/>
            </a:ln>
          </p:spPr>
          <p:txBody>
            <a:bodyPr wrap="square" rtlCol="0" anchor="t">
              <a:spAutoFit/>
            </a:bodyPr>
            <a:lstStyle/>
            <a:p>
              <a:r>
                <a:rPr lang="zh-CN" altLang="en-US" dirty="0">
                  <a:solidFill>
                    <a:srgbClr val="002060"/>
                  </a:solidFill>
                </a:rPr>
                <a:t>第</a:t>
              </a:r>
              <a:r>
                <a:rPr lang="en-US" altLang="zh-CN" dirty="0">
                  <a:solidFill>
                    <a:srgbClr val="002060"/>
                  </a:solidFill>
                </a:rPr>
                <a:t>3</a:t>
              </a:r>
              <a:r>
                <a:rPr lang="zh-CN" altLang="en-US" dirty="0">
                  <a:solidFill>
                    <a:srgbClr val="002060"/>
                  </a:solidFill>
                </a:rPr>
                <a:t>轮最小值为</a:t>
              </a:r>
              <a:r>
                <a:rPr lang="en-US" altLang="zh-CN" dirty="0">
                  <a:solidFill>
                    <a:srgbClr val="002060"/>
                  </a:solidFill>
                </a:rPr>
                <a:t>4</a:t>
              </a:r>
            </a:p>
          </p:txBody>
        </p:sp>
        <p:cxnSp>
          <p:nvCxnSpPr>
            <p:cNvPr id="75" name="直接箭头连接符 74">
              <a:extLst>
                <a:ext uri="{FF2B5EF4-FFF2-40B4-BE49-F238E27FC236}">
                  <a16:creationId xmlns:a16="http://schemas.microsoft.com/office/drawing/2014/main" id="{D32AF1D6-A62E-C80E-E025-D44345E00300}"/>
                </a:ext>
              </a:extLst>
            </p:cNvPr>
            <p:cNvCxnSpPr>
              <a:cxnSpLocks/>
              <a:stCxn id="74" idx="0"/>
              <a:endCxn id="70" idx="2"/>
            </p:cNvCxnSpPr>
            <p:nvPr/>
          </p:nvCxnSpPr>
          <p:spPr>
            <a:xfrm flipH="1" flipV="1">
              <a:off x="7584398" y="4116306"/>
              <a:ext cx="38263" cy="27816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D9C76630-E770-ED77-886D-73DE5F551726}"/>
              </a:ext>
            </a:extLst>
          </p:cNvPr>
          <p:cNvGrpSpPr/>
          <p:nvPr/>
        </p:nvGrpSpPr>
        <p:grpSpPr>
          <a:xfrm>
            <a:off x="6744512" y="3979851"/>
            <a:ext cx="3685194" cy="1087223"/>
            <a:chOff x="-61733" y="5108893"/>
            <a:chExt cx="3835538" cy="1232217"/>
          </a:xfrm>
        </p:grpSpPr>
        <p:sp>
          <p:nvSpPr>
            <p:cNvPr id="78" name="文本框 125">
              <a:extLst>
                <a:ext uri="{FF2B5EF4-FFF2-40B4-BE49-F238E27FC236}">
                  <a16:creationId xmlns:a16="http://schemas.microsoft.com/office/drawing/2014/main" id="{1D7990C9-B8F5-CFDD-0FF7-A6053A4AC9FE}"/>
                </a:ext>
              </a:extLst>
            </p:cNvPr>
            <p:cNvSpPr txBox="1"/>
            <p:nvPr/>
          </p:nvSpPr>
          <p:spPr>
            <a:xfrm>
              <a:off x="-61733" y="5161915"/>
              <a:ext cx="983118" cy="513260"/>
            </a:xfrm>
            <a:prstGeom prst="rect">
              <a:avLst/>
            </a:prstGeom>
            <a:noFill/>
            <a:ln w="19050">
              <a:noFill/>
            </a:ln>
          </p:spPr>
          <p:txBody>
            <a:bodyPr wrap="square" rtlCol="0" anchor="t">
              <a:spAutoFit/>
            </a:bodyPr>
            <a:lstStyle/>
            <a:p>
              <a:r>
                <a:rPr lang="zh-CN" altLang="en-US" sz="2000" dirty="0">
                  <a:solidFill>
                    <a:schemeClr val="bg2"/>
                  </a:solidFill>
                </a:rPr>
                <a:t>第</a:t>
              </a:r>
              <a:r>
                <a:rPr lang="en-US" altLang="zh-CN" sz="2000" dirty="0">
                  <a:solidFill>
                    <a:schemeClr val="bg2"/>
                  </a:solidFill>
                </a:rPr>
                <a:t>4</a:t>
              </a:r>
              <a:r>
                <a:rPr lang="zh-CN" altLang="en-US" sz="2000" dirty="0">
                  <a:solidFill>
                    <a:schemeClr val="bg2"/>
                  </a:solidFill>
                </a:rPr>
                <a:t>轮</a:t>
              </a:r>
            </a:p>
          </p:txBody>
        </p:sp>
        <p:sp>
          <p:nvSpPr>
            <p:cNvPr id="79" name="矩形 78">
              <a:extLst>
                <a:ext uri="{FF2B5EF4-FFF2-40B4-BE49-F238E27FC236}">
                  <a16:creationId xmlns:a16="http://schemas.microsoft.com/office/drawing/2014/main" id="{5477B3B8-BF45-6691-79C0-2833CF12C21C}"/>
                </a:ext>
              </a:extLst>
            </p:cNvPr>
            <p:cNvSpPr/>
            <p:nvPr/>
          </p:nvSpPr>
          <p:spPr>
            <a:xfrm>
              <a:off x="894080" y="5138420"/>
              <a:ext cx="575945" cy="50419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8</a:t>
              </a:r>
            </a:p>
          </p:txBody>
        </p:sp>
        <p:sp>
          <p:nvSpPr>
            <p:cNvPr id="80" name="矩形 79">
              <a:extLst>
                <a:ext uri="{FF2B5EF4-FFF2-40B4-BE49-F238E27FC236}">
                  <a16:creationId xmlns:a16="http://schemas.microsoft.com/office/drawing/2014/main" id="{E4E2B391-A3E4-A3C4-2389-08CDB8CF0932}"/>
                </a:ext>
              </a:extLst>
            </p:cNvPr>
            <p:cNvSpPr/>
            <p:nvPr/>
          </p:nvSpPr>
          <p:spPr>
            <a:xfrm>
              <a:off x="1470025" y="5138420"/>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5</a:t>
              </a:r>
            </a:p>
          </p:txBody>
        </p:sp>
        <p:sp>
          <p:nvSpPr>
            <p:cNvPr id="81" name="矩形 80">
              <a:extLst>
                <a:ext uri="{FF2B5EF4-FFF2-40B4-BE49-F238E27FC236}">
                  <a16:creationId xmlns:a16="http://schemas.microsoft.com/office/drawing/2014/main" id="{960EC3DF-F9C6-B8DD-74BC-176B90446839}"/>
                </a:ext>
              </a:extLst>
            </p:cNvPr>
            <p:cNvSpPr/>
            <p:nvPr/>
          </p:nvSpPr>
          <p:spPr>
            <a:xfrm>
              <a:off x="2045970" y="5138420"/>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4</a:t>
              </a:r>
            </a:p>
          </p:txBody>
        </p:sp>
        <p:sp>
          <p:nvSpPr>
            <p:cNvPr id="82" name="矩形 81">
              <a:extLst>
                <a:ext uri="{FF2B5EF4-FFF2-40B4-BE49-F238E27FC236}">
                  <a16:creationId xmlns:a16="http://schemas.microsoft.com/office/drawing/2014/main" id="{AF22AEA2-22D4-249D-0B10-BAFEB177004D}"/>
                </a:ext>
              </a:extLst>
            </p:cNvPr>
            <p:cNvSpPr/>
            <p:nvPr/>
          </p:nvSpPr>
          <p:spPr>
            <a:xfrm>
              <a:off x="2621915" y="5138420"/>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3</a:t>
              </a:r>
            </a:p>
          </p:txBody>
        </p:sp>
        <p:sp>
          <p:nvSpPr>
            <p:cNvPr id="83" name="矩形 82">
              <a:extLst>
                <a:ext uri="{FF2B5EF4-FFF2-40B4-BE49-F238E27FC236}">
                  <a16:creationId xmlns:a16="http://schemas.microsoft.com/office/drawing/2014/main" id="{54C80AED-2703-D32F-0275-B36759D529DD}"/>
                </a:ext>
              </a:extLst>
            </p:cNvPr>
            <p:cNvSpPr/>
            <p:nvPr/>
          </p:nvSpPr>
          <p:spPr>
            <a:xfrm>
              <a:off x="3197860" y="5138420"/>
              <a:ext cx="575945" cy="50419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1</a:t>
              </a:r>
            </a:p>
          </p:txBody>
        </p:sp>
        <p:cxnSp>
          <p:nvCxnSpPr>
            <p:cNvPr id="84" name="曲线连接符 79">
              <a:extLst>
                <a:ext uri="{FF2B5EF4-FFF2-40B4-BE49-F238E27FC236}">
                  <a16:creationId xmlns:a16="http://schemas.microsoft.com/office/drawing/2014/main" id="{5F3E0E6C-FAE3-D224-718B-608262C6A506}"/>
                </a:ext>
              </a:extLst>
            </p:cNvPr>
            <p:cNvCxnSpPr/>
            <p:nvPr/>
          </p:nvCxnSpPr>
          <p:spPr>
            <a:xfrm rot="16200000">
              <a:off x="1470343" y="4822508"/>
              <a:ext cx="3175" cy="575945"/>
            </a:xfrm>
            <a:prstGeom prst="curvedConnector3">
              <a:avLst>
                <a:gd name="adj1" fmla="val 756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85" name="文本框 132">
              <a:extLst>
                <a:ext uri="{FF2B5EF4-FFF2-40B4-BE49-F238E27FC236}">
                  <a16:creationId xmlns:a16="http://schemas.microsoft.com/office/drawing/2014/main" id="{8CC270B6-7808-251E-A2C6-ABCCA417923B}"/>
                </a:ext>
              </a:extLst>
            </p:cNvPr>
            <p:cNvSpPr txBox="1"/>
            <p:nvPr/>
          </p:nvSpPr>
          <p:spPr>
            <a:xfrm>
              <a:off x="783590" y="5972810"/>
              <a:ext cx="1928495" cy="368300"/>
            </a:xfrm>
            <a:prstGeom prst="rect">
              <a:avLst/>
            </a:prstGeom>
            <a:noFill/>
            <a:ln w="19050">
              <a:noFill/>
            </a:ln>
          </p:spPr>
          <p:txBody>
            <a:bodyPr wrap="square" rtlCol="0" anchor="t">
              <a:spAutoFit/>
            </a:bodyPr>
            <a:lstStyle/>
            <a:p>
              <a:r>
                <a:rPr lang="zh-CN" altLang="en-US" dirty="0">
                  <a:solidFill>
                    <a:srgbClr val="002060"/>
                  </a:solidFill>
                </a:rPr>
                <a:t>第</a:t>
              </a:r>
              <a:r>
                <a:rPr lang="en-US" altLang="zh-CN" dirty="0">
                  <a:solidFill>
                    <a:srgbClr val="002060"/>
                  </a:solidFill>
                </a:rPr>
                <a:t>4</a:t>
              </a:r>
              <a:r>
                <a:rPr lang="zh-CN" altLang="en-US" dirty="0">
                  <a:solidFill>
                    <a:srgbClr val="002060"/>
                  </a:solidFill>
                </a:rPr>
                <a:t>轮最小值为</a:t>
              </a:r>
              <a:r>
                <a:rPr lang="en-US" altLang="zh-CN" dirty="0">
                  <a:solidFill>
                    <a:srgbClr val="002060"/>
                  </a:solidFill>
                </a:rPr>
                <a:t>5</a:t>
              </a:r>
            </a:p>
          </p:txBody>
        </p:sp>
        <p:cxnSp>
          <p:nvCxnSpPr>
            <p:cNvPr id="86" name="直接箭头连接符 85">
              <a:extLst>
                <a:ext uri="{FF2B5EF4-FFF2-40B4-BE49-F238E27FC236}">
                  <a16:creationId xmlns:a16="http://schemas.microsoft.com/office/drawing/2014/main" id="{A967B8C7-C2CC-090D-96BA-6D3A821ADC9A}"/>
                </a:ext>
              </a:extLst>
            </p:cNvPr>
            <p:cNvCxnSpPr/>
            <p:nvPr/>
          </p:nvCxnSpPr>
          <p:spPr>
            <a:xfrm flipH="1" flipV="1">
              <a:off x="1688465" y="5642610"/>
              <a:ext cx="4445" cy="3467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31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21575" y="747251"/>
            <a:ext cx="8548848" cy="4555093"/>
          </a:xfrm>
          <a:prstGeom prst="rect">
            <a:avLst/>
          </a:prstGeom>
          <a:solidFill>
            <a:schemeClr val="accent6">
              <a:lumMod val="40000"/>
              <a:lumOff val="60000"/>
            </a:schemeClr>
          </a:solidFill>
        </p:spPr>
        <p:txBody>
          <a:bodyPr wrap="square">
            <a:spAutoFit/>
          </a:bodyPr>
          <a:lstStyle/>
          <a:p>
            <a:r>
              <a:rPr lang="en-US" altLang="zh-CN" sz="1800" dirty="0">
                <a:solidFill>
                  <a:srgbClr val="1F542E"/>
                </a:solidFill>
                <a:effectLst/>
                <a:latin typeface="JetBrains Mono" panose="02000009000000000000" pitchFamily="49" charset="0"/>
              </a:rPr>
              <a:t>#include</a:t>
            </a: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&lt;</a:t>
            </a:r>
            <a:r>
              <a:rPr lang="en-US" altLang="zh-CN" sz="1800" dirty="0">
                <a:solidFill>
                  <a:srgbClr val="400080"/>
                </a:solidFill>
                <a:effectLst/>
                <a:latin typeface="JetBrains Mono" panose="02000009000000000000" pitchFamily="49" charset="0"/>
              </a:rPr>
              <a:t>bits</a:t>
            </a:r>
            <a:r>
              <a:rPr lang="en-US" altLang="zh-CN" sz="1800" b="1" dirty="0">
                <a:solidFill>
                  <a:srgbClr val="C10000"/>
                </a:solidFill>
                <a:effectLst/>
                <a:latin typeface="JetBrains Mono" panose="02000009000000000000" pitchFamily="49" charset="0"/>
              </a:rPr>
              <a:t>/</a:t>
            </a:r>
            <a:r>
              <a:rPr lang="en-US" altLang="zh-CN" sz="1800" dirty="0" err="1">
                <a:solidFill>
                  <a:srgbClr val="400080"/>
                </a:solidFill>
                <a:effectLst/>
                <a:latin typeface="JetBrains Mono" panose="02000009000000000000" pitchFamily="49" charset="0"/>
              </a:rPr>
              <a:t>stdc</a:t>
            </a:r>
            <a:r>
              <a:rPr lang="en-US" altLang="zh-CN" sz="1800" b="1" dirty="0">
                <a:solidFill>
                  <a:srgbClr val="C10000"/>
                </a:solidFill>
                <a:effectLst/>
                <a:latin typeface="JetBrains Mono" panose="02000009000000000000" pitchFamily="49" charset="0"/>
              </a:rPr>
              <a:t>++.</a:t>
            </a:r>
            <a:r>
              <a:rPr lang="en-US" altLang="zh-CN" sz="1800" dirty="0">
                <a:solidFill>
                  <a:srgbClr val="400080"/>
                </a:solidFill>
                <a:effectLst/>
                <a:latin typeface="JetBrains Mono" panose="02000009000000000000" pitchFamily="49" charset="0"/>
              </a:rPr>
              <a:t>h</a:t>
            </a:r>
            <a:r>
              <a:rPr lang="en-US" altLang="zh-CN" sz="1800" b="1" dirty="0">
                <a:solidFill>
                  <a:srgbClr val="C10000"/>
                </a:solidFill>
                <a:effectLst/>
                <a:latin typeface="JetBrains Mono" panose="02000009000000000000" pitchFamily="49" charset="0"/>
              </a:rPr>
              <a:t>&gt;</a:t>
            </a:r>
            <a:br>
              <a:rPr lang="en-US" altLang="zh-CN" sz="1800" b="1" dirty="0">
                <a:solidFill>
                  <a:srgbClr val="C1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using</a:t>
            </a: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namespace</a:t>
            </a:r>
            <a:r>
              <a:rPr lang="en-US" altLang="zh-CN" sz="1800" dirty="0">
                <a:solidFill>
                  <a:srgbClr val="000000"/>
                </a:solidFill>
                <a:effectLst/>
                <a:latin typeface="JetBrains Mono" panose="02000009000000000000" pitchFamily="49" charset="0"/>
              </a:rPr>
              <a:t> </a:t>
            </a:r>
            <a:r>
              <a:rPr lang="en-US" altLang="zh-CN" sz="1800" b="1" dirty="0">
                <a:solidFill>
                  <a:srgbClr val="007D17"/>
                </a:solidFill>
                <a:effectLst/>
                <a:latin typeface="JetBrains Mono" panose="02000009000000000000" pitchFamily="49" charset="0"/>
              </a:rPr>
              <a:t>std</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main</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br>
              <a:rPr lang="en-US" altLang="zh-CN" sz="1800" dirty="0">
                <a:solidFill>
                  <a:srgbClr val="00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6</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4</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3</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5</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8</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zh-CN" altLang="en-US" sz="1800" b="1" dirty="0">
                <a:solidFill>
                  <a:srgbClr val="C10000"/>
                </a:solidFill>
                <a:effectLst/>
                <a:latin typeface="JetBrains Mono" panose="02000009000000000000" pitchFamily="49" charset="0"/>
              </a:rPr>
              <a:t>索引为</a:t>
            </a:r>
            <a:r>
              <a:rPr lang="en-US" altLang="zh-CN" sz="1800" b="1" dirty="0">
                <a:solidFill>
                  <a:srgbClr val="C10000"/>
                </a:solidFill>
                <a:effectLst/>
                <a:latin typeface="JetBrains Mono" panose="02000009000000000000" pitchFamily="49" charset="0"/>
              </a:rPr>
              <a:t>0</a:t>
            </a:r>
            <a:r>
              <a:rPr lang="zh-CN" altLang="en-US" sz="1800" b="1" dirty="0">
                <a:solidFill>
                  <a:srgbClr val="C10000"/>
                </a:solidFill>
                <a:effectLst/>
                <a:latin typeface="JetBrains Mono" panose="02000009000000000000" pitchFamily="49" charset="0"/>
              </a:rPr>
              <a:t>的元素用</a:t>
            </a:r>
            <a:r>
              <a:rPr lang="en-US" altLang="zh-CN" sz="1800" b="1" dirty="0">
                <a:solidFill>
                  <a:srgbClr val="C10000"/>
                </a:solidFill>
                <a:effectLst/>
                <a:latin typeface="JetBrains Mono" panose="02000009000000000000" pitchFamily="49" charset="0"/>
              </a:rPr>
              <a:t>0</a:t>
            </a:r>
            <a:r>
              <a:rPr lang="zh-CN" altLang="en-US" sz="1800" b="1" dirty="0">
                <a:solidFill>
                  <a:srgbClr val="C10000"/>
                </a:solidFill>
                <a:effectLst/>
                <a:latin typeface="JetBrains Mono" panose="02000009000000000000" pitchFamily="49" charset="0"/>
              </a:rPr>
              <a:t>占位</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5</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5</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if</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]&lt;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a:solidFill>
                  <a:srgbClr val="00627A"/>
                </a:solidFill>
                <a:effectLst/>
                <a:latin typeface="JetBrains Mono" panose="02000009000000000000" pitchFamily="49" charset="0"/>
              </a:rPr>
              <a:t>swap</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j</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for</a:t>
            </a:r>
            <a:r>
              <a:rPr lang="en-US" altLang="zh-CN" sz="1800" b="1" dirty="0">
                <a:solidFill>
                  <a:srgbClr val="C10000"/>
                </a:solidFill>
                <a:effectLst/>
                <a:latin typeface="JetBrains Mono" panose="02000009000000000000" pitchFamily="49" charset="0"/>
              </a:rPr>
              <a:t>(</a:t>
            </a:r>
            <a:r>
              <a:rPr lang="en-US" altLang="zh-CN" sz="1800" b="1" dirty="0">
                <a:solidFill>
                  <a:srgbClr val="0033B3"/>
                </a:solidFill>
                <a:effectLst/>
                <a:latin typeface="JetBrains Mono" panose="02000009000000000000" pitchFamily="49" charset="0"/>
              </a:rPr>
              <a:t>int</a:t>
            </a:r>
            <a:r>
              <a:rPr lang="en-US" altLang="zh-CN" sz="1800" dirty="0">
                <a:solidFill>
                  <a:srgbClr val="000000"/>
                </a:solidFill>
                <a:effectLst/>
                <a:latin typeface="JetBrains Mono" panose="02000009000000000000" pitchFamily="49" charset="0"/>
              </a:rPr>
              <a:t> </a:t>
            </a:r>
            <a:r>
              <a:rPr lang="en-US" altLang="zh-CN" sz="1800" dirty="0" err="1">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r>
              <a:rPr lang="en-US" altLang="zh-CN" sz="1800" dirty="0">
                <a:solidFill>
                  <a:srgbClr val="1750EB"/>
                </a:solidFill>
                <a:effectLst/>
                <a:latin typeface="JetBrains Mono" panose="02000009000000000000" pitchFamily="49" charset="0"/>
              </a:rPr>
              <a:t>1</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a:t>
            </a:r>
            <a:r>
              <a:rPr lang="en-US" altLang="zh-CN" sz="1800" dirty="0">
                <a:solidFill>
                  <a:srgbClr val="1750EB"/>
                </a:solidFill>
                <a:effectLst/>
                <a:latin typeface="JetBrains Mono" panose="02000009000000000000" pitchFamily="49" charset="0"/>
              </a:rPr>
              <a:t>5</a:t>
            </a:r>
            <a:r>
              <a:rPr lang="en-US" altLang="zh-CN" sz="1800" b="1" dirty="0">
                <a:solidFill>
                  <a:srgbClr val="C10000"/>
                </a:solidFill>
                <a:effectLst/>
                <a:latin typeface="JetBrains Mono" panose="02000009000000000000" pitchFamily="49" charset="0"/>
              </a:rPr>
              <a:t>;</a:t>
            </a:r>
            <a:r>
              <a:rPr lang="en-US" altLang="zh-CN" sz="1800" dirty="0">
                <a:solidFill>
                  <a:srgbClr val="00627A"/>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dirty="0" err="1">
                <a:solidFill>
                  <a:srgbClr val="400080"/>
                </a:solidFill>
                <a:effectLst/>
                <a:latin typeface="JetBrains Mono" panose="02000009000000000000" pitchFamily="49" charset="0"/>
              </a:rPr>
              <a:t>cout</a:t>
            </a:r>
            <a:r>
              <a:rPr lang="en-US" altLang="zh-CN" sz="1800" b="1" dirty="0">
                <a:solidFill>
                  <a:srgbClr val="C10000"/>
                </a:solidFill>
                <a:effectLst/>
                <a:latin typeface="JetBrains Mono" panose="02000009000000000000" pitchFamily="49" charset="0"/>
              </a:rPr>
              <a:t>&lt;&lt;</a:t>
            </a:r>
            <a:r>
              <a:rPr lang="en-US" altLang="zh-CN" sz="1800" dirty="0">
                <a:solidFill>
                  <a:srgbClr val="000000"/>
                </a:solidFill>
                <a:effectLst/>
                <a:latin typeface="JetBrains Mono" panose="02000009000000000000" pitchFamily="49" charset="0"/>
              </a:rPr>
              <a:t>a</a:t>
            </a:r>
            <a:r>
              <a:rPr lang="en-US" altLang="zh-CN" sz="1800" b="1" dirty="0">
                <a:solidFill>
                  <a:srgbClr val="C10000"/>
                </a:solidFill>
                <a:effectLst/>
                <a:latin typeface="JetBrains Mono" panose="02000009000000000000" pitchFamily="49" charset="0"/>
              </a:rPr>
              <a:t>[</a:t>
            </a:r>
            <a:r>
              <a:rPr lang="en-US" altLang="zh-CN" sz="1800" dirty="0" err="1">
                <a:solidFill>
                  <a:srgbClr val="000000"/>
                </a:solidFill>
                <a:effectLst/>
                <a:latin typeface="JetBrains Mono" panose="02000009000000000000" pitchFamily="49" charset="0"/>
              </a:rPr>
              <a:t>i</a:t>
            </a:r>
            <a:r>
              <a:rPr lang="en-US" altLang="zh-CN" sz="1800" b="1" dirty="0">
                <a:solidFill>
                  <a:srgbClr val="C10000"/>
                </a:solidFill>
                <a:effectLst/>
                <a:latin typeface="JetBrains Mono" panose="02000009000000000000" pitchFamily="49" charset="0"/>
              </a:rPr>
              <a:t>]&lt;&lt;</a:t>
            </a:r>
            <a:r>
              <a:rPr lang="en-US" altLang="zh-CN" sz="1800" b="1" dirty="0">
                <a:solidFill>
                  <a:srgbClr val="007D17"/>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dirty="0">
                <a:solidFill>
                  <a:srgbClr val="000000"/>
                </a:solidFill>
                <a:effectLst/>
                <a:latin typeface="JetBrains Mono" panose="02000009000000000000" pitchFamily="49" charset="0"/>
              </a:rPr>
              <a:t>    </a:t>
            </a:r>
            <a:r>
              <a:rPr lang="en-US" altLang="zh-CN" sz="1800" b="1" dirty="0">
                <a:solidFill>
                  <a:srgbClr val="0033B3"/>
                </a:solidFill>
                <a:effectLst/>
                <a:latin typeface="JetBrains Mono" panose="02000009000000000000" pitchFamily="49" charset="0"/>
              </a:rPr>
              <a:t>return</a:t>
            </a:r>
            <a:r>
              <a:rPr lang="en-US" altLang="zh-CN" sz="1800" dirty="0">
                <a:solidFill>
                  <a:srgbClr val="000000"/>
                </a:solidFill>
                <a:effectLst/>
                <a:latin typeface="JetBrains Mono" panose="02000009000000000000" pitchFamily="49" charset="0"/>
              </a:rPr>
              <a:t> </a:t>
            </a:r>
            <a:r>
              <a:rPr lang="en-US" altLang="zh-CN" sz="1800" dirty="0">
                <a:solidFill>
                  <a:srgbClr val="1750EB"/>
                </a:solidFill>
                <a:effectLst/>
                <a:latin typeface="JetBrains Mono" panose="02000009000000000000" pitchFamily="49" charset="0"/>
              </a:rPr>
              <a:t>0</a:t>
            </a:r>
            <a:r>
              <a:rPr lang="en-US" altLang="zh-CN" sz="1800" b="1" dirty="0">
                <a:solidFill>
                  <a:srgbClr val="C10000"/>
                </a:solidFill>
                <a:effectLst/>
                <a:latin typeface="JetBrains Mono" panose="02000009000000000000" pitchFamily="49" charset="0"/>
              </a:rPr>
              <a:t>;</a:t>
            </a:r>
            <a:br>
              <a:rPr lang="en-US" altLang="zh-CN" sz="1800" b="1" dirty="0">
                <a:solidFill>
                  <a:srgbClr val="C10000"/>
                </a:solidFill>
                <a:effectLst/>
                <a:latin typeface="JetBrains Mono" panose="02000009000000000000" pitchFamily="49" charset="0"/>
              </a:rPr>
            </a:br>
            <a:r>
              <a:rPr lang="en-US" altLang="zh-CN" sz="1800" b="1" dirty="0">
                <a:solidFill>
                  <a:srgbClr val="C10000"/>
                </a:solidFill>
                <a:effectLst/>
                <a:latin typeface="JetBrains Mono" panose="02000009000000000000" pitchFamily="49" charset="0"/>
              </a:rPr>
              <a:t>}</a:t>
            </a:r>
            <a:r>
              <a:rPr lang="en-US" altLang="zh-CN" sz="1800" dirty="0">
                <a:solidFill>
                  <a:srgbClr val="000000"/>
                </a:solidFill>
                <a:effectLst/>
                <a:latin typeface="JetBrains Mono" panose="02000009000000000000" pitchFamily="49" charset="0"/>
              </a:rPr>
              <a:t>  </a:t>
            </a:r>
            <a:r>
              <a:rPr lang="en-US" altLang="zh-CN" sz="2000" dirty="0">
                <a:solidFill>
                  <a:srgbClr val="000000"/>
                </a:solidFill>
                <a:effectLst/>
              </a:rPr>
              <a:t> </a:t>
            </a: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19269740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JjM2Y0ODkwNjc1MDRiMDczYjkxN2Y3MWM1YmI1OW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自定义 1">
      <a:majorFont>
        <a:latin typeface="Consolas"/>
        <a:ea typeface="微软雅黑"/>
        <a:cs typeface=""/>
      </a:majorFont>
      <a:minorFont>
        <a:latin typeface="Consolas"/>
        <a:ea typeface="微软雅黑"/>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txDef>
      <a:spPr>
        <a:noFill/>
      </a:spPr>
      <a:bodyPr wrap="square" rtlCol="0">
        <a:spAutoFit/>
      </a:bodyPr>
      <a:lstStyle>
        <a:defPPr algn="l">
          <a:lnSpc>
            <a:spcPct val="200000"/>
          </a:lnSpc>
          <a:defRPr sz="3600" b="1" smtClean="0">
            <a:solidFill>
              <a:srgbClr val="00206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43461</TotalTime>
  <Words>6013</Words>
  <Application>Microsoft Office PowerPoint</Application>
  <PresentationFormat>宽屏</PresentationFormat>
  <Paragraphs>433</Paragraphs>
  <Slides>52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等线</vt:lpstr>
      <vt:lpstr>黑体</vt:lpstr>
      <vt:lpstr>微软雅黑</vt:lpstr>
      <vt:lpstr>Arial</vt:lpstr>
      <vt:lpstr>Consolas</vt:lpstr>
      <vt:lpstr>JetBrains Mono</vt:lpstr>
      <vt:lpstr>JetBrains Mono ExtraBold</vt:lpstr>
      <vt:lpstr>JetBrains Mono Medium</vt:lpstr>
      <vt:lpstr>Wingdings</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liolau</dc:creator>
  <cp:lastModifiedBy>刘 洋</cp:lastModifiedBy>
  <cp:revision>167</cp:revision>
  <dcterms:created xsi:type="dcterms:W3CDTF">2022-02-13T07:09:00Z</dcterms:created>
  <dcterms:modified xsi:type="dcterms:W3CDTF">2022-12-09T12:08:12Z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72DB0CBBA3424477B3997E3FC869B96E</vt:lpwstr>
  </property>
  <property fmtid="{D5CDD505-2E9C-101B-9397-08002B2CF9AE}" pid="3" name="KSOProductBuildVer">
    <vt:lpwstr>2052-11.1.0.11636</vt:lpwstr>
  </property>
</Properties>
</file>