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585" r:id="rId4"/>
    <p:sldId id="414" r:id="rId5"/>
    <p:sldId id="586" r:id="rId6"/>
    <p:sldId id="394" r:id="rId7"/>
    <p:sldId id="490" r:id="rId8"/>
    <p:sldId id="531" r:id="rId9"/>
    <p:sldId id="532" r:id="rId10"/>
    <p:sldId id="587" r:id="rId11"/>
    <p:sldId id="588" r:id="rId12"/>
    <p:sldId id="258" r:id="rId13"/>
    <p:sldId id="418" r:id="rId14"/>
    <p:sldId id="552" r:id="rId15"/>
    <p:sldId id="584" r:id="rId16"/>
    <p:sldId id="590" r:id="rId17"/>
    <p:sldId id="583" r:id="rId18"/>
    <p:sldId id="581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循环嵌套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EB75DB-0398-3238-A649-2B94C808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52" y="1083025"/>
            <a:ext cx="6604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6B6318-D884-604F-4DB6-8695A5140006}"/>
              </a:ext>
            </a:extLst>
          </p:cNvPr>
          <p:cNvSpPr txBox="1"/>
          <p:nvPr/>
        </p:nvSpPr>
        <p:spPr>
          <a:xfrm>
            <a:off x="1523252" y="4074560"/>
            <a:ext cx="9793677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定义：一个循环体中又包含另一个完整的循环或多个循环结构，称为循环的嵌套。</a:t>
            </a:r>
          </a:p>
        </p:txBody>
      </p:sp>
    </p:spTree>
    <p:extLst>
      <p:ext uri="{BB962C8B-B14F-4D97-AF65-F5344CB8AC3E}">
        <p14:creationId xmlns:p14="http://schemas.microsoft.com/office/powerpoint/2010/main" val="86486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循环嵌套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765F3029-593A-7268-2177-430C15554977}"/>
              </a:ext>
            </a:extLst>
          </p:cNvPr>
          <p:cNvGrpSpPr>
            <a:grpSpLocks/>
          </p:cNvGrpSpPr>
          <p:nvPr/>
        </p:nvGrpSpPr>
        <p:grpSpPr bwMode="auto">
          <a:xfrm>
            <a:off x="1870492" y="1159866"/>
            <a:ext cx="8015262" cy="4686577"/>
            <a:chOff x="-3" y="-3"/>
            <a:chExt cx="4930" cy="3112"/>
          </a:xfrm>
        </p:grpSpPr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DBC831B0-3646-5DB2-E613-1763D86C3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924" cy="3106"/>
              <a:chOff x="0" y="0"/>
              <a:chExt cx="4924" cy="3106"/>
            </a:xfrm>
          </p:grpSpPr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6F6252EC-1E8F-2095-FD9A-AB7A316D72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752" cy="1438"/>
                <a:chOff x="0" y="0"/>
                <a:chExt cx="1752" cy="1438"/>
              </a:xfrm>
            </p:grpSpPr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01F861E3-D6BD-99C1-1866-A5DCF6DC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66" cy="143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while (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while (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2" name="Rectangle 11">
                  <a:extLst>
                    <a:ext uri="{FF2B5EF4-FFF2-40B4-BE49-F238E27FC236}">
                      <a16:creationId xmlns:a16="http://schemas.microsoft.com/office/drawing/2014/main" id="{F7F34DE4-E686-08C6-9EBF-C0E0807DB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52" cy="143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6" name="Group 14">
                <a:extLst>
                  <a:ext uri="{FF2B5EF4-FFF2-40B4-BE49-F238E27FC236}">
                    <a16:creationId xmlns:a16="http://schemas.microsoft.com/office/drawing/2014/main" id="{A6618CA7-F39D-B99F-0012-99EF4C4377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2" y="0"/>
                <a:ext cx="1766" cy="1438"/>
                <a:chOff x="1752" y="0"/>
                <a:chExt cx="1766" cy="1438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186BBF16-C206-35CE-FE83-E885F327B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5" y="0"/>
                  <a:ext cx="1680" cy="143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do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do{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while ( );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 while ( );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0" name="Rectangle 13">
                  <a:extLst>
                    <a:ext uri="{FF2B5EF4-FFF2-40B4-BE49-F238E27FC236}">
                      <a16:creationId xmlns:a16="http://schemas.microsoft.com/office/drawing/2014/main" id="{D26AB298-5E62-2DD1-D1A8-148BC4283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0"/>
                  <a:ext cx="1766" cy="143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E6D9D10-20AF-3ECB-C060-B15AB88687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0"/>
                <a:ext cx="1406" cy="1438"/>
                <a:chOff x="3518" y="0"/>
                <a:chExt cx="1406" cy="1438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2A93E064-81E5-DFED-26C7-6804B4E5F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1" y="0"/>
                  <a:ext cx="1320" cy="143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for ( ; ; 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for ( ; ;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8" name="Rectangle 15">
                  <a:extLst>
                    <a:ext uri="{FF2B5EF4-FFF2-40B4-BE49-F238E27FC236}">
                      <a16:creationId xmlns:a16="http://schemas.microsoft.com/office/drawing/2014/main" id="{477DE340-7FE4-E9EC-8746-D8E819F66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8" y="0"/>
                  <a:ext cx="1406" cy="143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8" name="Group 18">
                <a:extLst>
                  <a:ext uri="{FF2B5EF4-FFF2-40B4-BE49-F238E27FC236}">
                    <a16:creationId xmlns:a16="http://schemas.microsoft.com/office/drawing/2014/main" id="{AC69B19D-6DC2-241C-F47D-2EB0E6D36A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38"/>
                <a:ext cx="1752" cy="1668"/>
                <a:chOff x="0" y="1438"/>
                <a:chExt cx="1752" cy="1668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8DDCF01C-C759-935F-8CF3-E7D4701206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438"/>
                  <a:ext cx="1666" cy="166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while (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{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do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while ( );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6" name="Rectangle 17">
                  <a:extLst>
                    <a:ext uri="{FF2B5EF4-FFF2-40B4-BE49-F238E27FC236}">
                      <a16:creationId xmlns:a16="http://schemas.microsoft.com/office/drawing/2014/main" id="{7006C382-B605-FB36-CD01-6915EEDDB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38"/>
                  <a:ext cx="1752" cy="166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9" name="Group 20">
                <a:extLst>
                  <a:ext uri="{FF2B5EF4-FFF2-40B4-BE49-F238E27FC236}">
                    <a16:creationId xmlns:a16="http://schemas.microsoft.com/office/drawing/2014/main" id="{94D62D59-E4E5-96F6-F20C-7A36B9772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2" y="1438"/>
                <a:ext cx="1766" cy="1668"/>
                <a:chOff x="1752" y="1438"/>
                <a:chExt cx="1766" cy="1668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62813147-BF11-BA29-A1C2-B939CF5E6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5" y="1438"/>
                  <a:ext cx="1680" cy="166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for ( ;  ;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{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while (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ABBE7B4C-AD33-5AE9-920B-98D04360D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1438"/>
                  <a:ext cx="1766" cy="166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20" name="Group 22">
                <a:extLst>
                  <a:ext uri="{FF2B5EF4-FFF2-40B4-BE49-F238E27FC236}">
                    <a16:creationId xmlns:a16="http://schemas.microsoft.com/office/drawing/2014/main" id="{1779D970-463A-9935-45C6-AAB0BD6766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1438"/>
                <a:ext cx="1406" cy="1668"/>
                <a:chOff x="3518" y="1438"/>
                <a:chExt cx="1406" cy="1668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E137E48F-902A-523B-0789-61B0586E1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1" y="1438"/>
                  <a:ext cx="1320" cy="166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do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{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for(; ;)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 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charset="0"/>
                      <a:cs typeface="Arial" charset="0"/>
                    </a:rPr>
                    <a:t>} while ( );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0B5F4CC-BC34-0C43-14F4-7F051B420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8" y="1438"/>
                  <a:ext cx="1406" cy="166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5CEB248B-9E1D-BD30-00EA-822BA710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930" cy="3112"/>
            </a:xfrm>
            <a:prstGeom prst="rect">
              <a:avLst/>
            </a:prstGeom>
            <a:noFill/>
            <a:ln w="11112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复习练习题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求完数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1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因子：因子也叫因数，例如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3×5=15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，那么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的因子。同时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15×1=15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，那么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也是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的因子。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15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这四个因子是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的所有因子。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完数：如果一个数等于不含它本身的其他因子之和，则称该数为‘完数’。如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的因子有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，且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1+2+3= 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，因此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是完数。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输入一个正整数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0&lt;N&lt;10000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输出小于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的所有完数。如果输入：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39331 3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尽管有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，但不能被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19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整除，也不满足条件，应输出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NO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1000</a:t>
            </a:r>
            <a:endParaRPr lang="zh-CN" altLang="en-US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6 28 496</a:t>
            </a: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1115374"/>
            <a:ext cx="8548848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;j&lt;i;j++){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(i%j==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s+=j;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(s==i)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78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与</a:t>
              </a:r>
              <a:r>
                <a:rPr lang="en-US" altLang="zh-CN" sz="3200" b="1"/>
                <a:t>7</a:t>
              </a:r>
              <a:r>
                <a:rPr lang="zh-CN" altLang="en-US" sz="3200" b="1"/>
                <a:t>相关的数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一个正整数，如果它能被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整除，或者它的某一位上的数字为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，则称其为“与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相关”的数。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现在，请编程求出所有小于或等于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的“与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相关”的正整数。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一行一个正整数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n≤106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所有与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相关的正整数。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7 14 17 21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58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747251"/>
            <a:ext cx="8548848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;x&lt;=n;x++){</a:t>
            </a: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(x%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能否被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整除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cout&lt;&lt;x&lt;&lt;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				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t=x;t;t=t/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判断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的某一位是否含有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(t%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cout&lt;&lt;x&lt;&lt;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61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与</a:t>
              </a:r>
              <a:r>
                <a:rPr lang="en-US" altLang="zh-CN" sz="3200" b="1"/>
                <a:t>7</a:t>
              </a:r>
              <a:r>
                <a:rPr lang="zh-CN" altLang="en-US" sz="3200" b="1"/>
                <a:t>无关的数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4462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一个正整数，如果它能被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整除，或者它的某一位上的数字为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，则称其为“与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相关”的数。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现在，请编程求出所有小于或等于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的“与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无关”的正整数。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一行一个正整数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n≤106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  <a:endParaRPr lang="zh-CN" altLang="en-US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所有与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无关的正整数。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1 2 3 4 5 6 8 9 10 11 12 13 15 16 18 19 20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6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15031"/>
            <a:ext cx="8562745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//i=1,2,3,4,....n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flag=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x=i;x;x=x/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(x%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判断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这个值是否与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无关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flag=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(flag==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cout&lt;&lt;i&lt;&lt;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25675" y="2151727"/>
            <a:ext cx="93406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第二十一课</a:t>
            </a:r>
            <a:endParaRPr lang="en-US" altLang="zh-CN" sz="8000" b="1">
              <a:solidFill>
                <a:schemeClr val="bg1"/>
              </a:solidFill>
            </a:endParaRPr>
          </a:p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复习与阶段测试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知识点复习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6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/>
                <a:t>while</a:t>
              </a:r>
              <a:r>
                <a:rPr lang="zh-CN" altLang="en-US" sz="3200" b="1" dirty="0"/>
                <a:t>循环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矩形 1">
            <a:extLst>
              <a:ext uri="{FF2B5EF4-FFF2-40B4-BE49-F238E27FC236}">
                <a16:creationId xmlns:a16="http://schemas.microsoft.com/office/drawing/2014/main" id="{C57E3055-902A-0DA3-8393-293B0F1C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93" y="1391478"/>
            <a:ext cx="41094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ea"/>
                <a:ea typeface="+mn-ea"/>
              </a:rPr>
              <a:t>while </a:t>
            </a:r>
            <a:r>
              <a:rPr lang="zh-CN" altLang="en-US" sz="2800" dirty="0">
                <a:latin typeface="+mn-ea"/>
                <a:ea typeface="+mn-ea"/>
              </a:rPr>
              <a:t>语句的格式如下：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（条件表达式）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循环体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｝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FEC71DF2-26D4-BEF9-3A63-247AB603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44" y="572813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注意：程序不要出现死循环。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F579C8-218A-8B5E-33FA-DF4274B0413F}"/>
              </a:ext>
            </a:extLst>
          </p:cNvPr>
          <p:cNvSpPr/>
          <p:nvPr/>
        </p:nvSpPr>
        <p:spPr>
          <a:xfrm>
            <a:off x="1681740" y="5204912"/>
            <a:ext cx="9161482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>
                <a:solidFill>
                  <a:srgbClr val="000066"/>
                </a:solidFill>
                <a:latin typeface="+mn-ea"/>
              </a:rPr>
              <a:t>说明：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</a:rPr>
              <a:t>当条件满足时，不断地重复执行循环体内的语句。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C2E9E4-A9D1-A0CF-1205-90811D8B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72" y="1087484"/>
            <a:ext cx="421005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do…while</a:t>
              </a:r>
              <a:r>
                <a:rPr lang="zh-CN" altLang="en-US" sz="3200" b="1"/>
                <a:t>循环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5A55718-0957-B9CB-1944-09229ACF6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26" y="1570166"/>
            <a:ext cx="3448050" cy="3400425"/>
          </a:xfrm>
          <a:prstGeom prst="rect">
            <a:avLst/>
          </a:prstGeom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92DD8743-0859-11C6-02E6-27708D68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40" y="1839217"/>
            <a:ext cx="5411788" cy="25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do-while </a:t>
            </a:r>
            <a:r>
              <a:rPr lang="zh-CN" altLang="en-US" sz="2400">
                <a:latin typeface="+mn-ea"/>
                <a:ea typeface="+mn-ea"/>
              </a:rPr>
              <a:t>语句的格式如下：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do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循环体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}while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（表达式）；</a:t>
            </a:r>
            <a:endParaRPr lang="en-US" altLang="zh-CN" sz="5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7993E3-D614-DBF5-5516-ED6C46FA0F41}"/>
              </a:ext>
            </a:extLst>
          </p:cNvPr>
          <p:cNvSpPr/>
          <p:nvPr/>
        </p:nvSpPr>
        <p:spPr>
          <a:xfrm>
            <a:off x="1681740" y="5204912"/>
            <a:ext cx="9520555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>
                <a:solidFill>
                  <a:srgbClr val="000066"/>
                </a:solidFill>
                <a:latin typeface="+mn-ea"/>
              </a:rPr>
              <a:t>说明：不管条件是否满足，都会执行一次循环体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</a:rPr>
              <a:t>内的语句。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for</a:t>
              </a:r>
              <a:r>
                <a:rPr lang="zh-CN" altLang="en-US" sz="3200" b="1"/>
                <a:t>循环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9" name="矩形 2">
            <a:extLst>
              <a:ext uri="{FF2B5EF4-FFF2-40B4-BE49-F238E27FC236}">
                <a16:creationId xmlns:a16="http://schemas.microsoft.com/office/drawing/2014/main" id="{92DD8743-0859-11C6-02E6-27708D68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41" y="1248909"/>
            <a:ext cx="5411788" cy="25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for </a:t>
            </a:r>
            <a:r>
              <a:rPr lang="zh-CN" altLang="en-US" sz="2400">
                <a:latin typeface="+mn-ea"/>
                <a:ea typeface="+mn-ea"/>
              </a:rPr>
              <a:t>语句的格式如下：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for(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1;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2;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3)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循环体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}</a:t>
            </a:r>
            <a:endParaRPr lang="en-US" altLang="zh-CN" sz="5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0EC799-5703-BFE4-D9FB-8823624AE682}"/>
              </a:ext>
            </a:extLst>
          </p:cNvPr>
          <p:cNvSpPr/>
          <p:nvPr/>
        </p:nvSpPr>
        <p:spPr>
          <a:xfrm>
            <a:off x="1864976" y="4454929"/>
            <a:ext cx="6817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</a:rPr>
              <a:t>说明：</a:t>
            </a:r>
            <a:endParaRPr lang="en-US" altLang="zh-CN" sz="2400" b="1">
              <a:solidFill>
                <a:srgbClr val="002060"/>
              </a:solidFill>
            </a:endParaRPr>
          </a:p>
          <a:p>
            <a:pPr marL="0" lvl="1"/>
            <a:r>
              <a:rPr lang="zh-CN" altLang="en-US" sz="2400">
                <a:solidFill>
                  <a:srgbClr val="002060"/>
                </a:solidFill>
              </a:rPr>
              <a:t>表达式</a:t>
            </a:r>
            <a:r>
              <a:rPr lang="zh-CN" altLang="en-US" sz="2400" dirty="0">
                <a:solidFill>
                  <a:srgbClr val="002060"/>
                </a:solidFill>
              </a:rPr>
              <a:t>1：循环变量赋初始值</a:t>
            </a:r>
          </a:p>
          <a:p>
            <a:pPr marL="0" lvl="1"/>
            <a:r>
              <a:rPr lang="zh-CN" altLang="en-US" sz="2400" dirty="0">
                <a:solidFill>
                  <a:srgbClr val="002060"/>
                </a:solidFill>
              </a:rPr>
              <a:t>表达式2：循环条件</a:t>
            </a:r>
          </a:p>
          <a:p>
            <a:pPr marL="0" lvl="1"/>
            <a:r>
              <a:rPr lang="zh-CN" altLang="en-US" sz="2400" dirty="0">
                <a:solidFill>
                  <a:srgbClr val="002060"/>
                </a:solidFill>
              </a:rPr>
              <a:t>表达式3：循环变量增值</a:t>
            </a:r>
          </a:p>
          <a:p>
            <a:pPr marL="0" lvl="1"/>
            <a:r>
              <a:rPr lang="en-US" altLang="zh-CN" sz="2400">
                <a:solidFill>
                  <a:srgbClr val="002060"/>
                </a:solidFill>
              </a:rPr>
              <a:t>for</a:t>
            </a:r>
            <a:r>
              <a:rPr lang="zh-CN" altLang="en-US" sz="2400">
                <a:solidFill>
                  <a:srgbClr val="002060"/>
                </a:solidFill>
              </a:rPr>
              <a:t>在此的英文含义为</a:t>
            </a:r>
            <a:r>
              <a:rPr lang="en-US" altLang="zh-CN" sz="2400">
                <a:solidFill>
                  <a:srgbClr val="002060"/>
                </a:solidFill>
              </a:rPr>
              <a:t>does it all</a:t>
            </a:r>
            <a:r>
              <a:rPr lang="zh-CN" altLang="en-US" sz="2400">
                <a:solidFill>
                  <a:srgbClr val="002060"/>
                </a:solidFill>
              </a:rPr>
              <a:t>，即全部执行</a:t>
            </a:r>
          </a:p>
          <a:p>
            <a:pPr marL="0" lvl="1"/>
            <a:endParaRPr lang="zh-CN" altLang="zh-CN" sz="2400" dirty="0">
              <a:solidFill>
                <a:srgbClr val="00206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E28DC9-6993-A106-B830-9E9C6038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55" y="715031"/>
            <a:ext cx="5496330" cy="5256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三种循环语句比较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24" y="964904"/>
            <a:ext cx="909935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1.</a:t>
            </a:r>
            <a:r>
              <a:rPr lang="zh-CN" altLang="en-US" sz="2400" b="0">
                <a:latin typeface="+mn-ea"/>
                <a:ea typeface="+mn-ea"/>
              </a:rPr>
              <a:t>三种循环都可以用来处理同一问题，一般情况下它们可以互相代替。</a:t>
            </a: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2.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en-US" sz="2400" b="0">
                <a:latin typeface="+mn-ea"/>
                <a:ea typeface="+mn-ea"/>
              </a:rPr>
              <a:t>和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400" b="0">
                <a:latin typeface="+mn-ea"/>
                <a:ea typeface="+mn-ea"/>
              </a:rPr>
              <a:t>循环是先判断表达式，后执行语句；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do…while</a:t>
            </a:r>
            <a:r>
              <a:rPr lang="zh-CN" altLang="en-US" sz="2400" b="0">
                <a:latin typeface="+mn-ea"/>
                <a:ea typeface="+mn-ea"/>
              </a:rPr>
              <a:t>循环是先执行语句后判断表达式。</a:t>
            </a: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0">
                <a:latin typeface="+mn-ea"/>
                <a:ea typeface="+mn-ea"/>
              </a:rPr>
              <a:t>建议：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1.</a:t>
            </a:r>
            <a:r>
              <a:rPr lang="zh-CN" altLang="en-US" sz="2400" b="0">
                <a:latin typeface="+mn-ea"/>
                <a:ea typeface="+mn-ea"/>
              </a:rPr>
              <a:t>如果有</a:t>
            </a:r>
            <a:r>
              <a:rPr lang="zh-CN" altLang="en-US" sz="2400" b="0">
                <a:solidFill>
                  <a:srgbClr val="FF0000"/>
                </a:solidFill>
                <a:latin typeface="+mn-ea"/>
                <a:ea typeface="+mn-ea"/>
              </a:rPr>
              <a:t>固定次数</a:t>
            </a:r>
            <a:r>
              <a:rPr lang="zh-CN" altLang="en-US" sz="2400" b="0">
                <a:latin typeface="+mn-ea"/>
                <a:ea typeface="+mn-ea"/>
              </a:rPr>
              <a:t>，用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400" b="0">
                <a:latin typeface="+mn-ea"/>
                <a:ea typeface="+mn-ea"/>
              </a:rPr>
              <a:t>循环。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2.</a:t>
            </a:r>
            <a:r>
              <a:rPr lang="zh-CN" altLang="en-US" sz="2400" b="0">
                <a:latin typeface="+mn-ea"/>
                <a:ea typeface="+mn-ea"/>
              </a:rPr>
              <a:t>如果</a:t>
            </a:r>
            <a:r>
              <a:rPr lang="zh-CN" altLang="en-US" sz="2400" b="0">
                <a:solidFill>
                  <a:srgbClr val="FF0000"/>
                </a:solidFill>
                <a:latin typeface="+mn-ea"/>
                <a:ea typeface="+mn-ea"/>
              </a:rPr>
              <a:t>必须执行一次</a:t>
            </a:r>
            <a:r>
              <a:rPr lang="zh-CN" altLang="en-US" sz="2400" b="0">
                <a:latin typeface="+mn-ea"/>
                <a:ea typeface="+mn-ea"/>
              </a:rPr>
              <a:t>，用 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do while</a:t>
            </a:r>
            <a:r>
              <a:rPr lang="zh-CN" altLang="en-US" sz="2400" b="0">
                <a:latin typeface="+mn-ea"/>
                <a:ea typeface="+mn-ea"/>
              </a:rPr>
              <a:t>循环。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3.</a:t>
            </a:r>
            <a:r>
              <a:rPr lang="zh-CN" altLang="en-US" sz="2400" b="0">
                <a:solidFill>
                  <a:srgbClr val="FF0000"/>
                </a:solidFill>
                <a:latin typeface="+mn-ea"/>
                <a:ea typeface="+mn-ea"/>
              </a:rPr>
              <a:t>其他情况</a:t>
            </a:r>
            <a:r>
              <a:rPr lang="zh-CN" altLang="en-US" sz="2400" b="0">
                <a:latin typeface="+mn-ea"/>
                <a:ea typeface="+mn-ea"/>
              </a:rPr>
              <a:t>用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en-US" sz="2400" b="0">
                <a:latin typeface="+mn-ea"/>
                <a:ea typeface="+mn-ea"/>
              </a:rPr>
              <a:t>循环。</a:t>
            </a:r>
          </a:p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80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break</a:t>
              </a:r>
              <a:r>
                <a:rPr lang="zh-CN" altLang="en-US" sz="3200" b="1"/>
                <a:t>关键字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028CE-1182-5D3A-4D00-93818A219435}"/>
              </a:ext>
            </a:extLst>
          </p:cNvPr>
          <p:cNvSpPr txBox="1"/>
          <p:nvPr/>
        </p:nvSpPr>
        <p:spPr>
          <a:xfrm>
            <a:off x="875071" y="979336"/>
            <a:ext cx="104418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2060"/>
                </a:solidFill>
                <a:latin typeface="+mn-ea"/>
              </a:rPr>
              <a:t>功能：</a:t>
            </a:r>
          </a:p>
          <a:p>
            <a:r>
              <a:rPr lang="en-US" altLang="zh-CN" sz="2800">
                <a:solidFill>
                  <a:srgbClr val="002060"/>
                </a:solidFill>
                <a:latin typeface="+mn-ea"/>
              </a:rPr>
              <a:t>1.</a:t>
            </a:r>
            <a:r>
              <a:rPr lang="zh-CN" altLang="en-US" sz="2800">
                <a:solidFill>
                  <a:srgbClr val="002060"/>
                </a:solidFill>
                <a:latin typeface="+mn-ea"/>
              </a:rPr>
              <a:t>用在switch语句中使流程跳出switch结构，继续执行switch语句后面的语句。</a:t>
            </a:r>
          </a:p>
          <a:p>
            <a:r>
              <a:rPr lang="en-US" altLang="zh-CN" sz="2800">
                <a:solidFill>
                  <a:srgbClr val="002060"/>
                </a:solidFill>
                <a:latin typeface="+mn-ea"/>
              </a:rPr>
              <a:t>2.</a:t>
            </a:r>
            <a:r>
              <a:rPr lang="zh-CN" altLang="en-US" sz="2800">
                <a:solidFill>
                  <a:srgbClr val="002060"/>
                </a:solidFill>
                <a:latin typeface="+mn-ea"/>
              </a:rPr>
              <a:t>用在循环体内，迫使当前所在循环立即终止(跳出当前循环体)，继续执行循环体的下一条语句。</a:t>
            </a:r>
            <a:endParaRPr lang="zh-CN" altLang="en-US" sz="28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D844F-0F92-2F38-AAE4-0B63CD518F0D}"/>
              </a:ext>
            </a:extLst>
          </p:cNvPr>
          <p:cNvSpPr/>
          <p:nvPr/>
        </p:nvSpPr>
        <p:spPr>
          <a:xfrm>
            <a:off x="875070" y="3859241"/>
            <a:ext cx="104418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循环退出原因：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条件不满足  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3.retrun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 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break语句不能用于循环语句和switch语句之外的任何其他语句中。</a:t>
            </a:r>
          </a:p>
        </p:txBody>
      </p:sp>
    </p:spTree>
    <p:extLst>
      <p:ext uri="{BB962C8B-B14F-4D97-AF65-F5344CB8AC3E}">
        <p14:creationId xmlns:p14="http://schemas.microsoft.com/office/powerpoint/2010/main" val="179308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continue</a:t>
              </a:r>
              <a:r>
                <a:rPr lang="zh-CN" altLang="en-US" sz="3200" b="1"/>
                <a:t>语句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7AD379-0EDD-47B9-2CE7-7BF40F4D38DE}"/>
              </a:ext>
            </a:extLst>
          </p:cNvPr>
          <p:cNvSpPr/>
          <p:nvPr/>
        </p:nvSpPr>
        <p:spPr>
          <a:xfrm>
            <a:off x="1789202" y="1413063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功能：</a:t>
            </a:r>
            <a:endParaRPr lang="en-US" altLang="zh-CN" sz="3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结束本次循环(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跳过循环体中尚未执行的语句</a:t>
            </a:r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)，接着进行是否执行下一次循环的判定。</a:t>
            </a:r>
          </a:p>
          <a:p>
            <a:endParaRPr lang="en-US" altLang="zh-CN" sz="3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continue和break的区别：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continue只结束本次循环，而非终止整个循环。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break则是结束所在循环，不再进行条件判断。</a:t>
            </a:r>
          </a:p>
        </p:txBody>
      </p:sp>
    </p:spTree>
    <p:extLst>
      <p:ext uri="{BB962C8B-B14F-4D97-AF65-F5344CB8AC3E}">
        <p14:creationId xmlns:p14="http://schemas.microsoft.com/office/powerpoint/2010/main" val="2822631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37938</TotalTime>
  <Words>1248</Words>
  <Application>Microsoft Office PowerPoint</Application>
  <PresentationFormat>宽屏</PresentationFormat>
  <Paragraphs>200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黑体</vt:lpstr>
      <vt:lpstr>微软雅黑</vt:lpstr>
      <vt:lpstr>Arial</vt:lpstr>
      <vt:lpstr>Consolas</vt:lpstr>
      <vt:lpstr>JetBrains Mono</vt:lpstr>
      <vt:lpstr>JetBrains Mono ExtraBold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140</cp:revision>
  <dcterms:created xsi:type="dcterms:W3CDTF">2022-02-13T07:09:00Z</dcterms:created>
  <dcterms:modified xsi:type="dcterms:W3CDTF">2022-09-23T09:18:54Z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