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7" r:id="rId4"/>
    <p:sldId id="530" r:id="rId5"/>
    <p:sldId id="531" r:id="rId6"/>
    <p:sldId id="418" r:id="rId7"/>
    <p:sldId id="564" r:id="rId8"/>
    <p:sldId id="565" r:id="rId9"/>
    <p:sldId id="566" r:id="rId10"/>
    <p:sldId id="532" r:id="rId11"/>
    <p:sldId id="568" r:id="rId12"/>
    <p:sldId id="569" r:id="rId13"/>
    <p:sldId id="570" r:id="rId14"/>
    <p:sldId id="550" r:id="rId15"/>
    <p:sldId id="571" r:id="rId16"/>
    <p:sldId id="578" r:id="rId17"/>
    <p:sldId id="579" r:id="rId18"/>
    <p:sldId id="258" r:id="rId19"/>
    <p:sldId id="491" r:id="rId20"/>
    <p:sldId id="507" r:id="rId21"/>
    <p:sldId id="524" r:id="rId22"/>
    <p:sldId id="572" r:id="rId23"/>
    <p:sldId id="573" r:id="rId24"/>
    <p:sldId id="574" r:id="rId25"/>
    <p:sldId id="552" r:id="rId26"/>
    <p:sldId id="575" r:id="rId27"/>
    <p:sldId id="577" r:id="rId28"/>
    <p:sldId id="582" r:id="rId29"/>
    <p:sldId id="580" r:id="rId30"/>
    <p:sldId id="581" r:id="rId31"/>
    <p:sldId id="558" r:id="rId32"/>
    <p:sldId id="561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continue</a:t>
              </a:r>
              <a:r>
                <a:rPr lang="zh-CN" altLang="en-US" sz="3200" b="1"/>
                <a:t>语句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7AD379-0EDD-47B9-2CE7-7BF40F4D38DE}"/>
              </a:ext>
            </a:extLst>
          </p:cNvPr>
          <p:cNvSpPr/>
          <p:nvPr/>
        </p:nvSpPr>
        <p:spPr>
          <a:xfrm>
            <a:off x="1789202" y="1413063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功能：</a:t>
            </a:r>
            <a:endParaRPr lang="en-US" altLang="zh-CN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结束本次循环(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跳过循环体中尚未执行的语句</a:t>
            </a:r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)，接着进行是否执行下一次循环的判定。</a:t>
            </a:r>
          </a:p>
          <a:p>
            <a:endParaRPr lang="en-US" altLang="zh-CN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2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continue和break的区别：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continue只结束本次循环，而非终止整个循环。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break则是结束所在循环，不再进行条件判断。</a:t>
            </a:r>
          </a:p>
        </p:txBody>
      </p:sp>
    </p:spTree>
    <p:extLst>
      <p:ext uri="{BB962C8B-B14F-4D97-AF65-F5344CB8AC3E}">
        <p14:creationId xmlns:p14="http://schemas.microsoft.com/office/powerpoint/2010/main" val="282263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例题：不被</a:t>
              </a:r>
              <a:r>
                <a:rPr lang="en-US" altLang="zh-CN" sz="3200" b="1"/>
                <a:t>3</a:t>
              </a:r>
              <a:r>
                <a:rPr lang="zh-CN" altLang="en-US" sz="3200" b="1"/>
                <a:t>整除的数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5031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～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之间所有不能被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整除的数。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100 101 103 104 106 107 109 110 112 113 115 116 118 119 121 122 124 125 127 128 130 131 133 134 136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137 139 140 142 143 145 146 148 149 151 152 154 155 157 158 160 161 163 164 166 167 169 170 172 173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175 176 178 179 181 182 184 185 187 188 190 191 193 194 196 197 199 200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935" y="2688312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774FA1-3DB5-4561-1420-278CA872E646}"/>
              </a:ext>
            </a:extLst>
          </p:cNvPr>
          <p:cNvSpPr/>
          <p:nvPr/>
        </p:nvSpPr>
        <p:spPr>
          <a:xfrm>
            <a:off x="1242700" y="1809252"/>
            <a:ext cx="4928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伪代码：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for(从1</a:t>
            </a:r>
            <a:r>
              <a:rPr lang="en-US" altLang="zh-CN" sz="2400" dirty="0">
                <a:solidFill>
                  <a:srgbClr val="002060"/>
                </a:solidFill>
              </a:rPr>
              <a:t>00</a:t>
            </a:r>
            <a:r>
              <a:rPr lang="zh-CN" altLang="en-US" sz="2400" dirty="0">
                <a:solidFill>
                  <a:srgbClr val="002060"/>
                </a:solidFill>
              </a:rPr>
              <a:t>到</a:t>
            </a:r>
            <a:r>
              <a:rPr lang="en-US" altLang="zh-CN" sz="2400" dirty="0">
                <a:solidFill>
                  <a:srgbClr val="002060"/>
                </a:solidFill>
              </a:rPr>
              <a:t>200</a:t>
            </a:r>
            <a:r>
              <a:rPr lang="zh-CN" altLang="en-US" sz="2400" dirty="0">
                <a:solidFill>
                  <a:srgbClr val="002060"/>
                </a:solidFill>
              </a:rPr>
              <a:t>循环)</a:t>
            </a:r>
          </a:p>
          <a:p>
            <a:r>
              <a:rPr lang="zh-CN" altLang="en-US" sz="2400">
                <a:solidFill>
                  <a:srgbClr val="002060"/>
                </a:solidFill>
              </a:rPr>
              <a:t>    如果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zh-CN" altLang="en-US" sz="2400" dirty="0">
                <a:solidFill>
                  <a:srgbClr val="002060"/>
                </a:solidFill>
              </a:rPr>
              <a:t>能够被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r>
              <a:rPr lang="zh-CN" altLang="en-US" sz="2400" dirty="0">
                <a:solidFill>
                  <a:srgbClr val="002060"/>
                </a:solidFill>
              </a:rPr>
              <a:t>整除，跳过，继续取下一个数，不再向下执行</a:t>
            </a:r>
          </a:p>
          <a:p>
            <a:r>
              <a:rPr lang="zh-CN" altLang="en-US" sz="2400">
                <a:solidFill>
                  <a:srgbClr val="002060"/>
                </a:solidFill>
              </a:rPr>
              <a:t>    输出</a:t>
            </a:r>
            <a:r>
              <a:rPr lang="zh-CN" altLang="en-US" sz="2400" dirty="0">
                <a:solidFill>
                  <a:srgbClr val="002060"/>
                </a:solidFill>
              </a:rPr>
              <a:t>不能被</a:t>
            </a:r>
            <a:r>
              <a:rPr lang="en-US" altLang="zh-CN" sz="2400" dirty="0">
                <a:solidFill>
                  <a:srgbClr val="002060"/>
                </a:solidFill>
              </a:rPr>
              <a:t>3</a:t>
            </a:r>
            <a:r>
              <a:rPr lang="zh-CN" altLang="en-US" sz="2400" dirty="0">
                <a:solidFill>
                  <a:srgbClr val="002060"/>
                </a:solidFill>
              </a:rPr>
              <a:t>整除的数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04465C-5DAA-5DDA-DC98-0FF0ED34B7E5}"/>
              </a:ext>
            </a:extLst>
          </p:cNvPr>
          <p:cNvSpPr/>
          <p:nvPr/>
        </p:nvSpPr>
        <p:spPr>
          <a:xfrm>
            <a:off x="7236093" y="1011557"/>
            <a:ext cx="2504865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初始化循环变量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=100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5BF2C765-2B69-47EA-5453-6E9D44FFA2D2}"/>
              </a:ext>
            </a:extLst>
          </p:cNvPr>
          <p:cNvSpPr/>
          <p:nvPr/>
        </p:nvSpPr>
        <p:spPr>
          <a:xfrm>
            <a:off x="7535293" y="1786886"/>
            <a:ext cx="1906463" cy="64807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&lt;=200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ED276847-60C7-5332-4538-0126EA258069}"/>
              </a:ext>
            </a:extLst>
          </p:cNvPr>
          <p:cNvSpPr/>
          <p:nvPr/>
        </p:nvSpPr>
        <p:spPr>
          <a:xfrm>
            <a:off x="7358253" y="2864520"/>
            <a:ext cx="2260544" cy="64807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i%3==0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E019D2-414A-306F-DE6F-05420796C374}"/>
              </a:ext>
            </a:extLst>
          </p:cNvPr>
          <p:cNvSpPr/>
          <p:nvPr/>
        </p:nvSpPr>
        <p:spPr>
          <a:xfrm>
            <a:off x="7598770" y="3906150"/>
            <a:ext cx="1759023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continue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93FC9B-375D-C659-3311-1123DAD36348}"/>
              </a:ext>
            </a:extLst>
          </p:cNvPr>
          <p:cNvSpPr/>
          <p:nvPr/>
        </p:nvSpPr>
        <p:spPr>
          <a:xfrm>
            <a:off x="7629602" y="4727315"/>
            <a:ext cx="1759023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0EBCF0-1E70-98F5-DB4C-F9DEB0495083}"/>
              </a:ext>
            </a:extLst>
          </p:cNvPr>
          <p:cNvSpPr/>
          <p:nvPr/>
        </p:nvSpPr>
        <p:spPr>
          <a:xfrm>
            <a:off x="7804146" y="6155469"/>
            <a:ext cx="116754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结束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1A9488-9FAE-9E6B-1A4C-673DD46DBB5D}"/>
              </a:ext>
            </a:extLst>
          </p:cNvPr>
          <p:cNvSpPr/>
          <p:nvPr/>
        </p:nvSpPr>
        <p:spPr>
          <a:xfrm>
            <a:off x="8033354" y="5327377"/>
            <a:ext cx="93610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++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DCA282-2387-8D73-3FBA-A8346C1DDA2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488525" y="1371597"/>
            <a:ext cx="1" cy="415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5916C5-32CA-9FCF-4CE0-2011129F9F1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88525" y="2434958"/>
            <a:ext cx="0" cy="429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2B29FBC-588A-A96A-26E4-55FFD460135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78282" y="3512592"/>
            <a:ext cx="10243" cy="393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92DAD14-9588-9641-F2D6-306F490AAC51}"/>
              </a:ext>
            </a:extLst>
          </p:cNvPr>
          <p:cNvCxnSpPr>
            <a:cxnSpLocks/>
            <a:stCxn id="15" idx="2"/>
            <a:endCxn id="8" idx="3"/>
          </p:cNvCxnSpPr>
          <p:nvPr/>
        </p:nvCxnSpPr>
        <p:spPr>
          <a:xfrm rot="5400000" flipH="1" flipV="1">
            <a:off x="7183333" y="3428995"/>
            <a:ext cx="3576495" cy="940350"/>
          </a:xfrm>
          <a:prstGeom prst="bentConnector4">
            <a:avLst>
              <a:gd name="adj1" fmla="val -6392"/>
              <a:gd name="adj2" fmla="val 2096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F1BD73D-46CB-27B1-1259-9D23CB1F34EB}"/>
              </a:ext>
            </a:extLst>
          </p:cNvPr>
          <p:cNvSpPr/>
          <p:nvPr/>
        </p:nvSpPr>
        <p:spPr>
          <a:xfrm>
            <a:off x="8462427" y="2457750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是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8C2BA11-EB51-468B-4589-0B1DE86F635D}"/>
              </a:ext>
            </a:extLst>
          </p:cNvPr>
          <p:cNvCxnSpPr>
            <a:stCxn id="9" idx="3"/>
            <a:endCxn id="12" idx="3"/>
          </p:cNvCxnSpPr>
          <p:nvPr/>
        </p:nvCxnSpPr>
        <p:spPr>
          <a:xfrm flipH="1">
            <a:off x="9388625" y="3188556"/>
            <a:ext cx="230172" cy="1718779"/>
          </a:xfrm>
          <a:prstGeom prst="bentConnector3">
            <a:avLst>
              <a:gd name="adj1" fmla="val -1601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22A5C9-5065-9B56-BAC7-63F74A0835E7}"/>
              </a:ext>
            </a:extLst>
          </p:cNvPr>
          <p:cNvSpPr/>
          <p:nvPr/>
        </p:nvSpPr>
        <p:spPr>
          <a:xfrm>
            <a:off x="8462427" y="3482567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C49CFE-E679-B820-E221-E3DE7D384572}"/>
              </a:ext>
            </a:extLst>
          </p:cNvPr>
          <p:cNvSpPr/>
          <p:nvPr/>
        </p:nvSpPr>
        <p:spPr>
          <a:xfrm>
            <a:off x="9494888" y="3188556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BD9B45-4710-C75A-E7EE-500AF21B4073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8501406" y="5087355"/>
            <a:ext cx="7708" cy="2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072B787-4959-00C6-E600-82E14F2B1602}"/>
              </a:ext>
            </a:extLst>
          </p:cNvPr>
          <p:cNvCxnSpPr>
            <a:stCxn id="10" idx="1"/>
            <a:endCxn id="15" idx="1"/>
          </p:cNvCxnSpPr>
          <p:nvPr/>
        </p:nvCxnSpPr>
        <p:spPr>
          <a:xfrm rot="10800000" flipH="1" flipV="1">
            <a:off x="7598770" y="4086169"/>
            <a:ext cx="434584" cy="1421227"/>
          </a:xfrm>
          <a:prstGeom prst="bentConnector3">
            <a:avLst>
              <a:gd name="adj1" fmla="val -526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3162933-9656-6AB4-4250-3B63DF942674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H="1" flipV="1">
            <a:off x="7535292" y="2110921"/>
            <a:ext cx="268853" cy="4224567"/>
          </a:xfrm>
          <a:prstGeom prst="bentConnector3">
            <a:avLst>
              <a:gd name="adj1" fmla="val -2793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98FF10D-C5F0-D5C1-A907-2BBF48D63932}"/>
              </a:ext>
            </a:extLst>
          </p:cNvPr>
          <p:cNvSpPr/>
          <p:nvPr/>
        </p:nvSpPr>
        <p:spPr>
          <a:xfrm>
            <a:off x="6800856" y="2128067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79A8FB-CCF0-9AE5-ADAB-401C33E53210}"/>
              </a:ext>
            </a:extLst>
          </p:cNvPr>
          <p:cNvSpPr/>
          <p:nvPr/>
        </p:nvSpPr>
        <p:spPr>
          <a:xfrm>
            <a:off x="9213512" y="5548647"/>
            <a:ext cx="1107996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继续循环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F3F22F-4BC0-68C6-B24B-A3E4955D38BA}"/>
              </a:ext>
            </a:extLst>
          </p:cNvPr>
          <p:cNvSpPr/>
          <p:nvPr/>
        </p:nvSpPr>
        <p:spPr>
          <a:xfrm>
            <a:off x="6789792" y="2352063"/>
            <a:ext cx="1107996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退出循环</a:t>
            </a:r>
          </a:p>
        </p:txBody>
      </p:sp>
    </p:spTree>
    <p:extLst>
      <p:ext uri="{BB962C8B-B14F-4D97-AF65-F5344CB8AC3E}">
        <p14:creationId xmlns:p14="http://schemas.microsoft.com/office/powerpoint/2010/main" val="357397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87037" y="1284198"/>
            <a:ext cx="10441859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200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continue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208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break vs continue 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9740F2-6319-3148-E9C8-CF233182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67" y="808940"/>
            <a:ext cx="4817833" cy="5752039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E0958D4-D2C1-A71D-8CDD-8A99CE6DD20E}"/>
              </a:ext>
            </a:extLst>
          </p:cNvPr>
          <p:cNvCxnSpPr/>
          <p:nvPr/>
        </p:nvCxnSpPr>
        <p:spPr>
          <a:xfrm>
            <a:off x="4345457" y="2341983"/>
            <a:ext cx="805041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2B2D051-970E-7D76-1D52-71F922E54A5B}"/>
              </a:ext>
            </a:extLst>
          </p:cNvPr>
          <p:cNvCxnSpPr>
            <a:cxnSpLocks/>
          </p:cNvCxnSpPr>
          <p:nvPr/>
        </p:nvCxnSpPr>
        <p:spPr>
          <a:xfrm>
            <a:off x="4345456" y="5414864"/>
            <a:ext cx="138354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BAB728FE-1D06-9A8C-1CDC-9FD8ECDB4590}"/>
              </a:ext>
            </a:extLst>
          </p:cNvPr>
          <p:cNvSpPr/>
          <p:nvPr/>
        </p:nvSpPr>
        <p:spPr>
          <a:xfrm>
            <a:off x="3797559" y="2341984"/>
            <a:ext cx="978710" cy="923730"/>
          </a:xfrm>
          <a:custGeom>
            <a:avLst/>
            <a:gdLst>
              <a:gd name="connsiteX0" fmla="*/ 951723 w 978710"/>
              <a:gd name="connsiteY0" fmla="*/ 0 h 923730"/>
              <a:gd name="connsiteX1" fmla="*/ 858417 w 978710"/>
              <a:gd name="connsiteY1" fmla="*/ 727787 h 923730"/>
              <a:gd name="connsiteX2" fmla="*/ 0 w 978710"/>
              <a:gd name="connsiteY2" fmla="*/ 923730 h 92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710" h="923730">
                <a:moveTo>
                  <a:pt x="951723" y="0"/>
                </a:moveTo>
                <a:cubicBezTo>
                  <a:pt x="984380" y="286916"/>
                  <a:pt x="1017037" y="573832"/>
                  <a:pt x="858417" y="727787"/>
                </a:cubicBezTo>
                <a:cubicBezTo>
                  <a:pt x="699797" y="881742"/>
                  <a:pt x="349898" y="902736"/>
                  <a:pt x="0" y="92373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AA9F6487-EA96-4CA8-C208-119EADD768AD}"/>
              </a:ext>
            </a:extLst>
          </p:cNvPr>
          <p:cNvSpPr/>
          <p:nvPr/>
        </p:nvSpPr>
        <p:spPr>
          <a:xfrm>
            <a:off x="4969255" y="4394718"/>
            <a:ext cx="1804769" cy="1820119"/>
          </a:xfrm>
          <a:custGeom>
            <a:avLst/>
            <a:gdLst>
              <a:gd name="connsiteX0" fmla="*/ 22623 w 1804769"/>
              <a:gd name="connsiteY0" fmla="*/ 1026368 h 1820119"/>
              <a:gd name="connsiteX1" fmla="*/ 31953 w 1804769"/>
              <a:gd name="connsiteY1" fmla="*/ 1371600 h 1820119"/>
              <a:gd name="connsiteX2" fmla="*/ 330533 w 1804769"/>
              <a:gd name="connsiteY2" fmla="*/ 1679511 h 1820119"/>
              <a:gd name="connsiteX3" fmla="*/ 1076982 w 1804769"/>
              <a:gd name="connsiteY3" fmla="*/ 1810139 h 1820119"/>
              <a:gd name="connsiteX4" fmla="*/ 1627488 w 1804769"/>
              <a:gd name="connsiteY4" fmla="*/ 1427584 h 1820119"/>
              <a:gd name="connsiteX5" fmla="*/ 1804769 w 1804769"/>
              <a:gd name="connsiteY5" fmla="*/ 0 h 182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4769" h="1820119">
                <a:moveTo>
                  <a:pt x="22623" y="1026368"/>
                </a:moveTo>
                <a:cubicBezTo>
                  <a:pt x="1629" y="1144555"/>
                  <a:pt x="-19365" y="1262743"/>
                  <a:pt x="31953" y="1371600"/>
                </a:cubicBezTo>
                <a:cubicBezTo>
                  <a:pt x="83271" y="1480457"/>
                  <a:pt x="156362" y="1606421"/>
                  <a:pt x="330533" y="1679511"/>
                </a:cubicBezTo>
                <a:cubicBezTo>
                  <a:pt x="504704" y="1752601"/>
                  <a:pt x="860823" y="1852127"/>
                  <a:pt x="1076982" y="1810139"/>
                </a:cubicBezTo>
                <a:cubicBezTo>
                  <a:pt x="1293141" y="1768151"/>
                  <a:pt x="1506190" y="1729274"/>
                  <a:pt x="1627488" y="1427584"/>
                </a:cubicBezTo>
                <a:cubicBezTo>
                  <a:pt x="1748786" y="1125894"/>
                  <a:pt x="1776777" y="562947"/>
                  <a:pt x="1804769" y="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3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8046078-3A50-2DFB-2E3A-5E1EF19D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75" y="747252"/>
            <a:ext cx="6661248" cy="590338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多重嵌套循环中的</a:t>
              </a:r>
              <a:r>
                <a:rPr lang="en-US" altLang="zh-CN" sz="3200" b="1"/>
                <a:t>break vs continue 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E0958D4-D2C1-A71D-8CDD-8A99CE6DD20E}"/>
              </a:ext>
            </a:extLst>
          </p:cNvPr>
          <p:cNvCxnSpPr/>
          <p:nvPr/>
        </p:nvCxnSpPr>
        <p:spPr>
          <a:xfrm>
            <a:off x="4681360" y="2258008"/>
            <a:ext cx="805041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2B2D051-970E-7D76-1D52-71F922E54A5B}"/>
              </a:ext>
            </a:extLst>
          </p:cNvPr>
          <p:cNvCxnSpPr>
            <a:cxnSpLocks/>
          </p:cNvCxnSpPr>
          <p:nvPr/>
        </p:nvCxnSpPr>
        <p:spPr>
          <a:xfrm>
            <a:off x="4681360" y="5209590"/>
            <a:ext cx="1383540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BAB728FE-1D06-9A8C-1CDC-9FD8ECDB4590}"/>
              </a:ext>
            </a:extLst>
          </p:cNvPr>
          <p:cNvSpPr/>
          <p:nvPr/>
        </p:nvSpPr>
        <p:spPr>
          <a:xfrm>
            <a:off x="4086808" y="2258008"/>
            <a:ext cx="1007706" cy="900939"/>
          </a:xfrm>
          <a:custGeom>
            <a:avLst/>
            <a:gdLst>
              <a:gd name="connsiteX0" fmla="*/ 951723 w 978710"/>
              <a:gd name="connsiteY0" fmla="*/ 0 h 923730"/>
              <a:gd name="connsiteX1" fmla="*/ 858417 w 978710"/>
              <a:gd name="connsiteY1" fmla="*/ 727787 h 923730"/>
              <a:gd name="connsiteX2" fmla="*/ 0 w 978710"/>
              <a:gd name="connsiteY2" fmla="*/ 923730 h 92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710" h="923730">
                <a:moveTo>
                  <a:pt x="951723" y="0"/>
                </a:moveTo>
                <a:cubicBezTo>
                  <a:pt x="984380" y="286916"/>
                  <a:pt x="1017037" y="573832"/>
                  <a:pt x="858417" y="727787"/>
                </a:cubicBezTo>
                <a:cubicBezTo>
                  <a:pt x="699797" y="881742"/>
                  <a:pt x="349898" y="902736"/>
                  <a:pt x="0" y="92373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AA9F6487-EA96-4CA8-C208-119EADD768AD}"/>
              </a:ext>
            </a:extLst>
          </p:cNvPr>
          <p:cNvSpPr/>
          <p:nvPr/>
        </p:nvSpPr>
        <p:spPr>
          <a:xfrm>
            <a:off x="5309118" y="4394719"/>
            <a:ext cx="2099388" cy="1492898"/>
          </a:xfrm>
          <a:custGeom>
            <a:avLst/>
            <a:gdLst>
              <a:gd name="connsiteX0" fmla="*/ 22623 w 1804769"/>
              <a:gd name="connsiteY0" fmla="*/ 1026368 h 1820119"/>
              <a:gd name="connsiteX1" fmla="*/ 31953 w 1804769"/>
              <a:gd name="connsiteY1" fmla="*/ 1371600 h 1820119"/>
              <a:gd name="connsiteX2" fmla="*/ 330533 w 1804769"/>
              <a:gd name="connsiteY2" fmla="*/ 1679511 h 1820119"/>
              <a:gd name="connsiteX3" fmla="*/ 1076982 w 1804769"/>
              <a:gd name="connsiteY3" fmla="*/ 1810139 h 1820119"/>
              <a:gd name="connsiteX4" fmla="*/ 1627488 w 1804769"/>
              <a:gd name="connsiteY4" fmla="*/ 1427584 h 1820119"/>
              <a:gd name="connsiteX5" fmla="*/ 1804769 w 1804769"/>
              <a:gd name="connsiteY5" fmla="*/ 0 h 182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4769" h="1820119">
                <a:moveTo>
                  <a:pt x="22623" y="1026368"/>
                </a:moveTo>
                <a:cubicBezTo>
                  <a:pt x="1629" y="1144555"/>
                  <a:pt x="-19365" y="1262743"/>
                  <a:pt x="31953" y="1371600"/>
                </a:cubicBezTo>
                <a:cubicBezTo>
                  <a:pt x="83271" y="1480457"/>
                  <a:pt x="156362" y="1606421"/>
                  <a:pt x="330533" y="1679511"/>
                </a:cubicBezTo>
                <a:cubicBezTo>
                  <a:pt x="504704" y="1752601"/>
                  <a:pt x="860823" y="1852127"/>
                  <a:pt x="1076982" y="1810139"/>
                </a:cubicBezTo>
                <a:cubicBezTo>
                  <a:pt x="1293141" y="1768151"/>
                  <a:pt x="1506190" y="1729274"/>
                  <a:pt x="1627488" y="1427584"/>
                </a:cubicBezTo>
                <a:cubicBezTo>
                  <a:pt x="1748786" y="1125894"/>
                  <a:pt x="1776777" y="562947"/>
                  <a:pt x="1804769" y="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2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break vs continue 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9B365617-218C-4914-F806-5CBA92803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05677"/>
              </p:ext>
            </p:extLst>
          </p:nvPr>
        </p:nvGraphicFramePr>
        <p:xfrm>
          <a:off x="1195173" y="1337707"/>
          <a:ext cx="9801654" cy="467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218">
                  <a:extLst>
                    <a:ext uri="{9D8B030D-6E8A-4147-A177-3AD203B41FA5}">
                      <a16:colId xmlns:a16="http://schemas.microsoft.com/office/drawing/2014/main" val="2607816493"/>
                    </a:ext>
                  </a:extLst>
                </a:gridCol>
                <a:gridCol w="3267218">
                  <a:extLst>
                    <a:ext uri="{9D8B030D-6E8A-4147-A177-3AD203B41FA5}">
                      <a16:colId xmlns:a16="http://schemas.microsoft.com/office/drawing/2014/main" val="2381751147"/>
                    </a:ext>
                  </a:extLst>
                </a:gridCol>
                <a:gridCol w="3267218">
                  <a:extLst>
                    <a:ext uri="{9D8B030D-6E8A-4147-A177-3AD203B41FA5}">
                      <a16:colId xmlns:a16="http://schemas.microsoft.com/office/drawing/2014/main" val="3123370227"/>
                    </a:ext>
                  </a:extLst>
                </a:gridCol>
              </a:tblGrid>
              <a:tr h="12551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关键字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作用范围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作用功能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298784"/>
                  </a:ext>
                </a:extLst>
              </a:tr>
              <a:tr h="1255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break</a:t>
                      </a:r>
                      <a:endParaRPr lang="zh-CN" altLang="en-US" sz="28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距离关键字最近的循环语句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/>
                        <a:t>退出最近的整个循环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208631"/>
                  </a:ext>
                </a:extLst>
              </a:tr>
              <a:tr h="2166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continue</a:t>
                      </a:r>
                      <a:endParaRPr lang="zh-CN" altLang="en-US" sz="28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/>
                        <a:t>退出最近的单次循环，重新开始下次该循环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83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11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质数（素数）</a:t>
              </a:r>
              <a:r>
                <a:rPr lang="en-US" altLang="zh-CN" sz="3200" b="1"/>
                <a:t> 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413D19-43F5-79E6-8746-8543F648A6C9}"/>
              </a:ext>
            </a:extLst>
          </p:cNvPr>
          <p:cNvSpPr txBox="1"/>
          <p:nvPr/>
        </p:nvSpPr>
        <p:spPr>
          <a:xfrm>
            <a:off x="1198594" y="885882"/>
            <a:ext cx="97948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+mn-ea"/>
              </a:rPr>
              <a:t>质数（</a:t>
            </a:r>
            <a:r>
              <a:rPr lang="en-US" altLang="zh-CN" sz="2400">
                <a:solidFill>
                  <a:srgbClr val="FF0000"/>
                </a:solidFill>
                <a:latin typeface="+mn-ea"/>
              </a:rPr>
              <a:t>Prime number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>
                <a:solidFill>
                  <a:schemeClr val="bg2"/>
                </a:solidFill>
                <a:latin typeface="+mn-ea"/>
              </a:rPr>
              <a:t>，又称</a:t>
            </a:r>
            <a:r>
              <a:rPr lang="zh-CN" altLang="en-US" sz="2400">
                <a:solidFill>
                  <a:srgbClr val="FF0000"/>
                </a:solidFill>
                <a:latin typeface="+mn-ea"/>
              </a:rPr>
              <a:t>素数</a:t>
            </a:r>
            <a:r>
              <a:rPr lang="zh-CN" altLang="en-US" sz="2400">
                <a:solidFill>
                  <a:schemeClr val="bg2"/>
                </a:solidFill>
                <a:latin typeface="+mn-ea"/>
              </a:rPr>
              <a:t>，指在大于</a:t>
            </a:r>
            <a:r>
              <a:rPr lang="en-US" altLang="zh-CN" sz="2400">
                <a:solidFill>
                  <a:schemeClr val="bg2"/>
                </a:solidFill>
                <a:latin typeface="+mn-ea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+mn-ea"/>
              </a:rPr>
              <a:t>的自然数中，除了</a:t>
            </a:r>
            <a:r>
              <a:rPr lang="en-US" altLang="zh-CN" sz="2400">
                <a:solidFill>
                  <a:schemeClr val="bg2"/>
                </a:solidFill>
                <a:latin typeface="+mn-ea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+mn-ea"/>
              </a:rPr>
              <a:t>和该数自身外，无法被其他自然数整除的数（也可定义为只有</a:t>
            </a:r>
            <a:r>
              <a:rPr lang="en-US" altLang="zh-CN" sz="2400">
                <a:solidFill>
                  <a:schemeClr val="bg2"/>
                </a:solidFill>
                <a:latin typeface="+mn-ea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+mn-ea"/>
              </a:rPr>
              <a:t>与该数本身两个正因数的数）。大于</a:t>
            </a:r>
            <a:r>
              <a:rPr lang="en-US" altLang="zh-CN" sz="2400">
                <a:solidFill>
                  <a:schemeClr val="bg2"/>
                </a:solidFill>
                <a:latin typeface="+mn-ea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+mn-ea"/>
              </a:rPr>
              <a:t>的自然数若不是素数，则称之为合数（也称为合成数）。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758D7F-8FAD-B518-67F4-D9DC044D0DEE}"/>
              </a:ext>
            </a:extLst>
          </p:cNvPr>
          <p:cNvSpPr txBox="1"/>
          <p:nvPr/>
        </p:nvSpPr>
        <p:spPr>
          <a:xfrm>
            <a:off x="1123948" y="2509633"/>
            <a:ext cx="97948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bg2"/>
                </a:solidFill>
                <a:latin typeface="+mn-ea"/>
              </a:rPr>
              <a:t>素数被用在杂凑表与伪乱数产生器里，几个公开金钥加密算法，如</a:t>
            </a:r>
            <a:r>
              <a:rPr lang="en-US" altLang="zh-CN" sz="2000">
                <a:solidFill>
                  <a:schemeClr val="bg2"/>
                </a:solidFill>
                <a:latin typeface="+mn-ea"/>
              </a:rPr>
              <a:t>RSA</a:t>
            </a:r>
            <a:r>
              <a:rPr lang="zh-CN" altLang="en-US" sz="2000">
                <a:solidFill>
                  <a:schemeClr val="bg2"/>
                </a:solidFill>
                <a:latin typeface="+mn-ea"/>
              </a:rPr>
              <a:t>与迪菲－赫尔曼金钥交换，都是以大素数为其基础；</a:t>
            </a:r>
            <a:endParaRPr lang="en-US" altLang="zh-CN" sz="2000">
              <a:solidFill>
                <a:schemeClr val="bg2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bg2"/>
                </a:solidFill>
                <a:latin typeface="+mn-ea"/>
              </a:rPr>
              <a:t>在汽车变速箱齿轮的设计上，相邻的两个大小齿轮齿数最好设计成素数，以增加两齿轮内两个相同的齿相遇啮合次数的最小公倍数，可增强耐用度减少故障；</a:t>
            </a:r>
            <a:endParaRPr lang="en-US" altLang="zh-CN" sz="2000">
              <a:solidFill>
                <a:schemeClr val="bg2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bg2"/>
                </a:solidFill>
                <a:latin typeface="+mn-ea"/>
              </a:rPr>
              <a:t>在害虫的生物生长周期与杀虫剂使用之间的关系上，杀虫剂的素数次数的使用也得到了证明。实验表明，素数次数地使用杀虫剂是最合理的：都是使用在害虫繁殖的高潮期，而且害虫很难产生抗药性；</a:t>
            </a:r>
            <a:endParaRPr lang="en-US" altLang="zh-CN" sz="2000">
              <a:solidFill>
                <a:schemeClr val="bg2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bg2"/>
                </a:solidFill>
                <a:latin typeface="+mn-ea"/>
              </a:rPr>
              <a:t>蝉会在地底下以幼虫的形态度过其一生中的大部分时间。周期蝉只会在</a:t>
            </a:r>
            <a:r>
              <a:rPr lang="en-US" altLang="zh-CN" sz="2000">
                <a:solidFill>
                  <a:schemeClr val="bg2"/>
                </a:solidFill>
                <a:latin typeface="+mn-ea"/>
              </a:rPr>
              <a:t>7</a:t>
            </a:r>
            <a:r>
              <a:rPr lang="zh-CN" altLang="en-US" sz="2000">
                <a:solidFill>
                  <a:schemeClr val="bg2"/>
                </a:solidFill>
                <a:latin typeface="+mn-ea"/>
              </a:rPr>
              <a:t>年、</a:t>
            </a:r>
            <a:r>
              <a:rPr lang="en-US" altLang="zh-CN" sz="2000">
                <a:solidFill>
                  <a:schemeClr val="bg2"/>
                </a:solidFill>
                <a:latin typeface="+mn-ea"/>
              </a:rPr>
              <a:t>13</a:t>
            </a:r>
            <a:r>
              <a:rPr lang="zh-CN" altLang="en-US" sz="2000">
                <a:solidFill>
                  <a:schemeClr val="bg2"/>
                </a:solidFill>
                <a:latin typeface="+mn-ea"/>
              </a:rPr>
              <a:t>年或</a:t>
            </a:r>
            <a:r>
              <a:rPr lang="en-US" altLang="zh-CN" sz="2000">
                <a:solidFill>
                  <a:schemeClr val="bg2"/>
                </a:solidFill>
                <a:latin typeface="+mn-ea"/>
              </a:rPr>
              <a:t>17</a:t>
            </a:r>
            <a:r>
              <a:rPr lang="zh-CN" altLang="en-US" sz="2000">
                <a:solidFill>
                  <a:schemeClr val="bg2"/>
                </a:solidFill>
                <a:latin typeface="+mn-ea"/>
              </a:rPr>
              <a:t>年后化蛹，然后从洞穴里出现、飞行、交配、产卵，并在至多数周后死亡。此演化策略的是因为若出现的周期为素数年，掠食者就很难演化成以周期蝉为主食的动物；</a:t>
            </a:r>
            <a:endParaRPr lang="en-US" altLang="zh-CN" sz="2000">
              <a:solidFill>
                <a:schemeClr val="bg2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bg2"/>
                </a:solidFill>
                <a:latin typeface="+mn-ea"/>
              </a:rPr>
              <a:t>以素数形式无规律变化的导弹和鱼雷可以使敌人不易拦截；</a:t>
            </a:r>
          </a:p>
        </p:txBody>
      </p:sp>
    </p:spTree>
    <p:extLst>
      <p:ext uri="{BB962C8B-B14F-4D97-AF65-F5344CB8AC3E}">
        <p14:creationId xmlns:p14="http://schemas.microsoft.com/office/powerpoint/2010/main" val="392811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求能被整除的最小整数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78875"/>
            <a:ext cx="10441859" cy="3477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m,n,a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。其中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m&lt;=n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。求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中（包括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）能被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整除的最小整数，若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中没有能被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整除的数则输出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-1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pt-BR" altLang="zh-CN" sz="2000">
                <a:solidFill>
                  <a:srgbClr val="002060"/>
                </a:solidFill>
                <a:latin typeface="+mj-ea"/>
                <a:ea typeface="+mj-ea"/>
              </a:rPr>
              <a:t>m n a (1&lt;=m</a:t>
            </a:r>
            <a:r>
              <a:rPr lang="zh-CN" altLang="pt-BR" sz="2000">
                <a:solidFill>
                  <a:srgbClr val="002060"/>
                </a:solidFill>
                <a:latin typeface="+mj-ea"/>
                <a:ea typeface="+mj-ea"/>
              </a:rPr>
              <a:t>和</a:t>
            </a:r>
            <a:r>
              <a:rPr lang="pt-BR" altLang="zh-CN" sz="2000">
                <a:solidFill>
                  <a:srgbClr val="002060"/>
                </a:solidFill>
                <a:latin typeface="+mj-ea"/>
                <a:ea typeface="+mj-ea"/>
              </a:rPr>
              <a:t>n&lt;=10</a:t>
            </a:r>
            <a:r>
              <a:rPr lang="zh-CN" altLang="pt-BR" sz="2000">
                <a:solidFill>
                  <a:srgbClr val="002060"/>
                </a:solidFill>
                <a:latin typeface="+mj-ea"/>
                <a:ea typeface="+mj-ea"/>
              </a:rPr>
              <a:t>的</a:t>
            </a:r>
            <a:r>
              <a:rPr lang="pt-BR" altLang="zh-CN" sz="2000">
                <a:solidFill>
                  <a:srgbClr val="002060"/>
                </a:solidFill>
                <a:latin typeface="+mj-ea"/>
                <a:ea typeface="+mj-ea"/>
              </a:rPr>
              <a:t>9</a:t>
            </a:r>
            <a:r>
              <a:rPr lang="zh-CN" altLang="pt-BR" sz="2000">
                <a:solidFill>
                  <a:srgbClr val="002060"/>
                </a:solidFill>
                <a:latin typeface="+mj-ea"/>
                <a:ea typeface="+mj-ea"/>
              </a:rPr>
              <a:t>次方且</a:t>
            </a:r>
            <a:r>
              <a:rPr lang="pt-BR" altLang="zh-CN" sz="2000">
                <a:solidFill>
                  <a:srgbClr val="002060"/>
                </a:solidFill>
                <a:latin typeface="+mj-ea"/>
                <a:ea typeface="+mj-ea"/>
              </a:rPr>
              <a:t>m&lt;=n,1&lt;=a&lt;=100</a:t>
            </a:r>
            <a:r>
              <a:rPr lang="zh-CN" altLang="pt-BR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m~n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能被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整除的最小整数，若其间没有能被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整除的数则输出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-1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7 10 2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200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05F11B-735B-A29F-65E0-D33FBEE8A885}"/>
              </a:ext>
            </a:extLst>
          </p:cNvPr>
          <p:cNvSpPr/>
          <p:nvPr/>
        </p:nvSpPr>
        <p:spPr>
          <a:xfrm>
            <a:off x="3624335" y="2804604"/>
            <a:ext cx="3240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7 10 6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chemeClr val="bg2"/>
                </a:solidFill>
                <a:latin typeface="+mn-ea"/>
                <a:ea typeface="+mn-ea"/>
              </a:rPr>
              <a:t>-1</a:t>
            </a:r>
            <a:endParaRPr lang="zh-CN" altLang="en-US" sz="200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5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25675" y="2151727"/>
            <a:ext cx="9340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第二十课</a:t>
            </a:r>
            <a:endParaRPr lang="en-US" altLang="zh-CN" sz="8000" b="1">
              <a:solidFill>
                <a:schemeClr val="bg1"/>
              </a:solidFill>
            </a:endParaRPr>
          </a:p>
          <a:p>
            <a:pPr algn="ctr"/>
            <a:r>
              <a:rPr lang="en-US" altLang="zh-CN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break</a:t>
            </a:r>
            <a:r>
              <a:rPr lang="zh-CN" altLang="en-US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和</a:t>
            </a:r>
            <a:r>
              <a:rPr lang="en-US" altLang="zh-CN" sz="8000" b="1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continue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242800" y="779472"/>
            <a:ext cx="9706397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m,n,a,i;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cin&gt;&gt;m&gt;&gt;n&gt;&gt;a;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(i=m;i&lt;=n;i++)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(i%a==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(i&gt;n)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cout&lt;&lt;-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96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判断质数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78875"/>
            <a:ext cx="10441859" cy="40626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质数指整数在一个大于</a:t>
            </a:r>
            <a:r>
              <a:rPr lang="en-US" altLang="zh-CN" sz="200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的自然数中，除了</a:t>
            </a:r>
            <a:r>
              <a:rPr lang="en-US" altLang="zh-CN" sz="200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和此整数自身外，没法被其他自然数整除的数。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输入一个正整数，判断其是否为质数。如果是，则输出“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prime”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；否则，输出“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not prime”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无一行一个正整数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2≤n≤107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一行一个字符串。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not prime</a:t>
            </a:r>
            <a:endParaRPr lang="zh-CN" altLang="en-US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>
              <a:solidFill>
                <a:schemeClr val="accent3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0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935" y="2688312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2D0D66-537B-54D6-652D-41EAEB944048}"/>
              </a:ext>
            </a:extLst>
          </p:cNvPr>
          <p:cNvSpPr txBox="1"/>
          <p:nvPr/>
        </p:nvSpPr>
        <p:spPr>
          <a:xfrm>
            <a:off x="1791088" y="1969556"/>
            <a:ext cx="8609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方法一：枚举可能是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的因数的数，统计有多少个因数。如果只有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个因数，那么这个数是质数，否则不是。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方法二：枚举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之间的自然数，如果存在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的因数，那么这个数肯定不是质数，如果不存在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的因数，那么这个数是质数。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7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66278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935" y="2688312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9D59C-8A3E-4576-FD1A-C41BAF1804D3}"/>
              </a:ext>
            </a:extLst>
          </p:cNvPr>
          <p:cNvSpPr txBox="1"/>
          <p:nvPr/>
        </p:nvSpPr>
        <p:spPr>
          <a:xfrm>
            <a:off x="1050488" y="2558075"/>
            <a:ext cx="6155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2060"/>
                </a:solidFill>
              </a:rPr>
              <a:t>伪代码：</a:t>
            </a:r>
          </a:p>
          <a:p>
            <a:r>
              <a:rPr lang="zh-CN" altLang="en-US" sz="1800">
                <a:solidFill>
                  <a:srgbClr val="002060"/>
                </a:solidFill>
              </a:rPr>
              <a:t>for(从</a:t>
            </a:r>
            <a:r>
              <a:rPr lang="en-US" altLang="zh-CN" sz="1800">
                <a:solidFill>
                  <a:srgbClr val="002060"/>
                </a:solidFill>
              </a:rPr>
              <a:t>2</a:t>
            </a:r>
            <a:r>
              <a:rPr lang="zh-CN" altLang="en-US" sz="1800">
                <a:solidFill>
                  <a:srgbClr val="002060"/>
                </a:solidFill>
              </a:rPr>
              <a:t>到</a:t>
            </a:r>
            <a:r>
              <a:rPr lang="en-US" altLang="zh-CN" sz="1800">
                <a:solidFill>
                  <a:srgbClr val="002060"/>
                </a:solidFill>
              </a:rPr>
              <a:t>n-1</a:t>
            </a:r>
            <a:r>
              <a:rPr lang="zh-CN" altLang="en-US" sz="1800">
                <a:solidFill>
                  <a:srgbClr val="002060"/>
                </a:solidFill>
              </a:rPr>
              <a:t>循环)</a:t>
            </a:r>
          </a:p>
          <a:p>
            <a:r>
              <a:rPr lang="zh-CN" altLang="en-US" sz="1800">
                <a:solidFill>
                  <a:srgbClr val="002060"/>
                </a:solidFill>
              </a:rPr>
              <a:t>      如果</a:t>
            </a:r>
            <a:r>
              <a:rPr lang="en-US" altLang="zh-CN" sz="1800">
                <a:solidFill>
                  <a:srgbClr val="002060"/>
                </a:solidFill>
              </a:rPr>
              <a:t>n</a:t>
            </a:r>
            <a:r>
              <a:rPr lang="zh-CN" altLang="en-US" sz="1800">
                <a:solidFill>
                  <a:srgbClr val="002060"/>
                </a:solidFill>
              </a:rPr>
              <a:t>能够被</a:t>
            </a:r>
            <a:r>
              <a:rPr lang="en-US" altLang="zh-CN" sz="1800">
                <a:solidFill>
                  <a:srgbClr val="002060"/>
                </a:solidFill>
              </a:rPr>
              <a:t>i</a:t>
            </a:r>
            <a:r>
              <a:rPr lang="zh-CN" altLang="en-US" sz="1800">
                <a:solidFill>
                  <a:srgbClr val="002060"/>
                </a:solidFill>
              </a:rPr>
              <a:t>整除，输出</a:t>
            </a:r>
            <a:r>
              <a:rPr lang="en-US" altLang="zh-CN" sz="1800">
                <a:solidFill>
                  <a:srgbClr val="002060"/>
                </a:solidFill>
              </a:rPr>
              <a:t>” not prime”</a:t>
            </a:r>
            <a:r>
              <a:rPr lang="zh-CN" altLang="en-US" sz="1800">
                <a:solidFill>
                  <a:srgbClr val="002060"/>
                </a:solidFill>
              </a:rPr>
              <a:t>，停止循环</a:t>
            </a:r>
          </a:p>
          <a:p>
            <a:r>
              <a:rPr lang="zh-CN" altLang="en-US" sz="1800">
                <a:solidFill>
                  <a:srgbClr val="002060"/>
                </a:solidFill>
              </a:rPr>
              <a:t>循环结束，即没有被整除的数，输出</a:t>
            </a:r>
            <a:r>
              <a:rPr lang="en-US" altLang="zh-CN" sz="1800">
                <a:solidFill>
                  <a:srgbClr val="002060"/>
                </a:solidFill>
              </a:rPr>
              <a:t>” prime”</a:t>
            </a:r>
            <a:endParaRPr lang="en-US" altLang="zh-CN" sz="18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E2541-E8DB-2B0E-E030-FD3022C1BAB9}"/>
              </a:ext>
            </a:extLst>
          </p:cNvPr>
          <p:cNvSpPr/>
          <p:nvPr/>
        </p:nvSpPr>
        <p:spPr>
          <a:xfrm>
            <a:off x="8195224" y="950851"/>
            <a:ext cx="2504865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初始化循环变量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=2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284EC88-C7E2-6C1B-3C47-E04A16EBE123}"/>
              </a:ext>
            </a:extLst>
          </p:cNvPr>
          <p:cNvSpPr/>
          <p:nvPr/>
        </p:nvSpPr>
        <p:spPr>
          <a:xfrm>
            <a:off x="8396190" y="1487156"/>
            <a:ext cx="2090248" cy="531431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&lt;=n-1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E97B656E-F79D-8B0D-60A1-A1AC8D3812D4}"/>
              </a:ext>
            </a:extLst>
          </p:cNvPr>
          <p:cNvSpPr/>
          <p:nvPr/>
        </p:nvSpPr>
        <p:spPr>
          <a:xfrm>
            <a:off x="8440669" y="2226025"/>
            <a:ext cx="2013481" cy="491384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n%i</a:t>
            </a:r>
            <a:r>
              <a:rPr lang="en-US" altLang="zh-CN" dirty="0">
                <a:solidFill>
                  <a:srgbClr val="002060"/>
                </a:solidFill>
              </a:rPr>
              <a:t>==0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DD73D4-0170-3ABE-FA54-79801B86BE66}"/>
              </a:ext>
            </a:extLst>
          </p:cNvPr>
          <p:cNvSpPr/>
          <p:nvPr/>
        </p:nvSpPr>
        <p:spPr>
          <a:xfrm>
            <a:off x="8345445" y="2978220"/>
            <a:ext cx="2216123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>
                <a:solidFill>
                  <a:srgbClr val="002060"/>
                </a:solidFill>
              </a:rPr>
              <a:t>” not prime”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C7E0A4-07B6-AB1D-5EC3-E57CAD784617}"/>
              </a:ext>
            </a:extLst>
          </p:cNvPr>
          <p:cNvSpPr/>
          <p:nvPr/>
        </p:nvSpPr>
        <p:spPr>
          <a:xfrm>
            <a:off x="8793462" y="3570760"/>
            <a:ext cx="131572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break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5CB2FB-273C-191A-04DF-E236D1918DA8}"/>
              </a:ext>
            </a:extLst>
          </p:cNvPr>
          <p:cNvSpPr/>
          <p:nvPr/>
        </p:nvSpPr>
        <p:spPr>
          <a:xfrm>
            <a:off x="8862547" y="6214066"/>
            <a:ext cx="116754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结束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FC74B-025B-069B-CB98-5713D5A99698}"/>
              </a:ext>
            </a:extLst>
          </p:cNvPr>
          <p:cNvSpPr/>
          <p:nvPr/>
        </p:nvSpPr>
        <p:spPr>
          <a:xfrm>
            <a:off x="8971080" y="4138115"/>
            <a:ext cx="93610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++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0D72F7B-B3BB-8870-3537-800A2860F67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441314" y="1310891"/>
            <a:ext cx="6343" cy="176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03FC8A-7586-423B-9CC6-FB54A1B6C3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441314" y="2018587"/>
            <a:ext cx="6096" cy="207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02E6C9-A7C7-C2B1-7553-DF915137BC9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447410" y="2717409"/>
            <a:ext cx="6097" cy="260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C927B61-D70C-01A5-FE0E-D0C2CA99FDE6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rot="5400000" flipH="1" flipV="1">
            <a:off x="8590143" y="2601861"/>
            <a:ext cx="2745283" cy="1047306"/>
          </a:xfrm>
          <a:prstGeom prst="bentConnector4">
            <a:avLst>
              <a:gd name="adj1" fmla="val -8327"/>
              <a:gd name="adj2" fmla="val 1790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C83BE75-1C3F-A31D-4DBB-5F8A354D1599}"/>
              </a:ext>
            </a:extLst>
          </p:cNvPr>
          <p:cNvSpPr/>
          <p:nvPr/>
        </p:nvSpPr>
        <p:spPr>
          <a:xfrm>
            <a:off x="9003924" y="1930690"/>
            <a:ext cx="346589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ECE3D35-00AA-CACE-AEA4-DE2F292B1BFB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>
            <a:off x="9907184" y="2471717"/>
            <a:ext cx="546966" cy="1846418"/>
          </a:xfrm>
          <a:prstGeom prst="bentConnector3">
            <a:avLst>
              <a:gd name="adj1" fmla="val -417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E8BC10C-0FC6-0D04-3C87-C2736EBF0B71}"/>
              </a:ext>
            </a:extLst>
          </p:cNvPr>
          <p:cNvSpPr/>
          <p:nvPr/>
        </p:nvSpPr>
        <p:spPr>
          <a:xfrm>
            <a:off x="9001695" y="2630263"/>
            <a:ext cx="30261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ECBF54-08FE-7281-D9E0-E546814F5C2C}"/>
              </a:ext>
            </a:extLst>
          </p:cNvPr>
          <p:cNvSpPr/>
          <p:nvPr/>
        </p:nvSpPr>
        <p:spPr>
          <a:xfrm>
            <a:off x="10199210" y="2438087"/>
            <a:ext cx="31590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B7282F-14BA-6C03-A92E-97E070768FF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451324" y="3338260"/>
            <a:ext cx="2183" cy="23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175894C-F121-2769-1D1F-84AA2B4D20A3}"/>
              </a:ext>
            </a:extLst>
          </p:cNvPr>
          <p:cNvCxnSpPr>
            <a:cxnSpLocks/>
            <a:stCxn id="13" idx="1"/>
            <a:endCxn id="33" idx="1"/>
          </p:cNvCxnSpPr>
          <p:nvPr/>
        </p:nvCxnSpPr>
        <p:spPr>
          <a:xfrm rot="10800000" flipV="1">
            <a:off x="8551392" y="3750779"/>
            <a:ext cx="242070" cy="1396879"/>
          </a:xfrm>
          <a:prstGeom prst="bentConnector3">
            <a:avLst>
              <a:gd name="adj1" fmla="val 5302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699DFB5-FA84-0833-5FEA-15AEA850A2E6}"/>
              </a:ext>
            </a:extLst>
          </p:cNvPr>
          <p:cNvCxnSpPr>
            <a:cxnSpLocks/>
            <a:stCxn id="9" idx="1"/>
            <a:endCxn id="33" idx="1"/>
          </p:cNvCxnSpPr>
          <p:nvPr/>
        </p:nvCxnSpPr>
        <p:spPr>
          <a:xfrm rot="10800000" flipH="1" flipV="1">
            <a:off x="8396190" y="1752871"/>
            <a:ext cx="155202" cy="3394787"/>
          </a:xfrm>
          <a:prstGeom prst="bentConnector3">
            <a:avLst>
              <a:gd name="adj1" fmla="val -5662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9221D9F-A589-8663-90F5-44D9E212724C}"/>
              </a:ext>
            </a:extLst>
          </p:cNvPr>
          <p:cNvSpPr/>
          <p:nvPr/>
        </p:nvSpPr>
        <p:spPr>
          <a:xfrm>
            <a:off x="8008166" y="1403846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2E4059-D7FB-065D-EC22-12B53DE143EB}"/>
              </a:ext>
            </a:extLst>
          </p:cNvPr>
          <p:cNvSpPr/>
          <p:nvPr/>
        </p:nvSpPr>
        <p:spPr>
          <a:xfrm>
            <a:off x="10208933" y="4779006"/>
            <a:ext cx="1107996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继续循环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B60F49-E2D0-03E5-EB93-CFDE3279127F}"/>
              </a:ext>
            </a:extLst>
          </p:cNvPr>
          <p:cNvSpPr/>
          <p:nvPr/>
        </p:nvSpPr>
        <p:spPr>
          <a:xfrm>
            <a:off x="7428497" y="1726710"/>
            <a:ext cx="1107996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退出循环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124D7C-FD2D-1EDA-4CD6-4B494424850E}"/>
              </a:ext>
            </a:extLst>
          </p:cNvPr>
          <p:cNvSpPr/>
          <p:nvPr/>
        </p:nvSpPr>
        <p:spPr>
          <a:xfrm>
            <a:off x="8428954" y="5591192"/>
            <a:ext cx="2034730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>
                <a:solidFill>
                  <a:srgbClr val="002060"/>
                </a:solidFill>
              </a:rPr>
              <a:t>” prime”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174EC7-C643-881B-9F60-256F20A5FB2C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>
            <a:off x="9446319" y="5951232"/>
            <a:ext cx="0" cy="262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19DFA1BC-2EF2-7220-FC7E-FBB2D96173FC}"/>
              </a:ext>
            </a:extLst>
          </p:cNvPr>
          <p:cNvSpPr/>
          <p:nvPr/>
        </p:nvSpPr>
        <p:spPr>
          <a:xfrm>
            <a:off x="8551392" y="4915633"/>
            <a:ext cx="1789854" cy="464051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==n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39AC1BE-F18B-BCFD-DBF2-ADFE682515F5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9446319" y="5379684"/>
            <a:ext cx="0" cy="211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1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66278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935" y="2688312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9D59C-8A3E-4576-FD1A-C41BAF1804D3}"/>
              </a:ext>
            </a:extLst>
          </p:cNvPr>
          <p:cNvSpPr txBox="1"/>
          <p:nvPr/>
        </p:nvSpPr>
        <p:spPr>
          <a:xfrm>
            <a:off x="1753016" y="1749605"/>
            <a:ext cx="54497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2060"/>
                </a:solidFill>
              </a:rPr>
              <a:t>从</a:t>
            </a:r>
            <a:r>
              <a:rPr lang="en-US" altLang="zh-CN" sz="2400">
                <a:solidFill>
                  <a:srgbClr val="002060"/>
                </a:solidFill>
              </a:rPr>
              <a:t>2</a:t>
            </a:r>
            <a:r>
              <a:rPr lang="zh-CN" altLang="en-US" sz="2400">
                <a:solidFill>
                  <a:srgbClr val="002060"/>
                </a:solidFill>
              </a:rPr>
              <a:t>到</a:t>
            </a:r>
            <a:r>
              <a:rPr lang="en-US" altLang="zh-CN" sz="2400">
                <a:solidFill>
                  <a:srgbClr val="002060"/>
                </a:solidFill>
              </a:rPr>
              <a:t>n-1</a:t>
            </a:r>
            <a:r>
              <a:rPr lang="zh-CN" altLang="en-US" sz="2400">
                <a:solidFill>
                  <a:srgbClr val="002060"/>
                </a:solidFill>
              </a:rPr>
              <a:t>循环可以改进为</a:t>
            </a:r>
          </a:p>
          <a:p>
            <a:r>
              <a:rPr lang="zh-CN" altLang="en-US" sz="2400">
                <a:solidFill>
                  <a:srgbClr val="002060"/>
                </a:solidFill>
              </a:rPr>
              <a:t>从</a:t>
            </a:r>
            <a:r>
              <a:rPr lang="en-US" altLang="zh-CN" sz="2400">
                <a:solidFill>
                  <a:srgbClr val="002060"/>
                </a:solidFill>
              </a:rPr>
              <a:t>2</a:t>
            </a:r>
            <a:r>
              <a:rPr lang="zh-CN" altLang="en-US" sz="2400">
                <a:solidFill>
                  <a:srgbClr val="002060"/>
                </a:solidFill>
              </a:rPr>
              <a:t>到</a:t>
            </a:r>
            <a:r>
              <a:rPr lang="en-US" altLang="zh-CN" sz="2400">
                <a:solidFill>
                  <a:srgbClr val="002060"/>
                </a:solidFill>
              </a:rPr>
              <a:t>sqrt(n)</a:t>
            </a:r>
          </a:p>
          <a:p>
            <a:r>
              <a:rPr lang="en-US" altLang="zh-CN" sz="2400">
                <a:solidFill>
                  <a:srgbClr val="002060"/>
                </a:solidFill>
              </a:rPr>
              <a:t>x1*x8</a:t>
            </a:r>
          </a:p>
          <a:p>
            <a:r>
              <a:rPr lang="en-US" altLang="zh-CN" sz="2400">
                <a:solidFill>
                  <a:srgbClr val="002060"/>
                </a:solidFill>
              </a:rPr>
              <a:t>x2*x7</a:t>
            </a:r>
          </a:p>
          <a:p>
            <a:r>
              <a:rPr lang="en-US" altLang="zh-CN" sz="2400">
                <a:solidFill>
                  <a:srgbClr val="002060"/>
                </a:solidFill>
              </a:rPr>
              <a:t>x3*x6</a:t>
            </a:r>
          </a:p>
          <a:p>
            <a:r>
              <a:rPr lang="en-US" altLang="zh-CN" sz="2400">
                <a:solidFill>
                  <a:srgbClr val="002060"/>
                </a:solidFill>
              </a:rPr>
              <a:t>x4*x5</a:t>
            </a:r>
          </a:p>
          <a:p>
            <a:r>
              <a:rPr lang="zh-CN" altLang="en-US" sz="2400">
                <a:solidFill>
                  <a:srgbClr val="002060"/>
                </a:solidFill>
              </a:rPr>
              <a:t>如果非质数，必定是一个大于等于</a:t>
            </a:r>
            <a:r>
              <a:rPr lang="en-US" altLang="zh-CN" sz="2400">
                <a:solidFill>
                  <a:srgbClr val="002060"/>
                </a:solidFill>
              </a:rPr>
              <a:t>sqrt(n)</a:t>
            </a:r>
            <a:r>
              <a:rPr lang="zh-CN" altLang="en-US" sz="2400">
                <a:solidFill>
                  <a:srgbClr val="002060"/>
                </a:solidFill>
              </a:rPr>
              <a:t>和小于等于</a:t>
            </a:r>
            <a:r>
              <a:rPr lang="en-US" altLang="zh-CN" sz="2400">
                <a:solidFill>
                  <a:srgbClr val="002060"/>
                </a:solidFill>
              </a:rPr>
              <a:t>sqrt(n)</a:t>
            </a:r>
            <a:r>
              <a:rPr lang="zh-CN" altLang="en-US" sz="2400">
                <a:solidFill>
                  <a:srgbClr val="002060"/>
                </a:solidFill>
              </a:rPr>
              <a:t>的数的积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E2541-E8DB-2B0E-E030-FD3022C1BAB9}"/>
              </a:ext>
            </a:extLst>
          </p:cNvPr>
          <p:cNvSpPr/>
          <p:nvPr/>
        </p:nvSpPr>
        <p:spPr>
          <a:xfrm>
            <a:off x="8195224" y="950851"/>
            <a:ext cx="2504865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初始化循环变量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=2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284EC88-C7E2-6C1B-3C47-E04A16EBE123}"/>
              </a:ext>
            </a:extLst>
          </p:cNvPr>
          <p:cNvSpPr/>
          <p:nvPr/>
        </p:nvSpPr>
        <p:spPr>
          <a:xfrm>
            <a:off x="8396190" y="1487156"/>
            <a:ext cx="2090248" cy="531431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&lt;=n-1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E97B656E-F79D-8B0D-60A1-A1AC8D3812D4}"/>
              </a:ext>
            </a:extLst>
          </p:cNvPr>
          <p:cNvSpPr/>
          <p:nvPr/>
        </p:nvSpPr>
        <p:spPr>
          <a:xfrm>
            <a:off x="8440669" y="2226025"/>
            <a:ext cx="2013481" cy="491384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n%i</a:t>
            </a:r>
            <a:r>
              <a:rPr lang="en-US" altLang="zh-CN" dirty="0">
                <a:solidFill>
                  <a:srgbClr val="002060"/>
                </a:solidFill>
              </a:rPr>
              <a:t>==0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DD73D4-0170-3ABE-FA54-79801B86BE66}"/>
              </a:ext>
            </a:extLst>
          </p:cNvPr>
          <p:cNvSpPr/>
          <p:nvPr/>
        </p:nvSpPr>
        <p:spPr>
          <a:xfrm>
            <a:off x="8345445" y="2978220"/>
            <a:ext cx="2216123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>
                <a:solidFill>
                  <a:srgbClr val="002060"/>
                </a:solidFill>
              </a:rPr>
              <a:t>” not prime”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C7E0A4-07B6-AB1D-5EC3-E57CAD784617}"/>
              </a:ext>
            </a:extLst>
          </p:cNvPr>
          <p:cNvSpPr/>
          <p:nvPr/>
        </p:nvSpPr>
        <p:spPr>
          <a:xfrm>
            <a:off x="8793462" y="3570760"/>
            <a:ext cx="131572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break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5CB2FB-273C-191A-04DF-E236D1918DA8}"/>
              </a:ext>
            </a:extLst>
          </p:cNvPr>
          <p:cNvSpPr/>
          <p:nvPr/>
        </p:nvSpPr>
        <p:spPr>
          <a:xfrm>
            <a:off x="8862547" y="6214066"/>
            <a:ext cx="116754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结束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FC74B-025B-069B-CB98-5713D5A99698}"/>
              </a:ext>
            </a:extLst>
          </p:cNvPr>
          <p:cNvSpPr/>
          <p:nvPr/>
        </p:nvSpPr>
        <p:spPr>
          <a:xfrm>
            <a:off x="8971080" y="4138115"/>
            <a:ext cx="93610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++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0D72F7B-B3BB-8870-3537-800A2860F67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441314" y="1310891"/>
            <a:ext cx="6343" cy="176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03FC8A-7586-423B-9CC6-FB54A1B6C3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441314" y="2018587"/>
            <a:ext cx="6096" cy="207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02E6C9-A7C7-C2B1-7553-DF915137BC9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447410" y="2717409"/>
            <a:ext cx="6097" cy="260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C927B61-D70C-01A5-FE0E-D0C2CA99FDE6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rot="5400000" flipH="1" flipV="1">
            <a:off x="8590143" y="2601861"/>
            <a:ext cx="2745283" cy="1047306"/>
          </a:xfrm>
          <a:prstGeom prst="bentConnector4">
            <a:avLst>
              <a:gd name="adj1" fmla="val -8327"/>
              <a:gd name="adj2" fmla="val 1790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C83BE75-1C3F-A31D-4DBB-5F8A354D1599}"/>
              </a:ext>
            </a:extLst>
          </p:cNvPr>
          <p:cNvSpPr/>
          <p:nvPr/>
        </p:nvSpPr>
        <p:spPr>
          <a:xfrm>
            <a:off x="9003924" y="1930690"/>
            <a:ext cx="346589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ECE3D35-00AA-CACE-AEA4-DE2F292B1BFB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>
            <a:off x="9907184" y="2471717"/>
            <a:ext cx="546966" cy="1846418"/>
          </a:xfrm>
          <a:prstGeom prst="bentConnector3">
            <a:avLst>
              <a:gd name="adj1" fmla="val -417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E8BC10C-0FC6-0D04-3C87-C2736EBF0B71}"/>
              </a:ext>
            </a:extLst>
          </p:cNvPr>
          <p:cNvSpPr/>
          <p:nvPr/>
        </p:nvSpPr>
        <p:spPr>
          <a:xfrm>
            <a:off x="9001695" y="2630263"/>
            <a:ext cx="30261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ECBF54-08FE-7281-D9E0-E546814F5C2C}"/>
              </a:ext>
            </a:extLst>
          </p:cNvPr>
          <p:cNvSpPr/>
          <p:nvPr/>
        </p:nvSpPr>
        <p:spPr>
          <a:xfrm>
            <a:off x="10199210" y="2438087"/>
            <a:ext cx="315900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B7282F-14BA-6C03-A92E-97E070768FF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451324" y="3338260"/>
            <a:ext cx="2183" cy="23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175894C-F121-2769-1D1F-84AA2B4D20A3}"/>
              </a:ext>
            </a:extLst>
          </p:cNvPr>
          <p:cNvCxnSpPr>
            <a:cxnSpLocks/>
            <a:stCxn id="13" idx="1"/>
            <a:endCxn id="33" idx="1"/>
          </p:cNvCxnSpPr>
          <p:nvPr/>
        </p:nvCxnSpPr>
        <p:spPr>
          <a:xfrm rot="10800000" flipV="1">
            <a:off x="8551392" y="3750779"/>
            <a:ext cx="242070" cy="1396879"/>
          </a:xfrm>
          <a:prstGeom prst="bentConnector3">
            <a:avLst>
              <a:gd name="adj1" fmla="val 5302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699DFB5-FA84-0833-5FEA-15AEA850A2E6}"/>
              </a:ext>
            </a:extLst>
          </p:cNvPr>
          <p:cNvCxnSpPr>
            <a:cxnSpLocks/>
            <a:stCxn id="9" idx="1"/>
            <a:endCxn id="33" idx="1"/>
          </p:cNvCxnSpPr>
          <p:nvPr/>
        </p:nvCxnSpPr>
        <p:spPr>
          <a:xfrm rot="10800000" flipH="1" flipV="1">
            <a:off x="8396190" y="1752871"/>
            <a:ext cx="155202" cy="3394787"/>
          </a:xfrm>
          <a:prstGeom prst="bentConnector3">
            <a:avLst>
              <a:gd name="adj1" fmla="val -5662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9221D9F-A589-8663-90F5-44D9E212724C}"/>
              </a:ext>
            </a:extLst>
          </p:cNvPr>
          <p:cNvSpPr/>
          <p:nvPr/>
        </p:nvSpPr>
        <p:spPr>
          <a:xfrm>
            <a:off x="8008166" y="1403846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2E4059-D7FB-065D-EC22-12B53DE143EB}"/>
              </a:ext>
            </a:extLst>
          </p:cNvPr>
          <p:cNvSpPr/>
          <p:nvPr/>
        </p:nvSpPr>
        <p:spPr>
          <a:xfrm>
            <a:off x="10208933" y="4779006"/>
            <a:ext cx="1107996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继续循环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B60F49-E2D0-03E5-EB93-CFDE3279127F}"/>
              </a:ext>
            </a:extLst>
          </p:cNvPr>
          <p:cNvSpPr/>
          <p:nvPr/>
        </p:nvSpPr>
        <p:spPr>
          <a:xfrm>
            <a:off x="7428497" y="1726710"/>
            <a:ext cx="1107996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退出循环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124D7C-FD2D-1EDA-4CD6-4B494424850E}"/>
              </a:ext>
            </a:extLst>
          </p:cNvPr>
          <p:cNvSpPr/>
          <p:nvPr/>
        </p:nvSpPr>
        <p:spPr>
          <a:xfrm>
            <a:off x="8428954" y="5591192"/>
            <a:ext cx="2034730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>
                <a:solidFill>
                  <a:srgbClr val="002060"/>
                </a:solidFill>
              </a:rPr>
              <a:t>” prime”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174EC7-C643-881B-9F60-256F20A5FB2C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>
            <a:off x="9446319" y="5951232"/>
            <a:ext cx="0" cy="262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19DFA1BC-2EF2-7220-FC7E-FBB2D96173FC}"/>
              </a:ext>
            </a:extLst>
          </p:cNvPr>
          <p:cNvSpPr/>
          <p:nvPr/>
        </p:nvSpPr>
        <p:spPr>
          <a:xfrm>
            <a:off x="8551392" y="4915633"/>
            <a:ext cx="1789854" cy="464051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==n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39AC1BE-F18B-BCFD-DBF2-ADFE682515F5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9446319" y="5379684"/>
            <a:ext cx="0" cy="211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标注 5">
            <a:extLst>
              <a:ext uri="{FF2B5EF4-FFF2-40B4-BE49-F238E27FC236}">
                <a16:creationId xmlns:a16="http://schemas.microsoft.com/office/drawing/2014/main" id="{CE8ED944-6774-95C3-3FB1-43CD5A7F4DDE}"/>
              </a:ext>
            </a:extLst>
          </p:cNvPr>
          <p:cNvSpPr/>
          <p:nvPr/>
        </p:nvSpPr>
        <p:spPr>
          <a:xfrm>
            <a:off x="4788704" y="816176"/>
            <a:ext cx="1224136" cy="387665"/>
          </a:xfrm>
          <a:prstGeom prst="wedgeRoundRectCallout">
            <a:avLst>
              <a:gd name="adj1" fmla="val 289814"/>
              <a:gd name="adj2" fmla="val 152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i*i</a:t>
            </a:r>
            <a:r>
              <a:rPr lang="en-US" altLang="zh-CN" dirty="0">
                <a:solidFill>
                  <a:srgbClr val="002060"/>
                </a:solidFill>
              </a:rPr>
              <a:t>&lt;=n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39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920099" y="779472"/>
            <a:ext cx="8548848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;i&lt;=sqrt(n);i++){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(n%i==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(flag==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"prime"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"not prime"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780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质数的统计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59908"/>
            <a:ext cx="10441859" cy="37240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输入两个正整数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，输出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之间（含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）的所有质数。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一行两个正整数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m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和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2≤m≤n≤104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输出区间内的所有质数。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5 20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5 7 11 13 17 19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chemeClr val="accent3"/>
                </a:solidFill>
                <a:latin typeface="+mj-ea"/>
                <a:ea typeface="+mj-ea"/>
                <a:sym typeface="Arial" panose="020B0604020202020204" pitchFamily="34" charset="0"/>
              </a:rPr>
              <a:t>思路：先用一层循环枚举</a:t>
            </a:r>
            <a:r>
              <a:rPr lang="en-US" altLang="zh-CN" sz="1800">
                <a:solidFill>
                  <a:schemeClr val="accent3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1800">
                <a:solidFill>
                  <a:schemeClr val="accent3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1800">
                <a:solidFill>
                  <a:schemeClr val="accent3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1800">
                <a:solidFill>
                  <a:schemeClr val="accent3"/>
                </a:solidFill>
                <a:latin typeface="+mj-ea"/>
                <a:ea typeface="+mj-ea"/>
                <a:sym typeface="Arial" panose="020B0604020202020204" pitchFamily="34" charset="0"/>
              </a:rPr>
              <a:t>之间的所有整数，然后依次验证这些数是不是质数。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>
              <a:solidFill>
                <a:schemeClr val="accent3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5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  <a:ln w="28575">
              <a:tailEnd type="triangle"/>
            </a:ln>
          </p:spPr>
        </p:pic>
      </p:grp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935" y="2688312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4CB1E7-8B3D-02A7-EF2B-AEF8EDC1D872}"/>
              </a:ext>
            </a:extLst>
          </p:cNvPr>
          <p:cNvSpPr/>
          <p:nvPr/>
        </p:nvSpPr>
        <p:spPr>
          <a:xfrm>
            <a:off x="4203472" y="902504"/>
            <a:ext cx="3082091" cy="360040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定义变量</a:t>
            </a:r>
            <a:r>
              <a:rPr lang="en-US" altLang="zh-CN" dirty="0" err="1">
                <a:solidFill>
                  <a:srgbClr val="002060"/>
                </a:solidFill>
              </a:rPr>
              <a:t>m,n</a:t>
            </a:r>
            <a:r>
              <a:rPr lang="en-US" altLang="zh-CN" dirty="0">
                <a:solidFill>
                  <a:srgbClr val="002060"/>
                </a:solidFill>
              </a:rPr>
              <a:t>,</a:t>
            </a:r>
            <a:r>
              <a:rPr lang="zh-CN" altLang="en-US" dirty="0">
                <a:solidFill>
                  <a:srgbClr val="002060"/>
                </a:solidFill>
              </a:rPr>
              <a:t>获取输入数据</a:t>
            </a:r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2E88C4B4-5228-F797-5182-7A20C85CBDDC}"/>
              </a:ext>
            </a:extLst>
          </p:cNvPr>
          <p:cNvSpPr/>
          <p:nvPr/>
        </p:nvSpPr>
        <p:spPr>
          <a:xfrm>
            <a:off x="4707528" y="1684488"/>
            <a:ext cx="2089290" cy="461968"/>
          </a:xfrm>
          <a:prstGeom prst="flowChartDecision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&lt;=n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55DF85-B756-640C-D3C1-2241CF56BD86}"/>
              </a:ext>
            </a:extLst>
          </p:cNvPr>
          <p:cNvSpPr/>
          <p:nvPr/>
        </p:nvSpPr>
        <p:spPr>
          <a:xfrm>
            <a:off x="5139576" y="6231096"/>
            <a:ext cx="1167544" cy="360040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结束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0159B3-6B7A-DBEC-DD5B-DE83472E94F0}"/>
              </a:ext>
            </a:extLst>
          </p:cNvPr>
          <p:cNvSpPr/>
          <p:nvPr/>
        </p:nvSpPr>
        <p:spPr>
          <a:xfrm>
            <a:off x="5291705" y="5141684"/>
            <a:ext cx="936104" cy="360040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++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873364-62CF-50B9-806B-0D4FC0F9411F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744518" y="1262544"/>
            <a:ext cx="7655" cy="421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4EA8983-B5AB-8B50-6E43-FF361AB2A0BE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5752173" y="2146456"/>
            <a:ext cx="1655" cy="43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CC600C4-E882-1B9E-9579-CBE694BBE2A1}"/>
              </a:ext>
            </a:extLst>
          </p:cNvPr>
          <p:cNvCxnSpPr>
            <a:cxnSpLocks/>
            <a:stCxn id="31" idx="2"/>
            <a:endCxn id="28" idx="3"/>
          </p:cNvCxnSpPr>
          <p:nvPr/>
        </p:nvCxnSpPr>
        <p:spPr>
          <a:xfrm rot="5400000" flipH="1" flipV="1">
            <a:off x="4485161" y="3190067"/>
            <a:ext cx="3586252" cy="1037061"/>
          </a:xfrm>
          <a:prstGeom prst="bentConnector4">
            <a:avLst>
              <a:gd name="adj1" fmla="val -6374"/>
              <a:gd name="adj2" fmla="val 1771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33495F5-7EDE-2911-2DD6-C0B4B18E27F1}"/>
              </a:ext>
            </a:extLst>
          </p:cNvPr>
          <p:cNvSpPr/>
          <p:nvPr/>
        </p:nvSpPr>
        <p:spPr>
          <a:xfrm>
            <a:off x="5332847" y="2200524"/>
            <a:ext cx="4154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是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27F300B9-E2A2-49F1-3214-FCA27D918DE0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>
          <a:xfrm rot="10800000" flipH="1" flipV="1">
            <a:off x="4707528" y="1915472"/>
            <a:ext cx="432048" cy="4495644"/>
          </a:xfrm>
          <a:prstGeom prst="bentConnector3">
            <a:avLst>
              <a:gd name="adj1" fmla="val -2186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43F8CAD-2496-3A58-E8C4-972537B27227}"/>
              </a:ext>
            </a:extLst>
          </p:cNvPr>
          <p:cNvSpPr/>
          <p:nvPr/>
        </p:nvSpPr>
        <p:spPr>
          <a:xfrm>
            <a:off x="3748562" y="19154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19E3EAA-A70B-7FF9-C337-6AF7BDE58C9F}"/>
              </a:ext>
            </a:extLst>
          </p:cNvPr>
          <p:cNvSpPr/>
          <p:nvPr/>
        </p:nvSpPr>
        <p:spPr>
          <a:xfrm>
            <a:off x="6498428" y="53808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继续循环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08BCAB-B743-E07A-E6F9-062B9A23F3A5}"/>
              </a:ext>
            </a:extLst>
          </p:cNvPr>
          <p:cNvSpPr/>
          <p:nvPr/>
        </p:nvSpPr>
        <p:spPr>
          <a:xfrm>
            <a:off x="3741960" y="2207898"/>
            <a:ext cx="110799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退出循环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B18A3F-4971-98BE-7480-B98CB5A7AAD9}"/>
              </a:ext>
            </a:extLst>
          </p:cNvPr>
          <p:cNvSpPr/>
          <p:nvPr/>
        </p:nvSpPr>
        <p:spPr>
          <a:xfrm>
            <a:off x="4454218" y="2584604"/>
            <a:ext cx="2599219" cy="360040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for(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r>
              <a:rPr lang="zh-CN" altLang="en-US">
                <a:solidFill>
                  <a:srgbClr val="002060"/>
                </a:solidFill>
              </a:rPr>
              <a:t>到</a:t>
            </a:r>
            <a:r>
              <a:rPr lang="en-US" altLang="zh-CN">
                <a:solidFill>
                  <a:srgbClr val="002060"/>
                </a:solidFill>
              </a:rPr>
              <a:t>sqrt(i)</a:t>
            </a:r>
            <a:r>
              <a:rPr lang="zh-CN" altLang="en-US">
                <a:solidFill>
                  <a:srgbClr val="002060"/>
                </a:solidFill>
              </a:rPr>
              <a:t>循环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06124E8-B356-68D4-2637-9BE894CFBC6B}"/>
              </a:ext>
            </a:extLst>
          </p:cNvPr>
          <p:cNvSpPr/>
          <p:nvPr/>
        </p:nvSpPr>
        <p:spPr>
          <a:xfrm>
            <a:off x="5002044" y="4464770"/>
            <a:ext cx="1500256" cy="360040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输出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</a:p>
        </p:txBody>
      </p: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E56B6B74-D061-A935-1939-FF7543D4CDF5}"/>
              </a:ext>
            </a:extLst>
          </p:cNvPr>
          <p:cNvSpPr/>
          <p:nvPr/>
        </p:nvSpPr>
        <p:spPr>
          <a:xfrm>
            <a:off x="4408210" y="3272999"/>
            <a:ext cx="2687925" cy="691557"/>
          </a:xfrm>
          <a:prstGeom prst="flowChartDecision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判断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是否为质数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53746F3-7A19-03B5-2894-DB0C02A412A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5752173" y="2944644"/>
            <a:ext cx="1655" cy="328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D895DB6-9329-C418-07CA-6790D79CBFB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flipH="1">
            <a:off x="5752172" y="3964556"/>
            <a:ext cx="1" cy="500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BF2BB65-8D63-4DE7-ED4F-A9D4D9399614}"/>
              </a:ext>
            </a:extLst>
          </p:cNvPr>
          <p:cNvCxnSpPr>
            <a:stCxn id="41" idx="2"/>
            <a:endCxn id="31" idx="0"/>
          </p:cNvCxnSpPr>
          <p:nvPr/>
        </p:nvCxnSpPr>
        <p:spPr>
          <a:xfrm>
            <a:off x="5752172" y="4824810"/>
            <a:ext cx="7585" cy="316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35">
            <a:extLst>
              <a:ext uri="{FF2B5EF4-FFF2-40B4-BE49-F238E27FC236}">
                <a16:creationId xmlns:a16="http://schemas.microsoft.com/office/drawing/2014/main" id="{4CFDE44D-DB0F-288C-FDBE-8AA2E93D5384}"/>
              </a:ext>
            </a:extLst>
          </p:cNvPr>
          <p:cNvCxnSpPr>
            <a:cxnSpLocks/>
            <a:stCxn id="42" idx="1"/>
            <a:endCxn id="31" idx="1"/>
          </p:cNvCxnSpPr>
          <p:nvPr/>
        </p:nvCxnSpPr>
        <p:spPr>
          <a:xfrm rot="10800000" flipH="1" flipV="1">
            <a:off x="4408209" y="3618778"/>
            <a:ext cx="883495" cy="1702926"/>
          </a:xfrm>
          <a:prstGeom prst="bentConnector3">
            <a:avLst>
              <a:gd name="adj1" fmla="val -258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70F014E-8528-1402-F424-B501192DBB71}"/>
              </a:ext>
            </a:extLst>
          </p:cNvPr>
          <p:cNvSpPr/>
          <p:nvPr/>
        </p:nvSpPr>
        <p:spPr>
          <a:xfrm>
            <a:off x="5761653" y="4025260"/>
            <a:ext cx="4154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是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4A42231-CA2F-1800-ADD5-630F9C735105}"/>
              </a:ext>
            </a:extLst>
          </p:cNvPr>
          <p:cNvSpPr/>
          <p:nvPr/>
        </p:nvSpPr>
        <p:spPr>
          <a:xfrm>
            <a:off x="4347488" y="3782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521727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709331" y="747251"/>
            <a:ext cx="8773335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m,n;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x=m;x&lt;=n;x++){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判断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是否为质数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;i&lt;=sqrt(x);i++){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(x%i==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flag=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(flag==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cout&lt;&lt;x&lt;&lt;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     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61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质因数分解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78875"/>
            <a:ext cx="10441859" cy="37240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已知正整数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是两个不同的质数的乘积，试求出两者中较大的那个质数。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输出一个正整数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p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，即较大的那个质数。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800">
                <a:solidFill>
                  <a:schemeClr val="accent3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 sz="1800">
              <a:solidFill>
                <a:schemeClr val="accent3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>
              <a:solidFill>
                <a:schemeClr val="accent3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751693" y="2071176"/>
            <a:ext cx="7975301" cy="326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掌握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break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和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continue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的用法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利用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break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和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continue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解答相应题目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质数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素数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相关问题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809203" y="715031"/>
            <a:ext cx="10441859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(n%i==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cout&lt;&lt;n/i;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 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40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课堂总结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26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305957" y="1676238"/>
            <a:ext cx="8096051" cy="325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break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与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continue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的使用方法？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break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与</a:t>
            </a:r>
            <a:r>
              <a:rPr lang="en-US" altLang="zh-CN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continue</a:t>
            </a: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的异同？</a:t>
            </a:r>
            <a:endParaRPr lang="en-US" altLang="zh-CN" sz="3600" b="1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如何判断一个整数是质数？</a:t>
            </a:r>
            <a:endParaRPr lang="en-US" altLang="zh-CN" sz="3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/>
                <a:t>break</a:t>
              </a:r>
              <a:r>
                <a:rPr lang="zh-CN" altLang="en-US" sz="3200" b="1"/>
                <a:t>关键字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028CE-1182-5D3A-4D00-93818A219435}"/>
              </a:ext>
            </a:extLst>
          </p:cNvPr>
          <p:cNvSpPr txBox="1"/>
          <p:nvPr/>
        </p:nvSpPr>
        <p:spPr>
          <a:xfrm>
            <a:off x="875071" y="979336"/>
            <a:ext cx="104418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2060"/>
                </a:solidFill>
                <a:latin typeface="+mn-ea"/>
              </a:rPr>
              <a:t>功能：</a:t>
            </a:r>
          </a:p>
          <a:p>
            <a:r>
              <a:rPr lang="en-US" altLang="zh-CN" sz="2800">
                <a:solidFill>
                  <a:srgbClr val="002060"/>
                </a:solidFill>
                <a:latin typeface="+mn-ea"/>
              </a:rPr>
              <a:t>1.</a:t>
            </a:r>
            <a:r>
              <a:rPr lang="zh-CN" altLang="en-US" sz="2800">
                <a:solidFill>
                  <a:srgbClr val="002060"/>
                </a:solidFill>
                <a:latin typeface="+mn-ea"/>
              </a:rPr>
              <a:t>用在switch语句中使流程跳出switch结构，继续执行switch语句后面的语句。</a:t>
            </a:r>
          </a:p>
          <a:p>
            <a:r>
              <a:rPr lang="en-US" altLang="zh-CN" sz="2800">
                <a:solidFill>
                  <a:srgbClr val="002060"/>
                </a:solidFill>
                <a:latin typeface="+mn-ea"/>
              </a:rPr>
              <a:t>2.</a:t>
            </a:r>
            <a:r>
              <a:rPr lang="zh-CN" altLang="en-US" sz="2800">
                <a:solidFill>
                  <a:srgbClr val="002060"/>
                </a:solidFill>
                <a:latin typeface="+mn-ea"/>
              </a:rPr>
              <a:t>用在循环体内，迫使当前所在循环立即终止(跳出当前循环体)，继续执行循环体的下一条语句。</a:t>
            </a:r>
            <a:endParaRPr lang="zh-CN" altLang="en-US" sz="28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D844F-0F92-2F38-AAE4-0B63CD518F0D}"/>
              </a:ext>
            </a:extLst>
          </p:cNvPr>
          <p:cNvSpPr/>
          <p:nvPr/>
        </p:nvSpPr>
        <p:spPr>
          <a:xfrm>
            <a:off x="875070" y="3859241"/>
            <a:ext cx="104418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循环退出原因：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条件不满足  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3.retrun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 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break语句不能用于循环语句和switch语句之外的任何其他语句中。</a:t>
            </a:r>
          </a:p>
        </p:txBody>
      </p:sp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例题</a:t>
              </a:r>
              <a:r>
                <a:rPr lang="en-US" altLang="zh-CN" sz="3200" b="1"/>
                <a:t>1</a:t>
              </a:r>
              <a:r>
                <a:rPr lang="zh-CN" altLang="en-US" sz="3200" b="1"/>
                <a:t>：符合条件的最小</a:t>
              </a:r>
              <a:r>
                <a:rPr lang="en-US" altLang="zh-CN" sz="3200" b="1"/>
                <a:t>x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842BE3-54B6-BE9A-EB30-3167FE8A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除以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余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，除以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余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，除以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余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。问符合条件的最小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x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一行，一个整数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52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题目分析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935" y="2688312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1FA2BE-66E4-7568-6440-B8E4EF823909}"/>
              </a:ext>
            </a:extLst>
          </p:cNvPr>
          <p:cNvSpPr/>
          <p:nvPr/>
        </p:nvSpPr>
        <p:spPr>
          <a:xfrm>
            <a:off x="1252616" y="1949648"/>
            <a:ext cx="5396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伪代码：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for(从最小的1一直向上列举)</a:t>
            </a:r>
          </a:p>
          <a:p>
            <a:pPr lvl="1"/>
            <a:r>
              <a:rPr lang="zh-CN" altLang="en-US" sz="2400">
                <a:solidFill>
                  <a:srgbClr val="002060"/>
                </a:solidFill>
                <a:latin typeface="+mn-ea"/>
              </a:rPr>
              <a:t>    如果</a:t>
            </a:r>
            <a:r>
              <a:rPr lang="en-US" altLang="zh-CN" sz="2400">
                <a:solidFill>
                  <a:srgbClr val="002060"/>
                </a:solidFill>
                <a:latin typeface="+mn-ea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除以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余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并且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en-US" altLang="zh-CN" sz="2400">
                <a:solidFill>
                  <a:srgbClr val="002060"/>
                </a:solidFill>
                <a:latin typeface="+mn-ea"/>
              </a:rPr>
              <a:t>        x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除以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余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并且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en-US" altLang="zh-CN" sz="2400">
                <a:solidFill>
                  <a:srgbClr val="002060"/>
                </a:solidFill>
                <a:latin typeface="+mn-ea"/>
              </a:rPr>
              <a:t>        x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除以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7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余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3</a:t>
            </a:r>
            <a:endParaRPr lang="zh-CN" altLang="en-US" sz="24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zh-CN" altLang="en-US" sz="2400">
                <a:solidFill>
                  <a:srgbClr val="002060"/>
                </a:solidFill>
                <a:latin typeface="+mn-ea"/>
              </a:rPr>
              <a:t>    则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找到满足条件的数，输出结果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en-US" altLang="zh-CN" sz="2400">
                <a:solidFill>
                  <a:srgbClr val="002060"/>
                </a:solidFill>
                <a:latin typeface="+mn-ea"/>
              </a:rPr>
              <a:t>    </a:t>
            </a:r>
            <a:r>
              <a:rPr lang="zh-CN" altLang="en-US" sz="2400">
                <a:solidFill>
                  <a:srgbClr val="002060"/>
                </a:solidFill>
                <a:latin typeface="+mn-ea"/>
              </a:rPr>
              <a:t>停止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查找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CC3D0F-9C1B-E280-695A-6E6159793594}"/>
              </a:ext>
            </a:extLst>
          </p:cNvPr>
          <p:cNvSpPr/>
          <p:nvPr/>
        </p:nvSpPr>
        <p:spPr>
          <a:xfrm>
            <a:off x="7157746" y="1167436"/>
            <a:ext cx="2723371" cy="3600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初始化</a:t>
            </a:r>
            <a:r>
              <a:rPr lang="zh-CN" altLang="en-US">
                <a:solidFill>
                  <a:schemeClr val="bg2"/>
                </a:solidFill>
              </a:rPr>
              <a:t>循环变量</a:t>
            </a:r>
            <a:r>
              <a:rPr lang="en-US" altLang="zh-CN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=1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0" name="流程图: 决策 49">
            <a:extLst>
              <a:ext uri="{FF2B5EF4-FFF2-40B4-BE49-F238E27FC236}">
                <a16:creationId xmlns:a16="http://schemas.microsoft.com/office/drawing/2014/main" id="{4595D1B7-0B93-3982-426A-90D6FD1850B9}"/>
              </a:ext>
            </a:extLst>
          </p:cNvPr>
          <p:cNvSpPr/>
          <p:nvPr/>
        </p:nvSpPr>
        <p:spPr>
          <a:xfrm>
            <a:off x="7344845" y="1809252"/>
            <a:ext cx="2347734" cy="648072"/>
          </a:xfrm>
          <a:prstGeom prst="flowChartDecision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无条件</a:t>
            </a:r>
          </a:p>
        </p:txBody>
      </p: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A48B014E-D3FE-3C08-0E2B-B89CE164572D}"/>
              </a:ext>
            </a:extLst>
          </p:cNvPr>
          <p:cNvSpPr/>
          <p:nvPr/>
        </p:nvSpPr>
        <p:spPr>
          <a:xfrm>
            <a:off x="6640525" y="2820424"/>
            <a:ext cx="3756374" cy="936104"/>
          </a:xfrm>
          <a:prstGeom prst="flowChartDecision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/>
                </a:solidFill>
              </a:rPr>
              <a:t>i%3==1&amp;&amp;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</a:rPr>
              <a:t>i%5==2&amp;&amp;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</a:rPr>
              <a:t>i%7==3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1E3CC9-A478-CCAE-64F1-D6B9AC52316B}"/>
              </a:ext>
            </a:extLst>
          </p:cNvPr>
          <p:cNvSpPr/>
          <p:nvPr/>
        </p:nvSpPr>
        <p:spPr>
          <a:xfrm>
            <a:off x="7371696" y="4068661"/>
            <a:ext cx="2294033" cy="3600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输出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zh-CN" altLang="en-US" dirty="0">
                <a:solidFill>
                  <a:schemeClr val="bg2"/>
                </a:solidFill>
              </a:rPr>
              <a:t>的值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836F52-ECD4-CC45-E81E-52D54631ABCD}"/>
              </a:ext>
            </a:extLst>
          </p:cNvPr>
          <p:cNvSpPr/>
          <p:nvPr/>
        </p:nvSpPr>
        <p:spPr>
          <a:xfrm>
            <a:off x="7371695" y="4824659"/>
            <a:ext cx="2294033" cy="3600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zh-CN" altLang="en-US" dirty="0">
                <a:solidFill>
                  <a:schemeClr val="bg2"/>
                </a:solidFill>
              </a:rPr>
              <a:t>跳出循环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70C4F5C-2DC8-8FE5-1662-851ACD5A69BF}"/>
              </a:ext>
            </a:extLst>
          </p:cNvPr>
          <p:cNvSpPr/>
          <p:nvPr/>
        </p:nvSpPr>
        <p:spPr>
          <a:xfrm>
            <a:off x="7757384" y="5518538"/>
            <a:ext cx="1522654" cy="3600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结束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F1E7ABC-E7B8-4550-9B1F-20CE32221BB9}"/>
              </a:ext>
            </a:extLst>
          </p:cNvPr>
          <p:cNvSpPr/>
          <p:nvPr/>
        </p:nvSpPr>
        <p:spPr>
          <a:xfrm>
            <a:off x="10186316" y="2449286"/>
            <a:ext cx="1220821" cy="3600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++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8EE9458-63DC-1B10-464B-90C20AC56566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8518712" y="1527476"/>
            <a:ext cx="720" cy="281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6DDB300-21DA-4FFE-E750-150F7E4DAA9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8518712" y="2457324"/>
            <a:ext cx="0" cy="363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BDD2CA6-8CEB-FA79-EF64-E11DFA6A8195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8518712" y="3756528"/>
            <a:ext cx="1" cy="31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B6DA8AA-90EA-1610-44C7-3EA83A53D2C4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8518712" y="4428701"/>
            <a:ext cx="1" cy="39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8B9AF5D-6EDC-C974-8401-968B771C4FC9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flipH="1">
            <a:off x="8518711" y="5184699"/>
            <a:ext cx="1" cy="333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5DD3240-3CA2-4C14-AE44-E74618C50267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 flipV="1">
            <a:off x="10396899" y="2809326"/>
            <a:ext cx="399828" cy="4791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48D72CF-68E3-FA50-410A-2B325A2F84C7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rot="16200000" flipV="1">
            <a:off x="10086654" y="1739213"/>
            <a:ext cx="315998" cy="11041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9CA1978-391E-8429-479B-9A0362981682}"/>
              </a:ext>
            </a:extLst>
          </p:cNvPr>
          <p:cNvSpPr/>
          <p:nvPr/>
        </p:nvSpPr>
        <p:spPr>
          <a:xfrm>
            <a:off x="8106153" y="2451178"/>
            <a:ext cx="54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4433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87037" y="1284198"/>
            <a:ext cx="10441859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&amp;&amp;i%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cout&lt;&lt;i;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62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例题</a:t>
              </a:r>
              <a:r>
                <a:rPr lang="en-US" altLang="zh-CN" sz="3200" b="1"/>
                <a:t>2</a:t>
              </a:r>
              <a:r>
                <a:rPr lang="zh-CN" altLang="en-US" sz="3200" b="1"/>
                <a:t>：程序阅读答出运行结果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A5099C-4EBF-E5C4-F896-51474D2DE6A1}"/>
              </a:ext>
            </a:extLst>
          </p:cNvPr>
          <p:cNvSpPr txBox="1"/>
          <p:nvPr/>
        </p:nvSpPr>
        <p:spPr>
          <a:xfrm>
            <a:off x="875070" y="948057"/>
            <a:ext cx="3911535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;i&gt;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;i--)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cout&lt;&lt;i&lt;&lt;endl;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E58BA-BB34-F738-70C5-9BBCD652BDAF}"/>
              </a:ext>
            </a:extLst>
          </p:cNvPr>
          <p:cNvSpPr txBox="1"/>
          <p:nvPr/>
        </p:nvSpPr>
        <p:spPr>
          <a:xfrm>
            <a:off x="5716554" y="948057"/>
            <a:ext cx="3911535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;i&gt;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;i--)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&lt;&lt;endl;    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 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cout&lt;&lt;i&lt;&lt;endl;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b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5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37327</TotalTime>
  <Words>2247</Words>
  <Application>Microsoft Office PowerPoint</Application>
  <PresentationFormat>宽屏</PresentationFormat>
  <Paragraphs>376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黑体</vt:lpstr>
      <vt:lpstr>微软雅黑</vt:lpstr>
      <vt:lpstr>Arial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136</cp:revision>
  <dcterms:created xsi:type="dcterms:W3CDTF">2022-02-13T07:09:00Z</dcterms:created>
  <dcterms:modified xsi:type="dcterms:W3CDTF">2022-09-16T07:20:26Z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