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77" r:id="rId4"/>
    <p:sldId id="258" r:id="rId5"/>
    <p:sldId id="394" r:id="rId6"/>
    <p:sldId id="433" r:id="rId7"/>
    <p:sldId id="418" r:id="rId8"/>
    <p:sldId id="438" r:id="rId9"/>
    <p:sldId id="469" r:id="rId10"/>
    <p:sldId id="470" r:id="rId11"/>
    <p:sldId id="471" r:id="rId12"/>
    <p:sldId id="474" r:id="rId13"/>
    <p:sldId id="475" r:id="rId14"/>
    <p:sldId id="472" r:id="rId15"/>
    <p:sldId id="415" r:id="rId16"/>
    <p:sldId id="468" r:id="rId17"/>
    <p:sldId id="456" r:id="rId18"/>
    <p:sldId id="476" r:id="rId19"/>
    <p:sldId id="259" r:id="rId20"/>
    <p:sldId id="450" r:id="rId21"/>
    <p:sldId id="342" r:id="rId22"/>
    <p:sldId id="478" r:id="rId23"/>
    <p:sldId id="477" r:id="rId24"/>
    <p:sldId id="479" r:id="rId25"/>
    <p:sldId id="480" r:id="rId26"/>
    <p:sldId id="483" r:id="rId27"/>
    <p:sldId id="482" r:id="rId28"/>
    <p:sldId id="484" r:id="rId29"/>
    <p:sldId id="363" r:id="rId30"/>
    <p:sldId id="485" r:id="rId31"/>
    <p:sldId id="466" r:id="rId32"/>
    <p:sldId id="467" r:id="rId33"/>
  </p:sldIdLst>
  <p:sldSz cx="12192000" cy="6858000"/>
  <p:notesSz cx="6858000" cy="9144000"/>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2" d="100"/>
          <a:sy n="82" d="100"/>
        </p:scale>
        <p:origin x="50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B236A-67C9-4B0B-B99E-E6A81011C42B}" type="datetimeFigureOut">
              <a:rPr lang="zh-CN" altLang="en-US" smtClean="0"/>
              <a:t>2022/12/16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57D18-222C-4FC5-9BBB-5BF12DBE521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12/16/2022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12/16/2022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alpha val="25000"/>
          </a:srgb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t>12/16/2022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11" name="图片 10"/>
            <p:cNvPicPr>
              <a:picLocks noChangeAspect="1"/>
            </p:cNvPicPr>
            <p:nvPr/>
          </p:nvPicPr>
          <p:blipFill>
            <a:blip r:embed="rId2"/>
            <a:stretch>
              <a:fillRect/>
            </a:stretch>
          </p:blipFill>
          <p:spPr>
            <a:xfrm>
              <a:off x="10358154" y="-16942"/>
              <a:ext cx="737680" cy="682811"/>
            </a:xfrm>
            <a:prstGeom prst="rect">
              <a:avLst/>
            </a:prstGeom>
          </p:spPr>
        </p:pic>
      </p:grpSp>
      <p:grpSp>
        <p:nvGrpSpPr>
          <p:cNvPr id="20" name="组合 19"/>
          <p:cNvGrpSpPr/>
          <p:nvPr/>
        </p:nvGrpSpPr>
        <p:grpSpPr>
          <a:xfrm>
            <a:off x="875069" y="4107624"/>
            <a:ext cx="10441859" cy="2298292"/>
            <a:chOff x="875070" y="3532238"/>
            <a:chExt cx="10441859" cy="2298292"/>
          </a:xfrm>
        </p:grpSpPr>
        <p:sp>
          <p:nvSpPr>
            <p:cNvPr id="9" name="矩形 8"/>
            <p:cNvSpPr/>
            <p:nvPr/>
          </p:nvSpPr>
          <p:spPr>
            <a:xfrm>
              <a:off x="875070" y="3532238"/>
              <a:ext cx="10441859" cy="2298292"/>
            </a:xfrm>
            <a:prstGeom prst="rect">
              <a:avLst/>
            </a:prstGeom>
            <a:solidFill>
              <a:srgbClr val="FFC000"/>
            </a:solidFill>
            <a:effectLst>
              <a:glow>
                <a:schemeClr val="accent1">
                  <a:alpha val="40000"/>
                </a:scheme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pPr algn="ctr">
                <a:lnSpc>
                  <a:spcPts val="0"/>
                </a:lnSpc>
              </a:pPr>
              <a:endParaRPr lang="zh-CN" altLang="en-US" sz="3200" b="1"/>
            </a:p>
          </p:txBody>
        </p:sp>
        <p:cxnSp>
          <p:nvCxnSpPr>
            <p:cNvPr id="19" name="直接连接符 18"/>
            <p:cNvCxnSpPr/>
            <p:nvPr/>
          </p:nvCxnSpPr>
          <p:spPr>
            <a:xfrm>
              <a:off x="1455174" y="5034116"/>
              <a:ext cx="928165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047198" y="4439902"/>
            <a:ext cx="9918100" cy="1015663"/>
          </a:xfrm>
          <a:prstGeom prst="rect">
            <a:avLst/>
          </a:prstGeom>
          <a:noFill/>
        </p:spPr>
        <p:txBody>
          <a:bodyPr wrap="none" lIns="91440" tIns="45720" rIns="91440" bIns="45720">
            <a:spAutoFit/>
          </a:bodyPr>
          <a:lstStyle/>
          <a:p>
            <a:pPr algn="ctr"/>
            <a:r>
              <a:rPr lang="zh-CN" altLang="en-US" sz="6000" b="1"/>
              <a:t>信息学奥林匹克竞赛</a:t>
            </a:r>
            <a:r>
              <a:rPr lang="en-US" altLang="zh-CN" sz="6000" b="1"/>
              <a:t>C++</a:t>
            </a:r>
            <a:r>
              <a:rPr lang="zh-CN" altLang="en-US" sz="6000" b="1"/>
              <a:t>教程</a:t>
            </a:r>
            <a:endParaRPr lang="zh-CN" altLang="en-US" sz="6000" b="1" cap="none" spc="50">
              <a:ln w="0"/>
              <a:solidFill>
                <a:schemeClr val="bg2"/>
              </a:solidFill>
              <a:effectLst>
                <a:innerShdw blurRad="63500" dist="50800" dir="13500000">
                  <a:srgbClr val="000000">
                    <a:alpha val="50000"/>
                  </a:srgbClr>
                </a:innerShdw>
              </a:effectLst>
            </a:endParaRPr>
          </a:p>
        </p:txBody>
      </p:sp>
      <p:grpSp>
        <p:nvGrpSpPr>
          <p:cNvPr id="29" name="组合 28"/>
          <p:cNvGrpSpPr/>
          <p:nvPr/>
        </p:nvGrpSpPr>
        <p:grpSpPr>
          <a:xfrm>
            <a:off x="3936534" y="1069497"/>
            <a:ext cx="4318931" cy="2761781"/>
            <a:chOff x="3846782" y="1250878"/>
            <a:chExt cx="4318931" cy="2761781"/>
          </a:xfrm>
        </p:grpSpPr>
        <p:pic>
          <p:nvPicPr>
            <p:cNvPr id="8" name="图片 7"/>
            <p:cNvPicPr>
              <a:picLocks noChangeAspect="1"/>
            </p:cNvPicPr>
            <p:nvPr/>
          </p:nvPicPr>
          <p:blipFill>
            <a:blip r:embed="rId3"/>
            <a:stretch>
              <a:fillRect/>
            </a:stretch>
          </p:blipFill>
          <p:spPr>
            <a:xfrm>
              <a:off x="3846785" y="1281749"/>
              <a:ext cx="4318928" cy="2730910"/>
            </a:xfrm>
            <a:prstGeom prst="rect">
              <a:avLst/>
            </a:prstGeom>
          </p:spPr>
        </p:pic>
        <p:pic>
          <p:nvPicPr>
            <p:cNvPr id="23" name="图片 22"/>
            <p:cNvPicPr>
              <a:picLocks noChangeAspect="1"/>
            </p:cNvPicPr>
            <p:nvPr/>
          </p:nvPicPr>
          <p:blipFill>
            <a:blip r:embed="rId4"/>
            <a:stretch>
              <a:fillRect/>
            </a:stretch>
          </p:blipFill>
          <p:spPr>
            <a:xfrm>
              <a:off x="5217570" y="1250878"/>
              <a:ext cx="1577355" cy="666052"/>
            </a:xfrm>
            <a:prstGeom prst="rect">
              <a:avLst/>
            </a:prstGeom>
          </p:spPr>
        </p:pic>
        <p:pic>
          <p:nvPicPr>
            <p:cNvPr id="25" name="图片 24"/>
            <p:cNvPicPr>
              <a:picLocks noChangeAspect="1"/>
            </p:cNvPicPr>
            <p:nvPr/>
          </p:nvPicPr>
          <p:blipFill>
            <a:blip r:embed="rId5"/>
            <a:stretch>
              <a:fillRect/>
            </a:stretch>
          </p:blipFill>
          <p:spPr>
            <a:xfrm>
              <a:off x="3846782" y="1288037"/>
              <a:ext cx="1284031" cy="1284031"/>
            </a:xfrm>
            <a:prstGeom prst="rect">
              <a:avLst/>
            </a:prstGeom>
          </p:spPr>
        </p:pic>
        <p:pic>
          <p:nvPicPr>
            <p:cNvPr id="27" name="图片 26"/>
            <p:cNvPicPr>
              <a:picLocks noChangeAspect="1"/>
            </p:cNvPicPr>
            <p:nvPr/>
          </p:nvPicPr>
          <p:blipFill>
            <a:blip r:embed="rId6"/>
            <a:stretch>
              <a:fillRect/>
            </a:stretch>
          </p:blipFill>
          <p:spPr>
            <a:xfrm>
              <a:off x="7179141" y="1495772"/>
              <a:ext cx="686633" cy="434281"/>
            </a:xfrm>
            <a:prstGeom prst="rect">
              <a:avLst/>
            </a:prstGeom>
          </p:spPr>
        </p:pic>
      </p:grpSp>
      <p:sp>
        <p:nvSpPr>
          <p:cNvPr id="30" name="文本框 29"/>
          <p:cNvSpPr txBox="1"/>
          <p:nvPr/>
        </p:nvSpPr>
        <p:spPr>
          <a:xfrm>
            <a:off x="875069" y="5823043"/>
            <a:ext cx="2959510" cy="369332"/>
          </a:xfrm>
          <a:prstGeom prst="rect">
            <a:avLst/>
          </a:prstGeom>
          <a:noFill/>
        </p:spPr>
        <p:txBody>
          <a:bodyPr wrap="square" rtlCol="0">
            <a:spAutoFit/>
          </a:bodyPr>
          <a:lstStyle/>
          <a:p>
            <a:pPr algn="ctr"/>
            <a:r>
              <a:rPr lang="en-US" altLang="zh-CN"/>
              <a:t>Feb,2022 ver 0.1</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8" y="-68377"/>
            <a:ext cx="10441859" cy="747252"/>
            <a:chOff x="875068" y="-16942"/>
            <a:chExt cx="10441859" cy="747252"/>
          </a:xfrm>
        </p:grpSpPr>
        <p:sp>
          <p:nvSpPr>
            <p:cNvPr id="4" name="矩形 3"/>
            <p:cNvSpPr/>
            <p:nvPr/>
          </p:nvSpPr>
          <p:spPr>
            <a:xfrm>
              <a:off x="875068" y="-1694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密码校验模块程序设计</a:t>
              </a:r>
              <a:r>
                <a:rPr lang="en-US" altLang="zh-CN" sz="3200" b="1"/>
                <a:t>(</a:t>
              </a:r>
              <a:r>
                <a:rPr lang="zh-CN" altLang="en-US" sz="3200" b="1"/>
                <a:t>简化版</a:t>
              </a:r>
              <a:r>
                <a:rPr lang="en-US" altLang="zh-CN" sz="3200" b="1"/>
                <a:t>)</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3E92E45C-6897-407D-0D58-E8F16182E9A7}"/>
              </a:ext>
            </a:extLst>
          </p:cNvPr>
          <p:cNvSpPr txBox="1"/>
          <p:nvPr/>
        </p:nvSpPr>
        <p:spPr>
          <a:xfrm>
            <a:off x="1310355" y="920497"/>
            <a:ext cx="9785479" cy="5186869"/>
          </a:xfrm>
          <a:prstGeom prst="rect">
            <a:avLst/>
          </a:prstGeom>
          <a:noFill/>
        </p:spPr>
        <p:txBody>
          <a:bodyPr wrap="square">
            <a:spAutoFit/>
          </a:bodyPr>
          <a:lstStyle/>
          <a:p>
            <a:r>
              <a:rPr lang="zh-CN" altLang="en-US" sz="2800">
                <a:solidFill>
                  <a:schemeClr val="bg2"/>
                </a:solidFill>
                <a:latin typeface="+mn-ea"/>
              </a:rPr>
              <a:t>很多功能完整成熟的应用程序软件都会设计用户登录时的密码校验模块，我们下面运用</a:t>
            </a:r>
            <a:r>
              <a:rPr lang="en-US" altLang="zh-CN" sz="2800">
                <a:solidFill>
                  <a:schemeClr val="bg2"/>
                </a:solidFill>
                <a:latin typeface="+mn-ea"/>
              </a:rPr>
              <a:t>do…while…</a:t>
            </a:r>
            <a:r>
              <a:rPr lang="zh-CN" altLang="en-US" sz="2800">
                <a:solidFill>
                  <a:schemeClr val="bg2"/>
                </a:solidFill>
                <a:latin typeface="+mn-ea"/>
              </a:rPr>
              <a:t>语句设计一个简单的密码校验模块。</a:t>
            </a:r>
            <a:endParaRPr lang="en-US" altLang="zh-CN" sz="2800">
              <a:solidFill>
                <a:schemeClr val="bg2"/>
              </a:solidFill>
              <a:latin typeface="+mn-ea"/>
            </a:endParaRPr>
          </a:p>
          <a:p>
            <a:endParaRPr lang="en-US" altLang="zh-CN" sz="2800">
              <a:solidFill>
                <a:schemeClr val="bg2"/>
              </a:solidFill>
              <a:latin typeface="+mn-ea"/>
            </a:endParaRPr>
          </a:p>
          <a:p>
            <a:r>
              <a:rPr lang="zh-CN" altLang="en-US" sz="2800">
                <a:solidFill>
                  <a:schemeClr val="bg2"/>
                </a:solidFill>
                <a:latin typeface="+mn-ea"/>
              </a:rPr>
              <a:t>模块要求：</a:t>
            </a:r>
            <a:endParaRPr lang="en-US" altLang="zh-CN" sz="2800">
              <a:solidFill>
                <a:schemeClr val="bg2"/>
              </a:solidFill>
              <a:latin typeface="+mn-ea"/>
            </a:endParaRPr>
          </a:p>
          <a:p>
            <a:pPr marL="514350" indent="-514350">
              <a:buFont typeface="+mj-lt"/>
              <a:buAutoNum type="arabicPeriod"/>
            </a:pPr>
            <a:r>
              <a:rPr lang="zh-CN" altLang="en-US" sz="2800">
                <a:solidFill>
                  <a:schemeClr val="bg2"/>
                </a:solidFill>
                <a:latin typeface="+mn-ea"/>
              </a:rPr>
              <a:t>初始密码为</a:t>
            </a:r>
            <a:r>
              <a:rPr lang="en-US" altLang="zh-CN" sz="2800">
                <a:solidFill>
                  <a:schemeClr val="bg2"/>
                </a:solidFill>
                <a:latin typeface="+mn-ea"/>
              </a:rPr>
              <a:t>123456</a:t>
            </a:r>
          </a:p>
          <a:p>
            <a:pPr marL="514350" indent="-514350">
              <a:lnSpc>
                <a:spcPct val="150000"/>
              </a:lnSpc>
              <a:buFont typeface="+mj-lt"/>
              <a:buAutoNum type="arabicPeriod"/>
            </a:pPr>
            <a:r>
              <a:rPr lang="zh-CN" altLang="en-US" sz="2800">
                <a:solidFill>
                  <a:schemeClr val="bg2"/>
                </a:solidFill>
                <a:latin typeface="+mn-ea"/>
              </a:rPr>
              <a:t>如果输入密码和初始密码相同，输出正确。</a:t>
            </a:r>
          </a:p>
          <a:p>
            <a:pPr marL="514350" indent="-514350">
              <a:lnSpc>
                <a:spcPct val="150000"/>
              </a:lnSpc>
              <a:buFont typeface="+mj-lt"/>
              <a:buAutoNum type="arabicPeriod"/>
            </a:pPr>
            <a:r>
              <a:rPr lang="zh-CN" altLang="en-US" sz="2800">
                <a:solidFill>
                  <a:schemeClr val="bg2"/>
                </a:solidFill>
                <a:latin typeface="+mn-ea"/>
              </a:rPr>
              <a:t>如果输入密码和初始密码不相同，提示错误，继续输入，直到密码正确才结束输入。</a:t>
            </a:r>
          </a:p>
          <a:p>
            <a:pPr marL="514350" indent="-514350">
              <a:lnSpc>
                <a:spcPct val="150000"/>
              </a:lnSpc>
              <a:buFont typeface="+mj-lt"/>
              <a:buAutoNum type="arabicPeriod"/>
            </a:pPr>
            <a:endParaRPr lang="en-US" altLang="zh-CN" sz="2800">
              <a:solidFill>
                <a:schemeClr val="bg2"/>
              </a:solidFill>
              <a:latin typeface="+mn-ea"/>
            </a:endParaRPr>
          </a:p>
        </p:txBody>
      </p:sp>
    </p:spTree>
    <p:extLst>
      <p:ext uri="{BB962C8B-B14F-4D97-AF65-F5344CB8AC3E}">
        <p14:creationId xmlns:p14="http://schemas.microsoft.com/office/powerpoint/2010/main" val="1240272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6" name="图片 5">
            <a:extLst>
              <a:ext uri="{FF2B5EF4-FFF2-40B4-BE49-F238E27FC236}">
                <a16:creationId xmlns:a16="http://schemas.microsoft.com/office/drawing/2014/main" id="{82944ED6-11BF-B4B0-E490-046F65DC237B}"/>
              </a:ext>
            </a:extLst>
          </p:cNvPr>
          <p:cNvPicPr>
            <a:picLocks noChangeAspect="1"/>
          </p:cNvPicPr>
          <p:nvPr/>
        </p:nvPicPr>
        <p:blipFill>
          <a:blip r:embed="rId3"/>
          <a:stretch>
            <a:fillRect/>
          </a:stretch>
        </p:blipFill>
        <p:spPr>
          <a:xfrm>
            <a:off x="7391206" y="1033171"/>
            <a:ext cx="3829050" cy="4362450"/>
          </a:xfrm>
          <a:prstGeom prst="rect">
            <a:avLst/>
          </a:prstGeom>
        </p:spPr>
      </p:pic>
      <p:pic>
        <p:nvPicPr>
          <p:cNvPr id="8" name="图片 7">
            <a:extLst>
              <a:ext uri="{FF2B5EF4-FFF2-40B4-BE49-F238E27FC236}">
                <a16:creationId xmlns:a16="http://schemas.microsoft.com/office/drawing/2014/main" id="{AB4983BB-3804-01D2-2F96-B9A2923105BC}"/>
              </a:ext>
            </a:extLst>
          </p:cNvPr>
          <p:cNvPicPr>
            <a:picLocks noChangeAspect="1"/>
          </p:cNvPicPr>
          <p:nvPr/>
        </p:nvPicPr>
        <p:blipFill>
          <a:blip r:embed="rId4"/>
          <a:stretch>
            <a:fillRect/>
          </a:stretch>
        </p:blipFill>
        <p:spPr>
          <a:xfrm>
            <a:off x="971744" y="945793"/>
            <a:ext cx="5905500" cy="5153025"/>
          </a:xfrm>
          <a:prstGeom prst="rect">
            <a:avLst/>
          </a:prstGeom>
        </p:spPr>
      </p:pic>
    </p:spTree>
    <p:extLst>
      <p:ext uri="{BB962C8B-B14F-4D97-AF65-F5344CB8AC3E}">
        <p14:creationId xmlns:p14="http://schemas.microsoft.com/office/powerpoint/2010/main" val="107377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8" y="-68377"/>
            <a:ext cx="10441859" cy="747252"/>
            <a:chOff x="875068" y="-16942"/>
            <a:chExt cx="10441859" cy="747252"/>
          </a:xfrm>
        </p:grpSpPr>
        <p:sp>
          <p:nvSpPr>
            <p:cNvPr id="4" name="矩形 3"/>
            <p:cNvSpPr/>
            <p:nvPr/>
          </p:nvSpPr>
          <p:spPr>
            <a:xfrm>
              <a:off x="875068" y="-1694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密码校验模块程序设计</a:t>
              </a:r>
              <a:r>
                <a:rPr lang="en-US" altLang="zh-CN" sz="3200" b="1"/>
                <a:t>(</a:t>
              </a:r>
              <a:r>
                <a:rPr lang="zh-CN" altLang="en-US" sz="3200" b="1"/>
                <a:t>升级版</a:t>
              </a:r>
              <a:r>
                <a:rPr lang="en-US" altLang="zh-CN" sz="3200" b="1"/>
                <a:t>)</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a:extLst>
              <a:ext uri="{FF2B5EF4-FFF2-40B4-BE49-F238E27FC236}">
                <a16:creationId xmlns:a16="http://schemas.microsoft.com/office/drawing/2014/main" id="{3E92E45C-6897-407D-0D58-E8F16182E9A7}"/>
              </a:ext>
            </a:extLst>
          </p:cNvPr>
          <p:cNvSpPr txBox="1"/>
          <p:nvPr/>
        </p:nvSpPr>
        <p:spPr>
          <a:xfrm>
            <a:off x="1310355" y="920497"/>
            <a:ext cx="9785479" cy="5617756"/>
          </a:xfrm>
          <a:prstGeom prst="rect">
            <a:avLst/>
          </a:prstGeom>
          <a:noFill/>
        </p:spPr>
        <p:txBody>
          <a:bodyPr wrap="square">
            <a:spAutoFit/>
          </a:bodyPr>
          <a:lstStyle/>
          <a:p>
            <a:r>
              <a:rPr lang="zh-CN" altLang="en-US" sz="2800">
                <a:solidFill>
                  <a:schemeClr val="bg2"/>
                </a:solidFill>
                <a:latin typeface="+mn-ea"/>
              </a:rPr>
              <a:t>在银行取款时，我们需要输入密码</a:t>
            </a:r>
            <a:r>
              <a:rPr lang="en-US" altLang="zh-CN" sz="2800">
                <a:solidFill>
                  <a:schemeClr val="bg2"/>
                </a:solidFill>
                <a:latin typeface="+mn-ea"/>
              </a:rPr>
              <a:t>(</a:t>
            </a:r>
            <a:r>
              <a:rPr lang="zh-CN" altLang="en-US" sz="2800">
                <a:solidFill>
                  <a:schemeClr val="bg2"/>
                </a:solidFill>
                <a:latin typeface="+mn-ea"/>
              </a:rPr>
              <a:t>由六位数字组成，初始密码为</a:t>
            </a:r>
            <a:r>
              <a:rPr lang="en-US" altLang="zh-CN" sz="2800">
                <a:solidFill>
                  <a:schemeClr val="bg2"/>
                </a:solidFill>
                <a:latin typeface="+mn-ea"/>
              </a:rPr>
              <a:t>123456)</a:t>
            </a:r>
            <a:r>
              <a:rPr lang="zh-CN" altLang="en-US" sz="2800">
                <a:solidFill>
                  <a:schemeClr val="bg2"/>
                </a:solidFill>
                <a:latin typeface="+mn-ea"/>
              </a:rPr>
              <a:t>。密码正确，才可以进行取款操作；若连续五次输入密码错误，就会冻结账号。现在请你编写一个程序，模拟输入密码的过程。</a:t>
            </a:r>
          </a:p>
          <a:p>
            <a:endParaRPr lang="en-US" altLang="zh-CN" sz="2800">
              <a:solidFill>
                <a:schemeClr val="bg2"/>
              </a:solidFill>
              <a:latin typeface="+mn-ea"/>
            </a:endParaRPr>
          </a:p>
          <a:p>
            <a:r>
              <a:rPr lang="zh-CN" altLang="en-US" sz="2800">
                <a:solidFill>
                  <a:schemeClr val="bg2"/>
                </a:solidFill>
                <a:latin typeface="+mn-ea"/>
              </a:rPr>
              <a:t>模块要求：</a:t>
            </a:r>
            <a:endParaRPr lang="en-US" altLang="zh-CN" sz="2800">
              <a:solidFill>
                <a:schemeClr val="bg2"/>
              </a:solidFill>
              <a:latin typeface="+mn-ea"/>
            </a:endParaRPr>
          </a:p>
          <a:p>
            <a:pPr marL="514350" indent="-514350">
              <a:buFont typeface="+mj-lt"/>
              <a:buAutoNum type="arabicPeriod"/>
            </a:pPr>
            <a:r>
              <a:rPr lang="zh-CN" altLang="en-US" sz="2800">
                <a:solidFill>
                  <a:schemeClr val="bg2"/>
                </a:solidFill>
                <a:latin typeface="+mn-ea"/>
              </a:rPr>
              <a:t>初始密码为</a:t>
            </a:r>
            <a:r>
              <a:rPr lang="en-US" altLang="zh-CN" sz="2800">
                <a:solidFill>
                  <a:schemeClr val="bg2"/>
                </a:solidFill>
                <a:latin typeface="+mn-ea"/>
              </a:rPr>
              <a:t>123456</a:t>
            </a:r>
          </a:p>
          <a:p>
            <a:pPr marL="514350" indent="-514350">
              <a:lnSpc>
                <a:spcPct val="150000"/>
              </a:lnSpc>
              <a:buFont typeface="+mj-lt"/>
              <a:buAutoNum type="arabicPeriod"/>
            </a:pPr>
            <a:r>
              <a:rPr lang="zh-CN" altLang="en-US" sz="2800">
                <a:solidFill>
                  <a:schemeClr val="bg2"/>
                </a:solidFill>
                <a:latin typeface="+mn-ea"/>
              </a:rPr>
              <a:t>如果输入密码和初始密码相同，输出正确。</a:t>
            </a:r>
          </a:p>
          <a:p>
            <a:pPr marL="514350" indent="-514350">
              <a:lnSpc>
                <a:spcPct val="150000"/>
              </a:lnSpc>
              <a:buFont typeface="+mj-lt"/>
              <a:buAutoNum type="arabicPeriod"/>
            </a:pPr>
            <a:r>
              <a:rPr lang="zh-CN" altLang="en-US" sz="2800">
                <a:solidFill>
                  <a:schemeClr val="bg2"/>
                </a:solidFill>
                <a:latin typeface="+mn-ea"/>
              </a:rPr>
              <a:t>如果输入密码和初始密码不相同，提示错误，继续输入，连续输出五次错误密码，提示冻结。</a:t>
            </a:r>
          </a:p>
          <a:p>
            <a:pPr marL="514350" indent="-514350">
              <a:lnSpc>
                <a:spcPct val="150000"/>
              </a:lnSpc>
              <a:buFont typeface="+mj-lt"/>
              <a:buAutoNum type="arabicPeriod"/>
            </a:pPr>
            <a:endParaRPr lang="en-US" altLang="zh-CN" sz="2800">
              <a:solidFill>
                <a:schemeClr val="bg2"/>
              </a:solidFill>
              <a:latin typeface="+mn-ea"/>
            </a:endParaRPr>
          </a:p>
        </p:txBody>
      </p:sp>
    </p:spTree>
    <p:extLst>
      <p:ext uri="{BB962C8B-B14F-4D97-AF65-F5344CB8AC3E}">
        <p14:creationId xmlns:p14="http://schemas.microsoft.com/office/powerpoint/2010/main" val="91312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21" name="图片 20">
            <a:extLst>
              <a:ext uri="{FF2B5EF4-FFF2-40B4-BE49-F238E27FC236}">
                <a16:creationId xmlns:a16="http://schemas.microsoft.com/office/drawing/2014/main" id="{F9B01DC5-9F41-3E83-FC85-24500E5F6A1C}"/>
              </a:ext>
            </a:extLst>
          </p:cNvPr>
          <p:cNvPicPr>
            <a:picLocks noChangeAspect="1"/>
          </p:cNvPicPr>
          <p:nvPr/>
        </p:nvPicPr>
        <p:blipFill>
          <a:blip r:embed="rId3"/>
          <a:stretch>
            <a:fillRect/>
          </a:stretch>
        </p:blipFill>
        <p:spPr>
          <a:xfrm>
            <a:off x="921964" y="827457"/>
            <a:ext cx="4659402" cy="5654202"/>
          </a:xfrm>
          <a:prstGeom prst="rect">
            <a:avLst/>
          </a:prstGeom>
        </p:spPr>
      </p:pic>
      <p:pic>
        <p:nvPicPr>
          <p:cNvPr id="23" name="图片 22">
            <a:extLst>
              <a:ext uri="{FF2B5EF4-FFF2-40B4-BE49-F238E27FC236}">
                <a16:creationId xmlns:a16="http://schemas.microsoft.com/office/drawing/2014/main" id="{6DBF20C8-AB79-2785-7FC6-25A9A9F26A74}"/>
              </a:ext>
            </a:extLst>
          </p:cNvPr>
          <p:cNvPicPr>
            <a:picLocks noChangeAspect="1"/>
          </p:cNvPicPr>
          <p:nvPr/>
        </p:nvPicPr>
        <p:blipFill>
          <a:blip r:embed="rId4"/>
          <a:stretch>
            <a:fillRect/>
          </a:stretch>
        </p:blipFill>
        <p:spPr>
          <a:xfrm>
            <a:off x="5581366" y="827457"/>
            <a:ext cx="4859589" cy="2173561"/>
          </a:xfrm>
          <a:prstGeom prst="rect">
            <a:avLst/>
          </a:prstGeom>
        </p:spPr>
      </p:pic>
    </p:spTree>
    <p:extLst>
      <p:ext uri="{BB962C8B-B14F-4D97-AF65-F5344CB8AC3E}">
        <p14:creationId xmlns:p14="http://schemas.microsoft.com/office/powerpoint/2010/main" val="66072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知识要点</a:t>
            </a:r>
            <a:endParaRPr lang="en-US" altLang="zh-CN" sz="8000" b="1">
              <a:solidFill>
                <a:schemeClr val="bg1"/>
              </a:solidFill>
            </a:endParaRPr>
          </a:p>
        </p:txBody>
      </p:sp>
    </p:spTree>
    <p:extLst>
      <p:ext uri="{BB962C8B-B14F-4D97-AF65-F5344CB8AC3E}">
        <p14:creationId xmlns:p14="http://schemas.microsoft.com/office/powerpoint/2010/main" val="6877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100597"/>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随机数</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文本框 6">
            <a:extLst>
              <a:ext uri="{FF2B5EF4-FFF2-40B4-BE49-F238E27FC236}">
                <a16:creationId xmlns:a16="http://schemas.microsoft.com/office/drawing/2014/main" id="{942B1880-FC0E-76E6-5B13-231288E9CA2B}"/>
              </a:ext>
            </a:extLst>
          </p:cNvPr>
          <p:cNvSpPr txBox="1"/>
          <p:nvPr/>
        </p:nvSpPr>
        <p:spPr>
          <a:xfrm>
            <a:off x="1063300" y="1249614"/>
            <a:ext cx="9785479" cy="3970318"/>
          </a:xfrm>
          <a:prstGeom prst="rect">
            <a:avLst/>
          </a:prstGeom>
          <a:noFill/>
        </p:spPr>
        <p:txBody>
          <a:bodyPr wrap="square">
            <a:spAutoFit/>
          </a:bodyPr>
          <a:lstStyle/>
          <a:p>
            <a:r>
              <a:rPr lang="zh-CN" altLang="en-US" sz="2800" b="1">
                <a:solidFill>
                  <a:srgbClr val="FF0000"/>
                </a:solidFill>
                <a:latin typeface="+mn-ea"/>
              </a:rPr>
              <a:t>随机数</a:t>
            </a:r>
            <a:r>
              <a:rPr lang="zh-CN" altLang="en-US" sz="2800">
                <a:solidFill>
                  <a:schemeClr val="bg2"/>
                </a:solidFill>
                <a:latin typeface="+mn-ea"/>
              </a:rPr>
              <a:t>常用于许多不同类型的程序中，以下是一些示例：</a:t>
            </a:r>
            <a:endParaRPr lang="en-US" altLang="zh-CN" sz="2800">
              <a:solidFill>
                <a:schemeClr val="bg2"/>
              </a:solidFill>
              <a:latin typeface="+mn-ea"/>
            </a:endParaRPr>
          </a:p>
          <a:p>
            <a:endParaRPr lang="zh-CN" altLang="en-US" sz="2800">
              <a:solidFill>
                <a:schemeClr val="bg2"/>
              </a:solidFill>
              <a:latin typeface="+mn-ea"/>
            </a:endParaRPr>
          </a:p>
          <a:p>
            <a:pPr marL="457200" indent="-457200">
              <a:buFont typeface="Arial" panose="020B0604020202020204" pitchFamily="34" charset="0"/>
              <a:buChar char="•"/>
            </a:pPr>
            <a:r>
              <a:rPr lang="zh-CN" altLang="en-US" sz="2800">
                <a:solidFill>
                  <a:schemeClr val="bg2"/>
                </a:solidFill>
                <a:latin typeface="+mn-ea"/>
              </a:rPr>
              <a:t>计算机游戏通常要使用随机数字来模拟一些随机过程，例如掷骰子或发牌。</a:t>
            </a:r>
          </a:p>
          <a:p>
            <a:pPr marL="457200" indent="-457200">
              <a:buFont typeface="Arial" panose="020B0604020202020204" pitchFamily="34" charset="0"/>
              <a:buChar char="•"/>
            </a:pPr>
            <a:r>
              <a:rPr lang="zh-CN" altLang="en-US" sz="2800">
                <a:solidFill>
                  <a:schemeClr val="bg2"/>
                </a:solidFill>
                <a:latin typeface="+mn-ea"/>
              </a:rPr>
              <a:t>模拟程序使用随机数字来决定后续将要发生的一系列操作或人与动物等的行为。可以创建使用随机数字的公式以确定特定事件在程序中出现的时间。</a:t>
            </a:r>
          </a:p>
          <a:p>
            <a:pPr marL="457200" indent="-457200">
              <a:buFont typeface="Arial" panose="020B0604020202020204" pitchFamily="34" charset="0"/>
              <a:buChar char="•"/>
            </a:pPr>
            <a:r>
              <a:rPr lang="zh-CN" altLang="en-US" sz="2800">
                <a:solidFill>
                  <a:schemeClr val="bg2"/>
                </a:solidFill>
                <a:latin typeface="+mn-ea"/>
              </a:rPr>
              <a:t>数据分析程序可能会使用随机数字随机选择要检验的数据。</a:t>
            </a:r>
          </a:p>
          <a:p>
            <a:pPr marL="457200" indent="-457200">
              <a:buFont typeface="Arial" panose="020B0604020202020204" pitchFamily="34" charset="0"/>
              <a:buChar char="•"/>
            </a:pPr>
            <a:r>
              <a:rPr lang="zh-CN" altLang="en-US" sz="2800">
                <a:solidFill>
                  <a:schemeClr val="bg2"/>
                </a:solidFill>
                <a:latin typeface="+mn-ea"/>
              </a:rPr>
              <a:t>计算机安全系统使用随机数字来加密敏感数据。</a:t>
            </a:r>
            <a:endParaRPr lang="en-US" altLang="zh-CN" sz="2800">
              <a:solidFill>
                <a:schemeClr val="bg2"/>
              </a:solidFill>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100597"/>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en-US" altLang="zh-CN" sz="3200" b="1"/>
                <a:t>C++</a:t>
              </a:r>
              <a:r>
                <a:rPr lang="zh-CN" altLang="en-US" sz="3200" b="1"/>
                <a:t>中的随机数生成</a:t>
              </a:r>
              <a:r>
                <a:rPr lang="en-US" altLang="zh-CN" sz="3200" b="1"/>
                <a:t>-rand()</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文本框 6">
            <a:extLst>
              <a:ext uri="{FF2B5EF4-FFF2-40B4-BE49-F238E27FC236}">
                <a16:creationId xmlns:a16="http://schemas.microsoft.com/office/drawing/2014/main" id="{942B1880-FC0E-76E6-5B13-231288E9CA2B}"/>
              </a:ext>
            </a:extLst>
          </p:cNvPr>
          <p:cNvSpPr txBox="1"/>
          <p:nvPr/>
        </p:nvSpPr>
        <p:spPr>
          <a:xfrm>
            <a:off x="875070" y="1443841"/>
            <a:ext cx="9785479" cy="4401205"/>
          </a:xfrm>
          <a:prstGeom prst="rect">
            <a:avLst/>
          </a:prstGeom>
          <a:noFill/>
        </p:spPr>
        <p:txBody>
          <a:bodyPr wrap="square">
            <a:spAutoFit/>
          </a:bodyPr>
          <a:lstStyle/>
          <a:p>
            <a:r>
              <a:rPr lang="en-US" altLang="zh-CN" sz="2800" b="1">
                <a:solidFill>
                  <a:srgbClr val="FF0000"/>
                </a:solidFill>
                <a:latin typeface="+mn-ea"/>
              </a:rPr>
              <a:t>rand() </a:t>
            </a:r>
            <a:r>
              <a:rPr lang="zh-CN" altLang="en-US" sz="2800">
                <a:solidFill>
                  <a:schemeClr val="bg2"/>
                </a:solidFill>
                <a:latin typeface="+mn-ea"/>
              </a:rPr>
              <a:t>函数，每次调用该函数都将返回一个</a:t>
            </a:r>
            <a:r>
              <a:rPr lang="en-US" altLang="zh-CN" sz="2800">
                <a:solidFill>
                  <a:schemeClr val="bg2"/>
                </a:solidFill>
                <a:latin typeface="+mn-ea"/>
              </a:rPr>
              <a:t>0~32767</a:t>
            </a:r>
            <a:r>
              <a:rPr lang="zh-CN" altLang="en-US" sz="2800">
                <a:solidFill>
                  <a:schemeClr val="bg2"/>
                </a:solidFill>
                <a:latin typeface="+mn-ea"/>
              </a:rPr>
              <a:t>间的非负整数。</a:t>
            </a:r>
            <a:endParaRPr lang="en-US" altLang="zh-CN" sz="2800">
              <a:solidFill>
                <a:schemeClr val="bg2"/>
              </a:solidFill>
              <a:latin typeface="+mn-ea"/>
            </a:endParaRPr>
          </a:p>
          <a:p>
            <a:endParaRPr lang="en-US" altLang="zh-CN" sz="2800">
              <a:solidFill>
                <a:schemeClr val="bg2"/>
              </a:solidFill>
              <a:latin typeface="+mn-ea"/>
            </a:endParaRPr>
          </a:p>
          <a:p>
            <a:pPr marL="514350" indent="-514350">
              <a:buFont typeface="Arial" panose="020B0604020202020204" pitchFamily="34" charset="0"/>
              <a:buChar char="•"/>
            </a:pPr>
            <a:r>
              <a:rPr lang="zh-CN" altLang="en-US" sz="2800">
                <a:solidFill>
                  <a:schemeClr val="bg2"/>
                </a:solidFill>
                <a:latin typeface="+mn-ea"/>
              </a:rPr>
              <a:t>该函数返回的数字其实是伪随机数，即具有随机数的表现和属性，但实际上并不是随机的，它们实际上是用算法生成的。</a:t>
            </a:r>
            <a:endParaRPr lang="en-US" altLang="zh-CN" sz="2800">
              <a:solidFill>
                <a:schemeClr val="bg2"/>
              </a:solidFill>
              <a:latin typeface="+mn-ea"/>
            </a:endParaRPr>
          </a:p>
          <a:p>
            <a:pPr marL="514350" indent="-514350">
              <a:buFont typeface="Arial" panose="020B0604020202020204" pitchFamily="34" charset="0"/>
              <a:buChar char="•"/>
            </a:pPr>
            <a:endParaRPr lang="en-US" altLang="zh-CN" sz="2800">
              <a:solidFill>
                <a:schemeClr val="bg2"/>
              </a:solidFill>
              <a:latin typeface="+mn-ea"/>
            </a:endParaRPr>
          </a:p>
          <a:p>
            <a:pPr marL="514350" indent="-514350">
              <a:buFont typeface="Arial" panose="020B0604020202020204" pitchFamily="34" charset="0"/>
              <a:buChar char="•"/>
            </a:pPr>
            <a:r>
              <a:rPr lang="zh-CN" altLang="en-US" sz="2800">
                <a:solidFill>
                  <a:schemeClr val="bg2"/>
                </a:solidFill>
                <a:latin typeface="+mn-ea"/>
              </a:rPr>
              <a:t>该函数需要一个起始值，称为种子，以生成数字。如果没有给出一个种子，那么它将在每次运行时产生相同的数字流。</a:t>
            </a:r>
          </a:p>
        </p:txBody>
      </p:sp>
    </p:spTree>
    <p:extLst>
      <p:ext uri="{BB962C8B-B14F-4D97-AF65-F5344CB8AC3E}">
        <p14:creationId xmlns:p14="http://schemas.microsoft.com/office/powerpoint/2010/main" val="2578593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8" y="-68377"/>
            <a:ext cx="10441859" cy="747252"/>
            <a:chOff x="875068" y="-16942"/>
            <a:chExt cx="10441859" cy="747252"/>
          </a:xfrm>
        </p:grpSpPr>
        <p:sp>
          <p:nvSpPr>
            <p:cNvPr id="4" name="矩形 3"/>
            <p:cNvSpPr/>
            <p:nvPr/>
          </p:nvSpPr>
          <p:spPr>
            <a:xfrm>
              <a:off x="875068" y="-1694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程序阅读</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7" name="图片 6">
            <a:extLst>
              <a:ext uri="{FF2B5EF4-FFF2-40B4-BE49-F238E27FC236}">
                <a16:creationId xmlns:a16="http://schemas.microsoft.com/office/drawing/2014/main" id="{2A68ACB0-552C-D80B-4D51-76B02CA76216}"/>
              </a:ext>
            </a:extLst>
          </p:cNvPr>
          <p:cNvPicPr>
            <a:picLocks noChangeAspect="1"/>
          </p:cNvPicPr>
          <p:nvPr/>
        </p:nvPicPr>
        <p:blipFill>
          <a:blip r:embed="rId3"/>
          <a:stretch>
            <a:fillRect/>
          </a:stretch>
        </p:blipFill>
        <p:spPr>
          <a:xfrm>
            <a:off x="940383" y="1677250"/>
            <a:ext cx="5945006" cy="3781158"/>
          </a:xfrm>
          <a:prstGeom prst="rect">
            <a:avLst/>
          </a:prstGeom>
        </p:spPr>
      </p:pic>
      <p:sp>
        <p:nvSpPr>
          <p:cNvPr id="8" name="文本框 7">
            <a:extLst>
              <a:ext uri="{FF2B5EF4-FFF2-40B4-BE49-F238E27FC236}">
                <a16:creationId xmlns:a16="http://schemas.microsoft.com/office/drawing/2014/main" id="{59493749-B409-FFE4-1A9C-9866AF6A58FC}"/>
              </a:ext>
            </a:extLst>
          </p:cNvPr>
          <p:cNvSpPr txBox="1"/>
          <p:nvPr/>
        </p:nvSpPr>
        <p:spPr>
          <a:xfrm>
            <a:off x="7119256" y="1026367"/>
            <a:ext cx="2901821" cy="523220"/>
          </a:xfrm>
          <a:prstGeom prst="rect">
            <a:avLst/>
          </a:prstGeom>
          <a:noFill/>
        </p:spPr>
        <p:txBody>
          <a:bodyPr wrap="square" rtlCol="0">
            <a:spAutoFit/>
          </a:bodyPr>
          <a:lstStyle/>
          <a:p>
            <a:r>
              <a:rPr lang="zh-CN" altLang="en-US" sz="2800" b="1">
                <a:solidFill>
                  <a:schemeClr val="bg2"/>
                </a:solidFill>
              </a:rPr>
              <a:t>第一次运行：</a:t>
            </a:r>
            <a:endParaRPr lang="zh-CN" altLang="en-US" b="1">
              <a:solidFill>
                <a:schemeClr val="bg2"/>
              </a:solidFill>
            </a:endParaRPr>
          </a:p>
        </p:txBody>
      </p:sp>
      <p:sp>
        <p:nvSpPr>
          <p:cNvPr id="9" name="文本框 8">
            <a:extLst>
              <a:ext uri="{FF2B5EF4-FFF2-40B4-BE49-F238E27FC236}">
                <a16:creationId xmlns:a16="http://schemas.microsoft.com/office/drawing/2014/main" id="{35842DB7-3D62-BA93-5D23-F25B4135CA12}"/>
              </a:ext>
            </a:extLst>
          </p:cNvPr>
          <p:cNvSpPr txBox="1"/>
          <p:nvPr/>
        </p:nvSpPr>
        <p:spPr>
          <a:xfrm>
            <a:off x="7119255" y="3847322"/>
            <a:ext cx="2901821" cy="523220"/>
          </a:xfrm>
          <a:prstGeom prst="rect">
            <a:avLst/>
          </a:prstGeom>
          <a:noFill/>
        </p:spPr>
        <p:txBody>
          <a:bodyPr wrap="square" rtlCol="0">
            <a:spAutoFit/>
          </a:bodyPr>
          <a:lstStyle/>
          <a:p>
            <a:r>
              <a:rPr lang="zh-CN" altLang="en-US" sz="2800" b="1">
                <a:solidFill>
                  <a:schemeClr val="bg2"/>
                </a:solidFill>
              </a:rPr>
              <a:t>第二次运行：</a:t>
            </a:r>
            <a:endParaRPr lang="zh-CN" altLang="en-US" b="1">
              <a:solidFill>
                <a:schemeClr val="bg2"/>
              </a:solidFill>
            </a:endParaRPr>
          </a:p>
        </p:txBody>
      </p:sp>
      <p:pic>
        <p:nvPicPr>
          <p:cNvPr id="13" name="图片 12">
            <a:extLst>
              <a:ext uri="{FF2B5EF4-FFF2-40B4-BE49-F238E27FC236}">
                <a16:creationId xmlns:a16="http://schemas.microsoft.com/office/drawing/2014/main" id="{52D66A9E-4AE1-88EA-455B-CE1DB7419F61}"/>
              </a:ext>
            </a:extLst>
          </p:cNvPr>
          <p:cNvPicPr>
            <a:picLocks noChangeAspect="1"/>
          </p:cNvPicPr>
          <p:nvPr/>
        </p:nvPicPr>
        <p:blipFill>
          <a:blip r:embed="rId4"/>
          <a:stretch>
            <a:fillRect/>
          </a:stretch>
        </p:blipFill>
        <p:spPr>
          <a:xfrm>
            <a:off x="7119255" y="1677250"/>
            <a:ext cx="4724400" cy="981075"/>
          </a:xfrm>
          <a:prstGeom prst="rect">
            <a:avLst/>
          </a:prstGeom>
        </p:spPr>
      </p:pic>
      <p:pic>
        <p:nvPicPr>
          <p:cNvPr id="15" name="图片 14">
            <a:extLst>
              <a:ext uri="{FF2B5EF4-FFF2-40B4-BE49-F238E27FC236}">
                <a16:creationId xmlns:a16="http://schemas.microsoft.com/office/drawing/2014/main" id="{B921AABF-1E9C-AEF2-AD2E-2A479574C937}"/>
              </a:ext>
            </a:extLst>
          </p:cNvPr>
          <p:cNvPicPr>
            <a:picLocks noChangeAspect="1"/>
          </p:cNvPicPr>
          <p:nvPr/>
        </p:nvPicPr>
        <p:blipFill>
          <a:blip r:embed="rId4"/>
          <a:stretch>
            <a:fillRect/>
          </a:stretch>
        </p:blipFill>
        <p:spPr>
          <a:xfrm>
            <a:off x="7127983" y="4578464"/>
            <a:ext cx="4724400" cy="981075"/>
          </a:xfrm>
          <a:prstGeom prst="rect">
            <a:avLst/>
          </a:prstGeom>
        </p:spPr>
      </p:pic>
      <p:cxnSp>
        <p:nvCxnSpPr>
          <p:cNvPr id="17" name="直接箭头连接符 16">
            <a:extLst>
              <a:ext uri="{FF2B5EF4-FFF2-40B4-BE49-F238E27FC236}">
                <a16:creationId xmlns:a16="http://schemas.microsoft.com/office/drawing/2014/main" id="{930517E3-41F9-6657-6ADE-9F0CA21B34F3}"/>
              </a:ext>
            </a:extLst>
          </p:cNvPr>
          <p:cNvCxnSpPr>
            <a:cxnSpLocks/>
          </p:cNvCxnSpPr>
          <p:nvPr/>
        </p:nvCxnSpPr>
        <p:spPr>
          <a:xfrm flipH="1" flipV="1">
            <a:off x="8109855" y="2149090"/>
            <a:ext cx="1633585" cy="1418739"/>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1" name="直接箭头连接符 20">
            <a:extLst>
              <a:ext uri="{FF2B5EF4-FFF2-40B4-BE49-F238E27FC236}">
                <a16:creationId xmlns:a16="http://schemas.microsoft.com/office/drawing/2014/main" id="{022192FE-0E97-3CE9-A8C2-C1D6B2A8E9B1}"/>
              </a:ext>
            </a:extLst>
          </p:cNvPr>
          <p:cNvCxnSpPr>
            <a:cxnSpLocks/>
          </p:cNvCxnSpPr>
          <p:nvPr/>
        </p:nvCxnSpPr>
        <p:spPr>
          <a:xfrm flipH="1">
            <a:off x="8290560" y="3567829"/>
            <a:ext cx="1452880" cy="1146411"/>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
        <p:nvSpPr>
          <p:cNvPr id="28" name="文本框 27">
            <a:extLst>
              <a:ext uri="{FF2B5EF4-FFF2-40B4-BE49-F238E27FC236}">
                <a16:creationId xmlns:a16="http://schemas.microsoft.com/office/drawing/2014/main" id="{F31B76E9-20ED-9DDD-A040-0A23F36D805D}"/>
              </a:ext>
            </a:extLst>
          </p:cNvPr>
          <p:cNvSpPr txBox="1"/>
          <p:nvPr/>
        </p:nvSpPr>
        <p:spPr>
          <a:xfrm>
            <a:off x="9794631" y="3244663"/>
            <a:ext cx="2901821" cy="646331"/>
          </a:xfrm>
          <a:prstGeom prst="rect">
            <a:avLst/>
          </a:prstGeom>
          <a:noFill/>
        </p:spPr>
        <p:txBody>
          <a:bodyPr wrap="square" rtlCol="0">
            <a:spAutoFit/>
          </a:bodyPr>
          <a:lstStyle/>
          <a:p>
            <a:r>
              <a:rPr lang="zh-CN" altLang="en-US" sz="3600" b="1">
                <a:solidFill>
                  <a:schemeClr val="accent3"/>
                </a:solidFill>
              </a:rPr>
              <a:t>数值相同</a:t>
            </a:r>
          </a:p>
        </p:txBody>
      </p:sp>
    </p:spTree>
    <p:extLst>
      <p:ext uri="{BB962C8B-B14F-4D97-AF65-F5344CB8AC3E}">
        <p14:creationId xmlns:p14="http://schemas.microsoft.com/office/powerpoint/2010/main" val="3700671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8" y="-68377"/>
            <a:ext cx="10441859" cy="747252"/>
            <a:chOff x="875068" y="-16942"/>
            <a:chExt cx="10441859" cy="747252"/>
          </a:xfrm>
        </p:grpSpPr>
        <p:sp>
          <p:nvSpPr>
            <p:cNvPr id="4" name="矩形 3"/>
            <p:cNvSpPr/>
            <p:nvPr/>
          </p:nvSpPr>
          <p:spPr>
            <a:xfrm>
              <a:off x="875068" y="-1694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程序阅读</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6" name="图片 5">
            <a:extLst>
              <a:ext uri="{FF2B5EF4-FFF2-40B4-BE49-F238E27FC236}">
                <a16:creationId xmlns:a16="http://schemas.microsoft.com/office/drawing/2014/main" id="{0B80B2B6-7E0E-7363-3F7D-38AAA3EC7646}"/>
              </a:ext>
            </a:extLst>
          </p:cNvPr>
          <p:cNvPicPr>
            <a:picLocks noChangeAspect="1"/>
          </p:cNvPicPr>
          <p:nvPr/>
        </p:nvPicPr>
        <p:blipFill>
          <a:blip r:embed="rId3"/>
          <a:stretch>
            <a:fillRect/>
          </a:stretch>
        </p:blipFill>
        <p:spPr>
          <a:xfrm>
            <a:off x="977705" y="1154177"/>
            <a:ext cx="5450291" cy="4549646"/>
          </a:xfrm>
          <a:prstGeom prst="rect">
            <a:avLst/>
          </a:prstGeom>
        </p:spPr>
      </p:pic>
      <p:sp>
        <p:nvSpPr>
          <p:cNvPr id="8" name="文本框 7">
            <a:extLst>
              <a:ext uri="{FF2B5EF4-FFF2-40B4-BE49-F238E27FC236}">
                <a16:creationId xmlns:a16="http://schemas.microsoft.com/office/drawing/2014/main" id="{59DF9DFD-7F21-1F21-74EF-F2252FAB489B}"/>
              </a:ext>
            </a:extLst>
          </p:cNvPr>
          <p:cNvSpPr txBox="1"/>
          <p:nvPr/>
        </p:nvSpPr>
        <p:spPr>
          <a:xfrm>
            <a:off x="6724135" y="1221604"/>
            <a:ext cx="2901821" cy="523220"/>
          </a:xfrm>
          <a:prstGeom prst="rect">
            <a:avLst/>
          </a:prstGeom>
          <a:noFill/>
        </p:spPr>
        <p:txBody>
          <a:bodyPr wrap="square" rtlCol="0">
            <a:spAutoFit/>
          </a:bodyPr>
          <a:lstStyle/>
          <a:p>
            <a:r>
              <a:rPr lang="zh-CN" altLang="en-US" sz="2800" b="1">
                <a:solidFill>
                  <a:schemeClr val="bg2"/>
                </a:solidFill>
              </a:rPr>
              <a:t>第一次运行：</a:t>
            </a:r>
            <a:endParaRPr lang="zh-CN" altLang="en-US" b="1">
              <a:solidFill>
                <a:schemeClr val="bg2"/>
              </a:solidFill>
            </a:endParaRPr>
          </a:p>
        </p:txBody>
      </p:sp>
      <p:sp>
        <p:nvSpPr>
          <p:cNvPr id="9" name="文本框 8">
            <a:extLst>
              <a:ext uri="{FF2B5EF4-FFF2-40B4-BE49-F238E27FC236}">
                <a16:creationId xmlns:a16="http://schemas.microsoft.com/office/drawing/2014/main" id="{B0106CDD-0C4C-7367-DFCB-A3D0EB2FCD85}"/>
              </a:ext>
            </a:extLst>
          </p:cNvPr>
          <p:cNvSpPr txBox="1"/>
          <p:nvPr/>
        </p:nvSpPr>
        <p:spPr>
          <a:xfrm>
            <a:off x="6724135" y="3896231"/>
            <a:ext cx="2901821" cy="523220"/>
          </a:xfrm>
          <a:prstGeom prst="rect">
            <a:avLst/>
          </a:prstGeom>
          <a:noFill/>
        </p:spPr>
        <p:txBody>
          <a:bodyPr wrap="square" rtlCol="0">
            <a:spAutoFit/>
          </a:bodyPr>
          <a:lstStyle/>
          <a:p>
            <a:r>
              <a:rPr lang="zh-CN" altLang="en-US" sz="2800" b="1">
                <a:solidFill>
                  <a:schemeClr val="bg2"/>
                </a:solidFill>
              </a:rPr>
              <a:t>第二次运行：</a:t>
            </a:r>
            <a:endParaRPr lang="zh-CN" altLang="en-US" b="1">
              <a:solidFill>
                <a:schemeClr val="bg2"/>
              </a:solidFill>
            </a:endParaRPr>
          </a:p>
        </p:txBody>
      </p:sp>
      <p:pic>
        <p:nvPicPr>
          <p:cNvPr id="17" name="图片 16">
            <a:extLst>
              <a:ext uri="{FF2B5EF4-FFF2-40B4-BE49-F238E27FC236}">
                <a16:creationId xmlns:a16="http://schemas.microsoft.com/office/drawing/2014/main" id="{D476D6EC-8FD9-612C-9BE7-22D0067D9958}"/>
              </a:ext>
            </a:extLst>
          </p:cNvPr>
          <p:cNvPicPr>
            <a:picLocks noChangeAspect="1"/>
          </p:cNvPicPr>
          <p:nvPr/>
        </p:nvPicPr>
        <p:blipFill>
          <a:blip r:embed="rId4"/>
          <a:stretch>
            <a:fillRect/>
          </a:stretch>
        </p:blipFill>
        <p:spPr>
          <a:xfrm>
            <a:off x="6724135" y="2023479"/>
            <a:ext cx="4800600" cy="1038225"/>
          </a:xfrm>
          <a:prstGeom prst="rect">
            <a:avLst/>
          </a:prstGeom>
        </p:spPr>
      </p:pic>
      <p:pic>
        <p:nvPicPr>
          <p:cNvPr id="19" name="图片 18">
            <a:extLst>
              <a:ext uri="{FF2B5EF4-FFF2-40B4-BE49-F238E27FC236}">
                <a16:creationId xmlns:a16="http://schemas.microsoft.com/office/drawing/2014/main" id="{722BC0A7-28D3-8D65-18AB-E676A7BB5D70}"/>
              </a:ext>
            </a:extLst>
          </p:cNvPr>
          <p:cNvPicPr>
            <a:picLocks noChangeAspect="1"/>
          </p:cNvPicPr>
          <p:nvPr/>
        </p:nvPicPr>
        <p:blipFill>
          <a:blip r:embed="rId5"/>
          <a:stretch>
            <a:fillRect/>
          </a:stretch>
        </p:blipFill>
        <p:spPr>
          <a:xfrm>
            <a:off x="6724135" y="5067228"/>
            <a:ext cx="4695825" cy="1047750"/>
          </a:xfrm>
          <a:prstGeom prst="rect">
            <a:avLst/>
          </a:prstGeom>
        </p:spPr>
      </p:pic>
      <p:cxnSp>
        <p:nvCxnSpPr>
          <p:cNvPr id="20" name="直接箭头连接符 19">
            <a:extLst>
              <a:ext uri="{FF2B5EF4-FFF2-40B4-BE49-F238E27FC236}">
                <a16:creationId xmlns:a16="http://schemas.microsoft.com/office/drawing/2014/main" id="{1ABF998B-0D71-4B73-4E47-E1FF182F95EC}"/>
              </a:ext>
            </a:extLst>
          </p:cNvPr>
          <p:cNvCxnSpPr>
            <a:cxnSpLocks/>
          </p:cNvCxnSpPr>
          <p:nvPr/>
        </p:nvCxnSpPr>
        <p:spPr>
          <a:xfrm flipH="1" flipV="1">
            <a:off x="8078608" y="2700724"/>
            <a:ext cx="1633585" cy="1418739"/>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21" name="直接箭头连接符 20">
            <a:extLst>
              <a:ext uri="{FF2B5EF4-FFF2-40B4-BE49-F238E27FC236}">
                <a16:creationId xmlns:a16="http://schemas.microsoft.com/office/drawing/2014/main" id="{78AB9DF5-1FA0-065D-208B-81E6AEBE61EE}"/>
              </a:ext>
            </a:extLst>
          </p:cNvPr>
          <p:cNvCxnSpPr>
            <a:cxnSpLocks/>
          </p:cNvCxnSpPr>
          <p:nvPr/>
        </p:nvCxnSpPr>
        <p:spPr>
          <a:xfrm flipH="1">
            <a:off x="8259313" y="4119463"/>
            <a:ext cx="1452880" cy="1146411"/>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
        <p:nvSpPr>
          <p:cNvPr id="22" name="文本框 21">
            <a:extLst>
              <a:ext uri="{FF2B5EF4-FFF2-40B4-BE49-F238E27FC236}">
                <a16:creationId xmlns:a16="http://schemas.microsoft.com/office/drawing/2014/main" id="{5AD38BFF-9550-C305-EE86-0CF39069A703}"/>
              </a:ext>
            </a:extLst>
          </p:cNvPr>
          <p:cNvSpPr txBox="1"/>
          <p:nvPr/>
        </p:nvSpPr>
        <p:spPr>
          <a:xfrm>
            <a:off x="9763384" y="3796297"/>
            <a:ext cx="2901821" cy="646331"/>
          </a:xfrm>
          <a:prstGeom prst="rect">
            <a:avLst/>
          </a:prstGeom>
          <a:noFill/>
        </p:spPr>
        <p:txBody>
          <a:bodyPr wrap="square" rtlCol="0">
            <a:spAutoFit/>
          </a:bodyPr>
          <a:lstStyle/>
          <a:p>
            <a:r>
              <a:rPr lang="zh-CN" altLang="en-US" sz="3600" b="1">
                <a:solidFill>
                  <a:schemeClr val="accent3"/>
                </a:solidFill>
              </a:rPr>
              <a:t>数值不同</a:t>
            </a:r>
          </a:p>
        </p:txBody>
      </p:sp>
    </p:spTree>
    <p:extLst>
      <p:ext uri="{BB962C8B-B14F-4D97-AF65-F5344CB8AC3E}">
        <p14:creationId xmlns:p14="http://schemas.microsoft.com/office/powerpoint/2010/main" val="3945739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项目开发</a:t>
            </a:r>
            <a:endParaRPr lang="en-US" altLang="zh-CN" sz="8000" b="1">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12" name="文本框 11"/>
          <p:cNvSpPr txBox="1"/>
          <p:nvPr/>
        </p:nvSpPr>
        <p:spPr>
          <a:xfrm>
            <a:off x="1976282" y="2281084"/>
            <a:ext cx="8239434" cy="2554545"/>
          </a:xfrm>
          <a:prstGeom prst="rect">
            <a:avLst/>
          </a:prstGeom>
          <a:noFill/>
        </p:spPr>
        <p:txBody>
          <a:bodyPr wrap="square" rtlCol="0">
            <a:spAutoFit/>
          </a:bodyPr>
          <a:lstStyle/>
          <a:p>
            <a:pPr algn="ctr"/>
            <a:r>
              <a:rPr lang="zh-CN" altLang="en-US" sz="8000" b="1">
                <a:solidFill>
                  <a:schemeClr val="bg1"/>
                </a:solidFill>
              </a:rPr>
              <a:t>第十一课</a:t>
            </a:r>
            <a:endParaRPr lang="en-US" altLang="zh-CN" sz="8000" b="1">
              <a:solidFill>
                <a:schemeClr val="bg1"/>
              </a:solidFill>
            </a:endParaRPr>
          </a:p>
          <a:p>
            <a:pPr algn="ctr"/>
            <a:r>
              <a:rPr lang="en-US" altLang="zh-CN" sz="8000" b="1">
                <a:solidFill>
                  <a:schemeClr val="bg1"/>
                </a:solidFill>
              </a:rPr>
              <a:t>do…while</a:t>
            </a:r>
            <a:r>
              <a:rPr lang="zh-CN" altLang="en-US" sz="8000" b="1">
                <a:solidFill>
                  <a:schemeClr val="bg1"/>
                </a:solidFill>
              </a:rPr>
              <a:t>循环</a:t>
            </a:r>
            <a:endParaRPr lang="en-US" altLang="zh-CN" sz="8000" b="1">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8" y="-68377"/>
            <a:ext cx="10441859" cy="747252"/>
            <a:chOff x="875068" y="-16942"/>
            <a:chExt cx="10441859" cy="747252"/>
          </a:xfrm>
        </p:grpSpPr>
        <p:sp>
          <p:nvSpPr>
            <p:cNvPr id="4" name="矩形 3"/>
            <p:cNvSpPr/>
            <p:nvPr/>
          </p:nvSpPr>
          <p:spPr>
            <a:xfrm>
              <a:off x="875068" y="-1694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猜数字游戏</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Rectangle 4">
            <a:extLst>
              <a:ext uri="{FF2B5EF4-FFF2-40B4-BE49-F238E27FC236}">
                <a16:creationId xmlns:a16="http://schemas.microsoft.com/office/drawing/2014/main" id="{4CDDCA40-4F21-5A45-314D-EB040E520504}"/>
              </a:ext>
            </a:extLst>
          </p:cNvPr>
          <p:cNvSpPr>
            <a:spLocks noChangeArrowheads="1"/>
          </p:cNvSpPr>
          <p:nvPr/>
        </p:nvSpPr>
        <p:spPr bwMode="auto">
          <a:xfrm>
            <a:off x="944495" y="678875"/>
            <a:ext cx="10303003" cy="4462760"/>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a:solidFill>
                  <a:schemeClr val="bg2"/>
                </a:solidFill>
                <a:latin typeface="+mn-ea"/>
                <a:ea typeface="+mn-ea"/>
              </a:rPr>
              <a:t>随机生成一个</a:t>
            </a:r>
            <a:r>
              <a:rPr lang="en-US" altLang="zh-CN" sz="2400">
                <a:solidFill>
                  <a:schemeClr val="bg2"/>
                </a:solidFill>
                <a:latin typeface="+mn-ea"/>
                <a:ea typeface="+mn-ea"/>
              </a:rPr>
              <a:t>0~100</a:t>
            </a:r>
            <a:r>
              <a:rPr lang="zh-CN" altLang="en-US" sz="2400">
                <a:solidFill>
                  <a:schemeClr val="bg2"/>
                </a:solidFill>
                <a:latin typeface="+mn-ea"/>
                <a:ea typeface="+mn-ea"/>
              </a:rPr>
              <a:t>之间的一个数，输入你要猜测的数。</a:t>
            </a:r>
          </a:p>
          <a:p>
            <a:pPr eaLnBrk="1" hangingPunct="1">
              <a:spcBef>
                <a:spcPct val="0"/>
              </a:spcBef>
              <a:buClrTx/>
              <a:buSzTx/>
              <a:buNone/>
            </a:pPr>
            <a:r>
              <a:rPr lang="zh-CN" altLang="en-US" sz="2400">
                <a:solidFill>
                  <a:schemeClr val="bg2"/>
                </a:solidFill>
                <a:latin typeface="+mn-ea"/>
                <a:ea typeface="+mn-ea"/>
              </a:rPr>
              <a:t>如果输入的数大于初始的数则提示大了，</a:t>
            </a:r>
          </a:p>
          <a:p>
            <a:pPr eaLnBrk="1" hangingPunct="1">
              <a:spcBef>
                <a:spcPct val="0"/>
              </a:spcBef>
              <a:buClrTx/>
              <a:buSzTx/>
              <a:buNone/>
            </a:pPr>
            <a:r>
              <a:rPr lang="zh-CN" altLang="en-US" sz="2400">
                <a:solidFill>
                  <a:schemeClr val="bg2"/>
                </a:solidFill>
                <a:latin typeface="+mn-ea"/>
                <a:ea typeface="+mn-ea"/>
              </a:rPr>
              <a:t>如果输入的数小于初始的数则提示小了，</a:t>
            </a:r>
          </a:p>
          <a:p>
            <a:pPr eaLnBrk="1" hangingPunct="1">
              <a:spcBef>
                <a:spcPct val="0"/>
              </a:spcBef>
              <a:buClrTx/>
              <a:buSzTx/>
              <a:buNone/>
            </a:pPr>
            <a:r>
              <a:rPr lang="zh-CN" altLang="en-US" sz="2400">
                <a:solidFill>
                  <a:schemeClr val="bg2"/>
                </a:solidFill>
                <a:latin typeface="+mn-ea"/>
                <a:ea typeface="+mn-ea"/>
              </a:rPr>
              <a:t>如果输入的数等于初始的数则提示相等。</a:t>
            </a:r>
          </a:p>
          <a:p>
            <a:pPr eaLnBrk="1" hangingPunct="1">
              <a:spcBef>
                <a:spcPct val="0"/>
              </a:spcBef>
              <a:buClrTx/>
              <a:buSzTx/>
              <a:buNone/>
            </a:pPr>
            <a:endParaRPr lang="zh-CN" altLang="en-US" sz="2400">
              <a:solidFill>
                <a:schemeClr val="bg2"/>
              </a:solidFill>
              <a:latin typeface="+mn-ea"/>
              <a:ea typeface="+mn-ea"/>
            </a:endParaRPr>
          </a:p>
          <a:p>
            <a:pPr eaLnBrk="1" hangingPunct="1">
              <a:spcBef>
                <a:spcPct val="0"/>
              </a:spcBef>
              <a:buClrTx/>
              <a:buSzTx/>
              <a:buNone/>
            </a:pPr>
            <a:r>
              <a:rPr lang="zh-CN" altLang="en-US" sz="2400">
                <a:solidFill>
                  <a:schemeClr val="bg2"/>
                </a:solidFill>
                <a:latin typeface="+mn-ea"/>
                <a:ea typeface="+mn-ea"/>
              </a:rPr>
              <a:t>你能否猜出这个数呢？</a:t>
            </a:r>
          </a:p>
          <a:p>
            <a:pPr eaLnBrk="1" hangingPunct="1">
              <a:spcBef>
                <a:spcPct val="0"/>
              </a:spcBef>
              <a:buClrTx/>
              <a:buSzTx/>
              <a:buNone/>
            </a:pPr>
            <a:r>
              <a:rPr lang="zh-CN" altLang="en-US" sz="2400">
                <a:solidFill>
                  <a:schemeClr val="bg2"/>
                </a:solidFill>
                <a:latin typeface="+mn-ea"/>
                <a:ea typeface="+mn-ea"/>
              </a:rPr>
              <a:t>每猜一次，计算机都会告诉你猜的数是大了还是小了，直到你猜出这个数为止。</a:t>
            </a:r>
          </a:p>
          <a:p>
            <a:pPr eaLnBrk="1" hangingPunct="1">
              <a:spcBef>
                <a:spcPct val="0"/>
              </a:spcBef>
              <a:buClrTx/>
              <a:buSzTx/>
              <a:buNone/>
            </a:pPr>
            <a:endParaRPr lang="zh-CN" altLang="en-US" sz="2000">
              <a:solidFill>
                <a:schemeClr val="bg2"/>
              </a:solidFill>
            </a:endParaRPr>
          </a:p>
          <a:p>
            <a:pPr eaLnBrk="1" hangingPunct="1">
              <a:spcBef>
                <a:spcPct val="0"/>
              </a:spcBef>
              <a:buClrTx/>
              <a:buSzTx/>
              <a:buNone/>
            </a:pPr>
            <a:endParaRPr lang="en-US" altLang="zh-CN" sz="1800">
              <a:solidFill>
                <a:srgbClr val="002060"/>
              </a:solidFill>
              <a:latin typeface="黑体" panose="02010609060101010101" pitchFamily="49" charset="-122"/>
              <a:ea typeface="黑体" panose="02010609060101010101" pitchFamily="49" charset="-122"/>
              <a:sym typeface="+mn-ea"/>
            </a:endParaRPr>
          </a:p>
          <a:p>
            <a:pPr eaLnBrk="1" hangingPunct="1">
              <a:spcBef>
                <a:spcPct val="0"/>
              </a:spcBef>
              <a:buClrTx/>
              <a:buSzTx/>
              <a:buNone/>
            </a:pPr>
            <a:endParaRPr lang="en-US" altLang="zh-CN" sz="1800">
              <a:solidFill>
                <a:srgbClr val="002060"/>
              </a:solidFill>
              <a:latin typeface="黑体" panose="02010609060101010101" pitchFamily="49" charset="-122"/>
              <a:ea typeface="黑体" panose="02010609060101010101" pitchFamily="49" charset="-122"/>
              <a:sym typeface="+mn-ea"/>
            </a:endParaRPr>
          </a:p>
          <a:p>
            <a:pPr eaLnBrk="1" hangingPunct="1">
              <a:spcBef>
                <a:spcPct val="0"/>
              </a:spcBef>
              <a:buClrTx/>
              <a:buSzTx/>
              <a:buNone/>
            </a:pPr>
            <a:endParaRPr lang="en-US" altLang="zh-CN" sz="1800">
              <a:solidFill>
                <a:srgbClr val="002060"/>
              </a:solidFill>
              <a:latin typeface="黑体" panose="02010609060101010101" pitchFamily="49" charset="-122"/>
              <a:ea typeface="黑体" panose="02010609060101010101" pitchFamily="49" charset="-122"/>
              <a:sym typeface="+mn-ea"/>
            </a:endParaRPr>
          </a:p>
          <a:p>
            <a:pPr eaLnBrk="1" hangingPunct="1">
              <a:spcBef>
                <a:spcPct val="0"/>
              </a:spcBef>
              <a:buClrTx/>
              <a:buSzTx/>
              <a:buNone/>
            </a:pPr>
            <a:endParaRPr lang="en-US" altLang="zh-CN" sz="1800">
              <a:solidFill>
                <a:srgbClr val="002060"/>
              </a:solidFill>
              <a:latin typeface="+mj-ea"/>
              <a:ea typeface="+mj-ea"/>
              <a:sym typeface="Arial" panose="020B0604020202020204" pitchFamily="34" charset="0"/>
            </a:endParaRPr>
          </a:p>
        </p:txBody>
      </p:sp>
    </p:spTree>
    <p:extLst>
      <p:ext uri="{BB962C8B-B14F-4D97-AF65-F5344CB8AC3E}">
        <p14:creationId xmlns:p14="http://schemas.microsoft.com/office/powerpoint/2010/main" val="2270586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程序流程图</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10" name="矩形 9">
            <a:extLst>
              <a:ext uri="{FF2B5EF4-FFF2-40B4-BE49-F238E27FC236}">
                <a16:creationId xmlns:a16="http://schemas.microsoft.com/office/drawing/2014/main" id="{ED520571-63C8-CD18-5212-015BFA7059A9}"/>
              </a:ext>
            </a:extLst>
          </p:cNvPr>
          <p:cNvSpPr/>
          <p:nvPr/>
        </p:nvSpPr>
        <p:spPr>
          <a:xfrm>
            <a:off x="4442133" y="759069"/>
            <a:ext cx="3038297" cy="715057"/>
          </a:xfrm>
          <a:prstGeom prst="rect">
            <a:avLst/>
          </a:prstGeom>
          <a:solidFill>
            <a:schemeClr val="accent6">
              <a:lumMod val="60000"/>
              <a:lumOff val="40000"/>
              <a:alpha val="8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002060"/>
                </a:solidFill>
              </a:rPr>
              <a:t>定义变量</a:t>
            </a:r>
            <a:r>
              <a:rPr lang="en-US" altLang="zh-CN" err="1">
                <a:solidFill>
                  <a:srgbClr val="002060"/>
                </a:solidFill>
              </a:rPr>
              <a:t>guess,x</a:t>
            </a:r>
            <a:r>
              <a:rPr lang="zh-CN" altLang="en-US">
                <a:solidFill>
                  <a:srgbClr val="002060"/>
                </a:solidFill>
              </a:rPr>
              <a:t>，用于记录要猜的数字和猜测的数字</a:t>
            </a:r>
          </a:p>
        </p:txBody>
      </p:sp>
      <p:sp>
        <p:nvSpPr>
          <p:cNvPr id="11" name="矩形 10">
            <a:extLst>
              <a:ext uri="{FF2B5EF4-FFF2-40B4-BE49-F238E27FC236}">
                <a16:creationId xmlns:a16="http://schemas.microsoft.com/office/drawing/2014/main" id="{F84EAE25-62CD-23E9-D2D4-9688E5411E8C}"/>
              </a:ext>
            </a:extLst>
          </p:cNvPr>
          <p:cNvSpPr/>
          <p:nvPr/>
        </p:nvSpPr>
        <p:spPr>
          <a:xfrm>
            <a:off x="4547017" y="1701197"/>
            <a:ext cx="2828528" cy="648072"/>
          </a:xfrm>
          <a:prstGeom prst="rect">
            <a:avLst/>
          </a:prstGeom>
          <a:solidFill>
            <a:schemeClr val="accent6">
              <a:lumMod val="60000"/>
              <a:lumOff val="40000"/>
              <a:alpha val="8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002060"/>
                </a:solidFill>
              </a:rPr>
              <a:t>获取待猜的数字值</a:t>
            </a:r>
            <a:r>
              <a:rPr lang="en-US" altLang="zh-CN">
                <a:solidFill>
                  <a:srgbClr val="002060"/>
                </a:solidFill>
              </a:rPr>
              <a:t>guess</a:t>
            </a:r>
            <a:r>
              <a:rPr lang="zh-CN" altLang="en-US">
                <a:solidFill>
                  <a:srgbClr val="002060"/>
                </a:solidFill>
              </a:rPr>
              <a:t>，即为给变量赋值</a:t>
            </a:r>
          </a:p>
        </p:txBody>
      </p:sp>
      <p:cxnSp>
        <p:nvCxnSpPr>
          <p:cNvPr id="12" name="直接箭头连接符 11">
            <a:extLst>
              <a:ext uri="{FF2B5EF4-FFF2-40B4-BE49-F238E27FC236}">
                <a16:creationId xmlns:a16="http://schemas.microsoft.com/office/drawing/2014/main" id="{38EF666F-8922-B662-0867-15AB253DDBD9}"/>
              </a:ext>
            </a:extLst>
          </p:cNvPr>
          <p:cNvCxnSpPr>
            <a:cxnSpLocks/>
            <a:stCxn id="10" idx="2"/>
            <a:endCxn id="11" idx="0"/>
          </p:cNvCxnSpPr>
          <p:nvPr/>
        </p:nvCxnSpPr>
        <p:spPr>
          <a:xfrm flipH="1">
            <a:off x="5961281" y="1474126"/>
            <a:ext cx="1" cy="227071"/>
          </a:xfrm>
          <a:prstGeom prst="straightConnector1">
            <a:avLst/>
          </a:prstGeom>
          <a:ln w="254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39D2D52B-E39C-C61D-C4BF-C07DF2CEC9B5}"/>
              </a:ext>
            </a:extLst>
          </p:cNvPr>
          <p:cNvCxnSpPr>
            <a:cxnSpLocks/>
            <a:stCxn id="11" idx="2"/>
            <a:endCxn id="14" idx="0"/>
          </p:cNvCxnSpPr>
          <p:nvPr/>
        </p:nvCxnSpPr>
        <p:spPr>
          <a:xfrm>
            <a:off x="5961281" y="2349269"/>
            <a:ext cx="0" cy="322908"/>
          </a:xfrm>
          <a:prstGeom prst="straightConnector1">
            <a:avLst/>
          </a:prstGeom>
          <a:ln w="254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63BB0DD-CA98-A714-A59D-C46097791A23}"/>
              </a:ext>
            </a:extLst>
          </p:cNvPr>
          <p:cNvSpPr/>
          <p:nvPr/>
        </p:nvSpPr>
        <p:spPr>
          <a:xfrm>
            <a:off x="4773149" y="2672177"/>
            <a:ext cx="2376264" cy="437649"/>
          </a:xfrm>
          <a:prstGeom prst="rect">
            <a:avLst/>
          </a:prstGeom>
          <a:solidFill>
            <a:schemeClr val="accent6">
              <a:lumMod val="60000"/>
              <a:lumOff val="40000"/>
              <a:alpha val="8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002060"/>
                </a:solidFill>
              </a:rPr>
              <a:t>获取猜测的数字值</a:t>
            </a:r>
            <a:r>
              <a:rPr lang="en-US" altLang="zh-CN">
                <a:solidFill>
                  <a:srgbClr val="002060"/>
                </a:solidFill>
              </a:rPr>
              <a:t>x</a:t>
            </a:r>
            <a:endParaRPr lang="zh-CN" altLang="en-US">
              <a:solidFill>
                <a:srgbClr val="002060"/>
              </a:solidFill>
            </a:endParaRPr>
          </a:p>
        </p:txBody>
      </p:sp>
      <p:sp>
        <p:nvSpPr>
          <p:cNvPr id="15" name="流程图: 决策 14">
            <a:extLst>
              <a:ext uri="{FF2B5EF4-FFF2-40B4-BE49-F238E27FC236}">
                <a16:creationId xmlns:a16="http://schemas.microsoft.com/office/drawing/2014/main" id="{EF4BCB1A-F3C3-1C29-A957-D5173E2571F8}"/>
              </a:ext>
            </a:extLst>
          </p:cNvPr>
          <p:cNvSpPr/>
          <p:nvPr/>
        </p:nvSpPr>
        <p:spPr>
          <a:xfrm>
            <a:off x="4863638" y="3449672"/>
            <a:ext cx="2204486" cy="576064"/>
          </a:xfrm>
          <a:prstGeom prst="flowChartDecision">
            <a:avLst/>
          </a:prstGeom>
          <a:solidFill>
            <a:schemeClr val="accent6">
              <a:lumMod val="60000"/>
              <a:lumOff val="40000"/>
              <a:alpha val="8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x&gt;guess</a:t>
            </a:r>
            <a:endParaRPr lang="zh-CN" altLang="en-US">
              <a:solidFill>
                <a:srgbClr val="002060"/>
              </a:solidFill>
            </a:endParaRPr>
          </a:p>
        </p:txBody>
      </p:sp>
      <p:sp>
        <p:nvSpPr>
          <p:cNvPr id="16" name="矩形 15">
            <a:extLst>
              <a:ext uri="{FF2B5EF4-FFF2-40B4-BE49-F238E27FC236}">
                <a16:creationId xmlns:a16="http://schemas.microsoft.com/office/drawing/2014/main" id="{602E4106-06AF-40DE-8F98-E3F67E2D95E2}"/>
              </a:ext>
            </a:extLst>
          </p:cNvPr>
          <p:cNvSpPr/>
          <p:nvPr/>
        </p:nvSpPr>
        <p:spPr>
          <a:xfrm>
            <a:off x="5178191" y="4297835"/>
            <a:ext cx="1584176" cy="339846"/>
          </a:xfrm>
          <a:prstGeom prst="rect">
            <a:avLst/>
          </a:prstGeom>
          <a:solidFill>
            <a:schemeClr val="accent6">
              <a:lumMod val="60000"/>
              <a:lumOff val="40000"/>
              <a:alpha val="8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002060"/>
                </a:solidFill>
              </a:rPr>
              <a:t>输出</a:t>
            </a:r>
            <a:r>
              <a:rPr lang="en-US" altLang="zh-CN">
                <a:solidFill>
                  <a:srgbClr val="002060"/>
                </a:solidFill>
              </a:rPr>
              <a:t>”</a:t>
            </a:r>
            <a:r>
              <a:rPr lang="zh-CN" altLang="en-US">
                <a:solidFill>
                  <a:srgbClr val="002060"/>
                </a:solidFill>
              </a:rPr>
              <a:t>大了</a:t>
            </a:r>
            <a:r>
              <a:rPr lang="en-US" altLang="zh-CN">
                <a:solidFill>
                  <a:srgbClr val="002060"/>
                </a:solidFill>
              </a:rPr>
              <a:t>”</a:t>
            </a:r>
            <a:endParaRPr lang="zh-CN" altLang="en-US">
              <a:solidFill>
                <a:srgbClr val="002060"/>
              </a:solidFill>
            </a:endParaRPr>
          </a:p>
        </p:txBody>
      </p:sp>
      <p:sp>
        <p:nvSpPr>
          <p:cNvPr id="17" name="流程图: 决策 16">
            <a:extLst>
              <a:ext uri="{FF2B5EF4-FFF2-40B4-BE49-F238E27FC236}">
                <a16:creationId xmlns:a16="http://schemas.microsoft.com/office/drawing/2014/main" id="{03E5161F-BAA7-78AF-EBBF-1DE2B429E51C}"/>
              </a:ext>
            </a:extLst>
          </p:cNvPr>
          <p:cNvSpPr/>
          <p:nvPr/>
        </p:nvSpPr>
        <p:spPr>
          <a:xfrm>
            <a:off x="7633396" y="3406015"/>
            <a:ext cx="2204485" cy="679140"/>
          </a:xfrm>
          <a:prstGeom prst="flowChartDecision">
            <a:avLst/>
          </a:prstGeom>
          <a:solidFill>
            <a:schemeClr val="accent6">
              <a:lumMod val="60000"/>
              <a:lumOff val="40000"/>
              <a:alpha val="8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x&lt;guess</a:t>
            </a:r>
            <a:endParaRPr lang="zh-CN" altLang="en-US">
              <a:solidFill>
                <a:srgbClr val="002060"/>
              </a:solidFill>
            </a:endParaRPr>
          </a:p>
        </p:txBody>
      </p:sp>
      <p:sp>
        <p:nvSpPr>
          <p:cNvPr id="18" name="矩形 17">
            <a:extLst>
              <a:ext uri="{FF2B5EF4-FFF2-40B4-BE49-F238E27FC236}">
                <a16:creationId xmlns:a16="http://schemas.microsoft.com/office/drawing/2014/main" id="{8CC77FB1-07E4-7EC3-21F0-9EE0E341B7C7}"/>
              </a:ext>
            </a:extLst>
          </p:cNvPr>
          <p:cNvSpPr/>
          <p:nvPr/>
        </p:nvSpPr>
        <p:spPr>
          <a:xfrm>
            <a:off x="7943550" y="4288963"/>
            <a:ext cx="1584176" cy="339846"/>
          </a:xfrm>
          <a:prstGeom prst="rect">
            <a:avLst/>
          </a:prstGeom>
          <a:solidFill>
            <a:schemeClr val="accent6">
              <a:lumMod val="60000"/>
              <a:lumOff val="40000"/>
              <a:alpha val="8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002060"/>
                </a:solidFill>
              </a:rPr>
              <a:t>输出</a:t>
            </a:r>
            <a:r>
              <a:rPr lang="en-US" altLang="zh-CN">
                <a:solidFill>
                  <a:srgbClr val="002060"/>
                </a:solidFill>
              </a:rPr>
              <a:t>”</a:t>
            </a:r>
            <a:r>
              <a:rPr lang="zh-CN" altLang="en-US">
                <a:solidFill>
                  <a:srgbClr val="002060"/>
                </a:solidFill>
              </a:rPr>
              <a:t>小了</a:t>
            </a:r>
            <a:r>
              <a:rPr lang="en-US" altLang="zh-CN">
                <a:solidFill>
                  <a:srgbClr val="002060"/>
                </a:solidFill>
              </a:rPr>
              <a:t>”</a:t>
            </a:r>
            <a:endParaRPr lang="zh-CN" altLang="en-US">
              <a:solidFill>
                <a:srgbClr val="002060"/>
              </a:solidFill>
            </a:endParaRPr>
          </a:p>
        </p:txBody>
      </p:sp>
      <p:sp>
        <p:nvSpPr>
          <p:cNvPr id="19" name="流程图: 决策 18">
            <a:extLst>
              <a:ext uri="{FF2B5EF4-FFF2-40B4-BE49-F238E27FC236}">
                <a16:creationId xmlns:a16="http://schemas.microsoft.com/office/drawing/2014/main" id="{5D373CB0-F301-D2D2-365E-B514E2DE46AE}"/>
              </a:ext>
            </a:extLst>
          </p:cNvPr>
          <p:cNvSpPr/>
          <p:nvPr/>
        </p:nvSpPr>
        <p:spPr>
          <a:xfrm>
            <a:off x="4553487" y="4967109"/>
            <a:ext cx="2828528" cy="693596"/>
          </a:xfrm>
          <a:prstGeom prst="flowChartDecision">
            <a:avLst/>
          </a:prstGeom>
          <a:solidFill>
            <a:schemeClr val="accent6">
              <a:lumMod val="60000"/>
              <a:lumOff val="40000"/>
              <a:alpha val="8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002060"/>
                </a:solidFill>
              </a:rPr>
              <a:t>while(x!=guess)</a:t>
            </a:r>
            <a:endParaRPr lang="zh-CN" altLang="en-US">
              <a:solidFill>
                <a:srgbClr val="002060"/>
              </a:solidFill>
            </a:endParaRPr>
          </a:p>
        </p:txBody>
      </p:sp>
      <p:cxnSp>
        <p:nvCxnSpPr>
          <p:cNvPr id="20" name="直接箭头连接符 19">
            <a:extLst>
              <a:ext uri="{FF2B5EF4-FFF2-40B4-BE49-F238E27FC236}">
                <a16:creationId xmlns:a16="http://schemas.microsoft.com/office/drawing/2014/main" id="{24BF167C-5252-B731-5F48-E6B0CC7005E7}"/>
              </a:ext>
            </a:extLst>
          </p:cNvPr>
          <p:cNvCxnSpPr>
            <a:cxnSpLocks/>
            <a:stCxn id="14" idx="2"/>
            <a:endCxn id="15" idx="0"/>
          </p:cNvCxnSpPr>
          <p:nvPr/>
        </p:nvCxnSpPr>
        <p:spPr>
          <a:xfrm>
            <a:off x="5961281" y="3109826"/>
            <a:ext cx="4600" cy="339846"/>
          </a:xfrm>
          <a:prstGeom prst="straightConnector1">
            <a:avLst/>
          </a:prstGeom>
          <a:ln w="254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E34E373-021F-D388-4C1F-2AD260315B04}"/>
              </a:ext>
            </a:extLst>
          </p:cNvPr>
          <p:cNvCxnSpPr>
            <a:cxnSpLocks/>
            <a:stCxn id="17" idx="2"/>
            <a:endCxn id="18" idx="0"/>
          </p:cNvCxnSpPr>
          <p:nvPr/>
        </p:nvCxnSpPr>
        <p:spPr>
          <a:xfrm flipH="1">
            <a:off x="8735638" y="4085155"/>
            <a:ext cx="1" cy="203808"/>
          </a:xfrm>
          <a:prstGeom prst="straightConnector1">
            <a:avLst/>
          </a:prstGeom>
          <a:ln w="254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B3AA9A54-3E7F-DAF3-27DC-D5054A8E092F}"/>
              </a:ext>
            </a:extLst>
          </p:cNvPr>
          <p:cNvCxnSpPr>
            <a:cxnSpLocks/>
            <a:stCxn id="15" idx="3"/>
            <a:endCxn id="17" idx="1"/>
          </p:cNvCxnSpPr>
          <p:nvPr/>
        </p:nvCxnSpPr>
        <p:spPr>
          <a:xfrm>
            <a:off x="7068124" y="3737704"/>
            <a:ext cx="565272" cy="7881"/>
          </a:xfrm>
          <a:prstGeom prst="straightConnector1">
            <a:avLst/>
          </a:prstGeom>
          <a:ln w="254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05F5A1C-7878-A15A-8533-859BFE02414C}"/>
              </a:ext>
            </a:extLst>
          </p:cNvPr>
          <p:cNvCxnSpPr>
            <a:cxnSpLocks/>
            <a:stCxn id="15" idx="2"/>
            <a:endCxn id="16" idx="0"/>
          </p:cNvCxnSpPr>
          <p:nvPr/>
        </p:nvCxnSpPr>
        <p:spPr>
          <a:xfrm>
            <a:off x="5965881" y="4025736"/>
            <a:ext cx="4398" cy="272099"/>
          </a:xfrm>
          <a:prstGeom prst="straightConnector1">
            <a:avLst/>
          </a:prstGeom>
          <a:ln w="254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BC40492-1DD1-BF62-18FB-C002D2B07234}"/>
              </a:ext>
            </a:extLst>
          </p:cNvPr>
          <p:cNvCxnSpPr>
            <a:cxnSpLocks/>
            <a:stCxn id="16" idx="2"/>
            <a:endCxn id="19" idx="0"/>
          </p:cNvCxnSpPr>
          <p:nvPr/>
        </p:nvCxnSpPr>
        <p:spPr>
          <a:xfrm flipH="1">
            <a:off x="5967751" y="4637681"/>
            <a:ext cx="2528" cy="329428"/>
          </a:xfrm>
          <a:prstGeom prst="straightConnector1">
            <a:avLst/>
          </a:prstGeom>
          <a:ln w="254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051B74E-40FF-F669-9275-EEEC50B0415B}"/>
              </a:ext>
            </a:extLst>
          </p:cNvPr>
          <p:cNvCxnSpPr>
            <a:cxnSpLocks/>
            <a:stCxn id="19" idx="2"/>
            <a:endCxn id="87" idx="0"/>
          </p:cNvCxnSpPr>
          <p:nvPr/>
        </p:nvCxnSpPr>
        <p:spPr>
          <a:xfrm>
            <a:off x="5967751" y="5660705"/>
            <a:ext cx="0" cy="784022"/>
          </a:xfrm>
          <a:prstGeom prst="straightConnector1">
            <a:avLst/>
          </a:prstGeom>
          <a:ln w="254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57">
            <a:extLst>
              <a:ext uri="{FF2B5EF4-FFF2-40B4-BE49-F238E27FC236}">
                <a16:creationId xmlns:a16="http://schemas.microsoft.com/office/drawing/2014/main" id="{D140DA6F-2B73-46F1-0097-2388AA27C266}"/>
              </a:ext>
            </a:extLst>
          </p:cNvPr>
          <p:cNvCxnSpPr>
            <a:cxnSpLocks/>
            <a:stCxn id="19" idx="1"/>
            <a:endCxn id="14" idx="0"/>
          </p:cNvCxnSpPr>
          <p:nvPr/>
        </p:nvCxnSpPr>
        <p:spPr>
          <a:xfrm rot="10800000" flipH="1">
            <a:off x="4553487" y="2672177"/>
            <a:ext cx="1407794" cy="2641730"/>
          </a:xfrm>
          <a:prstGeom prst="bentConnector4">
            <a:avLst>
              <a:gd name="adj1" fmla="val -33504"/>
              <a:gd name="adj2" fmla="val 106900"/>
            </a:avLst>
          </a:prstGeom>
          <a:ln w="254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1444AAE3-558E-6372-F880-AB812DEA42F1}"/>
              </a:ext>
            </a:extLst>
          </p:cNvPr>
          <p:cNvSpPr/>
          <p:nvPr/>
        </p:nvSpPr>
        <p:spPr>
          <a:xfrm>
            <a:off x="6048401" y="3948455"/>
            <a:ext cx="415498" cy="369332"/>
          </a:xfrm>
          <a:prstGeom prst="rect">
            <a:avLst/>
          </a:prstGeom>
        </p:spPr>
        <p:txBody>
          <a:bodyPr wrap="none">
            <a:spAutoFit/>
          </a:bodyPr>
          <a:lstStyle/>
          <a:p>
            <a:r>
              <a:rPr lang="zh-CN" altLang="en-US">
                <a:solidFill>
                  <a:schemeClr val="bg2"/>
                </a:solidFill>
              </a:rPr>
              <a:t>是</a:t>
            </a:r>
          </a:p>
        </p:txBody>
      </p:sp>
      <p:sp>
        <p:nvSpPr>
          <p:cNvPr id="28" name="矩形 27">
            <a:extLst>
              <a:ext uri="{FF2B5EF4-FFF2-40B4-BE49-F238E27FC236}">
                <a16:creationId xmlns:a16="http://schemas.microsoft.com/office/drawing/2014/main" id="{253964A1-F7C6-1123-8C4C-1496F843BF73}"/>
              </a:ext>
            </a:extLst>
          </p:cNvPr>
          <p:cNvSpPr/>
          <p:nvPr/>
        </p:nvSpPr>
        <p:spPr>
          <a:xfrm>
            <a:off x="8352097" y="4909306"/>
            <a:ext cx="415498" cy="369332"/>
          </a:xfrm>
          <a:prstGeom prst="rect">
            <a:avLst/>
          </a:prstGeom>
        </p:spPr>
        <p:txBody>
          <a:bodyPr wrap="none">
            <a:spAutoFit/>
          </a:bodyPr>
          <a:lstStyle/>
          <a:p>
            <a:r>
              <a:rPr lang="zh-CN" altLang="en-US">
                <a:solidFill>
                  <a:schemeClr val="bg2"/>
                </a:solidFill>
              </a:rPr>
              <a:t>是</a:t>
            </a:r>
          </a:p>
        </p:txBody>
      </p:sp>
      <p:cxnSp>
        <p:nvCxnSpPr>
          <p:cNvPr id="29" name="肘形连接符 110">
            <a:extLst>
              <a:ext uri="{FF2B5EF4-FFF2-40B4-BE49-F238E27FC236}">
                <a16:creationId xmlns:a16="http://schemas.microsoft.com/office/drawing/2014/main" id="{1BEC29BC-D7B5-E7EF-B3E8-889CC1A3E23B}"/>
              </a:ext>
            </a:extLst>
          </p:cNvPr>
          <p:cNvCxnSpPr>
            <a:cxnSpLocks/>
            <a:stCxn id="18" idx="2"/>
            <a:endCxn id="19" idx="3"/>
          </p:cNvCxnSpPr>
          <p:nvPr/>
        </p:nvCxnSpPr>
        <p:spPr>
          <a:xfrm rot="5400000">
            <a:off x="7716278" y="4294547"/>
            <a:ext cx="685098" cy="1353623"/>
          </a:xfrm>
          <a:prstGeom prst="bentConnector2">
            <a:avLst/>
          </a:prstGeom>
          <a:ln w="254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1B3C69C7-266F-E372-3E23-BFCB7FBE53CD}"/>
              </a:ext>
            </a:extLst>
          </p:cNvPr>
          <p:cNvSpPr/>
          <p:nvPr/>
        </p:nvSpPr>
        <p:spPr>
          <a:xfrm>
            <a:off x="7068124" y="3331663"/>
            <a:ext cx="415498" cy="369332"/>
          </a:xfrm>
          <a:prstGeom prst="rect">
            <a:avLst/>
          </a:prstGeom>
        </p:spPr>
        <p:txBody>
          <a:bodyPr wrap="square">
            <a:spAutoFit/>
          </a:bodyPr>
          <a:lstStyle/>
          <a:p>
            <a:r>
              <a:rPr lang="zh-CN" altLang="en-US">
                <a:solidFill>
                  <a:schemeClr val="bg2"/>
                </a:solidFill>
              </a:rPr>
              <a:t>否</a:t>
            </a:r>
          </a:p>
        </p:txBody>
      </p:sp>
      <p:sp>
        <p:nvSpPr>
          <p:cNvPr id="32" name="矩形 31">
            <a:extLst>
              <a:ext uri="{FF2B5EF4-FFF2-40B4-BE49-F238E27FC236}">
                <a16:creationId xmlns:a16="http://schemas.microsoft.com/office/drawing/2014/main" id="{02015614-B71F-36D8-6788-DEEE721DAB8D}"/>
              </a:ext>
            </a:extLst>
          </p:cNvPr>
          <p:cNvSpPr/>
          <p:nvPr/>
        </p:nvSpPr>
        <p:spPr>
          <a:xfrm>
            <a:off x="1744171" y="4617729"/>
            <a:ext cx="2157963" cy="369332"/>
          </a:xfrm>
          <a:prstGeom prst="rect">
            <a:avLst/>
          </a:prstGeom>
        </p:spPr>
        <p:txBody>
          <a:bodyPr wrap="none">
            <a:spAutoFit/>
          </a:bodyPr>
          <a:lstStyle/>
          <a:p>
            <a:r>
              <a:rPr lang="zh-CN" altLang="en-US">
                <a:solidFill>
                  <a:srgbClr val="002060"/>
                </a:solidFill>
              </a:rPr>
              <a:t>条件成立 继续循环</a:t>
            </a:r>
          </a:p>
        </p:txBody>
      </p:sp>
      <p:sp>
        <p:nvSpPr>
          <p:cNvPr id="33" name="矩形 32">
            <a:extLst>
              <a:ext uri="{FF2B5EF4-FFF2-40B4-BE49-F238E27FC236}">
                <a16:creationId xmlns:a16="http://schemas.microsoft.com/office/drawing/2014/main" id="{CFC33BA0-C009-7A8D-3438-7B095C5EC5C3}"/>
              </a:ext>
            </a:extLst>
          </p:cNvPr>
          <p:cNvSpPr/>
          <p:nvPr/>
        </p:nvSpPr>
        <p:spPr>
          <a:xfrm>
            <a:off x="5956176" y="5856246"/>
            <a:ext cx="3810659" cy="369332"/>
          </a:xfrm>
          <a:prstGeom prst="rect">
            <a:avLst/>
          </a:prstGeom>
        </p:spPr>
        <p:txBody>
          <a:bodyPr wrap="none">
            <a:spAutoFit/>
          </a:bodyPr>
          <a:lstStyle/>
          <a:p>
            <a:r>
              <a:rPr lang="zh-CN" altLang="en-US">
                <a:solidFill>
                  <a:srgbClr val="002060"/>
                </a:solidFill>
              </a:rPr>
              <a:t>条件不成立，即</a:t>
            </a:r>
            <a:r>
              <a:rPr lang="en-US" altLang="zh-CN">
                <a:solidFill>
                  <a:srgbClr val="002060"/>
                </a:solidFill>
              </a:rPr>
              <a:t>x==guess</a:t>
            </a:r>
            <a:r>
              <a:rPr lang="zh-CN" altLang="en-US">
                <a:solidFill>
                  <a:srgbClr val="002060"/>
                </a:solidFill>
              </a:rPr>
              <a:t>，退出循环</a:t>
            </a:r>
          </a:p>
        </p:txBody>
      </p:sp>
      <p:sp>
        <p:nvSpPr>
          <p:cNvPr id="87" name="矩形 86">
            <a:extLst>
              <a:ext uri="{FF2B5EF4-FFF2-40B4-BE49-F238E27FC236}">
                <a16:creationId xmlns:a16="http://schemas.microsoft.com/office/drawing/2014/main" id="{BD308B7E-3C90-7C28-97BD-58B8FCD456ED}"/>
              </a:ext>
            </a:extLst>
          </p:cNvPr>
          <p:cNvSpPr/>
          <p:nvPr/>
        </p:nvSpPr>
        <p:spPr>
          <a:xfrm>
            <a:off x="5175663" y="6444727"/>
            <a:ext cx="1584176" cy="339846"/>
          </a:xfrm>
          <a:prstGeom prst="rect">
            <a:avLst/>
          </a:prstGeom>
          <a:solidFill>
            <a:schemeClr val="accent6">
              <a:lumMod val="60000"/>
              <a:lumOff val="40000"/>
              <a:alpha val="8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002060"/>
                </a:solidFill>
              </a:rPr>
              <a:t>输出</a:t>
            </a:r>
            <a:r>
              <a:rPr lang="en-US" altLang="zh-CN">
                <a:solidFill>
                  <a:srgbClr val="002060"/>
                </a:solidFill>
              </a:rPr>
              <a:t>”</a:t>
            </a:r>
            <a:r>
              <a:rPr lang="zh-CN" altLang="en-US">
                <a:solidFill>
                  <a:srgbClr val="002060"/>
                </a:solidFill>
              </a:rPr>
              <a:t>猜中了</a:t>
            </a:r>
            <a:r>
              <a:rPr lang="en-US" altLang="zh-CN">
                <a:solidFill>
                  <a:srgbClr val="002060"/>
                </a:solidFill>
              </a:rPr>
              <a:t>”</a:t>
            </a:r>
            <a:endParaRPr lang="zh-CN" altLang="en-US">
              <a:solidFill>
                <a:srgbClr val="002060"/>
              </a:solidFill>
            </a:endParaRPr>
          </a:p>
        </p:txBody>
      </p:sp>
      <p:sp>
        <p:nvSpPr>
          <p:cNvPr id="132" name="文本框 131">
            <a:extLst>
              <a:ext uri="{FF2B5EF4-FFF2-40B4-BE49-F238E27FC236}">
                <a16:creationId xmlns:a16="http://schemas.microsoft.com/office/drawing/2014/main" id="{97FB4722-9DF0-DDCC-EA1A-AA0F35ACB493}"/>
              </a:ext>
            </a:extLst>
          </p:cNvPr>
          <p:cNvSpPr txBox="1"/>
          <p:nvPr/>
        </p:nvSpPr>
        <p:spPr>
          <a:xfrm>
            <a:off x="4192241" y="3739085"/>
            <a:ext cx="6099858" cy="369332"/>
          </a:xfrm>
          <a:prstGeom prst="rect">
            <a:avLst/>
          </a:prstGeom>
          <a:noFill/>
        </p:spPr>
        <p:txBody>
          <a:bodyPr wrap="square">
            <a:spAutoFit/>
          </a:bodyPr>
          <a:lstStyle/>
          <a:p>
            <a:pPr algn="ctr"/>
            <a:r>
              <a:rPr lang="en-US" altLang="zh-CN">
                <a:solidFill>
                  <a:srgbClr val="002060"/>
                </a:solidFill>
              </a:rPr>
              <a:t>x&lt;=guess</a:t>
            </a:r>
            <a:endParaRPr lang="zh-CN" altLang="en-US">
              <a:solidFill>
                <a:srgbClr val="00206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17" name="文本框 16">
            <a:extLst>
              <a:ext uri="{FF2B5EF4-FFF2-40B4-BE49-F238E27FC236}">
                <a16:creationId xmlns:a16="http://schemas.microsoft.com/office/drawing/2014/main" id="{4BE5F383-2BB2-F60A-AB81-88B1C2BC4631}"/>
              </a:ext>
            </a:extLst>
          </p:cNvPr>
          <p:cNvSpPr txBox="1"/>
          <p:nvPr/>
        </p:nvSpPr>
        <p:spPr>
          <a:xfrm>
            <a:off x="650109" y="1228397"/>
            <a:ext cx="5445890" cy="4401205"/>
          </a:xfrm>
          <a:prstGeom prst="rect">
            <a:avLst/>
          </a:prstGeom>
          <a:solidFill>
            <a:schemeClr val="accent6">
              <a:lumMod val="40000"/>
              <a:lumOff val="60000"/>
            </a:schemeClr>
          </a:solidFill>
        </p:spPr>
        <p:txBody>
          <a:bodyPr wrap="square">
            <a:spAutoFit/>
          </a:bodyPr>
          <a:lstStyle/>
          <a:p>
            <a:r>
              <a:rPr lang="en-US" altLang="zh-CN" sz="2000" b="0">
                <a:solidFill>
                  <a:srgbClr val="0000FF"/>
                </a:solidFill>
                <a:effectLst/>
                <a:latin typeface="JetBrains Mono" panose="02000009000000000000" pitchFamily="49" charset="0"/>
              </a:rPr>
              <a:t>#include </a:t>
            </a:r>
            <a:r>
              <a:rPr lang="en-US" altLang="zh-CN" sz="2000" b="0">
                <a:solidFill>
                  <a:srgbClr val="A31515"/>
                </a:solidFill>
                <a:effectLst/>
                <a:latin typeface="JetBrains Mono" panose="02000009000000000000" pitchFamily="49" charset="0"/>
              </a:rPr>
              <a:t>&lt;bits/</a:t>
            </a:r>
            <a:r>
              <a:rPr lang="en-US" altLang="zh-CN" sz="2000" b="0" err="1">
                <a:solidFill>
                  <a:srgbClr val="A31515"/>
                </a:solidFill>
                <a:effectLst/>
                <a:latin typeface="JetBrains Mono" panose="02000009000000000000" pitchFamily="49" charset="0"/>
              </a:rPr>
              <a:t>stdc</a:t>
            </a:r>
            <a:r>
              <a:rPr lang="en-US" altLang="zh-CN" sz="2000" b="0">
                <a:solidFill>
                  <a:srgbClr val="A31515"/>
                </a:solidFill>
                <a:effectLst/>
                <a:latin typeface="JetBrains Mono" panose="02000009000000000000" pitchFamily="49" charset="0"/>
              </a:rPr>
              <a:t>++.h&gt;</a:t>
            </a:r>
            <a:endParaRPr lang="en-US" altLang="zh-CN" sz="2000" b="0">
              <a:solidFill>
                <a:srgbClr val="000000"/>
              </a:solidFill>
              <a:effectLst/>
              <a:latin typeface="JetBrains Mono" panose="02000009000000000000" pitchFamily="49" charset="0"/>
            </a:endParaRPr>
          </a:p>
          <a:p>
            <a:r>
              <a:rPr lang="en-US" altLang="zh-CN" sz="2000" b="0">
                <a:solidFill>
                  <a:srgbClr val="0000FF"/>
                </a:solidFill>
                <a:effectLst/>
                <a:latin typeface="JetBrains Mono" panose="02000009000000000000" pitchFamily="49" charset="0"/>
              </a:rPr>
              <a:t>using</a:t>
            </a:r>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namespace</a:t>
            </a:r>
            <a:r>
              <a:rPr lang="en-US" altLang="zh-CN" sz="2000" b="0">
                <a:solidFill>
                  <a:srgbClr val="000000"/>
                </a:solidFill>
                <a:effectLst/>
                <a:latin typeface="JetBrains Mono" panose="02000009000000000000" pitchFamily="49" charset="0"/>
              </a:rPr>
              <a:t> std;</a:t>
            </a:r>
          </a:p>
          <a:p>
            <a:r>
              <a:rPr lang="en-US" altLang="zh-CN" sz="2000" b="0">
                <a:solidFill>
                  <a:srgbClr val="0000FF"/>
                </a:solidFill>
                <a:effectLst/>
                <a:latin typeface="JetBrains Mono" panose="02000009000000000000" pitchFamily="49" charset="0"/>
              </a:rPr>
              <a:t>int</a:t>
            </a:r>
            <a:r>
              <a:rPr lang="en-US" altLang="zh-CN" sz="2000" b="0">
                <a:solidFill>
                  <a:srgbClr val="000000"/>
                </a:solidFill>
                <a:effectLst/>
                <a:latin typeface="JetBrains Mono" panose="02000009000000000000" pitchFamily="49" charset="0"/>
              </a:rPr>
              <a:t> main()</a:t>
            </a:r>
          </a:p>
          <a:p>
            <a:r>
              <a:rPr lang="en-US" altLang="zh-CN" sz="2000" b="0">
                <a:solidFill>
                  <a:srgbClr val="000000"/>
                </a:solidFill>
                <a:effectLst/>
                <a:latin typeface="JetBrains Mono" panose="02000009000000000000" pitchFamily="49" charset="0"/>
              </a:rPr>
              <a:t>{</a:t>
            </a:r>
          </a:p>
          <a:p>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int</a:t>
            </a:r>
            <a:r>
              <a:rPr lang="en-US" altLang="zh-CN" sz="2000" b="0">
                <a:solidFill>
                  <a:srgbClr val="000000"/>
                </a:solidFill>
                <a:effectLst/>
                <a:latin typeface="JetBrains Mono" panose="02000009000000000000" pitchFamily="49" charset="0"/>
              </a:rPr>
              <a:t> </a:t>
            </a:r>
            <a:r>
              <a:rPr lang="en-US" altLang="zh-CN" sz="2000" b="0" err="1">
                <a:solidFill>
                  <a:srgbClr val="000000"/>
                </a:solidFill>
                <a:effectLst/>
                <a:latin typeface="JetBrains Mono" panose="02000009000000000000" pitchFamily="49" charset="0"/>
              </a:rPr>
              <a:t>guess,</a:t>
            </a:r>
            <a:r>
              <a:rPr lang="en-US" altLang="zh-CN" sz="2000" b="0">
                <a:solidFill>
                  <a:srgbClr val="000000"/>
                </a:solidFill>
                <a:effectLst/>
                <a:latin typeface="JetBrains Mono" panose="02000009000000000000" pitchFamily="49" charset="0"/>
              </a:rPr>
              <a:t>x;</a:t>
            </a:r>
          </a:p>
          <a:p>
            <a:r>
              <a:rPr lang="en-US" altLang="zh-CN" sz="2000" b="0">
                <a:solidFill>
                  <a:srgbClr val="000000"/>
                </a:solidFill>
                <a:effectLst/>
                <a:latin typeface="JetBrains Mono" panose="02000009000000000000" pitchFamily="49" charset="0"/>
              </a:rPr>
              <a:t>    </a:t>
            </a:r>
            <a:r>
              <a:rPr lang="en-US" altLang="zh-CN" sz="2000" b="0" err="1">
                <a:solidFill>
                  <a:srgbClr val="000000"/>
                </a:solidFill>
                <a:effectLst/>
                <a:latin typeface="JetBrains Mono" panose="02000009000000000000" pitchFamily="49" charset="0"/>
              </a:rPr>
              <a:t>srand</a:t>
            </a:r>
            <a:r>
              <a:rPr lang="en-US" altLang="zh-CN" sz="2000" b="0">
                <a:solidFill>
                  <a:srgbClr val="000000"/>
                </a:solidFill>
                <a:effectLst/>
                <a:latin typeface="JetBrains Mono" panose="02000009000000000000" pitchFamily="49" charset="0"/>
              </a:rPr>
              <a:t>(time(</a:t>
            </a:r>
            <a:r>
              <a:rPr lang="en-US" altLang="zh-CN" sz="2000" b="0">
                <a:solidFill>
                  <a:srgbClr val="098658"/>
                </a:solidFill>
                <a:effectLst/>
                <a:latin typeface="JetBrains Mono" panose="02000009000000000000" pitchFamily="49" charset="0"/>
              </a:rPr>
              <a:t>0</a:t>
            </a:r>
            <a:r>
              <a:rPr lang="en-US" altLang="zh-CN" sz="2000" b="0">
                <a:solidFill>
                  <a:srgbClr val="000000"/>
                </a:solidFill>
                <a:effectLst/>
                <a:latin typeface="JetBrains Mono" panose="02000009000000000000" pitchFamily="49" charset="0"/>
              </a:rPr>
              <a:t>));</a:t>
            </a:r>
          </a:p>
          <a:p>
            <a:r>
              <a:rPr lang="en-US" altLang="zh-CN" sz="2000" b="0">
                <a:solidFill>
                  <a:srgbClr val="000000"/>
                </a:solidFill>
                <a:effectLst/>
                <a:latin typeface="JetBrains Mono" panose="02000009000000000000" pitchFamily="49" charset="0"/>
              </a:rPr>
              <a:t>    guess=rand()%</a:t>
            </a:r>
            <a:r>
              <a:rPr lang="en-US" altLang="zh-CN" sz="2000" b="0">
                <a:solidFill>
                  <a:srgbClr val="098658"/>
                </a:solidFill>
                <a:effectLst/>
                <a:latin typeface="JetBrains Mono" panose="02000009000000000000" pitchFamily="49" charset="0"/>
              </a:rPr>
              <a:t>100</a:t>
            </a:r>
            <a:r>
              <a:rPr lang="en-US" altLang="zh-CN" sz="2000" b="0">
                <a:solidFill>
                  <a:srgbClr val="000000"/>
                </a:solidFill>
                <a:effectLst/>
                <a:latin typeface="JetBrains Mono" panose="02000009000000000000" pitchFamily="49" charset="0"/>
              </a:rPr>
              <a:t>;</a:t>
            </a:r>
          </a:p>
          <a:p>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do</a:t>
            </a:r>
            <a:endParaRPr lang="en-US" altLang="zh-CN" sz="2000" b="0">
              <a:solidFill>
                <a:srgbClr val="000000"/>
              </a:solidFill>
              <a:effectLst/>
              <a:latin typeface="JetBrains Mono" panose="02000009000000000000" pitchFamily="49" charset="0"/>
            </a:endParaRPr>
          </a:p>
          <a:p>
            <a:r>
              <a:rPr lang="en-US" altLang="zh-CN" sz="2000" b="0">
                <a:solidFill>
                  <a:srgbClr val="000000"/>
                </a:solidFill>
                <a:effectLst/>
                <a:latin typeface="JetBrains Mono" panose="02000009000000000000" pitchFamily="49" charset="0"/>
              </a:rPr>
              <a:t>    {</a:t>
            </a:r>
          </a:p>
          <a:p>
            <a:r>
              <a:rPr lang="en-US" altLang="zh-CN" sz="2000" b="0">
                <a:solidFill>
                  <a:srgbClr val="000000"/>
                </a:solidFill>
                <a:effectLst/>
                <a:latin typeface="JetBrains Mono" panose="02000009000000000000" pitchFamily="49" charset="0"/>
              </a:rPr>
              <a:t>        </a:t>
            </a:r>
            <a:r>
              <a:rPr lang="en-US" altLang="zh-CN" sz="2000" b="0" err="1">
                <a:solidFill>
                  <a:srgbClr val="000000"/>
                </a:solidFill>
                <a:effectLst/>
                <a:latin typeface="JetBrains Mono" panose="02000009000000000000" pitchFamily="49" charset="0"/>
              </a:rPr>
              <a:t>cin</a:t>
            </a:r>
            <a:r>
              <a:rPr lang="en-US" altLang="zh-CN" sz="2000" b="0">
                <a:solidFill>
                  <a:srgbClr val="000000"/>
                </a:solidFill>
                <a:effectLst/>
                <a:latin typeface="JetBrains Mono" panose="02000009000000000000" pitchFamily="49" charset="0"/>
              </a:rPr>
              <a:t>&gt;&gt;x;</a:t>
            </a:r>
          </a:p>
          <a:p>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if</a:t>
            </a:r>
            <a:r>
              <a:rPr lang="en-US" altLang="zh-CN" sz="2000" b="0">
                <a:solidFill>
                  <a:srgbClr val="000000"/>
                </a:solidFill>
                <a:effectLst/>
                <a:latin typeface="JetBrains Mono" panose="02000009000000000000" pitchFamily="49" charset="0"/>
              </a:rPr>
              <a:t>(x&gt;guess)</a:t>
            </a:r>
          </a:p>
          <a:p>
            <a:r>
              <a:rPr lang="en-US" altLang="zh-CN" sz="2000" b="0">
                <a:solidFill>
                  <a:srgbClr val="000000"/>
                </a:solidFill>
                <a:effectLst/>
                <a:latin typeface="JetBrains Mono" panose="02000009000000000000" pitchFamily="49" charset="0"/>
              </a:rPr>
              <a:t>        {</a:t>
            </a:r>
          </a:p>
          <a:p>
            <a:r>
              <a:rPr lang="en-US" altLang="zh-CN" sz="2000" b="0">
                <a:solidFill>
                  <a:srgbClr val="000000"/>
                </a:solidFill>
                <a:effectLst/>
                <a:latin typeface="JetBrains Mono" panose="02000009000000000000" pitchFamily="49" charset="0"/>
              </a:rPr>
              <a:t>            </a:t>
            </a:r>
            <a:r>
              <a:rPr lang="en-US" altLang="zh-CN" sz="2000" b="0" err="1">
                <a:solidFill>
                  <a:srgbClr val="000000"/>
                </a:solidFill>
                <a:effectLst/>
                <a:latin typeface="JetBrains Mono" panose="02000009000000000000" pitchFamily="49" charset="0"/>
              </a:rPr>
              <a:t>cout</a:t>
            </a:r>
            <a:r>
              <a:rPr lang="en-US" altLang="zh-CN" sz="2000" b="0">
                <a:solidFill>
                  <a:srgbClr val="000000"/>
                </a:solidFill>
                <a:effectLst/>
                <a:latin typeface="JetBrains Mono" panose="02000009000000000000" pitchFamily="49" charset="0"/>
              </a:rPr>
              <a:t>&lt;&lt;</a:t>
            </a:r>
            <a:r>
              <a:rPr lang="en-US" altLang="zh-CN" sz="2000" b="0">
                <a:solidFill>
                  <a:srgbClr val="A31515"/>
                </a:solidFill>
                <a:effectLst/>
                <a:latin typeface="JetBrains Mono" panose="02000009000000000000" pitchFamily="49" charset="0"/>
              </a:rPr>
              <a:t>"</a:t>
            </a:r>
            <a:r>
              <a:rPr lang="zh-CN" altLang="en-US" sz="2000" b="0">
                <a:solidFill>
                  <a:srgbClr val="A31515"/>
                </a:solidFill>
                <a:effectLst/>
                <a:latin typeface="JetBrains Mono" panose="02000009000000000000" pitchFamily="49" charset="0"/>
              </a:rPr>
              <a:t>大了</a:t>
            </a:r>
            <a:r>
              <a:rPr lang="en-US" altLang="zh-CN" sz="2000" b="0">
                <a:solidFill>
                  <a:srgbClr val="A31515"/>
                </a:solidFill>
                <a:effectLst/>
                <a:latin typeface="JetBrains Mono" panose="02000009000000000000" pitchFamily="49" charset="0"/>
              </a:rPr>
              <a:t>"</a:t>
            </a:r>
            <a:r>
              <a:rPr lang="en-US" altLang="zh-CN" sz="2000" b="0">
                <a:solidFill>
                  <a:srgbClr val="000000"/>
                </a:solidFill>
                <a:effectLst/>
                <a:latin typeface="JetBrains Mono" panose="02000009000000000000" pitchFamily="49" charset="0"/>
              </a:rPr>
              <a:t>&lt;&lt;</a:t>
            </a:r>
            <a:r>
              <a:rPr lang="en-US" altLang="zh-CN" sz="2000" b="0" err="1">
                <a:solidFill>
                  <a:srgbClr val="000000"/>
                </a:solidFill>
                <a:effectLst/>
                <a:latin typeface="JetBrains Mono" panose="02000009000000000000" pitchFamily="49" charset="0"/>
              </a:rPr>
              <a:t>endl</a:t>
            </a:r>
            <a:r>
              <a:rPr lang="en-US" altLang="zh-CN" sz="2000" b="0">
                <a:solidFill>
                  <a:srgbClr val="000000"/>
                </a:solidFill>
                <a:effectLst/>
                <a:latin typeface="JetBrains Mono" panose="02000009000000000000" pitchFamily="49" charset="0"/>
              </a:rPr>
              <a:t>;</a:t>
            </a:r>
          </a:p>
          <a:p>
            <a:r>
              <a:rPr lang="en-US" altLang="zh-CN" sz="2000" b="0">
                <a:solidFill>
                  <a:srgbClr val="000000"/>
                </a:solidFill>
                <a:effectLst/>
                <a:latin typeface="JetBrains Mono" panose="02000009000000000000" pitchFamily="49" charset="0"/>
              </a:rPr>
              <a:t>        }</a:t>
            </a:r>
          </a:p>
        </p:txBody>
      </p:sp>
      <p:sp>
        <p:nvSpPr>
          <p:cNvPr id="18" name="文本框 17">
            <a:extLst>
              <a:ext uri="{FF2B5EF4-FFF2-40B4-BE49-F238E27FC236}">
                <a16:creationId xmlns:a16="http://schemas.microsoft.com/office/drawing/2014/main" id="{39A035A3-8054-5901-585A-A71E3222600A}"/>
              </a:ext>
            </a:extLst>
          </p:cNvPr>
          <p:cNvSpPr txBox="1"/>
          <p:nvPr/>
        </p:nvSpPr>
        <p:spPr>
          <a:xfrm>
            <a:off x="6320960" y="1228397"/>
            <a:ext cx="5445890" cy="4401205"/>
          </a:xfrm>
          <a:prstGeom prst="rect">
            <a:avLst/>
          </a:prstGeom>
          <a:solidFill>
            <a:schemeClr val="accent6">
              <a:lumMod val="40000"/>
              <a:lumOff val="60000"/>
            </a:schemeClr>
          </a:solidFill>
        </p:spPr>
        <p:txBody>
          <a:bodyPr wrap="square">
            <a:spAutoFit/>
          </a:bodyPr>
          <a:lstStyle/>
          <a:p>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else</a:t>
            </a:r>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if</a:t>
            </a:r>
            <a:r>
              <a:rPr lang="en-US" altLang="zh-CN" sz="2000" b="0">
                <a:solidFill>
                  <a:srgbClr val="000000"/>
                </a:solidFill>
                <a:effectLst/>
                <a:latin typeface="JetBrains Mono" panose="02000009000000000000" pitchFamily="49" charset="0"/>
              </a:rPr>
              <a:t>(x&lt;guess)</a:t>
            </a:r>
          </a:p>
          <a:p>
            <a:r>
              <a:rPr lang="en-US" altLang="zh-CN" sz="2000" b="0">
                <a:solidFill>
                  <a:srgbClr val="000000"/>
                </a:solidFill>
                <a:effectLst/>
                <a:latin typeface="JetBrains Mono" panose="02000009000000000000" pitchFamily="49" charset="0"/>
              </a:rPr>
              <a:t>        {</a:t>
            </a:r>
          </a:p>
          <a:p>
            <a:r>
              <a:rPr lang="en-US" altLang="zh-CN" sz="2000" b="0">
                <a:solidFill>
                  <a:srgbClr val="000000"/>
                </a:solidFill>
                <a:effectLst/>
                <a:latin typeface="JetBrains Mono" panose="02000009000000000000" pitchFamily="49" charset="0"/>
              </a:rPr>
              <a:t>            cout&lt;&lt;</a:t>
            </a:r>
            <a:r>
              <a:rPr lang="en-US" altLang="zh-CN" sz="2000" b="0">
                <a:solidFill>
                  <a:srgbClr val="A31515"/>
                </a:solidFill>
                <a:effectLst/>
                <a:latin typeface="JetBrains Mono" panose="02000009000000000000" pitchFamily="49" charset="0"/>
              </a:rPr>
              <a:t>"</a:t>
            </a:r>
            <a:r>
              <a:rPr lang="zh-CN" altLang="en-US" sz="2000" b="0">
                <a:solidFill>
                  <a:srgbClr val="A31515"/>
                </a:solidFill>
                <a:effectLst/>
                <a:latin typeface="JetBrains Mono" panose="02000009000000000000" pitchFamily="49" charset="0"/>
              </a:rPr>
              <a:t>小了</a:t>
            </a:r>
            <a:r>
              <a:rPr lang="en-US" altLang="zh-CN" sz="2000" b="0">
                <a:solidFill>
                  <a:srgbClr val="A31515"/>
                </a:solidFill>
                <a:effectLst/>
                <a:latin typeface="JetBrains Mono" panose="02000009000000000000" pitchFamily="49" charset="0"/>
              </a:rPr>
              <a:t>"</a:t>
            </a:r>
            <a:r>
              <a:rPr lang="en-US" altLang="zh-CN" sz="2000" b="0">
                <a:solidFill>
                  <a:srgbClr val="000000"/>
                </a:solidFill>
                <a:effectLst/>
                <a:latin typeface="JetBrains Mono" panose="02000009000000000000" pitchFamily="49" charset="0"/>
              </a:rPr>
              <a:t>&lt;&lt;endl;</a:t>
            </a:r>
          </a:p>
          <a:p>
            <a:r>
              <a:rPr lang="en-US" altLang="zh-CN" sz="2000" b="0">
                <a:solidFill>
                  <a:srgbClr val="000000"/>
                </a:solidFill>
                <a:effectLst/>
                <a:latin typeface="JetBrains Mono" panose="02000009000000000000" pitchFamily="49" charset="0"/>
              </a:rPr>
              <a:t>        }</a:t>
            </a:r>
          </a:p>
          <a:p>
            <a:r>
              <a:rPr lang="en-US" altLang="zh-CN" sz="2000" b="0">
                <a:solidFill>
                  <a:srgbClr val="000000"/>
                </a:solidFill>
                <a:effectLst/>
                <a:latin typeface="JetBrains Mono" panose="02000009000000000000" pitchFamily="49" charset="0"/>
              </a:rPr>
              <a:t>        count++;</a:t>
            </a:r>
          </a:p>
          <a:p>
            <a:r>
              <a:rPr lang="en-US" altLang="zh-CN" sz="2000" b="0">
                <a:solidFill>
                  <a:srgbClr val="000000"/>
                </a:solidFill>
                <a:effectLst/>
                <a:latin typeface="JetBrains Mono" panose="02000009000000000000" pitchFamily="49" charset="0"/>
              </a:rPr>
              <a:t>    }</a:t>
            </a:r>
          </a:p>
          <a:p>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while</a:t>
            </a:r>
            <a:r>
              <a:rPr lang="en-US" altLang="zh-CN" sz="2000" b="0">
                <a:solidFill>
                  <a:srgbClr val="000000"/>
                </a:solidFill>
                <a:effectLst/>
                <a:latin typeface="JetBrains Mono" panose="02000009000000000000" pitchFamily="49" charset="0"/>
              </a:rPr>
              <a:t>(x!=guess); </a:t>
            </a:r>
          </a:p>
          <a:p>
            <a:r>
              <a:rPr lang="en-US" altLang="zh-CN" sz="2000" b="0">
                <a:solidFill>
                  <a:srgbClr val="000000"/>
                </a:solidFill>
                <a:effectLst/>
                <a:latin typeface="JetBrains Mono" panose="02000009000000000000" pitchFamily="49" charset="0"/>
              </a:rPr>
              <a:t>    cout&lt;&lt;</a:t>
            </a:r>
            <a:r>
              <a:rPr lang="en-US" altLang="zh-CN" sz="2000" b="0">
                <a:solidFill>
                  <a:srgbClr val="A31515"/>
                </a:solidFill>
                <a:effectLst/>
                <a:latin typeface="JetBrains Mono" panose="02000009000000000000" pitchFamily="49" charset="0"/>
              </a:rPr>
              <a:t>"</a:t>
            </a:r>
            <a:r>
              <a:rPr lang="zh-CN" altLang="en-US" sz="2000" b="0">
                <a:solidFill>
                  <a:srgbClr val="A31515"/>
                </a:solidFill>
                <a:effectLst/>
                <a:latin typeface="JetBrains Mono" panose="02000009000000000000" pitchFamily="49" charset="0"/>
              </a:rPr>
              <a:t>猜中了</a:t>
            </a:r>
            <a:r>
              <a:rPr lang="en-US" altLang="zh-CN" sz="2000" b="0">
                <a:solidFill>
                  <a:srgbClr val="A31515"/>
                </a:solidFill>
                <a:effectLst/>
                <a:latin typeface="JetBrains Mono" panose="02000009000000000000" pitchFamily="49" charset="0"/>
              </a:rPr>
              <a:t>"</a:t>
            </a:r>
            <a:r>
              <a:rPr lang="en-US" altLang="zh-CN" sz="2000" b="0">
                <a:solidFill>
                  <a:srgbClr val="000000"/>
                </a:solidFill>
                <a:effectLst/>
                <a:latin typeface="JetBrains Mono" panose="02000009000000000000" pitchFamily="49" charset="0"/>
              </a:rPr>
              <a:t>&lt;&lt;endl;</a:t>
            </a:r>
          </a:p>
          <a:p>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return</a:t>
            </a:r>
            <a:r>
              <a:rPr lang="en-US" altLang="zh-CN" sz="2000" b="0">
                <a:solidFill>
                  <a:srgbClr val="000000"/>
                </a:solidFill>
                <a:effectLst/>
                <a:latin typeface="JetBrains Mono" panose="02000009000000000000" pitchFamily="49" charset="0"/>
              </a:rPr>
              <a:t> </a:t>
            </a:r>
            <a:r>
              <a:rPr lang="en-US" altLang="zh-CN" sz="2000" b="0">
                <a:solidFill>
                  <a:srgbClr val="098658"/>
                </a:solidFill>
                <a:effectLst/>
                <a:latin typeface="JetBrains Mono" panose="02000009000000000000" pitchFamily="49" charset="0"/>
              </a:rPr>
              <a:t>0</a:t>
            </a:r>
            <a:r>
              <a:rPr lang="en-US" altLang="zh-CN" sz="2000" b="0">
                <a:solidFill>
                  <a:srgbClr val="000000"/>
                </a:solidFill>
                <a:effectLst/>
                <a:latin typeface="JetBrains Mono" panose="02000009000000000000" pitchFamily="49" charset="0"/>
              </a:rPr>
              <a:t>;</a:t>
            </a:r>
          </a:p>
          <a:p>
            <a:r>
              <a:rPr lang="en-US" altLang="zh-CN" sz="2000" b="0">
                <a:solidFill>
                  <a:srgbClr val="000000"/>
                </a:solidFill>
                <a:effectLst/>
                <a:latin typeface="JetBrains Mono" panose="02000009000000000000" pitchFamily="49" charset="0"/>
              </a:rPr>
              <a:t>}</a:t>
            </a:r>
          </a:p>
          <a:p>
            <a:endParaRPr lang="en-US" altLang="zh-CN" sz="2000">
              <a:solidFill>
                <a:srgbClr val="000000"/>
              </a:solidFill>
              <a:latin typeface="JetBrains Mono" panose="02000009000000000000" pitchFamily="49" charset="0"/>
            </a:endParaRPr>
          </a:p>
          <a:p>
            <a:endParaRPr lang="en-US" altLang="zh-CN" sz="2000" b="0">
              <a:solidFill>
                <a:srgbClr val="000000"/>
              </a:solidFill>
              <a:effectLst/>
              <a:latin typeface="JetBrains Mono" panose="02000009000000000000" pitchFamily="49" charset="0"/>
            </a:endParaRPr>
          </a:p>
          <a:p>
            <a:endParaRPr lang="en-US" altLang="zh-CN" sz="2000">
              <a:solidFill>
                <a:srgbClr val="000000"/>
              </a:solidFill>
              <a:latin typeface="JetBrains Mono" panose="02000009000000000000" pitchFamily="49" charset="0"/>
            </a:endParaRPr>
          </a:p>
          <a:p>
            <a:endParaRPr lang="en-US" altLang="zh-CN" sz="2000" b="0">
              <a:solidFill>
                <a:srgbClr val="000000"/>
              </a:solidFill>
              <a:effectLst/>
              <a:latin typeface="JetBrains Mono" panose="02000009000000000000" pitchFamily="49" charset="0"/>
            </a:endParaRPr>
          </a:p>
        </p:txBody>
      </p:sp>
    </p:spTree>
    <p:extLst>
      <p:ext uri="{BB962C8B-B14F-4D97-AF65-F5344CB8AC3E}">
        <p14:creationId xmlns:p14="http://schemas.microsoft.com/office/powerpoint/2010/main" val="868481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68" y="-68377"/>
            <a:ext cx="10441859" cy="747252"/>
            <a:chOff x="875068" y="-16942"/>
            <a:chExt cx="10441859" cy="747252"/>
          </a:xfrm>
        </p:grpSpPr>
        <p:sp>
          <p:nvSpPr>
            <p:cNvPr id="4" name="矩形 3"/>
            <p:cNvSpPr/>
            <p:nvPr/>
          </p:nvSpPr>
          <p:spPr>
            <a:xfrm>
              <a:off x="875068" y="-1694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猜数字游戏</a:t>
              </a:r>
              <a:r>
                <a:rPr lang="en-US" altLang="zh-CN" sz="3200" b="1"/>
                <a:t>(</a:t>
              </a:r>
              <a:r>
                <a:rPr lang="zh-CN" altLang="en-US" sz="3200" b="1"/>
                <a:t>升级版</a:t>
              </a:r>
              <a:r>
                <a:rPr lang="en-US" altLang="zh-CN" sz="3200" b="1"/>
                <a:t>)</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Rectangle 4">
            <a:extLst>
              <a:ext uri="{FF2B5EF4-FFF2-40B4-BE49-F238E27FC236}">
                <a16:creationId xmlns:a16="http://schemas.microsoft.com/office/drawing/2014/main" id="{4CDDCA40-4F21-5A45-314D-EB040E520504}"/>
              </a:ext>
            </a:extLst>
          </p:cNvPr>
          <p:cNvSpPr>
            <a:spLocks noChangeArrowheads="1"/>
          </p:cNvSpPr>
          <p:nvPr/>
        </p:nvSpPr>
        <p:spPr bwMode="auto">
          <a:xfrm>
            <a:off x="944495" y="953359"/>
            <a:ext cx="10303003" cy="3631763"/>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a:solidFill>
                  <a:schemeClr val="bg2"/>
                </a:solidFill>
                <a:latin typeface="+mn-ea"/>
                <a:ea typeface="+mn-ea"/>
              </a:rPr>
              <a:t>计算机随机生成一个</a:t>
            </a:r>
            <a:r>
              <a:rPr lang="en-US" altLang="zh-CN" sz="2800">
                <a:solidFill>
                  <a:schemeClr val="bg2"/>
                </a:solidFill>
                <a:latin typeface="+mn-ea"/>
                <a:ea typeface="+mn-ea"/>
              </a:rPr>
              <a:t>0~100</a:t>
            </a:r>
            <a:r>
              <a:rPr lang="zh-CN" altLang="en-US" sz="2800">
                <a:solidFill>
                  <a:schemeClr val="bg2"/>
                </a:solidFill>
                <a:latin typeface="+mn-ea"/>
                <a:ea typeface="+mn-ea"/>
              </a:rPr>
              <a:t>之间的一个数，你能否猜出这个数呢？</a:t>
            </a:r>
          </a:p>
          <a:p>
            <a:pPr eaLnBrk="1" hangingPunct="1">
              <a:spcBef>
                <a:spcPct val="0"/>
              </a:spcBef>
              <a:buClrTx/>
              <a:buSzTx/>
              <a:buNone/>
            </a:pPr>
            <a:r>
              <a:rPr lang="zh-CN" altLang="en-US" sz="2800">
                <a:solidFill>
                  <a:schemeClr val="bg2"/>
                </a:solidFill>
                <a:latin typeface="+mn-ea"/>
                <a:ea typeface="+mn-ea"/>
              </a:rPr>
              <a:t>每猜一次，计算机都会告诉你猜的数是大了还是小了，直到你猜出这个数为止。</a:t>
            </a:r>
          </a:p>
          <a:p>
            <a:pPr eaLnBrk="1" hangingPunct="1">
              <a:spcBef>
                <a:spcPct val="0"/>
              </a:spcBef>
              <a:buClrTx/>
              <a:buSzTx/>
              <a:buNone/>
            </a:pPr>
            <a:r>
              <a:rPr lang="zh-CN" altLang="en-US" sz="2800">
                <a:solidFill>
                  <a:schemeClr val="accent3"/>
                </a:solidFill>
                <a:latin typeface="+mn-ea"/>
                <a:ea typeface="+mn-ea"/>
              </a:rPr>
              <a:t>最后还要告诉用户猜了多少次？</a:t>
            </a:r>
          </a:p>
          <a:p>
            <a:pPr eaLnBrk="1" hangingPunct="1">
              <a:spcBef>
                <a:spcPct val="0"/>
              </a:spcBef>
              <a:buClrTx/>
              <a:buSzTx/>
              <a:buNone/>
            </a:pPr>
            <a:endParaRPr lang="en-US" altLang="zh-CN" sz="1800">
              <a:solidFill>
                <a:srgbClr val="002060"/>
              </a:solidFill>
              <a:latin typeface="黑体" panose="02010609060101010101" pitchFamily="49" charset="-122"/>
              <a:ea typeface="黑体" panose="02010609060101010101" pitchFamily="49" charset="-122"/>
              <a:sym typeface="+mn-ea"/>
            </a:endParaRPr>
          </a:p>
          <a:p>
            <a:pPr eaLnBrk="1" hangingPunct="1">
              <a:spcBef>
                <a:spcPct val="0"/>
              </a:spcBef>
              <a:buClrTx/>
              <a:buSzTx/>
              <a:buNone/>
            </a:pPr>
            <a:endParaRPr lang="en-US" altLang="zh-CN" sz="1800">
              <a:solidFill>
                <a:srgbClr val="002060"/>
              </a:solidFill>
              <a:latin typeface="黑体" panose="02010609060101010101" pitchFamily="49" charset="-122"/>
              <a:ea typeface="黑体" panose="02010609060101010101" pitchFamily="49" charset="-122"/>
              <a:sym typeface="+mn-ea"/>
            </a:endParaRPr>
          </a:p>
          <a:p>
            <a:pPr eaLnBrk="1" hangingPunct="1">
              <a:spcBef>
                <a:spcPct val="0"/>
              </a:spcBef>
              <a:buClrTx/>
              <a:buSzTx/>
              <a:buNone/>
            </a:pPr>
            <a:endParaRPr lang="en-US" altLang="zh-CN" sz="1800">
              <a:solidFill>
                <a:srgbClr val="002060"/>
              </a:solidFill>
              <a:latin typeface="黑体" panose="02010609060101010101" pitchFamily="49" charset="-122"/>
              <a:ea typeface="黑体" panose="02010609060101010101" pitchFamily="49" charset="-122"/>
              <a:sym typeface="+mn-ea"/>
            </a:endParaRPr>
          </a:p>
          <a:p>
            <a:pPr eaLnBrk="1" hangingPunct="1">
              <a:spcBef>
                <a:spcPct val="0"/>
              </a:spcBef>
              <a:buClrTx/>
              <a:buSzTx/>
              <a:buNone/>
            </a:pPr>
            <a:endParaRPr lang="en-US" altLang="zh-CN" sz="1800">
              <a:solidFill>
                <a:srgbClr val="002060"/>
              </a:solidFill>
              <a:latin typeface="黑体" panose="02010609060101010101" pitchFamily="49" charset="-122"/>
              <a:ea typeface="黑体" panose="02010609060101010101" pitchFamily="49" charset="-122"/>
              <a:sym typeface="+mn-ea"/>
            </a:endParaRPr>
          </a:p>
          <a:p>
            <a:pPr eaLnBrk="1" hangingPunct="1">
              <a:spcBef>
                <a:spcPct val="0"/>
              </a:spcBef>
              <a:buClrTx/>
              <a:buSzTx/>
              <a:buNone/>
            </a:pPr>
            <a:endParaRPr lang="en-US" altLang="zh-CN" sz="1800">
              <a:solidFill>
                <a:srgbClr val="002060"/>
              </a:solidFill>
              <a:latin typeface="黑体" panose="02010609060101010101" pitchFamily="49" charset="-122"/>
              <a:ea typeface="黑体" panose="02010609060101010101" pitchFamily="49" charset="-122"/>
              <a:sym typeface="+mn-ea"/>
            </a:endParaRPr>
          </a:p>
          <a:p>
            <a:pPr eaLnBrk="1" hangingPunct="1">
              <a:spcBef>
                <a:spcPct val="0"/>
              </a:spcBef>
              <a:buClrTx/>
              <a:buSzTx/>
              <a:buNone/>
            </a:pPr>
            <a:r>
              <a:rPr lang="zh-CN" altLang="en-US" sz="2800">
                <a:solidFill>
                  <a:schemeClr val="accent3"/>
                </a:solidFill>
                <a:latin typeface="+mn-ea"/>
                <a:ea typeface="+mn-ea"/>
                <a:sym typeface="+mn-ea"/>
              </a:rPr>
              <a:t>提示：加入计数器来统计用户猜了多少次。</a:t>
            </a:r>
            <a:endParaRPr lang="en-US" altLang="zh-CN" sz="2800">
              <a:solidFill>
                <a:schemeClr val="accent3"/>
              </a:solidFill>
              <a:latin typeface="+mn-ea"/>
              <a:ea typeface="+mn-ea"/>
              <a:sym typeface="+mn-ea"/>
            </a:endParaRPr>
          </a:p>
        </p:txBody>
      </p:sp>
    </p:spTree>
    <p:extLst>
      <p:ext uri="{BB962C8B-B14F-4D97-AF65-F5344CB8AC3E}">
        <p14:creationId xmlns:p14="http://schemas.microsoft.com/office/powerpoint/2010/main" val="3164584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17" name="文本框 16">
            <a:extLst>
              <a:ext uri="{FF2B5EF4-FFF2-40B4-BE49-F238E27FC236}">
                <a16:creationId xmlns:a16="http://schemas.microsoft.com/office/drawing/2014/main" id="{4BE5F383-2BB2-F60A-AB81-88B1C2BC4631}"/>
              </a:ext>
            </a:extLst>
          </p:cNvPr>
          <p:cNvSpPr txBox="1"/>
          <p:nvPr/>
        </p:nvSpPr>
        <p:spPr>
          <a:xfrm>
            <a:off x="152398" y="1074508"/>
            <a:ext cx="5445890" cy="4708981"/>
          </a:xfrm>
          <a:prstGeom prst="rect">
            <a:avLst/>
          </a:prstGeom>
          <a:solidFill>
            <a:schemeClr val="accent6">
              <a:lumMod val="40000"/>
              <a:lumOff val="60000"/>
            </a:schemeClr>
          </a:solidFill>
        </p:spPr>
        <p:txBody>
          <a:bodyPr wrap="square">
            <a:spAutoFit/>
          </a:bodyPr>
          <a:lstStyle/>
          <a:p>
            <a:r>
              <a:rPr lang="en-US" altLang="zh-CN" sz="2000" b="0">
                <a:solidFill>
                  <a:srgbClr val="0000FF"/>
                </a:solidFill>
                <a:effectLst/>
                <a:latin typeface="JetBrains Mono" panose="02000009000000000000" pitchFamily="49" charset="0"/>
              </a:rPr>
              <a:t>#include </a:t>
            </a:r>
            <a:r>
              <a:rPr lang="en-US" altLang="zh-CN" sz="2000" b="0">
                <a:solidFill>
                  <a:srgbClr val="A31515"/>
                </a:solidFill>
                <a:effectLst/>
                <a:latin typeface="JetBrains Mono" panose="02000009000000000000" pitchFamily="49" charset="0"/>
              </a:rPr>
              <a:t>&lt;bits/stdc++.h&gt;</a:t>
            </a:r>
            <a:endParaRPr lang="en-US" altLang="zh-CN" sz="2000" b="0">
              <a:solidFill>
                <a:srgbClr val="000000"/>
              </a:solidFill>
              <a:effectLst/>
              <a:latin typeface="JetBrains Mono" panose="02000009000000000000" pitchFamily="49" charset="0"/>
            </a:endParaRPr>
          </a:p>
          <a:p>
            <a:r>
              <a:rPr lang="en-US" altLang="zh-CN" sz="2000" b="0">
                <a:solidFill>
                  <a:srgbClr val="0000FF"/>
                </a:solidFill>
                <a:effectLst/>
                <a:latin typeface="JetBrains Mono" panose="02000009000000000000" pitchFamily="49" charset="0"/>
              </a:rPr>
              <a:t>using</a:t>
            </a:r>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namespace</a:t>
            </a:r>
            <a:r>
              <a:rPr lang="en-US" altLang="zh-CN" sz="2000" b="0">
                <a:solidFill>
                  <a:srgbClr val="000000"/>
                </a:solidFill>
                <a:effectLst/>
                <a:latin typeface="JetBrains Mono" panose="02000009000000000000" pitchFamily="49" charset="0"/>
              </a:rPr>
              <a:t> std;</a:t>
            </a:r>
          </a:p>
          <a:p>
            <a:r>
              <a:rPr lang="en-US" altLang="zh-CN" sz="2000" b="0">
                <a:solidFill>
                  <a:srgbClr val="0000FF"/>
                </a:solidFill>
                <a:effectLst/>
                <a:latin typeface="JetBrains Mono" panose="02000009000000000000" pitchFamily="49" charset="0"/>
              </a:rPr>
              <a:t>int</a:t>
            </a:r>
            <a:r>
              <a:rPr lang="en-US" altLang="zh-CN" sz="2000" b="0">
                <a:solidFill>
                  <a:srgbClr val="000000"/>
                </a:solidFill>
                <a:effectLst/>
                <a:latin typeface="JetBrains Mono" panose="02000009000000000000" pitchFamily="49" charset="0"/>
              </a:rPr>
              <a:t> main()</a:t>
            </a:r>
          </a:p>
          <a:p>
            <a:r>
              <a:rPr lang="en-US" altLang="zh-CN" sz="2000" b="0">
                <a:solidFill>
                  <a:srgbClr val="000000"/>
                </a:solidFill>
                <a:effectLst/>
                <a:latin typeface="JetBrains Mono" panose="02000009000000000000" pitchFamily="49" charset="0"/>
              </a:rPr>
              <a:t>{</a:t>
            </a:r>
          </a:p>
          <a:p>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int</a:t>
            </a:r>
            <a:r>
              <a:rPr lang="en-US" altLang="zh-CN" sz="2000" b="0">
                <a:solidFill>
                  <a:srgbClr val="000000"/>
                </a:solidFill>
                <a:effectLst/>
                <a:latin typeface="JetBrains Mono" panose="02000009000000000000" pitchFamily="49" charset="0"/>
              </a:rPr>
              <a:t> guess,x,count=</a:t>
            </a:r>
            <a:r>
              <a:rPr lang="en-US" altLang="zh-CN" sz="2000" b="0">
                <a:solidFill>
                  <a:srgbClr val="098658"/>
                </a:solidFill>
                <a:effectLst/>
                <a:latin typeface="JetBrains Mono" panose="02000009000000000000" pitchFamily="49" charset="0"/>
              </a:rPr>
              <a:t>0</a:t>
            </a:r>
            <a:r>
              <a:rPr lang="en-US" altLang="zh-CN" sz="2000" b="0">
                <a:solidFill>
                  <a:srgbClr val="000000"/>
                </a:solidFill>
                <a:effectLst/>
                <a:latin typeface="JetBrains Mono" panose="02000009000000000000" pitchFamily="49" charset="0"/>
              </a:rPr>
              <a:t>;</a:t>
            </a:r>
          </a:p>
          <a:p>
            <a:r>
              <a:rPr lang="en-US" altLang="zh-CN" sz="2000" b="0">
                <a:solidFill>
                  <a:srgbClr val="000000"/>
                </a:solidFill>
                <a:effectLst/>
                <a:latin typeface="JetBrains Mono" panose="02000009000000000000" pitchFamily="49" charset="0"/>
              </a:rPr>
              <a:t>    srand(time(</a:t>
            </a:r>
            <a:r>
              <a:rPr lang="en-US" altLang="zh-CN" sz="2000" b="0">
                <a:solidFill>
                  <a:srgbClr val="098658"/>
                </a:solidFill>
                <a:effectLst/>
                <a:latin typeface="JetBrains Mono" panose="02000009000000000000" pitchFamily="49" charset="0"/>
              </a:rPr>
              <a:t>0</a:t>
            </a:r>
            <a:r>
              <a:rPr lang="en-US" altLang="zh-CN" sz="2000" b="0">
                <a:solidFill>
                  <a:srgbClr val="000000"/>
                </a:solidFill>
                <a:effectLst/>
                <a:latin typeface="JetBrains Mono" panose="02000009000000000000" pitchFamily="49" charset="0"/>
              </a:rPr>
              <a:t>));</a:t>
            </a:r>
          </a:p>
          <a:p>
            <a:r>
              <a:rPr lang="en-US" altLang="zh-CN" sz="2000" b="0">
                <a:solidFill>
                  <a:srgbClr val="000000"/>
                </a:solidFill>
                <a:effectLst/>
                <a:latin typeface="JetBrains Mono" panose="02000009000000000000" pitchFamily="49" charset="0"/>
              </a:rPr>
              <a:t>    guess=rand()%</a:t>
            </a:r>
            <a:r>
              <a:rPr lang="en-US" altLang="zh-CN" sz="2000" b="0">
                <a:solidFill>
                  <a:srgbClr val="098658"/>
                </a:solidFill>
                <a:effectLst/>
                <a:latin typeface="JetBrains Mono" panose="02000009000000000000" pitchFamily="49" charset="0"/>
              </a:rPr>
              <a:t>100</a:t>
            </a:r>
            <a:r>
              <a:rPr lang="en-US" altLang="zh-CN" sz="2000" b="0">
                <a:solidFill>
                  <a:srgbClr val="000000"/>
                </a:solidFill>
                <a:effectLst/>
                <a:latin typeface="JetBrains Mono" panose="02000009000000000000" pitchFamily="49" charset="0"/>
              </a:rPr>
              <a:t>;</a:t>
            </a:r>
          </a:p>
          <a:p>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do</a:t>
            </a:r>
            <a:endParaRPr lang="en-US" altLang="zh-CN" sz="2000" b="0">
              <a:solidFill>
                <a:srgbClr val="000000"/>
              </a:solidFill>
              <a:effectLst/>
              <a:latin typeface="JetBrains Mono" panose="02000009000000000000" pitchFamily="49" charset="0"/>
            </a:endParaRPr>
          </a:p>
          <a:p>
            <a:r>
              <a:rPr lang="en-US" altLang="zh-CN" sz="2000" b="0">
                <a:solidFill>
                  <a:srgbClr val="000000"/>
                </a:solidFill>
                <a:effectLst/>
                <a:latin typeface="JetBrains Mono" panose="02000009000000000000" pitchFamily="49" charset="0"/>
              </a:rPr>
              <a:t>    {</a:t>
            </a:r>
          </a:p>
          <a:p>
            <a:r>
              <a:rPr lang="en-US" altLang="zh-CN" sz="2000" b="0">
                <a:solidFill>
                  <a:srgbClr val="000000"/>
                </a:solidFill>
                <a:effectLst/>
                <a:latin typeface="JetBrains Mono" panose="02000009000000000000" pitchFamily="49" charset="0"/>
              </a:rPr>
              <a:t>        cin&gt;&gt;x;</a:t>
            </a:r>
          </a:p>
          <a:p>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if</a:t>
            </a:r>
            <a:r>
              <a:rPr lang="en-US" altLang="zh-CN" sz="2000" b="0">
                <a:solidFill>
                  <a:srgbClr val="000000"/>
                </a:solidFill>
                <a:effectLst/>
                <a:latin typeface="JetBrains Mono" panose="02000009000000000000" pitchFamily="49" charset="0"/>
              </a:rPr>
              <a:t>(x&gt;guess)</a:t>
            </a:r>
          </a:p>
          <a:p>
            <a:r>
              <a:rPr lang="en-US" altLang="zh-CN" sz="2000" b="0">
                <a:solidFill>
                  <a:srgbClr val="000000"/>
                </a:solidFill>
                <a:effectLst/>
                <a:latin typeface="JetBrains Mono" panose="02000009000000000000" pitchFamily="49" charset="0"/>
              </a:rPr>
              <a:t>        {</a:t>
            </a:r>
          </a:p>
          <a:p>
            <a:r>
              <a:rPr lang="en-US" altLang="zh-CN" sz="2000" b="0">
                <a:solidFill>
                  <a:srgbClr val="000000"/>
                </a:solidFill>
                <a:effectLst/>
                <a:latin typeface="JetBrains Mono" panose="02000009000000000000" pitchFamily="49" charset="0"/>
              </a:rPr>
              <a:t>            cout&lt;&lt;</a:t>
            </a:r>
            <a:r>
              <a:rPr lang="en-US" altLang="zh-CN" sz="2000" b="0">
                <a:solidFill>
                  <a:srgbClr val="A31515"/>
                </a:solidFill>
                <a:effectLst/>
                <a:latin typeface="JetBrains Mono" panose="02000009000000000000" pitchFamily="49" charset="0"/>
              </a:rPr>
              <a:t>"</a:t>
            </a:r>
            <a:r>
              <a:rPr lang="zh-CN" altLang="en-US" sz="2000" b="0">
                <a:solidFill>
                  <a:srgbClr val="A31515"/>
                </a:solidFill>
                <a:effectLst/>
                <a:latin typeface="JetBrains Mono" panose="02000009000000000000" pitchFamily="49" charset="0"/>
              </a:rPr>
              <a:t>大了</a:t>
            </a:r>
            <a:r>
              <a:rPr lang="en-US" altLang="zh-CN" sz="2000" b="0">
                <a:solidFill>
                  <a:srgbClr val="A31515"/>
                </a:solidFill>
                <a:effectLst/>
                <a:latin typeface="JetBrains Mono" panose="02000009000000000000" pitchFamily="49" charset="0"/>
              </a:rPr>
              <a:t>"</a:t>
            </a:r>
            <a:r>
              <a:rPr lang="en-US" altLang="zh-CN" sz="2000" b="0">
                <a:solidFill>
                  <a:srgbClr val="000000"/>
                </a:solidFill>
                <a:effectLst/>
                <a:latin typeface="JetBrains Mono" panose="02000009000000000000" pitchFamily="49" charset="0"/>
              </a:rPr>
              <a:t>&lt;&lt;endl;</a:t>
            </a:r>
          </a:p>
          <a:p>
            <a:r>
              <a:rPr lang="en-US" altLang="zh-CN" sz="2000" b="0">
                <a:solidFill>
                  <a:srgbClr val="000000"/>
                </a:solidFill>
                <a:effectLst/>
                <a:latin typeface="JetBrains Mono" panose="02000009000000000000" pitchFamily="49" charset="0"/>
              </a:rPr>
              <a:t>        }</a:t>
            </a:r>
          </a:p>
          <a:p>
            <a:r>
              <a:rPr lang="en-US" altLang="zh-CN" sz="2000" b="0">
                <a:solidFill>
                  <a:srgbClr val="000000"/>
                </a:solidFill>
                <a:effectLst/>
                <a:latin typeface="JetBrains Mono" panose="02000009000000000000" pitchFamily="49" charset="0"/>
              </a:rPr>
              <a:t>}</a:t>
            </a:r>
          </a:p>
        </p:txBody>
      </p:sp>
      <p:sp>
        <p:nvSpPr>
          <p:cNvPr id="18" name="文本框 17">
            <a:extLst>
              <a:ext uri="{FF2B5EF4-FFF2-40B4-BE49-F238E27FC236}">
                <a16:creationId xmlns:a16="http://schemas.microsoft.com/office/drawing/2014/main" id="{39A035A3-8054-5901-585A-A71E3222600A}"/>
              </a:ext>
            </a:extLst>
          </p:cNvPr>
          <p:cNvSpPr txBox="1"/>
          <p:nvPr/>
        </p:nvSpPr>
        <p:spPr>
          <a:xfrm>
            <a:off x="5649943" y="1074508"/>
            <a:ext cx="6017337" cy="4708981"/>
          </a:xfrm>
          <a:prstGeom prst="rect">
            <a:avLst/>
          </a:prstGeom>
          <a:solidFill>
            <a:schemeClr val="accent6">
              <a:lumMod val="40000"/>
              <a:lumOff val="60000"/>
            </a:schemeClr>
          </a:solidFill>
        </p:spPr>
        <p:txBody>
          <a:bodyPr wrap="square">
            <a:spAutoFit/>
          </a:bodyPr>
          <a:lstStyle/>
          <a:p>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else</a:t>
            </a:r>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if</a:t>
            </a:r>
            <a:r>
              <a:rPr lang="en-US" altLang="zh-CN" sz="2000" b="0">
                <a:solidFill>
                  <a:srgbClr val="000000"/>
                </a:solidFill>
                <a:effectLst/>
                <a:latin typeface="JetBrains Mono" panose="02000009000000000000" pitchFamily="49" charset="0"/>
              </a:rPr>
              <a:t>(x&lt;guess)</a:t>
            </a:r>
          </a:p>
          <a:p>
            <a:r>
              <a:rPr lang="en-US" altLang="zh-CN" sz="2000" b="0">
                <a:solidFill>
                  <a:srgbClr val="000000"/>
                </a:solidFill>
                <a:effectLst/>
                <a:latin typeface="JetBrains Mono" panose="02000009000000000000" pitchFamily="49" charset="0"/>
              </a:rPr>
              <a:t>        {</a:t>
            </a:r>
          </a:p>
          <a:p>
            <a:r>
              <a:rPr lang="en-US" altLang="zh-CN" sz="2000" b="0">
                <a:solidFill>
                  <a:srgbClr val="000000"/>
                </a:solidFill>
                <a:effectLst/>
                <a:latin typeface="JetBrains Mono" panose="02000009000000000000" pitchFamily="49" charset="0"/>
              </a:rPr>
              <a:t>            cout&lt;&lt;</a:t>
            </a:r>
            <a:r>
              <a:rPr lang="en-US" altLang="zh-CN" sz="2000" b="0">
                <a:solidFill>
                  <a:srgbClr val="A31515"/>
                </a:solidFill>
                <a:effectLst/>
                <a:latin typeface="JetBrains Mono" panose="02000009000000000000" pitchFamily="49" charset="0"/>
              </a:rPr>
              <a:t>"</a:t>
            </a:r>
            <a:r>
              <a:rPr lang="zh-CN" altLang="en-US" sz="2000" b="0">
                <a:solidFill>
                  <a:srgbClr val="A31515"/>
                </a:solidFill>
                <a:effectLst/>
                <a:latin typeface="JetBrains Mono" panose="02000009000000000000" pitchFamily="49" charset="0"/>
              </a:rPr>
              <a:t>小了</a:t>
            </a:r>
            <a:r>
              <a:rPr lang="en-US" altLang="zh-CN" sz="2000" b="0">
                <a:solidFill>
                  <a:srgbClr val="A31515"/>
                </a:solidFill>
                <a:effectLst/>
                <a:latin typeface="JetBrains Mono" panose="02000009000000000000" pitchFamily="49" charset="0"/>
              </a:rPr>
              <a:t>"</a:t>
            </a:r>
            <a:r>
              <a:rPr lang="en-US" altLang="zh-CN" sz="2000" b="0">
                <a:solidFill>
                  <a:srgbClr val="000000"/>
                </a:solidFill>
                <a:effectLst/>
                <a:latin typeface="JetBrains Mono" panose="02000009000000000000" pitchFamily="49" charset="0"/>
              </a:rPr>
              <a:t>&lt;&lt;endl;</a:t>
            </a:r>
          </a:p>
          <a:p>
            <a:r>
              <a:rPr lang="en-US" altLang="zh-CN" sz="2000" b="0">
                <a:solidFill>
                  <a:srgbClr val="000000"/>
                </a:solidFill>
                <a:effectLst/>
                <a:latin typeface="JetBrains Mono" panose="02000009000000000000" pitchFamily="49" charset="0"/>
              </a:rPr>
              <a:t>        }</a:t>
            </a:r>
          </a:p>
          <a:p>
            <a:r>
              <a:rPr lang="en-US" altLang="zh-CN" sz="2000" b="0">
                <a:solidFill>
                  <a:srgbClr val="000000"/>
                </a:solidFill>
                <a:effectLst/>
                <a:latin typeface="JetBrains Mono" panose="02000009000000000000" pitchFamily="49" charset="0"/>
              </a:rPr>
              <a:t>        count++;</a:t>
            </a:r>
          </a:p>
          <a:p>
            <a:r>
              <a:rPr lang="en-US" altLang="zh-CN" sz="2000" b="0">
                <a:solidFill>
                  <a:srgbClr val="000000"/>
                </a:solidFill>
                <a:effectLst/>
                <a:latin typeface="JetBrains Mono" panose="02000009000000000000" pitchFamily="49" charset="0"/>
              </a:rPr>
              <a:t>    }</a:t>
            </a:r>
          </a:p>
          <a:p>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while</a:t>
            </a:r>
            <a:r>
              <a:rPr lang="en-US" altLang="zh-CN" sz="2000" b="0">
                <a:solidFill>
                  <a:srgbClr val="000000"/>
                </a:solidFill>
                <a:effectLst/>
                <a:latin typeface="JetBrains Mono" panose="02000009000000000000" pitchFamily="49" charset="0"/>
              </a:rPr>
              <a:t>(x!=guess); </a:t>
            </a:r>
          </a:p>
          <a:p>
            <a:r>
              <a:rPr lang="en-US" altLang="zh-CN" sz="2000" b="0">
                <a:solidFill>
                  <a:srgbClr val="000000"/>
                </a:solidFill>
                <a:effectLst/>
                <a:latin typeface="JetBrains Mono" panose="02000009000000000000" pitchFamily="49" charset="0"/>
              </a:rPr>
              <a:t>    cout&lt;&lt;</a:t>
            </a:r>
            <a:r>
              <a:rPr lang="en-US" altLang="zh-CN" sz="2000" b="0">
                <a:solidFill>
                  <a:srgbClr val="A31515"/>
                </a:solidFill>
                <a:effectLst/>
                <a:latin typeface="JetBrains Mono" panose="02000009000000000000" pitchFamily="49" charset="0"/>
              </a:rPr>
              <a:t>"</a:t>
            </a:r>
            <a:r>
              <a:rPr lang="zh-CN" altLang="en-US" sz="2000" b="0">
                <a:solidFill>
                  <a:srgbClr val="A31515"/>
                </a:solidFill>
                <a:effectLst/>
                <a:latin typeface="JetBrains Mono" panose="02000009000000000000" pitchFamily="49" charset="0"/>
              </a:rPr>
              <a:t>猜中了，你猜了</a:t>
            </a:r>
            <a:r>
              <a:rPr lang="en-US" altLang="zh-CN" sz="2000" b="0">
                <a:solidFill>
                  <a:srgbClr val="A31515"/>
                </a:solidFill>
                <a:effectLst/>
                <a:latin typeface="JetBrains Mono" panose="02000009000000000000" pitchFamily="49" charset="0"/>
              </a:rPr>
              <a:t>"</a:t>
            </a:r>
            <a:r>
              <a:rPr lang="en-US" altLang="zh-CN" sz="2000" b="0">
                <a:solidFill>
                  <a:srgbClr val="000000"/>
                </a:solidFill>
                <a:effectLst/>
                <a:latin typeface="JetBrains Mono" panose="02000009000000000000" pitchFamily="49" charset="0"/>
              </a:rPr>
              <a:t>&lt;&lt;count&lt;&lt;</a:t>
            </a:r>
            <a:r>
              <a:rPr lang="en-US" altLang="zh-CN" sz="2000" b="0">
                <a:solidFill>
                  <a:srgbClr val="A31515"/>
                </a:solidFill>
                <a:effectLst/>
                <a:latin typeface="JetBrains Mono" panose="02000009000000000000" pitchFamily="49" charset="0"/>
              </a:rPr>
              <a:t>"</a:t>
            </a:r>
            <a:r>
              <a:rPr lang="zh-CN" altLang="en-US" sz="2000" b="0">
                <a:solidFill>
                  <a:srgbClr val="A31515"/>
                </a:solidFill>
                <a:effectLst/>
                <a:latin typeface="JetBrains Mono" panose="02000009000000000000" pitchFamily="49" charset="0"/>
              </a:rPr>
              <a:t>次</a:t>
            </a:r>
            <a:r>
              <a:rPr lang="en-US" altLang="zh-CN" sz="2000" b="0">
                <a:solidFill>
                  <a:srgbClr val="A31515"/>
                </a:solidFill>
                <a:effectLst/>
                <a:latin typeface="JetBrains Mono" panose="02000009000000000000" pitchFamily="49" charset="0"/>
              </a:rPr>
              <a:t>"</a:t>
            </a:r>
            <a:r>
              <a:rPr lang="en-US" altLang="zh-CN" sz="2000" b="0">
                <a:solidFill>
                  <a:srgbClr val="000000"/>
                </a:solidFill>
                <a:effectLst/>
                <a:latin typeface="JetBrains Mono" panose="02000009000000000000" pitchFamily="49" charset="0"/>
              </a:rPr>
              <a:t>&lt;&lt;endl;</a:t>
            </a:r>
          </a:p>
          <a:p>
            <a:r>
              <a:rPr lang="en-US" altLang="zh-CN" sz="2000" b="0">
                <a:solidFill>
                  <a:srgbClr val="000000"/>
                </a:solidFill>
                <a:effectLst/>
                <a:latin typeface="JetBrains Mono" panose="02000009000000000000" pitchFamily="49" charset="0"/>
              </a:rPr>
              <a:t>    </a:t>
            </a:r>
            <a:r>
              <a:rPr lang="en-US" altLang="zh-CN" sz="2000" b="0">
                <a:solidFill>
                  <a:srgbClr val="0000FF"/>
                </a:solidFill>
                <a:effectLst/>
                <a:latin typeface="JetBrains Mono" panose="02000009000000000000" pitchFamily="49" charset="0"/>
              </a:rPr>
              <a:t>return</a:t>
            </a:r>
            <a:r>
              <a:rPr lang="en-US" altLang="zh-CN" sz="2000" b="0">
                <a:solidFill>
                  <a:srgbClr val="000000"/>
                </a:solidFill>
                <a:effectLst/>
                <a:latin typeface="JetBrains Mono" panose="02000009000000000000" pitchFamily="49" charset="0"/>
              </a:rPr>
              <a:t> </a:t>
            </a:r>
            <a:r>
              <a:rPr lang="en-US" altLang="zh-CN" sz="2000" b="0">
                <a:solidFill>
                  <a:srgbClr val="098658"/>
                </a:solidFill>
                <a:effectLst/>
                <a:latin typeface="JetBrains Mono" panose="02000009000000000000" pitchFamily="49" charset="0"/>
              </a:rPr>
              <a:t>0</a:t>
            </a:r>
            <a:r>
              <a:rPr lang="en-US" altLang="zh-CN" sz="2000" b="0">
                <a:solidFill>
                  <a:srgbClr val="000000"/>
                </a:solidFill>
                <a:effectLst/>
                <a:latin typeface="JetBrains Mono" panose="02000009000000000000" pitchFamily="49" charset="0"/>
              </a:rPr>
              <a:t>;</a:t>
            </a:r>
          </a:p>
          <a:p>
            <a:endParaRPr lang="en-US" altLang="zh-CN" sz="2000">
              <a:solidFill>
                <a:srgbClr val="000000"/>
              </a:solidFill>
              <a:latin typeface="JetBrains Mono" panose="02000009000000000000" pitchFamily="49" charset="0"/>
            </a:endParaRPr>
          </a:p>
          <a:p>
            <a:endParaRPr lang="en-US" altLang="zh-CN" sz="2000" b="0">
              <a:solidFill>
                <a:srgbClr val="000000"/>
              </a:solidFill>
              <a:effectLst/>
              <a:latin typeface="JetBrains Mono" panose="02000009000000000000" pitchFamily="49" charset="0"/>
            </a:endParaRPr>
          </a:p>
          <a:p>
            <a:endParaRPr lang="en-US" altLang="zh-CN" sz="2000">
              <a:solidFill>
                <a:srgbClr val="000000"/>
              </a:solidFill>
              <a:latin typeface="JetBrains Mono" panose="02000009000000000000" pitchFamily="49" charset="0"/>
            </a:endParaRPr>
          </a:p>
          <a:p>
            <a:endParaRPr lang="en-US" altLang="zh-CN" sz="2000">
              <a:solidFill>
                <a:srgbClr val="000000"/>
              </a:solidFill>
              <a:latin typeface="JetBrains Mono" panose="02000009000000000000" pitchFamily="49" charset="0"/>
            </a:endParaRPr>
          </a:p>
          <a:p>
            <a:endParaRPr lang="en-US" altLang="zh-CN" sz="2000" b="0">
              <a:solidFill>
                <a:srgbClr val="000000"/>
              </a:solidFill>
              <a:effectLst/>
              <a:latin typeface="JetBrains Mono" panose="02000009000000000000" pitchFamily="49" charset="0"/>
            </a:endParaRPr>
          </a:p>
        </p:txBody>
      </p:sp>
      <p:sp>
        <p:nvSpPr>
          <p:cNvPr id="6" name="标注: 弯曲线形 5">
            <a:extLst>
              <a:ext uri="{FF2B5EF4-FFF2-40B4-BE49-F238E27FC236}">
                <a16:creationId xmlns:a16="http://schemas.microsoft.com/office/drawing/2014/main" id="{7FDF4278-713E-6ACE-1ADF-DC4A9AB5E1BD}"/>
              </a:ext>
            </a:extLst>
          </p:cNvPr>
          <p:cNvSpPr/>
          <p:nvPr/>
        </p:nvSpPr>
        <p:spPr>
          <a:xfrm>
            <a:off x="3853938" y="1886673"/>
            <a:ext cx="1551439" cy="451413"/>
          </a:xfrm>
          <a:prstGeom prst="borderCallout2">
            <a:avLst/>
          </a:prstGeom>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计数器</a:t>
            </a:r>
          </a:p>
        </p:txBody>
      </p:sp>
    </p:spTree>
    <p:extLst>
      <p:ext uri="{BB962C8B-B14F-4D97-AF65-F5344CB8AC3E}">
        <p14:creationId xmlns:p14="http://schemas.microsoft.com/office/powerpoint/2010/main" val="2816171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知识要点</a:t>
            </a:r>
            <a:endParaRPr lang="en-US" altLang="zh-CN" sz="8000" b="1">
              <a:solidFill>
                <a:schemeClr val="bg1"/>
              </a:solidFill>
            </a:endParaRPr>
          </a:p>
        </p:txBody>
      </p:sp>
    </p:spTree>
    <p:extLst>
      <p:ext uri="{BB962C8B-B14F-4D97-AF65-F5344CB8AC3E}">
        <p14:creationId xmlns:p14="http://schemas.microsoft.com/office/powerpoint/2010/main" val="1260715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10599"/>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en-US" altLang="zh-CN" sz="3200" b="1"/>
                <a:t>Windows</a:t>
              </a:r>
              <a:r>
                <a:rPr lang="zh-CN" altLang="en-US" sz="3200" b="1"/>
                <a:t>系统中的程序挂起函数</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文本框 6">
            <a:extLst>
              <a:ext uri="{FF2B5EF4-FFF2-40B4-BE49-F238E27FC236}">
                <a16:creationId xmlns:a16="http://schemas.microsoft.com/office/drawing/2014/main" id="{942B1880-FC0E-76E6-5B13-231288E9CA2B}"/>
              </a:ext>
            </a:extLst>
          </p:cNvPr>
          <p:cNvSpPr txBox="1"/>
          <p:nvPr/>
        </p:nvSpPr>
        <p:spPr>
          <a:xfrm>
            <a:off x="1063300" y="1249614"/>
            <a:ext cx="9785479" cy="523220"/>
          </a:xfrm>
          <a:prstGeom prst="rect">
            <a:avLst/>
          </a:prstGeom>
          <a:noFill/>
        </p:spPr>
        <p:txBody>
          <a:bodyPr wrap="square">
            <a:spAutoFit/>
          </a:bodyPr>
          <a:lstStyle/>
          <a:p>
            <a:endParaRPr lang="en-US" altLang="zh-CN" sz="2800">
              <a:solidFill>
                <a:schemeClr val="bg2"/>
              </a:solidFill>
              <a:latin typeface="+mn-ea"/>
            </a:endParaRPr>
          </a:p>
        </p:txBody>
      </p:sp>
      <p:sp>
        <p:nvSpPr>
          <p:cNvPr id="6" name="Rectangle 4">
            <a:extLst>
              <a:ext uri="{FF2B5EF4-FFF2-40B4-BE49-F238E27FC236}">
                <a16:creationId xmlns:a16="http://schemas.microsoft.com/office/drawing/2014/main" id="{7B787E2E-5062-6CEB-F9CB-374C3B676E27}"/>
              </a:ext>
            </a:extLst>
          </p:cNvPr>
          <p:cNvSpPr>
            <a:spLocks noChangeArrowheads="1"/>
          </p:cNvSpPr>
          <p:nvPr/>
        </p:nvSpPr>
        <p:spPr bwMode="auto">
          <a:xfrm>
            <a:off x="875070" y="914304"/>
            <a:ext cx="10303003" cy="4302716"/>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buNone/>
            </a:pPr>
            <a:r>
              <a:rPr lang="en-US" altLang="zh-CN" sz="2400" b="0">
                <a:solidFill>
                  <a:srgbClr val="000000"/>
                </a:solidFill>
                <a:effectLst/>
                <a:latin typeface="JetBrains Mono" panose="02000009000000000000" pitchFamily="49" charset="0"/>
              </a:rPr>
              <a:t>Sleep()</a:t>
            </a:r>
            <a:r>
              <a:rPr lang="zh-CN" altLang="en-US" sz="2400">
                <a:solidFill>
                  <a:schemeClr val="bg2"/>
                </a:solidFill>
                <a:latin typeface="+mn-ea"/>
                <a:ea typeface="+mn-ea"/>
              </a:rPr>
              <a:t>函数</a:t>
            </a:r>
            <a:endParaRPr lang="en-US" altLang="zh-CN" sz="2400">
              <a:solidFill>
                <a:schemeClr val="bg2"/>
              </a:solidFill>
              <a:latin typeface="+mn-ea"/>
              <a:ea typeface="+mn-ea"/>
            </a:endParaRPr>
          </a:p>
          <a:p>
            <a:pPr>
              <a:buNone/>
            </a:pPr>
            <a:br>
              <a:rPr lang="en-US" altLang="zh-CN" sz="2400" b="0">
                <a:solidFill>
                  <a:srgbClr val="000000"/>
                </a:solidFill>
                <a:effectLst/>
                <a:latin typeface="JetBrains Mono" panose="02000009000000000000" pitchFamily="49" charset="0"/>
              </a:rPr>
            </a:br>
            <a:r>
              <a:rPr lang="zh-CN" altLang="en-US" sz="2400">
                <a:solidFill>
                  <a:schemeClr val="bg2"/>
                </a:solidFill>
                <a:latin typeface="+mn-ea"/>
                <a:ea typeface="+mn-ea"/>
              </a:rPr>
              <a:t>程序执行到</a:t>
            </a:r>
            <a:r>
              <a:rPr lang="en-US" altLang="zh-CN" sz="2400">
                <a:solidFill>
                  <a:schemeClr val="bg2"/>
                </a:solidFill>
                <a:latin typeface="+mn-ea"/>
                <a:ea typeface="+mn-ea"/>
              </a:rPr>
              <a:t>Sleep</a:t>
            </a:r>
            <a:r>
              <a:rPr lang="en-US" altLang="zh-CN" sz="2400" b="0">
                <a:solidFill>
                  <a:srgbClr val="000000"/>
                </a:solidFill>
                <a:effectLst/>
                <a:latin typeface="JetBrains Mono" panose="02000009000000000000" pitchFamily="49" charset="0"/>
              </a:rPr>
              <a:t>()</a:t>
            </a:r>
            <a:r>
              <a:rPr lang="zh-CN" altLang="en-US" sz="2400" b="0">
                <a:solidFill>
                  <a:schemeClr val="bg2"/>
                </a:solidFill>
                <a:effectLst/>
                <a:latin typeface="+mn-ea"/>
                <a:ea typeface="+mn-ea"/>
              </a:rPr>
              <a:t>可以挂起</a:t>
            </a:r>
            <a:r>
              <a:rPr lang="en-US" altLang="zh-CN" sz="2400" b="0">
                <a:solidFill>
                  <a:schemeClr val="bg2"/>
                </a:solidFill>
                <a:effectLst/>
                <a:latin typeface="+mn-ea"/>
                <a:ea typeface="+mn-ea"/>
              </a:rPr>
              <a:t>(</a:t>
            </a:r>
            <a:r>
              <a:rPr lang="zh-CN" altLang="en-US" sz="2400" b="0">
                <a:solidFill>
                  <a:schemeClr val="bg2"/>
                </a:solidFill>
                <a:effectLst/>
                <a:latin typeface="+mn-ea"/>
                <a:ea typeface="+mn-ea"/>
              </a:rPr>
              <a:t>暂停</a:t>
            </a:r>
            <a:r>
              <a:rPr lang="en-US" altLang="zh-CN" sz="2400" b="0">
                <a:solidFill>
                  <a:schemeClr val="bg2"/>
                </a:solidFill>
                <a:effectLst/>
                <a:latin typeface="+mn-ea"/>
                <a:ea typeface="+mn-ea"/>
              </a:rPr>
              <a:t>)</a:t>
            </a:r>
            <a:r>
              <a:rPr lang="zh-CN" altLang="en-US" sz="2400" b="0">
                <a:solidFill>
                  <a:schemeClr val="bg2"/>
                </a:solidFill>
                <a:effectLst/>
                <a:latin typeface="+mn-ea"/>
                <a:ea typeface="+mn-ea"/>
              </a:rPr>
              <a:t>当前程序进程的一定数值的时间，单位为毫秒</a:t>
            </a:r>
            <a:r>
              <a:rPr lang="en-US" altLang="zh-CN" sz="2400" b="0">
                <a:solidFill>
                  <a:schemeClr val="bg2"/>
                </a:solidFill>
                <a:effectLst/>
                <a:latin typeface="+mn-ea"/>
                <a:ea typeface="+mn-ea"/>
              </a:rPr>
              <a:t>(ms)</a:t>
            </a:r>
          </a:p>
          <a:p>
            <a:pPr>
              <a:buNone/>
            </a:pPr>
            <a:endParaRPr lang="en-US" altLang="zh-CN" sz="2400">
              <a:solidFill>
                <a:schemeClr val="bg2"/>
              </a:solidFill>
              <a:latin typeface="+mn-ea"/>
              <a:ea typeface="+mn-ea"/>
            </a:endParaRPr>
          </a:p>
          <a:p>
            <a:pPr>
              <a:buNone/>
            </a:pPr>
            <a:r>
              <a:rPr lang="en-US" altLang="zh-CN" sz="2400" b="0">
                <a:solidFill>
                  <a:srgbClr val="000000"/>
                </a:solidFill>
                <a:effectLst/>
                <a:latin typeface="JetBrains Mono" panose="02000009000000000000" pitchFamily="49" charset="0"/>
              </a:rPr>
              <a:t>Sleep() </a:t>
            </a:r>
            <a:r>
              <a:rPr lang="en-US" altLang="zh-CN" sz="2400">
                <a:solidFill>
                  <a:schemeClr val="bg2"/>
                </a:solidFill>
                <a:latin typeface="+mn-ea"/>
                <a:ea typeface="+mn-ea"/>
              </a:rPr>
              <a:t>Slee</a:t>
            </a:r>
            <a:r>
              <a:rPr lang="zh-CN" altLang="en-US" sz="2400">
                <a:solidFill>
                  <a:schemeClr val="bg2"/>
                </a:solidFill>
                <a:latin typeface="+mn-ea"/>
                <a:ea typeface="+mn-ea"/>
              </a:rPr>
              <a:t>需要</a:t>
            </a:r>
            <a:r>
              <a:rPr lang="en-US" altLang="zh-CN" sz="2400">
                <a:solidFill>
                  <a:srgbClr val="000000"/>
                </a:solidFill>
                <a:latin typeface="JetBrains Mono" panose="02000009000000000000" pitchFamily="49" charset="0"/>
              </a:rPr>
              <a:t>&lt;windows.h&gt;</a:t>
            </a:r>
            <a:r>
              <a:rPr lang="zh-CN" altLang="en-US" sz="2400">
                <a:solidFill>
                  <a:schemeClr val="bg2"/>
                </a:solidFill>
                <a:latin typeface="+mn-ea"/>
                <a:ea typeface="+mn-ea"/>
              </a:rPr>
              <a:t>头文件</a:t>
            </a:r>
            <a:endParaRPr lang="en-US" altLang="zh-CN" sz="2400">
              <a:solidFill>
                <a:schemeClr val="bg2"/>
              </a:solidFill>
              <a:latin typeface="+mn-ea"/>
              <a:ea typeface="+mn-ea"/>
            </a:endParaRPr>
          </a:p>
          <a:p>
            <a:pPr>
              <a:buNone/>
            </a:pPr>
            <a:endParaRPr lang="en-US" altLang="zh-CN" sz="2400" b="0">
              <a:solidFill>
                <a:schemeClr val="bg2"/>
              </a:solidFill>
              <a:effectLst/>
              <a:latin typeface="+mn-ea"/>
              <a:ea typeface="+mn-ea"/>
            </a:endParaRPr>
          </a:p>
          <a:p>
            <a:pPr>
              <a:buNone/>
            </a:pPr>
            <a:r>
              <a:rPr lang="zh-CN" altLang="en-US" sz="2400">
                <a:solidFill>
                  <a:schemeClr val="bg2"/>
                </a:solidFill>
                <a:latin typeface="+mn-ea"/>
                <a:ea typeface="+mn-ea"/>
              </a:rPr>
              <a:t>例：</a:t>
            </a:r>
            <a:r>
              <a:rPr lang="en-US" altLang="zh-CN" sz="2400" b="0">
                <a:solidFill>
                  <a:srgbClr val="000000"/>
                </a:solidFill>
                <a:effectLst/>
                <a:latin typeface="JetBrains Mono" panose="02000009000000000000" pitchFamily="49" charset="0"/>
              </a:rPr>
              <a:t> Sleep(1000),</a:t>
            </a:r>
            <a:r>
              <a:rPr lang="zh-CN" altLang="en-US" sz="2400">
                <a:solidFill>
                  <a:schemeClr val="bg2"/>
                </a:solidFill>
                <a:latin typeface="+mn-ea"/>
                <a:ea typeface="+mn-ea"/>
              </a:rPr>
              <a:t>即让当前程序挂起</a:t>
            </a:r>
            <a:r>
              <a:rPr lang="en-US" altLang="zh-CN" sz="2400">
                <a:solidFill>
                  <a:schemeClr val="bg2"/>
                </a:solidFill>
                <a:latin typeface="+mn-ea"/>
                <a:ea typeface="+mn-ea"/>
              </a:rPr>
              <a:t>(</a:t>
            </a:r>
            <a:r>
              <a:rPr lang="zh-CN" altLang="en-US" sz="2400">
                <a:solidFill>
                  <a:schemeClr val="bg2"/>
                </a:solidFill>
                <a:latin typeface="+mn-ea"/>
                <a:ea typeface="+mn-ea"/>
              </a:rPr>
              <a:t>暂停</a:t>
            </a:r>
            <a:r>
              <a:rPr lang="en-US" altLang="zh-CN" sz="2400">
                <a:solidFill>
                  <a:schemeClr val="bg2"/>
                </a:solidFill>
                <a:latin typeface="+mn-ea"/>
                <a:ea typeface="+mn-ea"/>
              </a:rPr>
              <a:t>)1s</a:t>
            </a:r>
          </a:p>
          <a:p>
            <a:pPr>
              <a:buNone/>
            </a:pPr>
            <a:endParaRPr lang="en-US" altLang="zh-CN" sz="2400" b="0">
              <a:solidFill>
                <a:schemeClr val="bg2"/>
              </a:solidFill>
              <a:effectLst/>
              <a:latin typeface="+mn-ea"/>
              <a:ea typeface="+mn-ea"/>
            </a:endParaRPr>
          </a:p>
          <a:p>
            <a:pPr>
              <a:buNone/>
            </a:pPr>
            <a:r>
              <a:rPr lang="zh-CN" altLang="en-US" sz="2400">
                <a:solidFill>
                  <a:srgbClr val="FF0000"/>
                </a:solidFill>
                <a:latin typeface="+mn-ea"/>
                <a:ea typeface="+mn-ea"/>
              </a:rPr>
              <a:t>注：首字母</a:t>
            </a:r>
            <a:r>
              <a:rPr lang="en-US" altLang="zh-CN" sz="2400">
                <a:solidFill>
                  <a:srgbClr val="FF0000"/>
                </a:solidFill>
                <a:latin typeface="+mn-ea"/>
                <a:ea typeface="+mn-ea"/>
              </a:rPr>
              <a:t>S</a:t>
            </a:r>
            <a:r>
              <a:rPr lang="zh-CN" altLang="en-US" sz="2400">
                <a:solidFill>
                  <a:srgbClr val="FF0000"/>
                </a:solidFill>
                <a:latin typeface="+mn-ea"/>
                <a:ea typeface="+mn-ea"/>
              </a:rPr>
              <a:t>为大写</a:t>
            </a:r>
            <a:endParaRPr lang="en-US" altLang="zh-CN" sz="2400" b="0">
              <a:solidFill>
                <a:srgbClr val="FF0000"/>
              </a:solidFill>
              <a:effectLst/>
              <a:latin typeface="+mn-ea"/>
              <a:ea typeface="+mn-ea"/>
            </a:endParaRPr>
          </a:p>
        </p:txBody>
      </p:sp>
    </p:spTree>
    <p:extLst>
      <p:ext uri="{BB962C8B-B14F-4D97-AF65-F5344CB8AC3E}">
        <p14:creationId xmlns:p14="http://schemas.microsoft.com/office/powerpoint/2010/main" val="419536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10599"/>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清除控制台显示信息</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文本框 6">
            <a:extLst>
              <a:ext uri="{FF2B5EF4-FFF2-40B4-BE49-F238E27FC236}">
                <a16:creationId xmlns:a16="http://schemas.microsoft.com/office/drawing/2014/main" id="{942B1880-FC0E-76E6-5B13-231288E9CA2B}"/>
              </a:ext>
            </a:extLst>
          </p:cNvPr>
          <p:cNvSpPr txBox="1"/>
          <p:nvPr/>
        </p:nvSpPr>
        <p:spPr>
          <a:xfrm>
            <a:off x="1063300" y="1249614"/>
            <a:ext cx="9785479" cy="523220"/>
          </a:xfrm>
          <a:prstGeom prst="rect">
            <a:avLst/>
          </a:prstGeom>
          <a:noFill/>
        </p:spPr>
        <p:txBody>
          <a:bodyPr wrap="square">
            <a:spAutoFit/>
          </a:bodyPr>
          <a:lstStyle/>
          <a:p>
            <a:endParaRPr lang="en-US" altLang="zh-CN" sz="2800">
              <a:solidFill>
                <a:schemeClr val="bg2"/>
              </a:solidFill>
              <a:latin typeface="+mn-ea"/>
            </a:endParaRPr>
          </a:p>
        </p:txBody>
      </p:sp>
      <p:sp>
        <p:nvSpPr>
          <p:cNvPr id="6" name="Rectangle 4">
            <a:extLst>
              <a:ext uri="{FF2B5EF4-FFF2-40B4-BE49-F238E27FC236}">
                <a16:creationId xmlns:a16="http://schemas.microsoft.com/office/drawing/2014/main" id="{7B787E2E-5062-6CEB-F9CB-374C3B676E27}"/>
              </a:ext>
            </a:extLst>
          </p:cNvPr>
          <p:cNvSpPr>
            <a:spLocks noChangeArrowheads="1"/>
          </p:cNvSpPr>
          <p:nvPr/>
        </p:nvSpPr>
        <p:spPr bwMode="auto">
          <a:xfrm>
            <a:off x="875070" y="1098970"/>
            <a:ext cx="10303003" cy="3933384"/>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buNone/>
            </a:pPr>
            <a:r>
              <a:rPr lang="en-US" altLang="zh-CN" sz="2400" b="0">
                <a:solidFill>
                  <a:srgbClr val="000000"/>
                </a:solidFill>
                <a:effectLst/>
                <a:latin typeface="JetBrains Mono" panose="02000009000000000000" pitchFamily="49" charset="0"/>
              </a:rPr>
              <a:t>system(</a:t>
            </a:r>
            <a:r>
              <a:rPr lang="en-US" altLang="zh-CN" sz="2400" b="0">
                <a:solidFill>
                  <a:srgbClr val="A31515"/>
                </a:solidFill>
                <a:effectLst/>
                <a:latin typeface="JetBrains Mono" panose="02000009000000000000" pitchFamily="49" charset="0"/>
              </a:rPr>
              <a:t>“cls”</a:t>
            </a:r>
            <a:r>
              <a:rPr lang="en-US" altLang="zh-CN" sz="2400" b="0">
                <a:solidFill>
                  <a:srgbClr val="000000"/>
                </a:solidFill>
                <a:effectLst/>
                <a:latin typeface="JetBrains Mono" panose="02000009000000000000" pitchFamily="49" charset="0"/>
              </a:rPr>
              <a:t>)</a:t>
            </a:r>
          </a:p>
          <a:p>
            <a:pPr>
              <a:buNone/>
            </a:pPr>
            <a:br>
              <a:rPr lang="en-US" altLang="zh-CN" sz="2400" b="0">
                <a:solidFill>
                  <a:srgbClr val="000000"/>
                </a:solidFill>
                <a:effectLst/>
                <a:latin typeface="JetBrains Mono" panose="02000009000000000000" pitchFamily="49" charset="0"/>
              </a:rPr>
            </a:br>
            <a:r>
              <a:rPr lang="en-US" altLang="zh-CN" sz="2400" b="0">
                <a:solidFill>
                  <a:srgbClr val="000000"/>
                </a:solidFill>
                <a:effectLst/>
                <a:latin typeface="JetBrains Mono" panose="02000009000000000000" pitchFamily="49" charset="0"/>
              </a:rPr>
              <a:t>system()</a:t>
            </a:r>
            <a:r>
              <a:rPr lang="zh-CN" altLang="en-US" sz="2400">
                <a:solidFill>
                  <a:schemeClr val="bg2"/>
                </a:solidFill>
                <a:latin typeface="+mn-ea"/>
                <a:ea typeface="+mn-ea"/>
              </a:rPr>
              <a:t>函数</a:t>
            </a:r>
            <a:r>
              <a:rPr lang="zh-CN" altLang="en-US" sz="2400" b="0">
                <a:solidFill>
                  <a:schemeClr val="bg2"/>
                </a:solidFill>
                <a:effectLst/>
                <a:latin typeface="+mn-ea"/>
                <a:ea typeface="+mn-ea"/>
              </a:rPr>
              <a:t>可以在当前程序进程的控制台执行括号中的</a:t>
            </a:r>
            <a:r>
              <a:rPr lang="en-US" altLang="zh-CN" sz="2400" b="0">
                <a:solidFill>
                  <a:schemeClr val="bg2"/>
                </a:solidFill>
                <a:effectLst/>
                <a:latin typeface="+mn-ea"/>
                <a:ea typeface="+mn-ea"/>
              </a:rPr>
              <a:t>dos</a:t>
            </a:r>
            <a:r>
              <a:rPr lang="zh-CN" altLang="en-US" sz="2400" b="0">
                <a:solidFill>
                  <a:schemeClr val="bg2"/>
                </a:solidFill>
                <a:effectLst/>
                <a:latin typeface="+mn-ea"/>
                <a:ea typeface="+mn-ea"/>
              </a:rPr>
              <a:t>命令，“</a:t>
            </a:r>
            <a:r>
              <a:rPr lang="en-US" altLang="zh-CN" sz="2400" b="0">
                <a:solidFill>
                  <a:schemeClr val="bg2"/>
                </a:solidFill>
                <a:effectLst/>
                <a:latin typeface="+mn-ea"/>
                <a:ea typeface="+mn-ea"/>
              </a:rPr>
              <a:t>cls</a:t>
            </a:r>
            <a:r>
              <a:rPr lang="zh-CN" altLang="en-US" sz="2400" b="0">
                <a:solidFill>
                  <a:schemeClr val="bg2"/>
                </a:solidFill>
                <a:effectLst/>
                <a:latin typeface="+mn-ea"/>
                <a:ea typeface="+mn-ea"/>
              </a:rPr>
              <a:t>”为“</a:t>
            </a:r>
            <a:r>
              <a:rPr lang="zh-CN" altLang="en-US" sz="2400">
                <a:solidFill>
                  <a:schemeClr val="bg2"/>
                </a:solidFill>
                <a:latin typeface="+mn-ea"/>
                <a:ea typeface="+mn-ea"/>
              </a:rPr>
              <a:t>清除当前屏幕显示的信息</a:t>
            </a:r>
            <a:r>
              <a:rPr lang="zh-CN" altLang="en-US" sz="2400" b="0">
                <a:solidFill>
                  <a:schemeClr val="bg2"/>
                </a:solidFill>
                <a:effectLst/>
                <a:latin typeface="+mn-ea"/>
                <a:ea typeface="+mn-ea"/>
              </a:rPr>
              <a:t>”</a:t>
            </a:r>
            <a:endParaRPr lang="en-US" altLang="zh-CN" sz="2400" b="0">
              <a:solidFill>
                <a:schemeClr val="bg2"/>
              </a:solidFill>
              <a:effectLst/>
              <a:latin typeface="+mn-ea"/>
              <a:ea typeface="+mn-ea"/>
            </a:endParaRPr>
          </a:p>
          <a:p>
            <a:pPr>
              <a:buNone/>
            </a:pPr>
            <a:r>
              <a:rPr lang="zh-CN" altLang="en-US" sz="2400">
                <a:solidFill>
                  <a:schemeClr val="bg2"/>
                </a:solidFill>
                <a:latin typeface="+mn-ea"/>
                <a:ea typeface="+mn-ea"/>
              </a:rPr>
              <a:t>需要</a:t>
            </a:r>
            <a:r>
              <a:rPr lang="en-US" altLang="zh-CN" sz="2400">
                <a:solidFill>
                  <a:srgbClr val="000000"/>
                </a:solidFill>
                <a:latin typeface="JetBrains Mono" panose="02000009000000000000" pitchFamily="49" charset="0"/>
              </a:rPr>
              <a:t>&lt;windows.h&gt;</a:t>
            </a:r>
            <a:r>
              <a:rPr lang="zh-CN" altLang="en-US" sz="2400">
                <a:solidFill>
                  <a:schemeClr val="bg2"/>
                </a:solidFill>
                <a:latin typeface="+mn-ea"/>
                <a:ea typeface="+mn-ea"/>
              </a:rPr>
              <a:t>头文件</a:t>
            </a:r>
            <a:endParaRPr lang="en-US" altLang="zh-CN" sz="2400">
              <a:solidFill>
                <a:schemeClr val="bg2"/>
              </a:solidFill>
              <a:latin typeface="+mn-ea"/>
              <a:ea typeface="+mn-ea"/>
            </a:endParaRPr>
          </a:p>
          <a:p>
            <a:pPr>
              <a:buNone/>
            </a:pPr>
            <a:endParaRPr lang="en-US" altLang="zh-CN" sz="2400" b="0">
              <a:solidFill>
                <a:schemeClr val="bg2"/>
              </a:solidFill>
              <a:effectLst/>
              <a:latin typeface="+mn-ea"/>
              <a:ea typeface="+mn-ea"/>
            </a:endParaRPr>
          </a:p>
          <a:p>
            <a:pPr>
              <a:buNone/>
            </a:pPr>
            <a:endParaRPr lang="en-US" altLang="zh-CN" sz="2400" b="0">
              <a:solidFill>
                <a:schemeClr val="bg2"/>
              </a:solidFill>
              <a:effectLst/>
              <a:latin typeface="+mn-ea"/>
              <a:ea typeface="+mn-ea"/>
            </a:endParaRPr>
          </a:p>
          <a:p>
            <a:pPr>
              <a:buNone/>
            </a:pPr>
            <a:r>
              <a:rPr lang="zh-CN" altLang="en-US" sz="2400">
                <a:solidFill>
                  <a:srgbClr val="FF0000"/>
                </a:solidFill>
                <a:latin typeface="+mn-ea"/>
                <a:ea typeface="+mn-ea"/>
              </a:rPr>
              <a:t>注：</a:t>
            </a:r>
            <a:r>
              <a:rPr lang="en-US" altLang="zh-CN" sz="2400">
                <a:solidFill>
                  <a:srgbClr val="FF0000"/>
                </a:solidFill>
                <a:latin typeface="+mn-ea"/>
                <a:ea typeface="+mn-ea"/>
              </a:rPr>
              <a:t>system</a:t>
            </a:r>
            <a:r>
              <a:rPr lang="zh-CN" altLang="en-US" sz="2400">
                <a:solidFill>
                  <a:srgbClr val="FF0000"/>
                </a:solidFill>
                <a:latin typeface="+mn-ea"/>
                <a:ea typeface="+mn-ea"/>
              </a:rPr>
              <a:t>，系统。</a:t>
            </a:r>
            <a:endParaRPr lang="en-US" altLang="zh-CN" sz="2400">
              <a:solidFill>
                <a:srgbClr val="FF0000"/>
              </a:solidFill>
              <a:latin typeface="+mn-ea"/>
              <a:ea typeface="+mn-ea"/>
            </a:endParaRPr>
          </a:p>
          <a:p>
            <a:pPr>
              <a:buNone/>
            </a:pPr>
            <a:r>
              <a:rPr lang="en-US" altLang="zh-CN" sz="2400" b="0">
                <a:solidFill>
                  <a:srgbClr val="FF0000"/>
                </a:solidFill>
                <a:effectLst/>
                <a:latin typeface="+mn-ea"/>
                <a:ea typeface="+mn-ea"/>
              </a:rPr>
              <a:t>	  cls=clear screen, </a:t>
            </a:r>
            <a:r>
              <a:rPr lang="zh-CN" altLang="en-US" sz="2400" b="0">
                <a:solidFill>
                  <a:srgbClr val="FF0000"/>
                </a:solidFill>
                <a:effectLst/>
                <a:latin typeface="+mn-ea"/>
                <a:ea typeface="+mn-ea"/>
              </a:rPr>
              <a:t>清空屏幕</a:t>
            </a:r>
            <a:endParaRPr lang="en-US" altLang="zh-CN" sz="2400" b="0">
              <a:solidFill>
                <a:srgbClr val="FF0000"/>
              </a:solidFill>
              <a:effectLst/>
              <a:latin typeface="+mn-ea"/>
              <a:ea typeface="+mn-ea"/>
            </a:endParaRPr>
          </a:p>
        </p:txBody>
      </p:sp>
    </p:spTree>
    <p:extLst>
      <p:ext uri="{BB962C8B-B14F-4D97-AF65-F5344CB8AC3E}">
        <p14:creationId xmlns:p14="http://schemas.microsoft.com/office/powerpoint/2010/main" val="2183804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项目开发</a:t>
            </a:r>
            <a:endParaRPr lang="en-US" altLang="zh-CN" sz="8000" b="1">
              <a:solidFill>
                <a:schemeClr val="bg1"/>
              </a:solidFill>
            </a:endParaRPr>
          </a:p>
        </p:txBody>
      </p:sp>
    </p:spTree>
    <p:extLst>
      <p:ext uri="{BB962C8B-B14F-4D97-AF65-F5344CB8AC3E}">
        <p14:creationId xmlns:p14="http://schemas.microsoft.com/office/powerpoint/2010/main" val="119826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en-US" altLang="zh-CN" sz="3200" b="1"/>
                <a:t>10</a:t>
              </a:r>
              <a:r>
                <a:rPr lang="zh-CN" altLang="en-US" sz="3200" b="1"/>
                <a:t>秒倒计时</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Rectangle 4"/>
          <p:cNvSpPr>
            <a:spLocks noChangeArrowheads="1"/>
          </p:cNvSpPr>
          <p:nvPr/>
        </p:nvSpPr>
        <p:spPr bwMode="auto">
          <a:xfrm>
            <a:off x="875070" y="779472"/>
            <a:ext cx="10303003" cy="4025717"/>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a:solidFill>
                  <a:schemeClr val="bg2"/>
                </a:solidFill>
                <a:latin typeface="+mn-ea"/>
                <a:ea typeface="+mn-ea"/>
              </a:rPr>
              <a:t>编写一个能够进行</a:t>
            </a:r>
            <a:r>
              <a:rPr lang="en-US" altLang="zh-CN" sz="2800">
                <a:solidFill>
                  <a:schemeClr val="bg2"/>
                </a:solidFill>
                <a:latin typeface="+mn-ea"/>
                <a:ea typeface="+mn-ea"/>
              </a:rPr>
              <a:t>10</a:t>
            </a:r>
            <a:r>
              <a:rPr lang="zh-CN" altLang="en-US" sz="2800">
                <a:solidFill>
                  <a:schemeClr val="bg2"/>
                </a:solidFill>
                <a:latin typeface="+mn-ea"/>
                <a:ea typeface="+mn-ea"/>
              </a:rPr>
              <a:t>秒倒计时的程序。程序在运行后能够在控制台间隔</a:t>
            </a:r>
            <a:r>
              <a:rPr lang="en-US" altLang="zh-CN" sz="2800">
                <a:solidFill>
                  <a:schemeClr val="bg2"/>
                </a:solidFill>
                <a:latin typeface="+mn-ea"/>
                <a:ea typeface="+mn-ea"/>
              </a:rPr>
              <a:t>1</a:t>
            </a:r>
            <a:r>
              <a:rPr lang="zh-CN" altLang="en-US" sz="2800">
                <a:solidFill>
                  <a:schemeClr val="bg2"/>
                </a:solidFill>
                <a:latin typeface="+mn-ea"/>
                <a:ea typeface="+mn-ea"/>
              </a:rPr>
              <a:t>秒，依次单独显示</a:t>
            </a:r>
            <a:r>
              <a:rPr lang="en-US" altLang="zh-CN" sz="2800">
                <a:solidFill>
                  <a:schemeClr val="bg2"/>
                </a:solidFill>
                <a:latin typeface="+mn-ea"/>
                <a:ea typeface="+mn-ea"/>
              </a:rPr>
              <a:t>10,9,8,…,2,1</a:t>
            </a:r>
            <a:r>
              <a:rPr lang="zh-CN" altLang="en-US" sz="2800">
                <a:solidFill>
                  <a:schemeClr val="bg2"/>
                </a:solidFill>
                <a:latin typeface="+mn-ea"/>
                <a:ea typeface="+mn-ea"/>
              </a:rPr>
              <a:t>。</a:t>
            </a:r>
            <a:endParaRPr lang="en-US" altLang="zh-CN" sz="2800">
              <a:solidFill>
                <a:schemeClr val="bg2"/>
              </a:solidFill>
              <a:latin typeface="+mn-ea"/>
              <a:ea typeface="+mn-ea"/>
            </a:endParaRPr>
          </a:p>
          <a:p>
            <a:pPr eaLnBrk="1" hangingPunct="1">
              <a:spcBef>
                <a:spcPct val="0"/>
              </a:spcBef>
              <a:buClrTx/>
              <a:buSzTx/>
              <a:buFont typeface="Arial" panose="020B0604020202020204" pitchFamily="34" charset="0"/>
              <a:buNone/>
            </a:pPr>
            <a:endParaRPr lang="en-US" altLang="zh-CN" sz="2800">
              <a:solidFill>
                <a:schemeClr val="bg2"/>
              </a:solidFill>
              <a:latin typeface="+mn-ea"/>
              <a:ea typeface="+mn-ea"/>
            </a:endParaRPr>
          </a:p>
          <a:p>
            <a:pPr eaLnBrk="1" hangingPunct="1">
              <a:spcBef>
                <a:spcPct val="0"/>
              </a:spcBef>
              <a:buClrTx/>
              <a:buSzTx/>
              <a:buFont typeface="Arial" panose="020B0604020202020204" pitchFamily="34" charset="0"/>
              <a:buNone/>
            </a:pPr>
            <a:r>
              <a:rPr lang="zh-CN" altLang="en-US" sz="2400">
                <a:solidFill>
                  <a:schemeClr val="bg2"/>
                </a:solidFill>
                <a:latin typeface="+mn-ea"/>
                <a:ea typeface="+mn-ea"/>
              </a:rPr>
              <a:t>提示：</a:t>
            </a:r>
            <a:endParaRPr lang="en-US" altLang="zh-CN" sz="2400">
              <a:solidFill>
                <a:schemeClr val="bg2"/>
              </a:solidFill>
              <a:latin typeface="+mn-ea"/>
              <a:ea typeface="+mn-ea"/>
            </a:endParaRPr>
          </a:p>
          <a:p>
            <a:pPr eaLnBrk="1" hangingPunct="1">
              <a:spcBef>
                <a:spcPct val="0"/>
              </a:spcBef>
              <a:buClrTx/>
              <a:buSzTx/>
              <a:buFont typeface="Arial" panose="020B0604020202020204" pitchFamily="34" charset="0"/>
              <a:buNone/>
            </a:pPr>
            <a:r>
              <a:rPr lang="zh-CN" altLang="en-US" sz="2400">
                <a:solidFill>
                  <a:schemeClr val="bg2"/>
                </a:solidFill>
                <a:latin typeface="+mn-ea"/>
                <a:ea typeface="+mn-ea"/>
              </a:rPr>
              <a:t>第一步：在屏幕上输出</a:t>
            </a:r>
            <a:r>
              <a:rPr lang="en-US" altLang="zh-CN" sz="2400">
                <a:solidFill>
                  <a:schemeClr val="bg2"/>
                </a:solidFill>
                <a:latin typeface="+mn-ea"/>
                <a:ea typeface="+mn-ea"/>
              </a:rPr>
              <a:t>10,9,8,7,6,5,4,3,2,1</a:t>
            </a:r>
          </a:p>
          <a:p>
            <a:pPr eaLnBrk="1" hangingPunct="1">
              <a:lnSpc>
                <a:spcPct val="110000"/>
              </a:lnSpc>
              <a:spcBef>
                <a:spcPct val="0"/>
              </a:spcBef>
              <a:buFontTx/>
              <a:buNone/>
            </a:pPr>
            <a:endParaRPr lang="en-US" altLang="zh-CN" sz="2400">
              <a:solidFill>
                <a:schemeClr val="bg2"/>
              </a:solidFill>
              <a:latin typeface="+mn-ea"/>
              <a:ea typeface="+mn-ea"/>
            </a:endParaRPr>
          </a:p>
          <a:p>
            <a:pPr eaLnBrk="1" hangingPunct="1">
              <a:lnSpc>
                <a:spcPct val="110000"/>
              </a:lnSpc>
              <a:spcBef>
                <a:spcPct val="0"/>
              </a:spcBef>
              <a:buFontTx/>
              <a:buNone/>
            </a:pPr>
            <a:r>
              <a:rPr lang="zh-CN" altLang="en-US" sz="2400">
                <a:solidFill>
                  <a:schemeClr val="bg2"/>
                </a:solidFill>
                <a:latin typeface="+mn-ea"/>
                <a:ea typeface="+mn-ea"/>
              </a:rPr>
              <a:t>第二步：在屏幕上每隔</a:t>
            </a:r>
            <a:r>
              <a:rPr lang="en-US" altLang="zh-CN" sz="2400">
                <a:solidFill>
                  <a:schemeClr val="bg2"/>
                </a:solidFill>
                <a:latin typeface="+mn-ea"/>
                <a:ea typeface="+mn-ea"/>
              </a:rPr>
              <a:t>1s</a:t>
            </a:r>
            <a:r>
              <a:rPr lang="zh-CN" altLang="en-US" sz="2400">
                <a:solidFill>
                  <a:schemeClr val="bg2"/>
                </a:solidFill>
                <a:latin typeface="+mn-ea"/>
                <a:ea typeface="+mn-ea"/>
              </a:rPr>
              <a:t>输出一个数值，做倒计时。</a:t>
            </a:r>
            <a:endParaRPr lang="en-US" altLang="zh-CN" sz="2400">
              <a:solidFill>
                <a:schemeClr val="bg2"/>
              </a:solidFill>
              <a:latin typeface="+mn-ea"/>
              <a:ea typeface="+mn-ea"/>
            </a:endParaRPr>
          </a:p>
          <a:p>
            <a:pPr eaLnBrk="1" hangingPunct="1">
              <a:lnSpc>
                <a:spcPct val="110000"/>
              </a:lnSpc>
              <a:spcBef>
                <a:spcPct val="0"/>
              </a:spcBef>
              <a:buFontTx/>
              <a:buNone/>
            </a:pPr>
            <a:endParaRPr lang="en-US" altLang="zh-CN" sz="2400">
              <a:solidFill>
                <a:schemeClr val="bg2"/>
              </a:solidFill>
              <a:latin typeface="+mn-ea"/>
              <a:ea typeface="+mn-ea"/>
            </a:endParaRPr>
          </a:p>
          <a:p>
            <a:pPr eaLnBrk="1" hangingPunct="1">
              <a:lnSpc>
                <a:spcPct val="110000"/>
              </a:lnSpc>
              <a:spcBef>
                <a:spcPct val="0"/>
              </a:spcBef>
              <a:buFontTx/>
              <a:buNone/>
            </a:pPr>
            <a:r>
              <a:rPr lang="zh-CN" altLang="en-US" sz="2400">
                <a:solidFill>
                  <a:schemeClr val="bg2"/>
                </a:solidFill>
                <a:latin typeface="+mn-ea"/>
                <a:ea typeface="+mn-ea"/>
              </a:rPr>
              <a:t>第三步：在屏幕上每隔</a:t>
            </a:r>
            <a:r>
              <a:rPr lang="en-US" altLang="zh-CN" sz="2400">
                <a:solidFill>
                  <a:schemeClr val="bg2"/>
                </a:solidFill>
                <a:latin typeface="+mn-ea"/>
                <a:ea typeface="+mn-ea"/>
              </a:rPr>
              <a:t>1s</a:t>
            </a:r>
            <a:r>
              <a:rPr lang="zh-CN" altLang="en-US" sz="2400">
                <a:solidFill>
                  <a:schemeClr val="bg2"/>
                </a:solidFill>
                <a:latin typeface="+mn-ea"/>
                <a:ea typeface="+mn-ea"/>
              </a:rPr>
              <a:t>输出一个数值，输出前清除屏幕原来的信息</a:t>
            </a:r>
            <a:endParaRPr lang="en-US" altLang="zh-CN" sz="2000">
              <a:solidFill>
                <a:srgbClr val="002060"/>
              </a:solidFill>
              <a:latin typeface="黑体" panose="02010609060101010101" pitchFamily="49" charset="-122"/>
              <a:ea typeface="黑体" panose="02010609060101010101" pitchFamily="49" charset="-122"/>
              <a:sym typeface="+mn-ea"/>
            </a:endParaRPr>
          </a:p>
          <a:p>
            <a:pPr eaLnBrk="1" hangingPunct="1">
              <a:spcBef>
                <a:spcPct val="0"/>
              </a:spcBef>
              <a:buClrTx/>
              <a:buSzTx/>
              <a:buNone/>
            </a:pPr>
            <a:endParaRPr lang="en-US" altLang="zh-CN" sz="1800">
              <a:solidFill>
                <a:srgbClr val="002060"/>
              </a:solidFill>
              <a:latin typeface="+mj-ea"/>
              <a:ea typeface="+mj-ea"/>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学习目标</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文本框 6"/>
          <p:cNvSpPr txBox="1"/>
          <p:nvPr/>
        </p:nvSpPr>
        <p:spPr>
          <a:xfrm>
            <a:off x="4219413" y="1311281"/>
            <a:ext cx="5423123" cy="3256212"/>
          </a:xfrm>
          <a:prstGeom prst="rect">
            <a:avLst/>
          </a:prstGeom>
          <a:noFill/>
        </p:spPr>
        <p:txBody>
          <a:bodyPr wrap="square" rtlCol="0">
            <a:spAutoFit/>
          </a:bodyPr>
          <a:lstStyle/>
          <a:p>
            <a:pPr>
              <a:lnSpc>
                <a:spcPct val="200000"/>
              </a:lnSpc>
            </a:pPr>
            <a:r>
              <a:rPr lang="en-US" altLang="zh-CN" sz="3600" b="1">
                <a:solidFill>
                  <a:srgbClr val="002060"/>
                </a:solidFill>
              </a:rPr>
              <a:t>do…while</a:t>
            </a:r>
            <a:r>
              <a:rPr lang="zh-CN" altLang="en-US" sz="3600" b="1">
                <a:solidFill>
                  <a:srgbClr val="002060"/>
                </a:solidFill>
              </a:rPr>
              <a:t>循环</a:t>
            </a:r>
            <a:endParaRPr lang="en-US" altLang="zh-CN" sz="3600" b="1">
              <a:solidFill>
                <a:srgbClr val="002060"/>
              </a:solidFill>
            </a:endParaRPr>
          </a:p>
          <a:p>
            <a:pPr>
              <a:lnSpc>
                <a:spcPct val="200000"/>
              </a:lnSpc>
            </a:pPr>
            <a:r>
              <a:rPr lang="zh-CN" altLang="en-US" sz="3600" b="1">
                <a:solidFill>
                  <a:srgbClr val="002060"/>
                </a:solidFill>
              </a:rPr>
              <a:t>随机数生成</a:t>
            </a:r>
            <a:endParaRPr lang="en-US" altLang="zh-CN" sz="3600" b="1">
              <a:solidFill>
                <a:srgbClr val="002060"/>
              </a:solidFill>
            </a:endParaRPr>
          </a:p>
          <a:p>
            <a:pPr>
              <a:lnSpc>
                <a:spcPct val="200000"/>
              </a:lnSpc>
            </a:pPr>
            <a:r>
              <a:rPr lang="zh-CN" altLang="en-US" sz="3600" b="1">
                <a:solidFill>
                  <a:srgbClr val="002060"/>
                </a:solidFill>
              </a:rPr>
              <a:t>系统计时</a:t>
            </a:r>
            <a:endParaRPr lang="en-US" altLang="zh-CN" sz="3600" b="1">
              <a:solidFill>
                <a:srgbClr val="00206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参考代码</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17" name="文本框 16">
            <a:extLst>
              <a:ext uri="{FF2B5EF4-FFF2-40B4-BE49-F238E27FC236}">
                <a16:creationId xmlns:a16="http://schemas.microsoft.com/office/drawing/2014/main" id="{4BE5F383-2BB2-F60A-AB81-88B1C2BC4631}"/>
              </a:ext>
            </a:extLst>
          </p:cNvPr>
          <p:cNvSpPr txBox="1"/>
          <p:nvPr/>
        </p:nvSpPr>
        <p:spPr>
          <a:xfrm>
            <a:off x="3267919" y="909046"/>
            <a:ext cx="5445890" cy="5632311"/>
          </a:xfrm>
          <a:prstGeom prst="rect">
            <a:avLst/>
          </a:prstGeom>
          <a:solidFill>
            <a:schemeClr val="accent6">
              <a:lumMod val="40000"/>
              <a:lumOff val="60000"/>
            </a:schemeClr>
          </a:solidFill>
        </p:spPr>
        <p:txBody>
          <a:bodyPr wrap="square">
            <a:spAutoFit/>
          </a:bodyPr>
          <a:lstStyle/>
          <a:p>
            <a:r>
              <a:rPr lang="en-US" altLang="zh-CN" sz="2400" b="0">
                <a:solidFill>
                  <a:srgbClr val="0000FF"/>
                </a:solidFill>
                <a:effectLst/>
                <a:latin typeface="JetBrains Mono" panose="02000009000000000000" pitchFamily="49" charset="0"/>
              </a:rPr>
              <a:t>#include </a:t>
            </a:r>
            <a:r>
              <a:rPr lang="en-US" altLang="zh-CN" sz="2400" b="0">
                <a:solidFill>
                  <a:srgbClr val="A31515"/>
                </a:solidFill>
                <a:effectLst/>
                <a:latin typeface="JetBrains Mono" panose="02000009000000000000" pitchFamily="49" charset="0"/>
              </a:rPr>
              <a:t>&lt;bits/stdc++.h&gt;</a:t>
            </a:r>
            <a:endParaRPr lang="en-US" altLang="zh-CN" sz="2400" b="0">
              <a:solidFill>
                <a:srgbClr val="000000"/>
              </a:solidFill>
              <a:effectLst/>
              <a:latin typeface="JetBrains Mono" panose="02000009000000000000" pitchFamily="49" charset="0"/>
            </a:endParaRPr>
          </a:p>
          <a:p>
            <a:r>
              <a:rPr lang="en-US" altLang="zh-CN" sz="2400" b="0">
                <a:solidFill>
                  <a:srgbClr val="0000FF"/>
                </a:solidFill>
                <a:effectLst/>
                <a:latin typeface="JetBrains Mono" panose="02000009000000000000" pitchFamily="49" charset="0"/>
              </a:rPr>
              <a:t>#include </a:t>
            </a:r>
            <a:r>
              <a:rPr lang="en-US" altLang="zh-CN" sz="2400" b="0">
                <a:solidFill>
                  <a:srgbClr val="A31515"/>
                </a:solidFill>
                <a:effectLst/>
                <a:latin typeface="JetBrains Mono" panose="02000009000000000000" pitchFamily="49" charset="0"/>
              </a:rPr>
              <a:t>&lt;windows.h&gt;</a:t>
            </a:r>
            <a:endParaRPr lang="en-US" altLang="zh-CN" sz="2400" b="0">
              <a:solidFill>
                <a:srgbClr val="000000"/>
              </a:solidFill>
              <a:effectLst/>
              <a:latin typeface="JetBrains Mono" panose="02000009000000000000" pitchFamily="49" charset="0"/>
            </a:endParaRPr>
          </a:p>
          <a:p>
            <a:r>
              <a:rPr lang="en-US" altLang="zh-CN" sz="2400" b="0">
                <a:solidFill>
                  <a:srgbClr val="0000FF"/>
                </a:solidFill>
                <a:effectLst/>
                <a:latin typeface="JetBrains Mono" panose="02000009000000000000" pitchFamily="49" charset="0"/>
              </a:rPr>
              <a:t>using</a:t>
            </a:r>
            <a:r>
              <a:rPr lang="en-US" altLang="zh-CN" sz="2400" b="0">
                <a:solidFill>
                  <a:srgbClr val="000000"/>
                </a:solidFill>
                <a:effectLst/>
                <a:latin typeface="JetBrains Mono" panose="02000009000000000000" pitchFamily="49" charset="0"/>
              </a:rPr>
              <a:t> </a:t>
            </a:r>
            <a:r>
              <a:rPr lang="en-US" altLang="zh-CN" sz="2400" b="0">
                <a:solidFill>
                  <a:srgbClr val="0000FF"/>
                </a:solidFill>
                <a:effectLst/>
                <a:latin typeface="JetBrains Mono" panose="02000009000000000000" pitchFamily="49" charset="0"/>
              </a:rPr>
              <a:t>namespace</a:t>
            </a:r>
            <a:r>
              <a:rPr lang="en-US" altLang="zh-CN" sz="2400" b="0">
                <a:solidFill>
                  <a:srgbClr val="000000"/>
                </a:solidFill>
                <a:effectLst/>
                <a:latin typeface="JetBrains Mono" panose="02000009000000000000" pitchFamily="49" charset="0"/>
              </a:rPr>
              <a:t> std;</a:t>
            </a:r>
          </a:p>
          <a:p>
            <a:r>
              <a:rPr lang="en-US" altLang="zh-CN" sz="2400" b="0">
                <a:solidFill>
                  <a:srgbClr val="0000FF"/>
                </a:solidFill>
                <a:effectLst/>
                <a:latin typeface="JetBrains Mono" panose="02000009000000000000" pitchFamily="49" charset="0"/>
              </a:rPr>
              <a:t>int</a:t>
            </a:r>
            <a:r>
              <a:rPr lang="en-US" altLang="zh-CN" sz="2400" b="0">
                <a:solidFill>
                  <a:srgbClr val="000000"/>
                </a:solidFill>
                <a:effectLst/>
                <a:latin typeface="JetBrains Mono" panose="02000009000000000000" pitchFamily="49" charset="0"/>
              </a:rPr>
              <a:t> main(){</a:t>
            </a:r>
          </a:p>
          <a:p>
            <a:r>
              <a:rPr lang="en-US" altLang="zh-CN" sz="2400" b="0">
                <a:solidFill>
                  <a:srgbClr val="000000"/>
                </a:solidFill>
                <a:effectLst/>
                <a:latin typeface="JetBrains Mono" panose="02000009000000000000" pitchFamily="49" charset="0"/>
              </a:rPr>
              <a:t>    system(</a:t>
            </a:r>
            <a:r>
              <a:rPr lang="en-US" altLang="zh-CN" sz="2400" b="0">
                <a:solidFill>
                  <a:srgbClr val="A31515"/>
                </a:solidFill>
                <a:effectLst/>
                <a:latin typeface="JetBrains Mono" panose="02000009000000000000" pitchFamily="49" charset="0"/>
              </a:rPr>
              <a:t>"cls"</a:t>
            </a:r>
            <a:r>
              <a:rPr lang="en-US" altLang="zh-CN" sz="2400" b="0">
                <a:solidFill>
                  <a:srgbClr val="000000"/>
                </a:solidFill>
                <a:effectLst/>
                <a:latin typeface="JetBrains Mono" panose="02000009000000000000" pitchFamily="49" charset="0"/>
              </a:rPr>
              <a:t>);</a:t>
            </a:r>
          </a:p>
          <a:p>
            <a:r>
              <a:rPr lang="en-US" altLang="zh-CN" sz="2400" b="0">
                <a:solidFill>
                  <a:srgbClr val="000000"/>
                </a:solidFill>
                <a:effectLst/>
                <a:latin typeface="JetBrains Mono" panose="02000009000000000000" pitchFamily="49" charset="0"/>
              </a:rPr>
              <a:t>    </a:t>
            </a:r>
            <a:r>
              <a:rPr lang="en-US" altLang="zh-CN" sz="2400" b="0">
                <a:solidFill>
                  <a:srgbClr val="0000FF"/>
                </a:solidFill>
                <a:effectLst/>
                <a:latin typeface="JetBrains Mono" panose="02000009000000000000" pitchFamily="49" charset="0"/>
              </a:rPr>
              <a:t>int</a:t>
            </a:r>
            <a:r>
              <a:rPr lang="en-US" altLang="zh-CN" sz="2400" b="0">
                <a:solidFill>
                  <a:srgbClr val="000000"/>
                </a:solidFill>
                <a:effectLst/>
                <a:latin typeface="JetBrains Mono" panose="02000009000000000000" pitchFamily="49" charset="0"/>
              </a:rPr>
              <a:t> t=</a:t>
            </a:r>
            <a:r>
              <a:rPr lang="en-US" altLang="zh-CN" sz="2400" b="0">
                <a:solidFill>
                  <a:srgbClr val="098658"/>
                </a:solidFill>
                <a:effectLst/>
                <a:latin typeface="JetBrains Mono" panose="02000009000000000000" pitchFamily="49" charset="0"/>
              </a:rPr>
              <a:t>10</a:t>
            </a:r>
            <a:r>
              <a:rPr lang="en-US" altLang="zh-CN" sz="2400" b="0">
                <a:solidFill>
                  <a:srgbClr val="000000"/>
                </a:solidFill>
                <a:effectLst/>
                <a:latin typeface="JetBrains Mono" panose="02000009000000000000" pitchFamily="49" charset="0"/>
              </a:rPr>
              <a:t>;</a:t>
            </a:r>
          </a:p>
          <a:p>
            <a:r>
              <a:rPr lang="en-US" altLang="zh-CN" sz="2400" b="0">
                <a:solidFill>
                  <a:srgbClr val="000000"/>
                </a:solidFill>
                <a:effectLst/>
                <a:latin typeface="JetBrains Mono" panose="02000009000000000000" pitchFamily="49" charset="0"/>
              </a:rPr>
              <a:t>    </a:t>
            </a:r>
            <a:r>
              <a:rPr lang="en-US" altLang="zh-CN" sz="2400" b="0">
                <a:solidFill>
                  <a:srgbClr val="0000FF"/>
                </a:solidFill>
                <a:effectLst/>
                <a:latin typeface="JetBrains Mono" panose="02000009000000000000" pitchFamily="49" charset="0"/>
              </a:rPr>
              <a:t>do</a:t>
            </a:r>
            <a:endParaRPr lang="en-US" altLang="zh-CN" sz="2400" b="0">
              <a:solidFill>
                <a:srgbClr val="000000"/>
              </a:solidFill>
              <a:effectLst/>
              <a:latin typeface="JetBrains Mono" panose="02000009000000000000" pitchFamily="49" charset="0"/>
            </a:endParaRPr>
          </a:p>
          <a:p>
            <a:r>
              <a:rPr lang="en-US" altLang="zh-CN" sz="2400" b="0">
                <a:solidFill>
                  <a:srgbClr val="000000"/>
                </a:solidFill>
                <a:effectLst/>
                <a:latin typeface="JetBrains Mono" panose="02000009000000000000" pitchFamily="49" charset="0"/>
              </a:rPr>
              <a:t>    {</a:t>
            </a:r>
          </a:p>
          <a:p>
            <a:r>
              <a:rPr lang="en-US" altLang="zh-CN" sz="2400" b="0">
                <a:solidFill>
                  <a:srgbClr val="000000"/>
                </a:solidFill>
                <a:effectLst/>
                <a:latin typeface="JetBrains Mono" panose="02000009000000000000" pitchFamily="49" charset="0"/>
              </a:rPr>
              <a:t>        cout&lt;&lt;t;</a:t>
            </a:r>
          </a:p>
          <a:p>
            <a:r>
              <a:rPr lang="en-US" altLang="zh-CN" sz="2400" b="0">
                <a:solidFill>
                  <a:srgbClr val="000000"/>
                </a:solidFill>
                <a:effectLst/>
                <a:latin typeface="JetBrains Mono" panose="02000009000000000000" pitchFamily="49" charset="0"/>
              </a:rPr>
              <a:t>        Sleep(</a:t>
            </a:r>
            <a:r>
              <a:rPr lang="en-US" altLang="zh-CN" sz="2400" b="0">
                <a:solidFill>
                  <a:srgbClr val="098658"/>
                </a:solidFill>
                <a:effectLst/>
                <a:latin typeface="JetBrains Mono" panose="02000009000000000000" pitchFamily="49" charset="0"/>
              </a:rPr>
              <a:t>1000</a:t>
            </a:r>
            <a:r>
              <a:rPr lang="en-US" altLang="zh-CN" sz="2400" b="0">
                <a:solidFill>
                  <a:srgbClr val="000000"/>
                </a:solidFill>
                <a:effectLst/>
                <a:latin typeface="JetBrains Mono" panose="02000009000000000000" pitchFamily="49" charset="0"/>
              </a:rPr>
              <a:t>);</a:t>
            </a:r>
          </a:p>
          <a:p>
            <a:r>
              <a:rPr lang="en-US" altLang="zh-CN" sz="2400" b="0">
                <a:solidFill>
                  <a:srgbClr val="000000"/>
                </a:solidFill>
                <a:effectLst/>
                <a:latin typeface="JetBrains Mono" panose="02000009000000000000" pitchFamily="49" charset="0"/>
              </a:rPr>
              <a:t>        system(</a:t>
            </a:r>
            <a:r>
              <a:rPr lang="en-US" altLang="zh-CN" sz="2400" b="0">
                <a:solidFill>
                  <a:srgbClr val="A31515"/>
                </a:solidFill>
                <a:effectLst/>
                <a:latin typeface="JetBrains Mono" panose="02000009000000000000" pitchFamily="49" charset="0"/>
              </a:rPr>
              <a:t>"cls"</a:t>
            </a:r>
            <a:r>
              <a:rPr lang="en-US" altLang="zh-CN" sz="2400" b="0">
                <a:solidFill>
                  <a:srgbClr val="000000"/>
                </a:solidFill>
                <a:effectLst/>
                <a:latin typeface="JetBrains Mono" panose="02000009000000000000" pitchFamily="49" charset="0"/>
              </a:rPr>
              <a:t>);</a:t>
            </a:r>
          </a:p>
          <a:p>
            <a:r>
              <a:rPr lang="en-US" altLang="zh-CN" sz="2400" b="0">
                <a:solidFill>
                  <a:srgbClr val="000000"/>
                </a:solidFill>
                <a:effectLst/>
                <a:latin typeface="JetBrains Mono" panose="02000009000000000000" pitchFamily="49" charset="0"/>
              </a:rPr>
              <a:t>        t--;</a:t>
            </a:r>
          </a:p>
          <a:p>
            <a:r>
              <a:rPr lang="en-US" altLang="zh-CN" sz="2400" b="0">
                <a:solidFill>
                  <a:srgbClr val="000000"/>
                </a:solidFill>
                <a:effectLst/>
                <a:latin typeface="JetBrains Mono" panose="02000009000000000000" pitchFamily="49" charset="0"/>
              </a:rPr>
              <a:t>    } </a:t>
            </a:r>
            <a:r>
              <a:rPr lang="en-US" altLang="zh-CN" sz="2400" b="0">
                <a:solidFill>
                  <a:srgbClr val="0000FF"/>
                </a:solidFill>
                <a:effectLst/>
                <a:latin typeface="JetBrains Mono" panose="02000009000000000000" pitchFamily="49" charset="0"/>
              </a:rPr>
              <a:t>while</a:t>
            </a:r>
            <a:r>
              <a:rPr lang="en-US" altLang="zh-CN" sz="2400" b="0">
                <a:solidFill>
                  <a:srgbClr val="000000"/>
                </a:solidFill>
                <a:effectLst/>
                <a:latin typeface="JetBrains Mono" panose="02000009000000000000" pitchFamily="49" charset="0"/>
              </a:rPr>
              <a:t> (t&gt;</a:t>
            </a:r>
            <a:r>
              <a:rPr lang="en-US" altLang="zh-CN" sz="2400" b="0">
                <a:solidFill>
                  <a:srgbClr val="098658"/>
                </a:solidFill>
                <a:effectLst/>
                <a:latin typeface="JetBrains Mono" panose="02000009000000000000" pitchFamily="49" charset="0"/>
              </a:rPr>
              <a:t>0</a:t>
            </a:r>
            <a:r>
              <a:rPr lang="en-US" altLang="zh-CN" sz="2400" b="0">
                <a:solidFill>
                  <a:srgbClr val="000000"/>
                </a:solidFill>
                <a:effectLst/>
                <a:latin typeface="JetBrains Mono" panose="02000009000000000000" pitchFamily="49" charset="0"/>
              </a:rPr>
              <a:t>);</a:t>
            </a:r>
          </a:p>
          <a:p>
            <a:br>
              <a:rPr lang="en-US" altLang="zh-CN" sz="2400" b="0">
                <a:solidFill>
                  <a:srgbClr val="000000"/>
                </a:solidFill>
                <a:effectLst/>
                <a:latin typeface="JetBrains Mono" panose="02000009000000000000" pitchFamily="49" charset="0"/>
              </a:rPr>
            </a:br>
            <a:r>
              <a:rPr lang="en-US" altLang="zh-CN" sz="2400" b="0">
                <a:solidFill>
                  <a:srgbClr val="000000"/>
                </a:solidFill>
                <a:effectLst/>
                <a:latin typeface="JetBrains Mono" panose="02000009000000000000" pitchFamily="49" charset="0"/>
              </a:rPr>
              <a:t>}</a:t>
            </a:r>
          </a:p>
        </p:txBody>
      </p:sp>
      <p:sp>
        <p:nvSpPr>
          <p:cNvPr id="8" name="标注: 弯曲线形 7">
            <a:extLst>
              <a:ext uri="{FF2B5EF4-FFF2-40B4-BE49-F238E27FC236}">
                <a16:creationId xmlns:a16="http://schemas.microsoft.com/office/drawing/2014/main" id="{71E1C406-6D84-C19C-85E2-B3FCBE9F27A5}"/>
              </a:ext>
            </a:extLst>
          </p:cNvPr>
          <p:cNvSpPr/>
          <p:nvPr/>
        </p:nvSpPr>
        <p:spPr>
          <a:xfrm>
            <a:off x="7384215" y="1921397"/>
            <a:ext cx="1551439" cy="451413"/>
          </a:xfrm>
          <a:prstGeom prst="borderCallout2">
            <a:avLst/>
          </a:prstGeom>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“清屏”</a:t>
            </a:r>
          </a:p>
        </p:txBody>
      </p:sp>
      <p:sp>
        <p:nvSpPr>
          <p:cNvPr id="9" name="标注: 弯曲线形 8">
            <a:extLst>
              <a:ext uri="{FF2B5EF4-FFF2-40B4-BE49-F238E27FC236}">
                <a16:creationId xmlns:a16="http://schemas.microsoft.com/office/drawing/2014/main" id="{6702CF36-9B97-762C-D271-BE3113C2637B}"/>
              </a:ext>
            </a:extLst>
          </p:cNvPr>
          <p:cNvSpPr/>
          <p:nvPr/>
        </p:nvSpPr>
        <p:spPr>
          <a:xfrm>
            <a:off x="7384215" y="3725201"/>
            <a:ext cx="1551439" cy="451413"/>
          </a:xfrm>
          <a:prstGeom prst="borderCallout2">
            <a:avLst/>
          </a:prstGeom>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系统挂起</a:t>
            </a:r>
          </a:p>
        </p:txBody>
      </p:sp>
    </p:spTree>
    <p:extLst>
      <p:ext uri="{BB962C8B-B14F-4D97-AF65-F5344CB8AC3E}">
        <p14:creationId xmlns:p14="http://schemas.microsoft.com/office/powerpoint/2010/main" val="799085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课后总结</a:t>
            </a:r>
            <a:endParaRPr lang="en-US" altLang="zh-CN" sz="8000" b="1">
              <a:solidFill>
                <a:schemeClr val="bg1"/>
              </a:solidFill>
            </a:endParaRPr>
          </a:p>
        </p:txBody>
      </p:sp>
    </p:spTree>
    <p:extLst>
      <p:ext uri="{BB962C8B-B14F-4D97-AF65-F5344CB8AC3E}">
        <p14:creationId xmlns:p14="http://schemas.microsoft.com/office/powerpoint/2010/main" val="2708869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课后总结</a:t>
              </a:r>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7" name="文本框 6">
            <a:extLst>
              <a:ext uri="{FF2B5EF4-FFF2-40B4-BE49-F238E27FC236}">
                <a16:creationId xmlns:a16="http://schemas.microsoft.com/office/drawing/2014/main" id="{B74B4C42-035D-CE11-C42F-795F60A945A8}"/>
              </a:ext>
            </a:extLst>
          </p:cNvPr>
          <p:cNvSpPr txBox="1"/>
          <p:nvPr/>
        </p:nvSpPr>
        <p:spPr>
          <a:xfrm>
            <a:off x="2160211" y="698090"/>
            <a:ext cx="8532034" cy="5472204"/>
          </a:xfrm>
          <a:prstGeom prst="rect">
            <a:avLst/>
          </a:prstGeom>
          <a:noFill/>
        </p:spPr>
        <p:txBody>
          <a:bodyPr wrap="square" rtlCol="0">
            <a:spAutoFit/>
          </a:bodyPr>
          <a:lstStyle/>
          <a:p>
            <a:pPr>
              <a:lnSpc>
                <a:spcPct val="200000"/>
              </a:lnSpc>
            </a:pPr>
            <a:r>
              <a:rPr lang="zh-CN" altLang="en-US" sz="3600" b="1">
                <a:solidFill>
                  <a:srgbClr val="002060"/>
                </a:solidFill>
              </a:rPr>
              <a:t>知识重点：</a:t>
            </a:r>
            <a:r>
              <a:rPr lang="en-US" altLang="zh-CN" sz="3600" b="1">
                <a:solidFill>
                  <a:srgbClr val="002060"/>
                </a:solidFill>
              </a:rPr>
              <a:t>do…while</a:t>
            </a:r>
            <a:r>
              <a:rPr lang="zh-CN" altLang="en-US" sz="3600" b="1">
                <a:solidFill>
                  <a:srgbClr val="002060"/>
                </a:solidFill>
              </a:rPr>
              <a:t>循环</a:t>
            </a:r>
            <a:endParaRPr lang="en-US" altLang="zh-CN" sz="3600" b="1">
              <a:solidFill>
                <a:srgbClr val="002060"/>
              </a:solidFill>
            </a:endParaRPr>
          </a:p>
          <a:p>
            <a:pPr>
              <a:lnSpc>
                <a:spcPct val="200000"/>
              </a:lnSpc>
            </a:pPr>
            <a:r>
              <a:rPr lang="zh-CN" altLang="en-US" sz="3600" b="1">
                <a:solidFill>
                  <a:srgbClr val="002060"/>
                </a:solidFill>
              </a:rPr>
              <a:t>应用程序知识点：</a:t>
            </a:r>
            <a:endParaRPr lang="en-US" altLang="zh-CN" sz="3600" b="1">
              <a:solidFill>
                <a:srgbClr val="002060"/>
              </a:solidFill>
            </a:endParaRPr>
          </a:p>
          <a:p>
            <a:pPr marL="1657350" lvl="2" indent="-742950">
              <a:lnSpc>
                <a:spcPct val="200000"/>
              </a:lnSpc>
              <a:buFont typeface="+mj-lt"/>
              <a:buAutoNum type="arabicPeriod"/>
            </a:pPr>
            <a:r>
              <a:rPr lang="zh-CN" altLang="en-US" sz="3600" b="1">
                <a:solidFill>
                  <a:srgbClr val="002060"/>
                </a:solidFill>
              </a:rPr>
              <a:t>密码校验模块程序设计</a:t>
            </a:r>
            <a:endParaRPr lang="en-US" altLang="zh-CN" sz="3600" b="1">
              <a:solidFill>
                <a:srgbClr val="002060"/>
              </a:solidFill>
            </a:endParaRPr>
          </a:p>
          <a:p>
            <a:pPr marL="1657350" lvl="2" indent="-742950">
              <a:lnSpc>
                <a:spcPct val="200000"/>
              </a:lnSpc>
              <a:buFont typeface="+mj-lt"/>
              <a:buAutoNum type="arabicPeriod"/>
            </a:pPr>
            <a:r>
              <a:rPr lang="zh-CN" altLang="en-US" sz="3600" b="1">
                <a:solidFill>
                  <a:srgbClr val="002060"/>
                </a:solidFill>
              </a:rPr>
              <a:t>随机数与猜数字小游戏</a:t>
            </a:r>
            <a:endParaRPr lang="en-US" altLang="zh-CN" sz="3600" b="1">
              <a:solidFill>
                <a:srgbClr val="002060"/>
              </a:solidFill>
            </a:endParaRPr>
          </a:p>
          <a:p>
            <a:pPr marL="1657350" lvl="2" indent="-742950">
              <a:lnSpc>
                <a:spcPct val="200000"/>
              </a:lnSpc>
              <a:buFont typeface="+mj-lt"/>
              <a:buAutoNum type="arabicPeriod"/>
            </a:pPr>
            <a:r>
              <a:rPr lang="zh-CN" altLang="en-US" sz="3600" b="1">
                <a:solidFill>
                  <a:srgbClr val="002060"/>
                </a:solidFill>
              </a:rPr>
              <a:t>倒计时程序设计与相关系统命令</a:t>
            </a:r>
            <a:endParaRPr lang="en-US" altLang="zh-CN" sz="3600" b="1">
              <a:solidFill>
                <a:srgbClr val="002060"/>
              </a:solidFill>
            </a:endParaRPr>
          </a:p>
        </p:txBody>
      </p:sp>
    </p:spTree>
    <p:extLst>
      <p:ext uri="{BB962C8B-B14F-4D97-AF65-F5344CB8AC3E}">
        <p14:creationId xmlns:p14="http://schemas.microsoft.com/office/powerpoint/2010/main" val="58345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知识要点</a:t>
            </a:r>
            <a:endParaRPr lang="en-US" altLang="zh-CN" sz="8000" b="1">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en-US" altLang="zh-CN" sz="3200" b="1"/>
                <a:t>do…while</a:t>
              </a:r>
              <a:r>
                <a:rPr lang="zh-CN" altLang="en-US" sz="3200" b="1"/>
                <a:t>循环</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6" name="图片 5">
            <a:extLst>
              <a:ext uri="{FF2B5EF4-FFF2-40B4-BE49-F238E27FC236}">
                <a16:creationId xmlns:a16="http://schemas.microsoft.com/office/drawing/2014/main" id="{85A55718-0957-B9CB-1944-09229ACF6DFA}"/>
              </a:ext>
            </a:extLst>
          </p:cNvPr>
          <p:cNvPicPr>
            <a:picLocks noChangeAspect="1"/>
          </p:cNvPicPr>
          <p:nvPr/>
        </p:nvPicPr>
        <p:blipFill>
          <a:blip r:embed="rId3"/>
          <a:stretch>
            <a:fillRect/>
          </a:stretch>
        </p:blipFill>
        <p:spPr>
          <a:xfrm>
            <a:off x="7740326" y="1570166"/>
            <a:ext cx="3448050" cy="3400425"/>
          </a:xfrm>
          <a:prstGeom prst="rect">
            <a:avLst/>
          </a:prstGeom>
        </p:spPr>
      </p:pic>
      <p:sp>
        <p:nvSpPr>
          <p:cNvPr id="9" name="矩形 2">
            <a:extLst>
              <a:ext uri="{FF2B5EF4-FFF2-40B4-BE49-F238E27FC236}">
                <a16:creationId xmlns:a16="http://schemas.microsoft.com/office/drawing/2014/main" id="{92DD8743-0859-11C6-02E6-27708D68B277}"/>
              </a:ext>
            </a:extLst>
          </p:cNvPr>
          <p:cNvSpPr>
            <a:spLocks noChangeArrowheads="1"/>
          </p:cNvSpPr>
          <p:nvPr/>
        </p:nvSpPr>
        <p:spPr bwMode="auto">
          <a:xfrm>
            <a:off x="1624540" y="1839217"/>
            <a:ext cx="5411788" cy="2566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eaLnBrk="1" hangingPunct="1">
              <a:lnSpc>
                <a:spcPct val="120000"/>
              </a:lnSpc>
              <a:spcBef>
                <a:spcPct val="0"/>
              </a:spcBef>
              <a:buFontTx/>
              <a:buNone/>
            </a:pPr>
            <a:r>
              <a:rPr lang="en-US" altLang="zh-CN" sz="2400">
                <a:latin typeface="+mn-ea"/>
                <a:ea typeface="+mn-ea"/>
              </a:rPr>
              <a:t>do-while </a:t>
            </a:r>
            <a:r>
              <a:rPr lang="zh-CN" altLang="en-US" sz="2400">
                <a:latin typeface="+mn-ea"/>
                <a:ea typeface="+mn-ea"/>
              </a:rPr>
              <a:t>语句的格式如下：</a:t>
            </a:r>
          </a:p>
          <a:p>
            <a:pPr eaLnBrk="1" hangingPunct="1">
              <a:lnSpc>
                <a:spcPct val="200000"/>
              </a:lnSpc>
              <a:spcBef>
                <a:spcPct val="0"/>
              </a:spcBef>
              <a:buFontTx/>
              <a:buNone/>
            </a:pPr>
            <a:r>
              <a:rPr lang="en-US" altLang="zh-CN" sz="2400">
                <a:solidFill>
                  <a:srgbClr val="FF0000"/>
                </a:solidFill>
                <a:latin typeface="+mn-ea"/>
                <a:ea typeface="+mn-ea"/>
              </a:rPr>
              <a:t>do</a:t>
            </a:r>
          </a:p>
          <a:p>
            <a:pPr eaLnBrk="1" hangingPunct="1">
              <a:lnSpc>
                <a:spcPct val="120000"/>
              </a:lnSpc>
              <a:spcBef>
                <a:spcPct val="0"/>
              </a:spcBef>
              <a:buFontTx/>
              <a:buNone/>
            </a:pPr>
            <a:r>
              <a:rPr lang="en-US" altLang="zh-CN" sz="2400">
                <a:solidFill>
                  <a:srgbClr val="FF0000"/>
                </a:solidFill>
                <a:latin typeface="+mn-ea"/>
                <a:ea typeface="+mn-ea"/>
              </a:rPr>
              <a:t>{</a:t>
            </a:r>
          </a:p>
          <a:p>
            <a:pPr eaLnBrk="1" hangingPunct="1">
              <a:lnSpc>
                <a:spcPct val="120000"/>
              </a:lnSpc>
              <a:spcBef>
                <a:spcPct val="0"/>
              </a:spcBef>
              <a:buFontTx/>
              <a:buNone/>
            </a:pPr>
            <a:r>
              <a:rPr lang="en-US" altLang="zh-CN" sz="2400">
                <a:solidFill>
                  <a:srgbClr val="FF0000"/>
                </a:solidFill>
                <a:latin typeface="+mn-ea"/>
                <a:ea typeface="+mn-ea"/>
              </a:rPr>
              <a:t>     </a:t>
            </a:r>
            <a:r>
              <a:rPr lang="zh-CN" altLang="en-US" sz="2400">
                <a:solidFill>
                  <a:srgbClr val="FF0000"/>
                </a:solidFill>
                <a:latin typeface="+mn-ea"/>
                <a:ea typeface="+mn-ea"/>
              </a:rPr>
              <a:t>循环体</a:t>
            </a:r>
          </a:p>
          <a:p>
            <a:pPr eaLnBrk="1" hangingPunct="1">
              <a:lnSpc>
                <a:spcPct val="120000"/>
              </a:lnSpc>
              <a:spcBef>
                <a:spcPct val="0"/>
              </a:spcBef>
              <a:buFontTx/>
              <a:buNone/>
            </a:pPr>
            <a:r>
              <a:rPr lang="en-US" altLang="zh-CN" sz="2400">
                <a:solidFill>
                  <a:srgbClr val="FF0000"/>
                </a:solidFill>
                <a:latin typeface="+mn-ea"/>
                <a:ea typeface="+mn-ea"/>
              </a:rPr>
              <a:t>}while</a:t>
            </a:r>
            <a:r>
              <a:rPr lang="zh-CN" altLang="en-US" sz="2400">
                <a:solidFill>
                  <a:srgbClr val="FF0000"/>
                </a:solidFill>
                <a:latin typeface="+mn-ea"/>
                <a:ea typeface="+mn-ea"/>
              </a:rPr>
              <a:t>（表达式）；</a:t>
            </a:r>
            <a:endParaRPr lang="en-US" altLang="zh-CN" sz="5400">
              <a:solidFill>
                <a:srgbClr val="FF0000"/>
              </a:solidFill>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en-US" altLang="zh-CN" sz="3200" b="1"/>
                <a:t>do…while</a:t>
              </a:r>
              <a:r>
                <a:rPr lang="zh-CN" altLang="en-US" sz="3200" b="1"/>
                <a:t>循环特点</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2" name="文本框 1">
            <a:extLst>
              <a:ext uri="{FF2B5EF4-FFF2-40B4-BE49-F238E27FC236}">
                <a16:creationId xmlns:a16="http://schemas.microsoft.com/office/drawing/2014/main" id="{52792949-B53A-3A4B-B6D3-B628DFCA02F3}"/>
              </a:ext>
            </a:extLst>
          </p:cNvPr>
          <p:cNvSpPr txBox="1"/>
          <p:nvPr/>
        </p:nvSpPr>
        <p:spPr>
          <a:xfrm>
            <a:off x="2136711" y="1854846"/>
            <a:ext cx="8108302" cy="2677656"/>
          </a:xfrm>
          <a:prstGeom prst="rect">
            <a:avLst/>
          </a:prstGeom>
          <a:noFill/>
        </p:spPr>
        <p:txBody>
          <a:bodyPr wrap="square" rtlCol="0">
            <a:spAutoFit/>
          </a:bodyPr>
          <a:lstStyle/>
          <a:p>
            <a:pPr>
              <a:lnSpc>
                <a:spcPct val="200000"/>
              </a:lnSpc>
            </a:pPr>
            <a:r>
              <a:rPr lang="en-US" altLang="zh-CN" sz="2400">
                <a:solidFill>
                  <a:schemeClr val="bg2"/>
                </a:solidFill>
              </a:rPr>
              <a:t>	</a:t>
            </a:r>
            <a:r>
              <a:rPr lang="zh-CN" altLang="en-US" sz="2400">
                <a:solidFill>
                  <a:schemeClr val="bg2"/>
                </a:solidFill>
              </a:rPr>
              <a:t>在进入循环的时候不做检查，而是在执行完一轮循环体的代码之后，再来检查循环的条件是否满足，如果满足则继续下一轮循环，不满足则结束循环。</a:t>
            </a:r>
            <a:endParaRPr lang="en-US" altLang="zh-CN" sz="2400">
              <a:solidFill>
                <a:schemeClr val="bg2"/>
              </a:solidFill>
            </a:endParaRPr>
          </a:p>
          <a:p>
            <a:endParaRPr lang="en-US" altLang="zh-CN" sz="2400">
              <a:solidFill>
                <a:schemeClr val="bg2"/>
              </a:solidFill>
            </a:endParaRPr>
          </a:p>
        </p:txBody>
      </p:sp>
      <p:sp>
        <p:nvSpPr>
          <p:cNvPr id="7" name="矩形 1">
            <a:extLst>
              <a:ext uri="{FF2B5EF4-FFF2-40B4-BE49-F238E27FC236}">
                <a16:creationId xmlns:a16="http://schemas.microsoft.com/office/drawing/2014/main" id="{C38D27F0-EFD3-5ECD-E80F-75125FEEDF65}"/>
              </a:ext>
            </a:extLst>
          </p:cNvPr>
          <p:cNvSpPr>
            <a:spLocks noChangeArrowheads="1"/>
          </p:cNvSpPr>
          <p:nvPr/>
        </p:nvSpPr>
        <p:spPr bwMode="auto">
          <a:xfrm>
            <a:off x="1735494" y="5224129"/>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itchFamily="2" charset="2"/>
              <a:buChar char="l"/>
              <a:defRPr kumimoji="1" sz="3200" b="1">
                <a:solidFill>
                  <a:srgbClr val="000066"/>
                </a:solidFill>
                <a:latin typeface="Times New Roman" pitchFamily="18" charset="0"/>
                <a:ea typeface="宋体" pitchFamily="2" charset="-122"/>
              </a:defRPr>
            </a:lvl1pPr>
            <a:lvl2pPr marL="742950" indent="-285750">
              <a:spcBef>
                <a:spcPct val="20000"/>
              </a:spcBef>
              <a:buClr>
                <a:schemeClr val="tx1"/>
              </a:buClr>
              <a:buSzPct val="90000"/>
              <a:buChar char="–"/>
              <a:defRPr kumimoji="1" sz="2800" b="1">
                <a:solidFill>
                  <a:srgbClr val="000066"/>
                </a:solidFill>
                <a:latin typeface="Times New Roman" pitchFamily="18" charset="0"/>
                <a:ea typeface="宋体" pitchFamily="2" charset="-122"/>
              </a:defRPr>
            </a:lvl2pPr>
            <a:lvl3pPr marL="1143000" indent="-228600">
              <a:spcBef>
                <a:spcPct val="20000"/>
              </a:spcBef>
              <a:buClr>
                <a:schemeClr val="accent1"/>
              </a:buClr>
              <a:buSzPct val="60000"/>
              <a:buFont typeface="Wingdings" pitchFamily="2" charset="2"/>
              <a:buChar char="l"/>
              <a:defRPr kumimoji="1" sz="2400" b="1">
                <a:solidFill>
                  <a:srgbClr val="000066"/>
                </a:solidFill>
                <a:latin typeface="Times New Roman" pitchFamily="18" charset="0"/>
                <a:ea typeface="宋体" pitchFamily="2" charset="-122"/>
              </a:defRPr>
            </a:lvl3pPr>
            <a:lvl4pPr marL="1600200" indent="-228600">
              <a:spcBef>
                <a:spcPct val="20000"/>
              </a:spcBef>
              <a:buClr>
                <a:schemeClr val="tx1"/>
              </a:buClr>
              <a:buChar char="–"/>
              <a:defRPr kumimoji="1" sz="2000" b="1">
                <a:solidFill>
                  <a:srgbClr val="000066"/>
                </a:solidFill>
                <a:latin typeface="Times New Roman" pitchFamily="18" charset="0"/>
                <a:ea typeface="宋体" pitchFamily="2" charset="-122"/>
              </a:defRPr>
            </a:lvl4pPr>
            <a:lvl5pPr marL="2057400" indent="-228600">
              <a:spcBef>
                <a:spcPct val="20000"/>
              </a:spcBef>
              <a:buClr>
                <a:schemeClr val="accent1"/>
              </a:buClr>
              <a:buChar char="•"/>
              <a:defRPr kumimoji="1" sz="2000" b="1">
                <a:solidFill>
                  <a:srgbClr val="000066"/>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b="1">
                <a:solidFill>
                  <a:srgbClr val="000066"/>
                </a:solidFill>
                <a:latin typeface="Times New Roman" pitchFamily="18" charset="0"/>
                <a:ea typeface="宋体" pitchFamily="2" charset="-122"/>
              </a:defRPr>
            </a:lvl9pPr>
          </a:lstStyle>
          <a:p>
            <a:pPr>
              <a:spcBef>
                <a:spcPct val="0"/>
              </a:spcBef>
              <a:spcAft>
                <a:spcPts val="1800"/>
              </a:spcAft>
              <a:buNone/>
            </a:pPr>
            <a:r>
              <a:rPr lang="zh-CN" altLang="en-US" sz="2400">
                <a:solidFill>
                  <a:srgbClr val="FF0000"/>
                </a:solidFill>
                <a:latin typeface="黑体" panose="02010609060101010101" pitchFamily="49" charset="-122"/>
                <a:ea typeface="黑体" panose="02010609060101010101" pitchFamily="49" charset="-122"/>
              </a:rPr>
              <a:t>注意：程序避免出现死循环。</a:t>
            </a:r>
          </a:p>
        </p:txBody>
      </p:sp>
    </p:spTree>
    <p:extLst>
      <p:ext uri="{BB962C8B-B14F-4D97-AF65-F5344CB8AC3E}">
        <p14:creationId xmlns:p14="http://schemas.microsoft.com/office/powerpoint/2010/main" val="373429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程序阅读</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6" name="图片 5">
            <a:extLst>
              <a:ext uri="{FF2B5EF4-FFF2-40B4-BE49-F238E27FC236}">
                <a16:creationId xmlns:a16="http://schemas.microsoft.com/office/drawing/2014/main" id="{E928DD00-B8F5-BB1B-4371-75A4653654C4}"/>
              </a:ext>
            </a:extLst>
          </p:cNvPr>
          <p:cNvPicPr>
            <a:picLocks noChangeAspect="1"/>
          </p:cNvPicPr>
          <p:nvPr/>
        </p:nvPicPr>
        <p:blipFill>
          <a:blip r:embed="rId3"/>
          <a:stretch>
            <a:fillRect/>
          </a:stretch>
        </p:blipFill>
        <p:spPr>
          <a:xfrm>
            <a:off x="1360325" y="868330"/>
            <a:ext cx="5067300" cy="4972050"/>
          </a:xfrm>
          <a:prstGeom prst="rect">
            <a:avLst/>
          </a:prstGeom>
        </p:spPr>
      </p:pic>
      <p:pic>
        <p:nvPicPr>
          <p:cNvPr id="8" name="图片 7">
            <a:extLst>
              <a:ext uri="{FF2B5EF4-FFF2-40B4-BE49-F238E27FC236}">
                <a16:creationId xmlns:a16="http://schemas.microsoft.com/office/drawing/2014/main" id="{505C326C-F3CA-3785-BA11-E7C5493CDF5B}"/>
              </a:ext>
            </a:extLst>
          </p:cNvPr>
          <p:cNvPicPr>
            <a:picLocks noChangeAspect="1"/>
          </p:cNvPicPr>
          <p:nvPr/>
        </p:nvPicPr>
        <p:blipFill>
          <a:blip r:embed="rId4"/>
          <a:stretch>
            <a:fillRect/>
          </a:stretch>
        </p:blipFill>
        <p:spPr>
          <a:xfrm>
            <a:off x="3256384" y="3107422"/>
            <a:ext cx="6671388" cy="31294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0"/>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程序阅读</a:t>
              </a:r>
              <a:endParaRPr lang="en-US" altLang="zh-CN"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7" name="图片 6">
            <a:extLst>
              <a:ext uri="{FF2B5EF4-FFF2-40B4-BE49-F238E27FC236}">
                <a16:creationId xmlns:a16="http://schemas.microsoft.com/office/drawing/2014/main" id="{468CAD6C-E489-B289-6121-54151CD7BA4B}"/>
              </a:ext>
            </a:extLst>
          </p:cNvPr>
          <p:cNvPicPr>
            <a:picLocks noChangeAspect="1"/>
          </p:cNvPicPr>
          <p:nvPr/>
        </p:nvPicPr>
        <p:blipFill>
          <a:blip r:embed="rId3"/>
          <a:stretch>
            <a:fillRect/>
          </a:stretch>
        </p:blipFill>
        <p:spPr>
          <a:xfrm>
            <a:off x="875070" y="944043"/>
            <a:ext cx="4733925" cy="5324475"/>
          </a:xfrm>
          <a:prstGeom prst="rect">
            <a:avLst/>
          </a:prstGeom>
        </p:spPr>
      </p:pic>
      <p:cxnSp>
        <p:nvCxnSpPr>
          <p:cNvPr id="10" name="直接连接符 9">
            <a:extLst>
              <a:ext uri="{FF2B5EF4-FFF2-40B4-BE49-F238E27FC236}">
                <a16:creationId xmlns:a16="http://schemas.microsoft.com/office/drawing/2014/main" id="{6B8CD91D-16D4-F979-5786-C649E3CCCCB9}"/>
              </a:ext>
            </a:extLst>
          </p:cNvPr>
          <p:cNvCxnSpPr/>
          <p:nvPr/>
        </p:nvCxnSpPr>
        <p:spPr>
          <a:xfrm>
            <a:off x="5999584" y="858416"/>
            <a:ext cx="0" cy="569167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2383F6F5-4CDF-6749-345E-FE462D69F3E5}"/>
              </a:ext>
            </a:extLst>
          </p:cNvPr>
          <p:cNvPicPr>
            <a:picLocks noChangeAspect="1"/>
          </p:cNvPicPr>
          <p:nvPr/>
        </p:nvPicPr>
        <p:blipFill>
          <a:blip r:embed="rId4"/>
          <a:stretch>
            <a:fillRect/>
          </a:stretch>
        </p:blipFill>
        <p:spPr>
          <a:xfrm>
            <a:off x="229812" y="3023410"/>
            <a:ext cx="5621779" cy="811179"/>
          </a:xfrm>
          <a:prstGeom prst="rect">
            <a:avLst/>
          </a:prstGeom>
        </p:spPr>
      </p:pic>
      <p:pic>
        <p:nvPicPr>
          <p:cNvPr id="16" name="图片 15">
            <a:extLst>
              <a:ext uri="{FF2B5EF4-FFF2-40B4-BE49-F238E27FC236}">
                <a16:creationId xmlns:a16="http://schemas.microsoft.com/office/drawing/2014/main" id="{E80F2F52-31C2-279F-751E-DD17E4789281}"/>
              </a:ext>
            </a:extLst>
          </p:cNvPr>
          <p:cNvPicPr>
            <a:picLocks noChangeAspect="1"/>
          </p:cNvPicPr>
          <p:nvPr/>
        </p:nvPicPr>
        <p:blipFill>
          <a:blip r:embed="rId5"/>
          <a:stretch>
            <a:fillRect/>
          </a:stretch>
        </p:blipFill>
        <p:spPr>
          <a:xfrm>
            <a:off x="6390174" y="952499"/>
            <a:ext cx="4562475" cy="4953000"/>
          </a:xfrm>
          <a:prstGeom prst="rect">
            <a:avLst/>
          </a:prstGeom>
        </p:spPr>
      </p:pic>
      <p:pic>
        <p:nvPicPr>
          <p:cNvPr id="14" name="图片 13">
            <a:extLst>
              <a:ext uri="{FF2B5EF4-FFF2-40B4-BE49-F238E27FC236}">
                <a16:creationId xmlns:a16="http://schemas.microsoft.com/office/drawing/2014/main" id="{F0DB98D5-196D-4C67-D926-9C18059EEA6D}"/>
              </a:ext>
            </a:extLst>
          </p:cNvPr>
          <p:cNvPicPr>
            <a:picLocks noChangeAspect="1"/>
          </p:cNvPicPr>
          <p:nvPr/>
        </p:nvPicPr>
        <p:blipFill>
          <a:blip r:embed="rId6"/>
          <a:stretch>
            <a:fillRect/>
          </a:stretch>
        </p:blipFill>
        <p:spPr>
          <a:xfrm>
            <a:off x="6147578" y="2960202"/>
            <a:ext cx="5621778" cy="937594"/>
          </a:xfrm>
          <a:prstGeom prst="rect">
            <a:avLst/>
          </a:prstGeom>
        </p:spPr>
      </p:pic>
    </p:spTree>
    <p:extLst>
      <p:ext uri="{BB962C8B-B14F-4D97-AF65-F5344CB8AC3E}">
        <p14:creationId xmlns:p14="http://schemas.microsoft.com/office/powerpoint/2010/main" val="81070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a:t>蒸汽创客</a:t>
              </a:r>
              <a:r>
                <a:rPr lang="en-US" altLang="zh-CN" sz="3200" b="1"/>
                <a:t>·Steamleader</a:t>
              </a:r>
              <a:endParaRPr lang="zh-CN" altLang="en-US" sz="3200" b="1"/>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a:solidFill>
                  <a:schemeClr val="bg1"/>
                </a:solidFill>
              </a:rPr>
              <a:t>课堂练习</a:t>
            </a:r>
            <a:endParaRPr lang="en-US" altLang="zh-CN" sz="8000" b="1">
              <a:solidFill>
                <a:schemeClr val="bg1"/>
              </a:solidFill>
            </a:endParaRPr>
          </a:p>
        </p:txBody>
      </p:sp>
    </p:spTree>
    <p:extLst>
      <p:ext uri="{BB962C8B-B14F-4D97-AF65-F5344CB8AC3E}">
        <p14:creationId xmlns:p14="http://schemas.microsoft.com/office/powerpoint/2010/main" val="20060565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JjM2Y0ODkwNjc1MDRiMDczYjkxN2Y3MWM1YmI1OWE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自定义 1">
      <a:majorFont>
        <a:latin typeface="Consolas"/>
        <a:ea typeface="微软雅黑"/>
        <a:cs typeface=""/>
      </a:majorFont>
      <a:minorFont>
        <a:latin typeface="Consolas"/>
        <a:ea typeface="微软雅黑"/>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电路</Template>
  <TotalTime>8843</TotalTime>
  <Words>1369</Words>
  <Application>Microsoft Office PowerPoint</Application>
  <PresentationFormat>宽屏</PresentationFormat>
  <Paragraphs>214</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等线</vt:lpstr>
      <vt:lpstr>黑体</vt:lpstr>
      <vt:lpstr>微软雅黑</vt:lpstr>
      <vt:lpstr>Arial</vt:lpstr>
      <vt:lpstr>Consolas</vt:lpstr>
      <vt:lpstr>JetBrains Mono</vt:lpstr>
      <vt:lpstr>Wingdings</vt:lpstr>
      <vt:lpstr>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liolau</dc:creator>
  <cp:lastModifiedBy>liolau</cp:lastModifiedBy>
  <cp:revision>96</cp:revision>
  <dcterms:created xsi:type="dcterms:W3CDTF">2022-02-13T07:09:00Z</dcterms:created>
  <dcterms:modified xsi:type="dcterms:W3CDTF">2022-12-16T13:40:53Z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72DB0CBBA3424477B3997E3FC869B96E</vt:lpwstr>
  </property>
  <property fmtid="{D5CDD505-2E9C-101B-9397-08002B2CF9AE}" pid="3" name="KSOProductBuildVer">
    <vt:lpwstr>2052-11.1.0.11636</vt:lpwstr>
  </property>
</Properties>
</file>