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3"/>
    <p:sldId id="257" r:id="rId4"/>
    <p:sldId id="277" r:id="rId5"/>
    <p:sldId id="530" r:id="rId6"/>
    <p:sldId id="531" r:id="rId7"/>
    <p:sldId id="418" r:id="rId8"/>
    <p:sldId id="572" r:id="rId9"/>
    <p:sldId id="573" r:id="rId10"/>
    <p:sldId id="574" r:id="rId11"/>
    <p:sldId id="575" r:id="rId12"/>
    <p:sldId id="258" r:id="rId13"/>
    <p:sldId id="491" r:id="rId14"/>
    <p:sldId id="507" r:id="rId15"/>
    <p:sldId id="555" r:id="rId16"/>
    <p:sldId id="556" r:id="rId17"/>
    <p:sldId id="557" r:id="rId18"/>
    <p:sldId id="558" r:id="rId19"/>
    <p:sldId id="559" r:id="rId20"/>
    <p:sldId id="579" r:id="rId21"/>
    <p:sldId id="576" r:id="rId22"/>
    <p:sldId id="560" r:id="rId23"/>
    <p:sldId id="561" r:id="rId24"/>
    <p:sldId id="562" r:id="rId25"/>
    <p:sldId id="565" r:id="rId26"/>
    <p:sldId id="563" r:id="rId27"/>
    <p:sldId id="566" r:id="rId28"/>
    <p:sldId id="567" r:id="rId29"/>
    <p:sldId id="568" r:id="rId30"/>
    <p:sldId id="569" r:id="rId31"/>
    <p:sldId id="570" r:id="rId32"/>
    <p:sldId id="57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A2DC2"/>
    <a:srgbClr val="EAF5D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236A-67C9-4B0B-B99E-E6A81011C4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7D18-222C-4FC5-9BBB-5BF12DBE52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  <a:endParaRPr lang="en-US" sz="800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  <a:endParaRPr lang="en-US" sz="8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75069" y="4107624"/>
            <a:ext cx="10441859" cy="2298292"/>
            <a:chOff x="875070" y="3532238"/>
            <a:chExt cx="10441859" cy="2298292"/>
          </a:xfrm>
        </p:grpSpPr>
        <p:sp>
          <p:nvSpPr>
            <p:cNvPr id="9" name="矩形 8"/>
            <p:cNvSpPr/>
            <p:nvPr/>
          </p:nvSpPr>
          <p:spPr>
            <a:xfrm>
              <a:off x="875070" y="3532238"/>
              <a:ext cx="10441859" cy="2298292"/>
            </a:xfrm>
            <a:prstGeom prst="rect">
              <a:avLst/>
            </a:prstGeom>
            <a:solidFill>
              <a:srgbClr val="FFC000"/>
            </a:solidFill>
            <a:effectLst>
              <a:glow>
                <a:schemeClr val="accent1"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0"/>
                </a:lnSpc>
              </a:pPr>
              <a:endParaRPr lang="zh-CN" altLang="en-US" sz="3200" b="1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5174" y="5034116"/>
              <a:ext cx="928165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047198" y="4439902"/>
            <a:ext cx="99181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/>
              <a:t>信息学奥林匹克竞赛</a:t>
            </a:r>
            <a:r>
              <a:rPr lang="en-US" altLang="zh-CN" sz="6000" b="1"/>
              <a:t>C++</a:t>
            </a:r>
            <a:r>
              <a:rPr lang="zh-CN" altLang="en-US" sz="6000" b="1"/>
              <a:t>教程</a:t>
            </a:r>
            <a:endParaRPr lang="zh-CN" altLang="en-US" sz="60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936534" y="1069497"/>
            <a:ext cx="4318931" cy="2761781"/>
            <a:chOff x="3846782" y="1250878"/>
            <a:chExt cx="4318931" cy="276178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6785" y="1281749"/>
              <a:ext cx="4318928" cy="273091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7570" y="1250878"/>
              <a:ext cx="1577355" cy="66605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6782" y="1288037"/>
              <a:ext cx="1284031" cy="128403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9141" y="1495772"/>
              <a:ext cx="686633" cy="434281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875069" y="5823043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Feb,2022 ver 0.1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22993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过程分析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75070" y="2425386"/>
            <a:ext cx="38412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关键代码：嵌套循环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67487" y="2425386"/>
            <a:ext cx="60504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for(</a:t>
            </a:r>
            <a:r>
              <a:rPr lang="en-US" altLang="zh-CN" sz="2000" dirty="0" err="1">
                <a:solidFill>
                  <a:srgbClr val="002060"/>
                </a:solidFill>
              </a:rPr>
              <a:t>int</a:t>
            </a:r>
            <a:r>
              <a:rPr lang="en-US" altLang="zh-CN" sz="2000" dirty="0">
                <a:solidFill>
                  <a:srgbClr val="002060"/>
                </a:solidFill>
              </a:rPr>
              <a:t> </a:t>
            </a:r>
            <a:r>
              <a:rPr lang="en-US" altLang="zh-CN" sz="2000" dirty="0" err="1">
                <a:solidFill>
                  <a:srgbClr val="002060"/>
                </a:solidFill>
              </a:rPr>
              <a:t>i</a:t>
            </a:r>
            <a:r>
              <a:rPr lang="en-US" altLang="zh-CN" sz="2000" dirty="0">
                <a:solidFill>
                  <a:srgbClr val="002060"/>
                </a:solidFill>
              </a:rPr>
              <a:t>=1;i&lt;=</a:t>
            </a:r>
            <a:r>
              <a:rPr lang="en-US" altLang="zh-CN" sz="2000" dirty="0" err="1">
                <a:solidFill>
                  <a:srgbClr val="002060"/>
                </a:solidFill>
              </a:rPr>
              <a:t>n;i</a:t>
            </a:r>
            <a:r>
              <a:rPr lang="en-US" altLang="zh-CN" sz="2000" dirty="0">
                <a:solidFill>
                  <a:srgbClr val="002060"/>
                </a:solidFill>
              </a:rPr>
              <a:t>++)</a:t>
            </a:r>
            <a:endParaRPr lang="en-US" altLang="zh-CN" sz="2000" dirty="0">
              <a:solidFill>
                <a:srgbClr val="002060"/>
              </a:solidFill>
            </a:endParaRPr>
          </a:p>
          <a:p>
            <a:r>
              <a:rPr lang="en-US" altLang="zh-CN" sz="2000" dirty="0">
                <a:solidFill>
                  <a:srgbClr val="002060"/>
                </a:solidFill>
              </a:rPr>
              <a:t>{</a:t>
            </a:r>
            <a:endParaRPr lang="en-US" altLang="zh-CN" sz="2000" dirty="0">
              <a:solidFill>
                <a:srgbClr val="002060"/>
              </a:solidFill>
            </a:endParaRPr>
          </a:p>
          <a:p>
            <a:r>
              <a:rPr lang="en-US" altLang="zh-CN" sz="2000" dirty="0">
                <a:solidFill>
                  <a:srgbClr val="002060"/>
                </a:solidFill>
              </a:rPr>
              <a:t>	for(</a:t>
            </a:r>
            <a:r>
              <a:rPr lang="en-US" altLang="zh-CN" sz="2000" dirty="0" err="1">
                <a:solidFill>
                  <a:srgbClr val="002060"/>
                </a:solidFill>
              </a:rPr>
              <a:t>int</a:t>
            </a:r>
            <a:r>
              <a:rPr lang="en-US" altLang="zh-CN" sz="2000" dirty="0">
                <a:solidFill>
                  <a:srgbClr val="002060"/>
                </a:solidFill>
              </a:rPr>
              <a:t> j=1;j&lt;=</a:t>
            </a:r>
            <a:r>
              <a:rPr lang="en-US" altLang="zh-CN" sz="2000" dirty="0" err="1">
                <a:solidFill>
                  <a:srgbClr val="002060"/>
                </a:solidFill>
              </a:rPr>
              <a:t>m;j</a:t>
            </a:r>
            <a:r>
              <a:rPr lang="en-US" altLang="zh-CN" sz="2000" dirty="0">
                <a:solidFill>
                  <a:srgbClr val="002060"/>
                </a:solidFill>
              </a:rPr>
              <a:t>++)</a:t>
            </a:r>
            <a:endParaRPr lang="en-US" altLang="zh-CN" sz="2000" dirty="0">
              <a:solidFill>
                <a:srgbClr val="002060"/>
              </a:solidFill>
            </a:endParaRPr>
          </a:p>
          <a:p>
            <a:r>
              <a:rPr lang="en-US" altLang="zh-CN" sz="2000" dirty="0">
                <a:solidFill>
                  <a:srgbClr val="002060"/>
                </a:solidFill>
              </a:rPr>
              <a:t>    {</a:t>
            </a:r>
            <a:endParaRPr lang="en-US" altLang="zh-CN" sz="2000" dirty="0">
              <a:solidFill>
                <a:srgbClr val="002060"/>
              </a:solidFill>
            </a:endParaRPr>
          </a:p>
          <a:p>
            <a:r>
              <a:rPr lang="en-US" altLang="zh-CN" sz="2000" dirty="0">
                <a:solidFill>
                  <a:srgbClr val="002060"/>
                </a:solidFill>
              </a:rPr>
              <a:t>	 	</a:t>
            </a:r>
            <a:r>
              <a:rPr lang="en-US" altLang="zh-CN" sz="2000" dirty="0" err="1">
                <a:solidFill>
                  <a:srgbClr val="002060"/>
                </a:solidFill>
              </a:rPr>
              <a:t>cout</a:t>
            </a:r>
            <a:r>
              <a:rPr lang="en-US" altLang="zh-CN" sz="2000" dirty="0">
                <a:solidFill>
                  <a:srgbClr val="002060"/>
                </a:solidFill>
              </a:rPr>
              <a:t>&lt;&lt;"*";</a:t>
            </a:r>
            <a:endParaRPr lang="en-US" altLang="zh-CN" sz="2000" dirty="0">
              <a:solidFill>
                <a:srgbClr val="002060"/>
              </a:solidFill>
            </a:endParaRPr>
          </a:p>
          <a:p>
            <a:r>
              <a:rPr lang="en-US" altLang="zh-CN" sz="2000" dirty="0">
                <a:solidFill>
                  <a:srgbClr val="002060"/>
                </a:solidFill>
              </a:rPr>
              <a:t>    }</a:t>
            </a:r>
            <a:endParaRPr lang="zh-CN" altLang="en-US" sz="2000" dirty="0">
              <a:solidFill>
                <a:srgbClr val="002060"/>
              </a:solidFill>
            </a:endParaRPr>
          </a:p>
          <a:p>
            <a:r>
              <a:rPr lang="en-US" altLang="zh-CN" sz="2000" dirty="0">
                <a:solidFill>
                  <a:srgbClr val="002060"/>
                </a:solidFill>
              </a:rPr>
              <a:t>	</a:t>
            </a:r>
            <a:r>
              <a:rPr lang="en-US" altLang="zh-CN" sz="2000" dirty="0" err="1">
                <a:solidFill>
                  <a:srgbClr val="002060"/>
                </a:solidFill>
              </a:rPr>
              <a:t>cout</a:t>
            </a:r>
            <a:r>
              <a:rPr lang="en-US" altLang="zh-CN" sz="2000" dirty="0">
                <a:solidFill>
                  <a:srgbClr val="002060"/>
                </a:solidFill>
              </a:rPr>
              <a:t>&lt;&lt;</a:t>
            </a:r>
            <a:r>
              <a:rPr lang="en-US" altLang="zh-CN" sz="2000" dirty="0" err="1">
                <a:solidFill>
                  <a:srgbClr val="002060"/>
                </a:solidFill>
              </a:rPr>
              <a:t>endl</a:t>
            </a:r>
            <a:r>
              <a:rPr lang="en-US" altLang="zh-CN" sz="2000" dirty="0">
                <a:solidFill>
                  <a:srgbClr val="002060"/>
                </a:solidFill>
              </a:rPr>
              <a:t>;</a:t>
            </a:r>
            <a:endParaRPr lang="en-US" altLang="zh-CN" sz="2000" dirty="0">
              <a:solidFill>
                <a:srgbClr val="002060"/>
              </a:solidFill>
            </a:endParaRPr>
          </a:p>
          <a:p>
            <a:r>
              <a:rPr lang="en-US" altLang="zh-CN" sz="2000" dirty="0">
                <a:solidFill>
                  <a:srgbClr val="002060"/>
                </a:solidFill>
              </a:rPr>
              <a:t>} 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课堂练习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7" y="-68377"/>
            <a:ext cx="10441859" cy="799899"/>
            <a:chOff x="875067" y="-16942"/>
            <a:chExt cx="10441859" cy="799899"/>
          </a:xfrm>
        </p:grpSpPr>
        <p:sp>
          <p:nvSpPr>
            <p:cNvPr id="4" name="矩形 3"/>
            <p:cNvSpPr/>
            <p:nvPr/>
          </p:nvSpPr>
          <p:spPr>
            <a:xfrm>
              <a:off x="875067" y="35705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输出符号图形</a:t>
              </a:r>
              <a:endParaRPr lang="zh-CN" altLang="en-US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67" y="731522"/>
            <a:ext cx="10441859" cy="437042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输入两个自然数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，然后输出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行，每行有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个字符。其中奇数行输出*，偶数行输出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#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一行两个正整数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m 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和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，中间用一个空格隔开，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1≤n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、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m≤100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输出由*和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#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组成的图形。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3 4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****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####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****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20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1844354" y="747252"/>
            <a:ext cx="6750528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++.h&gt;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n,m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&gt;&gt;n&gt;&gt;m;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=1;i&lt;=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n;i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循环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次 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代表行号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j=1;j&lt;=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m;j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(i%2==0)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"#"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"*"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          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    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0;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7" y="-68377"/>
            <a:ext cx="10441859" cy="799899"/>
            <a:chOff x="875067" y="-16942"/>
            <a:chExt cx="10441859" cy="799899"/>
          </a:xfrm>
        </p:grpSpPr>
        <p:sp>
          <p:nvSpPr>
            <p:cNvPr id="4" name="矩形 3"/>
            <p:cNvSpPr/>
            <p:nvPr/>
          </p:nvSpPr>
          <p:spPr>
            <a:xfrm>
              <a:off x="875067" y="35705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有规律的图案</a:t>
              </a:r>
              <a:endParaRPr lang="zh-CN" altLang="en-US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67" y="731522"/>
            <a:ext cx="10441859" cy="59093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小明非常喜欢有规律的图案，现在他手上有若干个“*”和“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#”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，他想要摆出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列的“*”矩阵，并在每一行“*”的两端分别放置一个“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#”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，请你帮他输出这个矩阵。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例如，当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m=3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n=4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时，输出的矩阵为：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＃＊＊＊＊＃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＃＊＊＊＊＃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＃＊＊＊＊＃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两个数</a:t>
            </a:r>
            <a:r>
              <a:rPr lang="en-US" altLang="zh-CN" sz="2000" dirty="0" err="1">
                <a:solidFill>
                  <a:srgbClr val="002060"/>
                </a:solidFill>
                <a:latin typeface="+mj-ea"/>
                <a:ea typeface="+mj-ea"/>
              </a:rPr>
              <a:t>m,n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，分别代表矩阵的行数和列数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一个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行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＋２列的矩阵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4 5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#*****#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#*****#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#*****#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#*****#</a:t>
            </a:r>
            <a:endParaRPr lang="zh-CN" altLang="en-US" sz="20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1844354" y="747252"/>
            <a:ext cx="6750528" cy="5355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++.h&gt;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n,m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&gt;&gt;n&gt;&gt;m;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=1;i&lt;=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n;i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循环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次 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"#"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每行开始的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#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j=1;j&lt;=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m;j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"*"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      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"#"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每行结束的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#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0;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7" y="-68377"/>
            <a:ext cx="10441859" cy="799899"/>
            <a:chOff x="875067" y="-16942"/>
            <a:chExt cx="10441859" cy="799899"/>
          </a:xfrm>
        </p:grpSpPr>
        <p:sp>
          <p:nvSpPr>
            <p:cNvPr id="4" name="矩形 3"/>
            <p:cNvSpPr/>
            <p:nvPr/>
          </p:nvSpPr>
          <p:spPr>
            <a:xfrm>
              <a:off x="875067" y="35705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输出直角三角形图案</a:t>
              </a:r>
              <a:endParaRPr lang="zh-CN" altLang="en-US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67" y="731522"/>
            <a:ext cx="10441859" cy="467820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 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行“*”三角形图案。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一个正整数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输出一个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行 的“*”三角形图案。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5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*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**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***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****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*****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1844354" y="747252"/>
            <a:ext cx="6750528" cy="5078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++.h&gt;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&gt;&gt;n;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=1;i&lt;=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n;i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//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代表行  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每行有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个*，打印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个星号 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j=1;j&lt;=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i;j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 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列 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"*"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0;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7" y="-68377"/>
            <a:ext cx="10441859" cy="799899"/>
            <a:chOff x="875067" y="-16942"/>
            <a:chExt cx="10441859" cy="799899"/>
          </a:xfrm>
        </p:grpSpPr>
        <p:sp>
          <p:nvSpPr>
            <p:cNvPr id="4" name="矩形 3"/>
            <p:cNvSpPr/>
            <p:nvPr/>
          </p:nvSpPr>
          <p:spPr>
            <a:xfrm>
              <a:off x="875067" y="35705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输出九九乘法表</a:t>
              </a:r>
              <a:endParaRPr lang="zh-CN" altLang="en-US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67" y="667904"/>
            <a:ext cx="10441859" cy="59093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435" y="1398529"/>
            <a:ext cx="7750206" cy="444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22993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题目解析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44707" y="809558"/>
            <a:ext cx="1037677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</a:rPr>
              <a:t>       1   2   3   4   5   6   7   8   9</a:t>
            </a:r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   1   1</a:t>
            </a:r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   2   2   4</a:t>
            </a:r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   3   3   6   9</a:t>
            </a:r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   4   4   8  12  16</a:t>
            </a:r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   5   5  10  15  20  25</a:t>
            </a:r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   6   6  12  18  24  30  36</a:t>
            </a:r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   7   7  14  21  28  35  42  49</a:t>
            </a:r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   8   8  16  24  32  40  48  56  64</a:t>
            </a:r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zh-CN" altLang="en-US" sz="2800" dirty="0">
                <a:solidFill>
                  <a:srgbClr val="002060"/>
                </a:solidFill>
              </a:rPr>
              <a:t>   9   9  18  27  36  45  54  63  72  81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74558" y="1299411"/>
            <a:ext cx="84685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02569" y="724259"/>
            <a:ext cx="0" cy="46418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47776" y="1347538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2060"/>
                </a:solidFill>
              </a:rPr>
              <a:t>i</a:t>
            </a:r>
            <a:r>
              <a:rPr lang="zh-CN" altLang="en-US" sz="2000" dirty="0">
                <a:solidFill>
                  <a:srgbClr val="002060"/>
                </a:solidFill>
              </a:rPr>
              <a:t>代表行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443138" y="903702"/>
            <a:ext cx="22783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j</a:t>
            </a:r>
            <a:r>
              <a:rPr lang="zh-CN" altLang="en-US" sz="2000" dirty="0">
                <a:solidFill>
                  <a:srgbClr val="002060"/>
                </a:solidFill>
              </a:rPr>
              <a:t>代表列，</a:t>
            </a:r>
            <a:r>
              <a:rPr lang="en-US" altLang="zh-CN" sz="2000" dirty="0">
                <a:solidFill>
                  <a:srgbClr val="002060"/>
                </a:solidFill>
              </a:rPr>
              <a:t>for(1</a:t>
            </a:r>
            <a:r>
              <a:rPr lang="zh-CN" altLang="en-US" sz="2000" dirty="0">
                <a:solidFill>
                  <a:srgbClr val="002060"/>
                </a:solidFill>
              </a:rPr>
              <a:t>到</a:t>
            </a:r>
            <a:r>
              <a:rPr lang="en-US" altLang="zh-CN" sz="2000" dirty="0">
                <a:solidFill>
                  <a:srgbClr val="002060"/>
                </a:solidFill>
              </a:rPr>
              <a:t>j</a:t>
            </a:r>
            <a:r>
              <a:rPr lang="zh-CN" altLang="en-US" sz="2000" dirty="0">
                <a:solidFill>
                  <a:srgbClr val="002060"/>
                </a:solidFill>
              </a:rPr>
              <a:t>循环</a:t>
            </a:r>
            <a:r>
              <a:rPr lang="en-US" altLang="zh-CN" sz="2000" dirty="0">
                <a:solidFill>
                  <a:srgbClr val="002060"/>
                </a:solidFill>
              </a:rPr>
              <a:t>)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j</a:t>
            </a:r>
            <a:r>
              <a:rPr lang="zh-CN" altLang="en-US" sz="2000" dirty="0">
                <a:solidFill>
                  <a:srgbClr val="002060"/>
                </a:solidFill>
              </a:rPr>
              <a:t>的范围最大不超过行号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44706" y="1919365"/>
            <a:ext cx="4697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</a:rPr>
              <a:t>从</a:t>
            </a:r>
            <a:r>
              <a:rPr lang="en-US" altLang="zh-CN" sz="2000" dirty="0">
                <a:solidFill>
                  <a:srgbClr val="002060"/>
                </a:solidFill>
              </a:rPr>
              <a:t>1</a:t>
            </a:r>
            <a:r>
              <a:rPr lang="zh-CN" altLang="en-US" sz="2000" dirty="0">
                <a:solidFill>
                  <a:srgbClr val="002060"/>
                </a:solidFill>
              </a:rPr>
              <a:t>到</a:t>
            </a:r>
            <a:r>
              <a:rPr lang="en-US" altLang="zh-CN" sz="2000" dirty="0">
                <a:solidFill>
                  <a:srgbClr val="002060"/>
                </a:solidFill>
              </a:rPr>
              <a:t>9</a:t>
            </a:r>
            <a:r>
              <a:rPr lang="zh-CN" altLang="en-US" sz="2000" dirty="0">
                <a:solidFill>
                  <a:srgbClr val="002060"/>
                </a:solidFill>
              </a:rPr>
              <a:t>循环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22626" y="5502773"/>
            <a:ext cx="1404102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第</a:t>
            </a:r>
            <a:r>
              <a:rPr lang="en-US" altLang="zh-CN" sz="2400" dirty="0" err="1">
                <a:solidFill>
                  <a:srgbClr val="002060"/>
                </a:solidFill>
              </a:rPr>
              <a:t>i</a:t>
            </a:r>
            <a:r>
              <a:rPr lang="zh-CN" altLang="en-US" sz="2400" dirty="0">
                <a:solidFill>
                  <a:srgbClr val="002060"/>
                </a:solidFill>
              </a:rPr>
              <a:t>行的输出：</a:t>
            </a:r>
            <a:r>
              <a:rPr lang="en-US" altLang="zh-CN" sz="2400" dirty="0" err="1">
                <a:solidFill>
                  <a:srgbClr val="002060"/>
                </a:solidFill>
              </a:rPr>
              <a:t>i</a:t>
            </a:r>
            <a:r>
              <a:rPr lang="en-US" altLang="zh-CN" sz="2400" dirty="0">
                <a:solidFill>
                  <a:srgbClr val="002060"/>
                </a:solidFill>
              </a:rPr>
              <a:t>*1  </a:t>
            </a:r>
            <a:r>
              <a:rPr lang="en-US" altLang="zh-CN" sz="2400" dirty="0" err="1">
                <a:solidFill>
                  <a:srgbClr val="002060"/>
                </a:solidFill>
              </a:rPr>
              <a:t>i</a:t>
            </a:r>
            <a:r>
              <a:rPr lang="en-US" altLang="zh-CN" sz="2400" dirty="0">
                <a:solidFill>
                  <a:srgbClr val="002060"/>
                </a:solidFill>
              </a:rPr>
              <a:t>*2  </a:t>
            </a:r>
            <a:r>
              <a:rPr lang="en-US" altLang="zh-CN" sz="2400" dirty="0" err="1">
                <a:solidFill>
                  <a:srgbClr val="002060"/>
                </a:solidFill>
              </a:rPr>
              <a:t>i</a:t>
            </a:r>
            <a:r>
              <a:rPr lang="en-US" altLang="zh-CN" sz="2400" dirty="0">
                <a:solidFill>
                  <a:srgbClr val="002060"/>
                </a:solidFill>
              </a:rPr>
              <a:t>*3  </a:t>
            </a:r>
            <a:r>
              <a:rPr lang="en-US" altLang="zh-CN" sz="2400" dirty="0" err="1">
                <a:solidFill>
                  <a:srgbClr val="002060"/>
                </a:solidFill>
              </a:rPr>
              <a:t>i</a:t>
            </a:r>
            <a:r>
              <a:rPr lang="en-US" altLang="zh-CN" sz="2400" dirty="0">
                <a:solidFill>
                  <a:srgbClr val="002060"/>
                </a:solidFill>
              </a:rPr>
              <a:t>*4  </a:t>
            </a:r>
            <a:r>
              <a:rPr lang="en-US" altLang="zh-CN" sz="2400" dirty="0" err="1">
                <a:solidFill>
                  <a:srgbClr val="002060"/>
                </a:solidFill>
              </a:rPr>
              <a:t>i</a:t>
            </a:r>
            <a:r>
              <a:rPr lang="en-US" altLang="zh-CN" sz="2400" dirty="0">
                <a:solidFill>
                  <a:srgbClr val="002060"/>
                </a:solidFill>
              </a:rPr>
              <a:t>*5  </a:t>
            </a:r>
            <a:r>
              <a:rPr lang="en-US" altLang="zh-CN" sz="2400" dirty="0" err="1">
                <a:solidFill>
                  <a:srgbClr val="002060"/>
                </a:solidFill>
              </a:rPr>
              <a:t>i</a:t>
            </a:r>
            <a:r>
              <a:rPr lang="en-US" altLang="zh-CN" sz="2400" dirty="0">
                <a:solidFill>
                  <a:srgbClr val="002060"/>
                </a:solidFill>
              </a:rPr>
              <a:t>*6 ……  </a:t>
            </a:r>
            <a:r>
              <a:rPr lang="en-US" altLang="zh-CN" sz="2400" dirty="0" err="1">
                <a:solidFill>
                  <a:srgbClr val="002060"/>
                </a:solidFill>
              </a:rPr>
              <a:t>i</a:t>
            </a:r>
            <a:r>
              <a:rPr lang="en-US" altLang="zh-CN" sz="2400" dirty="0">
                <a:solidFill>
                  <a:srgbClr val="002060"/>
                </a:solidFill>
              </a:rPr>
              <a:t>*</a:t>
            </a:r>
            <a:r>
              <a:rPr lang="en-US" altLang="zh-CN" sz="2400" dirty="0" err="1">
                <a:solidFill>
                  <a:srgbClr val="002060"/>
                </a:solidFill>
              </a:rPr>
              <a:t>i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zh-CN" altLang="en-US" sz="2400" dirty="0">
                <a:solidFill>
                  <a:srgbClr val="002060"/>
                </a:solidFill>
              </a:rPr>
              <a:t>从</a:t>
            </a:r>
            <a:r>
              <a:rPr lang="en-US" altLang="zh-CN" sz="2400" dirty="0">
                <a:solidFill>
                  <a:srgbClr val="002060"/>
                </a:solidFill>
              </a:rPr>
              <a:t>1</a:t>
            </a:r>
            <a:r>
              <a:rPr lang="zh-CN" altLang="en-US" sz="2400" dirty="0">
                <a:solidFill>
                  <a:srgbClr val="002060"/>
                </a:solidFill>
              </a:rPr>
              <a:t>到</a:t>
            </a:r>
            <a:r>
              <a:rPr lang="en-US" altLang="zh-CN" sz="2400" dirty="0">
                <a:solidFill>
                  <a:srgbClr val="002060"/>
                </a:solidFill>
              </a:rPr>
              <a:t>j</a:t>
            </a:r>
            <a:r>
              <a:rPr lang="zh-CN" altLang="en-US" sz="2400" dirty="0">
                <a:solidFill>
                  <a:srgbClr val="002060"/>
                </a:solidFill>
              </a:rPr>
              <a:t>循环  </a:t>
            </a:r>
            <a:r>
              <a:rPr lang="en-US" altLang="zh-CN" sz="2400" dirty="0">
                <a:solidFill>
                  <a:srgbClr val="002060"/>
                </a:solidFill>
              </a:rPr>
              <a:t>                                                         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*j (j&lt;=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)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</a:t>
              </a:r>
              <a:r>
                <a:rPr lang="en-US" altLang="zh-CN" sz="3200" b="1">
                  <a:latin typeface="JetBrains Mono ExtraBold" panose="02000009000000000000" pitchFamily="49" charset="0"/>
                  <a:cs typeface="JetBrains Mono ExtraBold" panose="02000009000000000000" pitchFamily="49" charset="0"/>
                </a:rPr>
                <a:t>Steamleader</a:t>
              </a:r>
              <a:endParaRPr lang="zh-CN" altLang="en-US" sz="3200" b="1">
                <a:latin typeface="JetBrains Mono ExtraBold" panose="02000009000000000000" pitchFamily="49" charset="0"/>
                <a:cs typeface="JetBrains Mono ExtraBold" panose="02000009000000000000" pitchFamily="49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976282" y="2281084"/>
            <a:ext cx="8239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第十七课</a:t>
            </a:r>
            <a:endParaRPr lang="en-US" altLang="zh-CN" sz="8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多重循环</a:t>
            </a:r>
            <a:endParaRPr lang="en-US" altLang="zh-CN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50682" y="113635"/>
            <a:ext cx="2880320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定义</a:t>
            </a:r>
            <a:r>
              <a:rPr lang="en-US" altLang="zh-CN" dirty="0" err="1">
                <a:solidFill>
                  <a:srgbClr val="002060"/>
                </a:solidFill>
              </a:rPr>
              <a:t>i,j</a:t>
            </a:r>
            <a:r>
              <a:rPr lang="zh-CN" altLang="en-US" dirty="0">
                <a:solidFill>
                  <a:srgbClr val="002060"/>
                </a:solidFill>
              </a:rPr>
              <a:t>，表示行列序号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92040" y="695733"/>
            <a:ext cx="1008112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=1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5411123" y="1220661"/>
            <a:ext cx="1581708" cy="432048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&lt;=9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63848" y="1913967"/>
            <a:ext cx="4464496" cy="2756603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>
            <a:off x="6190842" y="473675"/>
            <a:ext cx="5254" cy="2220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10" idx="0"/>
          </p:cNvCxnSpPr>
          <p:nvPr/>
        </p:nvCxnSpPr>
        <p:spPr>
          <a:xfrm>
            <a:off x="6196096" y="1055773"/>
            <a:ext cx="5881" cy="164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  <a:endCxn id="12" idx="0"/>
          </p:cNvCxnSpPr>
          <p:nvPr/>
        </p:nvCxnSpPr>
        <p:spPr>
          <a:xfrm flipH="1">
            <a:off x="6196096" y="1652709"/>
            <a:ext cx="5881" cy="2612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835847" y="6248427"/>
            <a:ext cx="1008112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结束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17" name="肘形连接符 17"/>
          <p:cNvCxnSpPr>
            <a:stCxn id="24" idx="2"/>
            <a:endCxn id="10" idx="1"/>
          </p:cNvCxnSpPr>
          <p:nvPr/>
        </p:nvCxnSpPr>
        <p:spPr>
          <a:xfrm rot="5400000" flipH="1">
            <a:off x="3692109" y="3155700"/>
            <a:ext cx="4326821" cy="888793"/>
          </a:xfrm>
          <a:prstGeom prst="bentConnector4">
            <a:avLst>
              <a:gd name="adj1" fmla="val -5283"/>
              <a:gd name="adj2" fmla="val 37750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22"/>
          <p:cNvCxnSpPr>
            <a:stCxn id="10" idx="3"/>
            <a:endCxn id="16" idx="0"/>
          </p:cNvCxnSpPr>
          <p:nvPr/>
        </p:nvCxnSpPr>
        <p:spPr>
          <a:xfrm flipH="1">
            <a:off x="6339903" y="1436685"/>
            <a:ext cx="652928" cy="4811742"/>
          </a:xfrm>
          <a:prstGeom prst="bentConnector4">
            <a:avLst>
              <a:gd name="adj1" fmla="val -398026"/>
              <a:gd name="adj2" fmla="val 9575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88111" y="1520762"/>
            <a:ext cx="415498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是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05460" y="1490660"/>
            <a:ext cx="415498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否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99608" y="1993460"/>
            <a:ext cx="1008112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j=1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2" name="流程图: 决策 21"/>
          <p:cNvSpPr/>
          <p:nvPr/>
        </p:nvSpPr>
        <p:spPr>
          <a:xfrm>
            <a:off x="5480852" y="2510791"/>
            <a:ext cx="1445624" cy="432048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j&lt;=i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98973" y="3223387"/>
            <a:ext cx="2209382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输出</a:t>
            </a:r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*j=xx</a:t>
            </a:r>
            <a:r>
              <a:rPr lang="zh-CN" altLang="en-US" dirty="0">
                <a:solidFill>
                  <a:srgbClr val="002060"/>
                </a:solidFill>
              </a:rPr>
              <a:t>的格式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5860" y="5403466"/>
            <a:ext cx="1008112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zh-CN" altLang="en-US" dirty="0">
                <a:solidFill>
                  <a:srgbClr val="002060"/>
                </a:solidFill>
              </a:rPr>
              <a:t>自增</a:t>
            </a:r>
            <a:r>
              <a:rPr lang="en-US" altLang="zh-CN" dirty="0">
                <a:solidFill>
                  <a:srgbClr val="002060"/>
                </a:solidFill>
              </a:rPr>
              <a:t>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86786" y="3844685"/>
            <a:ext cx="1008112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j</a:t>
            </a:r>
            <a:r>
              <a:rPr lang="zh-CN" altLang="en-US" dirty="0">
                <a:solidFill>
                  <a:srgbClr val="002060"/>
                </a:solidFill>
              </a:rPr>
              <a:t>自增</a:t>
            </a:r>
            <a:r>
              <a:rPr lang="en-US" altLang="zh-CN" dirty="0">
                <a:solidFill>
                  <a:srgbClr val="002060"/>
                </a:solidFill>
              </a:rPr>
              <a:t>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28" name="直接箭头连接符 27"/>
          <p:cNvCxnSpPr>
            <a:stCxn id="21" idx="2"/>
            <a:endCxn id="22" idx="0"/>
          </p:cNvCxnSpPr>
          <p:nvPr/>
        </p:nvCxnSpPr>
        <p:spPr>
          <a:xfrm>
            <a:off x="6203664" y="2353500"/>
            <a:ext cx="0" cy="1572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2"/>
            <a:endCxn id="23" idx="0"/>
          </p:cNvCxnSpPr>
          <p:nvPr/>
        </p:nvCxnSpPr>
        <p:spPr>
          <a:xfrm>
            <a:off x="6203664" y="2942839"/>
            <a:ext cx="0" cy="280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2"/>
            <a:endCxn id="27" idx="0"/>
          </p:cNvCxnSpPr>
          <p:nvPr/>
        </p:nvCxnSpPr>
        <p:spPr>
          <a:xfrm flipH="1">
            <a:off x="6190842" y="3583427"/>
            <a:ext cx="12822" cy="2612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1037"/>
          <p:cNvCxnSpPr>
            <a:stCxn id="27" idx="2"/>
            <a:endCxn id="22" idx="1"/>
          </p:cNvCxnSpPr>
          <p:nvPr/>
        </p:nvCxnSpPr>
        <p:spPr>
          <a:xfrm rot="5400000" flipH="1">
            <a:off x="5096892" y="3110775"/>
            <a:ext cx="1477910" cy="709990"/>
          </a:xfrm>
          <a:prstGeom prst="bentConnector4">
            <a:avLst>
              <a:gd name="adj1" fmla="val -15468"/>
              <a:gd name="adj2" fmla="val 2084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1040"/>
          <p:cNvCxnSpPr>
            <a:stCxn id="22" idx="3"/>
            <a:endCxn id="35" idx="0"/>
          </p:cNvCxnSpPr>
          <p:nvPr/>
        </p:nvCxnSpPr>
        <p:spPr>
          <a:xfrm flipH="1">
            <a:off x="6299916" y="2726815"/>
            <a:ext cx="626560" cy="2130183"/>
          </a:xfrm>
          <a:prstGeom prst="bentConnector4">
            <a:avLst>
              <a:gd name="adj1" fmla="val -82571"/>
              <a:gd name="adj2" fmla="val 7766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795860" y="4856998"/>
            <a:ext cx="1008112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换行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36" name="直接箭头连接符 35"/>
          <p:cNvCxnSpPr>
            <a:stCxn id="35" idx="2"/>
            <a:endCxn id="24" idx="0"/>
          </p:cNvCxnSpPr>
          <p:nvPr/>
        </p:nvCxnSpPr>
        <p:spPr>
          <a:xfrm>
            <a:off x="6299916" y="5217038"/>
            <a:ext cx="0" cy="1864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6427744" y="2830392"/>
            <a:ext cx="415498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是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032817" y="2726815"/>
            <a:ext cx="415498" cy="369332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否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1844354" y="747252"/>
            <a:ext cx="6750528" cy="5078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++.h&gt;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&gt;&gt;n;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=1;i&lt;=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n;i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//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代表行  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每行有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个*   打印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个星号 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j=1;j&lt;=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i;j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 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列 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&lt;&lt;j&lt;&lt;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"*"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"="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*j&lt;&lt;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 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 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0;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7" y="-68377"/>
            <a:ext cx="10441859" cy="799899"/>
            <a:chOff x="875067" y="-16942"/>
            <a:chExt cx="10441859" cy="799899"/>
          </a:xfrm>
        </p:grpSpPr>
        <p:sp>
          <p:nvSpPr>
            <p:cNvPr id="4" name="矩形 3"/>
            <p:cNvSpPr/>
            <p:nvPr/>
          </p:nvSpPr>
          <p:spPr>
            <a:xfrm>
              <a:off x="875067" y="35705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输出数字图形</a:t>
              </a:r>
              <a:endParaRPr lang="zh-CN" altLang="en-US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67" y="731522"/>
            <a:ext cx="10441859" cy="56451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输入行数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，请输出满足样例的所示规律的图形。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行数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行满足规律的图形。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5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0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2 3</a:t>
            </a:r>
            <a:endParaRPr lang="en-US" altLang="zh-CN" sz="20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4 5 6</a:t>
            </a:r>
            <a:endParaRPr lang="en-US" altLang="zh-CN" sz="20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7 8 9 10</a:t>
            </a:r>
            <a:endParaRPr lang="en-US" altLang="zh-CN" sz="20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11 12 13 14 15</a:t>
            </a:r>
            <a:endParaRPr lang="en-US" altLang="zh-CN" sz="20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1844354" y="747252"/>
            <a:ext cx="6750528" cy="5078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++.h&gt;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n,m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=1;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&gt;&gt;n;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=1;i&lt;=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n;i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//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代表行  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j=1;j&lt;=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i;j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&lt;&lt;m&lt;&lt;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m++;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 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0;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7" y="-68377"/>
            <a:ext cx="10441859" cy="799899"/>
            <a:chOff x="875067" y="-16942"/>
            <a:chExt cx="10441859" cy="799899"/>
          </a:xfrm>
        </p:grpSpPr>
        <p:sp>
          <p:nvSpPr>
            <p:cNvPr id="4" name="矩形 3"/>
            <p:cNvSpPr/>
            <p:nvPr/>
          </p:nvSpPr>
          <p:spPr>
            <a:xfrm>
              <a:off x="875067" y="35705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数字三角形</a:t>
              </a:r>
              <a:endParaRPr lang="zh-CN" altLang="en-US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66" y="731522"/>
            <a:ext cx="10441859" cy="44012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的值，输出一个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2n-1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层的数字三角形图案。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只有一行且只有一个正整数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: n   ( 1 &lt;= n &lt;= 9 )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一个由数字组成的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2n-1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层的数字三角形图案，每个数字之间用一个空格隔开。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7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7" y="-68377"/>
            <a:ext cx="10441859" cy="799899"/>
            <a:chOff x="875067" y="-16942"/>
            <a:chExt cx="10441859" cy="799899"/>
          </a:xfrm>
        </p:grpSpPr>
        <p:sp>
          <p:nvSpPr>
            <p:cNvPr id="4" name="矩形 3"/>
            <p:cNvSpPr/>
            <p:nvPr/>
          </p:nvSpPr>
          <p:spPr>
            <a:xfrm>
              <a:off x="875067" y="35705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数字三角形</a:t>
              </a:r>
              <a:endParaRPr lang="zh-CN" altLang="en-US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66" y="784169"/>
            <a:ext cx="10441859" cy="517064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0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1 2</a:t>
            </a:r>
            <a:endParaRPr lang="en-US" altLang="zh-CN" sz="20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1 2 3</a:t>
            </a:r>
            <a:endParaRPr lang="en-US" altLang="zh-CN" sz="20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1 2 3 4</a:t>
            </a:r>
            <a:endParaRPr lang="en-US" altLang="zh-CN" sz="20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1 2 3 4 5</a:t>
            </a:r>
            <a:endParaRPr lang="en-US" altLang="zh-CN" sz="20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1 2 3 4 5 6</a:t>
            </a:r>
            <a:endParaRPr lang="en-US" altLang="zh-CN" sz="20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1 2 3 4 5 6 7</a:t>
            </a:r>
            <a:endParaRPr lang="en-US" altLang="zh-CN" sz="20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1 2 3 4 5 6</a:t>
            </a:r>
            <a:endParaRPr lang="en-US" altLang="zh-CN" sz="20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1 2 3 4 5</a:t>
            </a:r>
            <a:endParaRPr lang="en-US" altLang="zh-CN" sz="20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1 2 3 4</a:t>
            </a:r>
            <a:endParaRPr lang="en-US" altLang="zh-CN" sz="20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1 2 3</a:t>
            </a:r>
            <a:endParaRPr lang="en-US" altLang="zh-CN" sz="20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1 2</a:t>
            </a:r>
            <a:endParaRPr lang="en-US" altLang="zh-CN" sz="20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0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7" y="-68377"/>
            <a:ext cx="10441859" cy="799899"/>
            <a:chOff x="875067" y="-16942"/>
            <a:chExt cx="10441859" cy="799899"/>
          </a:xfrm>
        </p:grpSpPr>
        <p:sp>
          <p:nvSpPr>
            <p:cNvPr id="4" name="矩形 3"/>
            <p:cNvSpPr/>
            <p:nvPr/>
          </p:nvSpPr>
          <p:spPr>
            <a:xfrm>
              <a:off x="875067" y="35705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平行四边形图案</a:t>
              </a:r>
              <a:endParaRPr lang="zh-CN" altLang="en-US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66" y="731522"/>
            <a:ext cx="10441859" cy="58887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的值，输出一个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行、每行共有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个星号的平行四边形图案。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只有一行共有两个正整数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:m n   ( 1 &lt;= m , n &lt;= 10 )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一个由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"*"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号组成的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行、每行共有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个星号的平行四边形图案，两个星号之间用一个空格隔开 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注意：第一行的第一个星号在第一个位置上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4 5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*****</a:t>
            </a:r>
            <a:endParaRPr lang="en-US" altLang="zh-CN" sz="20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*****</a:t>
            </a:r>
            <a:endParaRPr lang="en-US" altLang="zh-CN" sz="20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*****</a:t>
            </a:r>
            <a:endParaRPr lang="en-US" altLang="zh-CN" sz="20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*****</a:t>
            </a:r>
            <a:endParaRPr lang="en-US" altLang="zh-CN" sz="20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1844354" y="747252"/>
            <a:ext cx="6750528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++.h&gt;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n,m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&gt;&gt;n&gt;&gt;m;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=1;i&lt;=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n;i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//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代表行  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空格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星号 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//1.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空格数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i-1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个 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j=1;j&lt;=i-1;j++)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//2.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星号数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m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个 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j=1;j&lt;=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m;j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"*"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 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 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0;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7" y="-68377"/>
            <a:ext cx="10441859" cy="799899"/>
            <a:chOff x="875067" y="-16942"/>
            <a:chExt cx="10441859" cy="799899"/>
          </a:xfrm>
        </p:grpSpPr>
        <p:sp>
          <p:nvSpPr>
            <p:cNvPr id="4" name="矩形 3"/>
            <p:cNvSpPr/>
            <p:nvPr/>
          </p:nvSpPr>
          <p:spPr>
            <a:xfrm>
              <a:off x="875067" y="35705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等腰三角形</a:t>
              </a:r>
              <a:endParaRPr lang="zh-CN" altLang="en-US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67" y="731522"/>
            <a:ext cx="10441859" cy="45935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输入一个奇数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，输出高为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的由*组成的等腰三角形。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只有一行一个奇数。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*组成的等腰三角形。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3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chemeClr val="bg2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*</a:t>
            </a:r>
            <a:endParaRPr lang="en-US" altLang="zh-CN" sz="2000" b="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***</a:t>
            </a:r>
            <a:endParaRPr lang="en-US" altLang="zh-CN" sz="2000" b="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*****</a:t>
            </a:r>
            <a:endParaRPr lang="en-US" altLang="zh-CN" sz="2000" b="1" dirty="0">
              <a:solidFill>
                <a:schemeClr val="bg2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84803" y="2613154"/>
            <a:ext cx="32941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输入样例：</a:t>
            </a:r>
            <a:endParaRPr lang="zh-CN" altLang="en-US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    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5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输出样例：</a:t>
            </a:r>
            <a:endParaRPr lang="zh-CN" altLang="en-US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    *</a:t>
            </a:r>
            <a:endParaRPr lang="zh-CN" altLang="en-US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   ***</a:t>
            </a:r>
            <a:endParaRPr lang="zh-CN" altLang="en-US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  *****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 *******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*********</a:t>
            </a:r>
            <a:endParaRPr lang="zh-CN" altLang="en-US" sz="20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875070" y="747252"/>
            <a:ext cx="4815867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++.h&gt;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&gt;&gt;n;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=1;i&lt;=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n;i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//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代表行  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空格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星号 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//1.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空格数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n-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个 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j=1;j&lt;=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n-i;j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//2.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星号数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2*i-1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个 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j=1;j&lt;=2*i-1;j++)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"*"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 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90937" y="740661"/>
            <a:ext cx="4815867" cy="5632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=n-1;i&gt;=1;i--)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//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代表行  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空格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星号 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//1.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空格数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n-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个 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j=1;j&lt;=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n-i;j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        //2.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星号数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2*i-1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个 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j=1;j&lt;=2*i-1;j++)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"*"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 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0;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学习目标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4230538" y="1338638"/>
            <a:ext cx="5423123" cy="325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002060"/>
                </a:solidFill>
              </a:rPr>
              <a:t>循环嵌套</a:t>
            </a:r>
            <a:endParaRPr lang="en-US" altLang="zh-CN" sz="3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002060"/>
                </a:solidFill>
              </a:rPr>
              <a:t>行列输出</a:t>
            </a:r>
            <a:endParaRPr lang="en-US" altLang="zh-CN" sz="36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002060"/>
                </a:solidFill>
              </a:rPr>
              <a:t>字符图案输出</a:t>
            </a:r>
            <a:endParaRPr lang="en-US" altLang="zh-CN" sz="3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7" y="-68377"/>
            <a:ext cx="10441859" cy="799899"/>
            <a:chOff x="875067" y="-16942"/>
            <a:chExt cx="10441859" cy="799899"/>
          </a:xfrm>
        </p:grpSpPr>
        <p:sp>
          <p:nvSpPr>
            <p:cNvPr id="4" name="矩形 3"/>
            <p:cNvSpPr/>
            <p:nvPr/>
          </p:nvSpPr>
          <p:spPr>
            <a:xfrm>
              <a:off x="875067" y="35705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数字三角形图案</a:t>
              </a:r>
              <a:endParaRPr lang="zh-CN" altLang="en-US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66" y="760321"/>
            <a:ext cx="10441859" cy="53373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的值，输出一个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层的数字三角行图案。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只有一行且只有一个正整数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: n  ( 1 &lt;= n &lt;= 9 )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一个由数字组成的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层的数字三角行图案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5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1</a:t>
            </a:r>
            <a:endParaRPr lang="en-US" altLang="zh-CN" sz="2000" b="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121</a:t>
            </a:r>
            <a:endParaRPr lang="en-US" altLang="zh-CN" sz="2000" b="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12321</a:t>
            </a:r>
            <a:endParaRPr lang="en-US" altLang="zh-CN" sz="2000" b="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1234321</a:t>
            </a:r>
            <a:endParaRPr lang="en-US" altLang="zh-CN" sz="2000" b="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zh-CN" sz="2000" b="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123454321</a:t>
            </a:r>
            <a:endParaRPr lang="en-US" altLang="zh-CN" sz="2000" b="1" dirty="0">
              <a:solidFill>
                <a:schemeClr val="bg2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参考代码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1844354" y="747252"/>
            <a:ext cx="6750528" cy="5078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++.h&gt;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n;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&gt;&gt;n;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=1;i&lt;=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n;i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 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循环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n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JetBrains Mono" panose="02000009000000000000" pitchFamily="49" charset="0"/>
              </a:rPr>
              <a:t>次 </a:t>
            </a:r>
            <a:endParaRPr lang="zh-CN" altLang="en-US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j=1;j&lt;=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n-i;j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 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j=1;j&lt;=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i;j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++)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&lt;&lt;j;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j=i-1;j&gt;=1;j--)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&lt;&lt;j;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       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0;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49162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/>
                <a:t>蒸汽创客</a:t>
              </a:r>
              <a:r>
                <a:rPr lang="en-US" altLang="zh-CN" sz="3200" b="1"/>
                <a:t>·Steamleader</a:t>
              </a:r>
              <a:endParaRPr lang="zh-CN" altLang="en-US" sz="3200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156153" y="2330245"/>
            <a:ext cx="5879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知识要点</a:t>
            </a:r>
            <a:endParaRPr lang="en-US" altLang="zh-CN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循环嵌套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52" y="1083025"/>
            <a:ext cx="66040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523252" y="4074560"/>
            <a:ext cx="9793677" cy="1462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定义：一个循环体中又包含另一个完整的循环或多个循环结构，称为循环的嵌套。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循环嵌套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grpSp>
        <p:nvGrpSpPr>
          <p:cNvPr id="10" name="Group 25"/>
          <p:cNvGrpSpPr/>
          <p:nvPr/>
        </p:nvGrpSpPr>
        <p:grpSpPr bwMode="auto">
          <a:xfrm>
            <a:off x="1870492" y="1159866"/>
            <a:ext cx="8015262" cy="4686577"/>
            <a:chOff x="-3" y="-3"/>
            <a:chExt cx="4930" cy="3112"/>
          </a:xfrm>
        </p:grpSpPr>
        <p:grpSp>
          <p:nvGrpSpPr>
            <p:cNvPr id="12" name="Group 23"/>
            <p:cNvGrpSpPr/>
            <p:nvPr/>
          </p:nvGrpSpPr>
          <p:grpSpPr bwMode="auto">
            <a:xfrm>
              <a:off x="0" y="0"/>
              <a:ext cx="4924" cy="3106"/>
              <a:chOff x="0" y="0"/>
              <a:chExt cx="4924" cy="3106"/>
            </a:xfrm>
          </p:grpSpPr>
          <p:grpSp>
            <p:nvGrpSpPr>
              <p:cNvPr id="15" name="Group 12"/>
              <p:cNvGrpSpPr/>
              <p:nvPr/>
            </p:nvGrpSpPr>
            <p:grpSpPr bwMode="auto">
              <a:xfrm>
                <a:off x="0" y="0"/>
                <a:ext cx="1752" cy="1438"/>
                <a:chOff x="0" y="0"/>
                <a:chExt cx="1752" cy="1438"/>
              </a:xfrm>
            </p:grpSpPr>
            <p:sp>
              <p:nvSpPr>
                <p:cNvPr id="31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66" cy="1438"/>
                </a:xfrm>
                <a:prstGeom prst="rect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while ( )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{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…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while ( )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{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…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endParaRPr lang="en-US" altLang="zh-CN" sz="24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2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52" cy="1438"/>
                </a:xfrm>
                <a:prstGeom prst="rect">
                  <a:avLst/>
                </a:prstGeom>
                <a:noFill/>
                <a:ln w="7">
                  <a:solidFill>
                    <a:schemeClr val="tx2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6" name="Group 14"/>
              <p:cNvGrpSpPr/>
              <p:nvPr/>
            </p:nvGrpSpPr>
            <p:grpSpPr bwMode="auto">
              <a:xfrm>
                <a:off x="1752" y="0"/>
                <a:ext cx="1766" cy="1438"/>
                <a:chOff x="1752" y="0"/>
                <a:chExt cx="1766" cy="1438"/>
              </a:xfrm>
            </p:grpSpPr>
            <p:sp>
              <p:nvSpPr>
                <p:cNvPr id="29" name="Rectangle 6"/>
                <p:cNvSpPr>
                  <a:spLocks noChangeArrowheads="1"/>
                </p:cNvSpPr>
                <p:nvPr/>
              </p:nvSpPr>
              <p:spPr bwMode="auto">
                <a:xfrm>
                  <a:off x="1795" y="0"/>
                  <a:ext cx="1680" cy="1438"/>
                </a:xfrm>
                <a:prstGeom prst="rect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do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{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…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do{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…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while ( );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} while ( );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endParaRPr lang="en-US" altLang="zh-CN" sz="24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0" name="Rectangle 13"/>
                <p:cNvSpPr>
                  <a:spLocks noChangeArrowheads="1"/>
                </p:cNvSpPr>
                <p:nvPr/>
              </p:nvSpPr>
              <p:spPr bwMode="auto">
                <a:xfrm>
                  <a:off x="1752" y="0"/>
                  <a:ext cx="1766" cy="1438"/>
                </a:xfrm>
                <a:prstGeom prst="rect">
                  <a:avLst/>
                </a:prstGeom>
                <a:noFill/>
                <a:ln w="7">
                  <a:solidFill>
                    <a:schemeClr val="tx2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 bwMode="auto">
              <a:xfrm>
                <a:off x="3518" y="0"/>
                <a:ext cx="1406" cy="1438"/>
                <a:chOff x="3518" y="0"/>
                <a:chExt cx="1406" cy="1438"/>
              </a:xfrm>
            </p:grpSpPr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561" y="0"/>
                  <a:ext cx="1320" cy="1438"/>
                </a:xfrm>
                <a:prstGeom prst="rect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for ( ; ;  )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{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…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for ( ; ; )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{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…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endParaRPr lang="en-US" altLang="zh-CN" sz="24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8" name="Rectangle 15"/>
                <p:cNvSpPr>
                  <a:spLocks noChangeArrowheads="1"/>
                </p:cNvSpPr>
                <p:nvPr/>
              </p:nvSpPr>
              <p:spPr bwMode="auto">
                <a:xfrm>
                  <a:off x="3518" y="0"/>
                  <a:ext cx="1406" cy="1438"/>
                </a:xfrm>
                <a:prstGeom prst="rect">
                  <a:avLst/>
                </a:prstGeom>
                <a:noFill/>
                <a:ln w="7">
                  <a:solidFill>
                    <a:schemeClr val="tx2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8" name="Group 18"/>
              <p:cNvGrpSpPr/>
              <p:nvPr/>
            </p:nvGrpSpPr>
            <p:grpSpPr bwMode="auto">
              <a:xfrm>
                <a:off x="0" y="1438"/>
                <a:ext cx="1752" cy="1668"/>
                <a:chOff x="0" y="1438"/>
                <a:chExt cx="1752" cy="1668"/>
              </a:xfrm>
            </p:grpSpPr>
            <p:sp>
              <p:nvSpPr>
                <p:cNvPr id="25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1438"/>
                  <a:ext cx="1666" cy="1668"/>
                </a:xfrm>
                <a:prstGeom prst="rect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while ( )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{ 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…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do {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…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while ( );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…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endParaRPr lang="en-US" altLang="zh-CN" sz="24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6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1438"/>
                  <a:ext cx="1752" cy="1668"/>
                </a:xfrm>
                <a:prstGeom prst="rect">
                  <a:avLst/>
                </a:prstGeom>
                <a:noFill/>
                <a:ln w="7">
                  <a:solidFill>
                    <a:schemeClr val="tx2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9" name="Group 20"/>
              <p:cNvGrpSpPr/>
              <p:nvPr/>
            </p:nvGrpSpPr>
            <p:grpSpPr bwMode="auto">
              <a:xfrm>
                <a:off x="1752" y="1438"/>
                <a:ext cx="1766" cy="1668"/>
                <a:chOff x="1752" y="1438"/>
                <a:chExt cx="1766" cy="1668"/>
              </a:xfrm>
            </p:grpSpPr>
            <p:sp>
              <p:nvSpPr>
                <p:cNvPr id="23" name="Rectangle 9"/>
                <p:cNvSpPr>
                  <a:spLocks noChangeArrowheads="1"/>
                </p:cNvSpPr>
                <p:nvPr/>
              </p:nvSpPr>
              <p:spPr bwMode="auto">
                <a:xfrm>
                  <a:off x="1795" y="1438"/>
                  <a:ext cx="1680" cy="1668"/>
                </a:xfrm>
                <a:prstGeom prst="rect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for ( ;  ; )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{ 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…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while ( )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{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…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…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endParaRPr lang="en-US" altLang="zh-CN" sz="24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4" name="Rectangle 19"/>
                <p:cNvSpPr>
                  <a:spLocks noChangeArrowheads="1"/>
                </p:cNvSpPr>
                <p:nvPr/>
              </p:nvSpPr>
              <p:spPr bwMode="auto">
                <a:xfrm>
                  <a:off x="1752" y="1438"/>
                  <a:ext cx="1766" cy="1668"/>
                </a:xfrm>
                <a:prstGeom prst="rect">
                  <a:avLst/>
                </a:prstGeom>
                <a:noFill/>
                <a:ln w="7">
                  <a:solidFill>
                    <a:schemeClr val="tx2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20" name="Group 22"/>
              <p:cNvGrpSpPr/>
              <p:nvPr/>
            </p:nvGrpSpPr>
            <p:grpSpPr bwMode="auto">
              <a:xfrm>
                <a:off x="3518" y="1438"/>
                <a:ext cx="1406" cy="1668"/>
                <a:chOff x="3518" y="1438"/>
                <a:chExt cx="1406" cy="1668"/>
              </a:xfrm>
            </p:grpSpPr>
            <p:sp>
              <p:nvSpPr>
                <p:cNvPr id="21" name="Rectangle 10"/>
                <p:cNvSpPr>
                  <a:spLocks noChangeArrowheads="1"/>
                </p:cNvSpPr>
                <p:nvPr/>
              </p:nvSpPr>
              <p:spPr bwMode="auto">
                <a:xfrm>
                  <a:off x="3561" y="1438"/>
                  <a:ext cx="1320" cy="1668"/>
                </a:xfrm>
                <a:prstGeom prst="rect">
                  <a:avLst/>
                </a:prstGeom>
                <a:noFill/>
                <a:ln w="9525">
                  <a:solidFill>
                    <a:schemeClr val="tx2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do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{ 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…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for(; ;)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{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…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}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 </a:t>
                  </a:r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</a:rPr>
                    <a:t>…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r>
                    <a:rPr lang="en-US" altLang="zh-CN" sz="2400" b="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} while ( );</a:t>
                  </a:r>
                  <a:endParaRPr lang="en-US" altLang="zh-CN" sz="2400" b="1" dirty="0">
                    <a:solidFill>
                      <a:srgbClr val="002060"/>
                    </a:solidFill>
                  </a:endParaRPr>
                </a:p>
                <a:p>
                  <a:pPr algn="just" eaLnBrk="0" hangingPunct="0"/>
                  <a:endParaRPr lang="en-US" altLang="zh-CN" sz="24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2" name="Rectangle 21"/>
                <p:cNvSpPr>
                  <a:spLocks noChangeArrowheads="1"/>
                </p:cNvSpPr>
                <p:nvPr/>
              </p:nvSpPr>
              <p:spPr bwMode="auto">
                <a:xfrm>
                  <a:off x="3518" y="1438"/>
                  <a:ext cx="1406" cy="1668"/>
                </a:xfrm>
                <a:prstGeom prst="rect">
                  <a:avLst/>
                </a:prstGeom>
                <a:noFill/>
                <a:ln w="7">
                  <a:solidFill>
                    <a:schemeClr val="tx2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solidFill>
                      <a:srgbClr val="002060"/>
                    </a:solidFill>
                  </a:endParaRPr>
                </a:p>
              </p:txBody>
            </p:sp>
          </p:grpSp>
        </p:grp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-3" y="-3"/>
              <a:ext cx="4930" cy="3112"/>
            </a:xfrm>
            <a:prstGeom prst="rect">
              <a:avLst/>
            </a:prstGeom>
            <a:noFill/>
            <a:ln w="11112">
              <a:solidFill>
                <a:schemeClr val="tx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0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程序阅读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870492" y="1011557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7604448" y="3010161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75070" y="794168"/>
            <a:ext cx="4382730" cy="4801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&lt;bits/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++.h&gt;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std;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main()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j;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=1;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&lt;=3; ++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(j=1; j&lt;=4; ++j)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{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"□"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}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}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0;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87" y="2028013"/>
            <a:ext cx="6067425" cy="2333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67" y="-68377"/>
            <a:ext cx="10441859" cy="799899"/>
            <a:chOff x="875067" y="-16942"/>
            <a:chExt cx="10441859" cy="799899"/>
          </a:xfrm>
        </p:grpSpPr>
        <p:sp>
          <p:nvSpPr>
            <p:cNvPr id="4" name="矩形 3"/>
            <p:cNvSpPr/>
            <p:nvPr/>
          </p:nvSpPr>
          <p:spPr>
            <a:xfrm>
              <a:off x="875067" y="35705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输出矩形</a:t>
              </a:r>
              <a:endParaRPr lang="zh-CN" altLang="en-US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5067" y="731522"/>
            <a:ext cx="10441859" cy="437042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题目描述：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 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和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，输出一个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n 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行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m 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列的“*”矩形图案。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输入格式: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一行两个正整数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和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m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，中间用一个空格隔开，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1≤n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、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m≤100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</a:rPr>
              <a:t>输出格式</a:t>
            </a:r>
            <a:r>
              <a:rPr lang="en-US" altLang="zh-CN" sz="2000" b="1" dirty="0">
                <a:solidFill>
                  <a:srgbClr val="002060"/>
                </a:solidFill>
                <a:latin typeface="+mj-ea"/>
                <a:ea typeface="+mj-ea"/>
              </a:rPr>
              <a:t>: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输出一个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行 </a:t>
            </a: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m </a:t>
            </a:r>
            <a:r>
              <a:rPr lang="zh-CN" altLang="en-US" sz="2000" dirty="0">
                <a:solidFill>
                  <a:srgbClr val="002060"/>
                </a:solidFill>
                <a:latin typeface="+mj-ea"/>
                <a:ea typeface="+mj-ea"/>
              </a:rPr>
              <a:t>列的“*”矩形图案。</a:t>
            </a:r>
            <a:endParaRPr lang="zh-CN" altLang="en-US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输入样例：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3 4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输出样例：</a:t>
            </a:r>
            <a:endParaRPr lang="en-US" altLang="zh-CN" sz="2000" b="1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****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****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j-ea"/>
                <a:ea typeface="+mj-ea"/>
              </a:rPr>
              <a:t>****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zh-CN" altLang="en-US" sz="2000" dirty="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2060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5070" y="-22993"/>
            <a:ext cx="10441859" cy="747252"/>
            <a:chOff x="875070" y="-49162"/>
            <a:chExt cx="10441859" cy="747252"/>
          </a:xfrm>
        </p:grpSpPr>
        <p:sp>
          <p:nvSpPr>
            <p:cNvPr id="4" name="矩形 3"/>
            <p:cNvSpPr/>
            <p:nvPr/>
          </p:nvSpPr>
          <p:spPr>
            <a:xfrm>
              <a:off x="875070" y="-49162"/>
              <a:ext cx="10441859" cy="747252"/>
            </a:xfrm>
            <a:prstGeom prst="rect">
              <a:avLst/>
            </a:prstGeom>
            <a:solidFill>
              <a:srgbClr val="FFC000"/>
            </a:solidFill>
            <a:effectLst>
              <a:glow>
                <a:srgbClr val="FFC000">
                  <a:alpha val="4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3200" b="1" dirty="0"/>
                <a:t>过程分析</a:t>
              </a:r>
              <a:r>
                <a:rPr lang="en-US" altLang="zh-CN" sz="3200" b="1" dirty="0"/>
                <a:t>-</a:t>
              </a:r>
              <a:r>
                <a:rPr lang="zh-CN" altLang="en-US" sz="3200" b="1" dirty="0"/>
                <a:t>行列输出</a:t>
              </a:r>
              <a:endParaRPr lang="en-US" altLang="zh-CN" sz="32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58154" y="-16942"/>
              <a:ext cx="737680" cy="682811"/>
            </a:xfrm>
            <a:prstGeom prst="rect">
              <a:avLst/>
            </a:prstGeom>
          </p:spPr>
        </p:pic>
      </p:grp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13648" y="855613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7604448" y="3928520"/>
            <a:ext cx="42542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CN" sz="2400" b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20925" y="747252"/>
            <a:ext cx="33666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第一步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zh-CN" altLang="en-US" sz="3200" dirty="0">
                <a:solidFill>
                  <a:srgbClr val="002060"/>
                </a:solidFill>
              </a:rPr>
              <a:t>打印一行： ****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83515" y="756479"/>
            <a:ext cx="52034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for(</a:t>
            </a:r>
            <a:r>
              <a:rPr lang="en-US" altLang="zh-CN" sz="2400" dirty="0" err="1">
                <a:solidFill>
                  <a:srgbClr val="002060"/>
                </a:solidFill>
              </a:rPr>
              <a:t>int</a:t>
            </a:r>
            <a:r>
              <a:rPr lang="en-US" altLang="zh-CN" sz="2400" dirty="0">
                <a:solidFill>
                  <a:srgbClr val="002060"/>
                </a:solidFill>
              </a:rPr>
              <a:t> j=1;j&lt;=</a:t>
            </a:r>
            <a:r>
              <a:rPr lang="en-US" altLang="zh-CN" sz="2400" dirty="0" err="1">
                <a:solidFill>
                  <a:srgbClr val="002060"/>
                </a:solidFill>
              </a:rPr>
              <a:t>m;j</a:t>
            </a:r>
            <a:r>
              <a:rPr lang="en-US" altLang="zh-CN" sz="2400" dirty="0">
                <a:solidFill>
                  <a:srgbClr val="002060"/>
                </a:solidFill>
              </a:rPr>
              <a:t>++)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{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	</a:t>
            </a:r>
            <a:r>
              <a:rPr lang="en-US" altLang="zh-CN" sz="2400" dirty="0" err="1">
                <a:solidFill>
                  <a:srgbClr val="002060"/>
                </a:solidFill>
              </a:rPr>
              <a:t>cout</a:t>
            </a:r>
            <a:r>
              <a:rPr lang="en-US" altLang="zh-CN" sz="2400" dirty="0">
                <a:solidFill>
                  <a:srgbClr val="002060"/>
                </a:solidFill>
              </a:rPr>
              <a:t>&lt;&lt;“*”;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}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 rot="16200000">
            <a:off x="3828457" y="1343304"/>
            <a:ext cx="381962" cy="89225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633289" y="1980415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</a:t>
            </a:r>
            <a:r>
              <a:rPr lang="zh-CN" altLang="en-US" sz="2400" dirty="0">
                <a:solidFill>
                  <a:srgbClr val="FF0000"/>
                </a:solidFill>
              </a:rPr>
              <a:t>个*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20925" y="3386849"/>
            <a:ext cx="3575018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第二步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zh-CN" altLang="en-US" sz="3200" dirty="0">
                <a:solidFill>
                  <a:srgbClr val="002060"/>
                </a:solidFill>
              </a:rPr>
              <a:t>打印多行： ****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zh-CN" altLang="en-US" sz="3200" dirty="0">
                <a:solidFill>
                  <a:srgbClr val="002060"/>
                </a:solidFill>
              </a:rPr>
              <a:t>穷举行    </a:t>
            </a:r>
            <a:r>
              <a:rPr lang="zh-CN" altLang="en-US" sz="2000" dirty="0">
                <a:solidFill>
                  <a:srgbClr val="002060"/>
                </a:solidFill>
              </a:rPr>
              <a:t> </a:t>
            </a:r>
            <a:r>
              <a:rPr lang="zh-CN" altLang="en-US" sz="3200" dirty="0">
                <a:solidFill>
                  <a:srgbClr val="002060"/>
                </a:solidFill>
              </a:rPr>
              <a:t>****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zh-CN" altLang="en-US" sz="3200" dirty="0">
                <a:solidFill>
                  <a:srgbClr val="002060"/>
                </a:solidFill>
              </a:rPr>
              <a:t>          **** 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22" name="左大括号 21"/>
          <p:cNvSpPr/>
          <p:nvPr/>
        </p:nvSpPr>
        <p:spPr>
          <a:xfrm rot="10800000">
            <a:off x="4587552" y="4015711"/>
            <a:ext cx="307130" cy="11521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75583" y="4420762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行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37944" y="3429000"/>
            <a:ext cx="64502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for(int </a:t>
            </a:r>
            <a:r>
              <a:rPr lang="en-US" altLang="zh-CN" sz="2400" dirty="0" err="1">
                <a:solidFill>
                  <a:srgbClr val="002060"/>
                </a:solidFill>
              </a:rPr>
              <a:t>i</a:t>
            </a:r>
            <a:r>
              <a:rPr lang="en-US" altLang="zh-CN" sz="2400" dirty="0">
                <a:solidFill>
                  <a:srgbClr val="002060"/>
                </a:solidFill>
              </a:rPr>
              <a:t>=1;i&lt;=</a:t>
            </a:r>
            <a:r>
              <a:rPr lang="en-US" altLang="zh-CN" sz="2400" dirty="0" err="1">
                <a:solidFill>
                  <a:srgbClr val="002060"/>
                </a:solidFill>
              </a:rPr>
              <a:t>n;i</a:t>
            </a:r>
            <a:r>
              <a:rPr lang="en-US" altLang="zh-CN" sz="2400" dirty="0">
                <a:solidFill>
                  <a:srgbClr val="002060"/>
                </a:solidFill>
              </a:rPr>
              <a:t>++)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{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	</a:t>
            </a:r>
            <a:r>
              <a:rPr lang="zh-CN" altLang="en-US" sz="2400" dirty="0">
                <a:solidFill>
                  <a:srgbClr val="002060"/>
                </a:solidFill>
              </a:rPr>
              <a:t>执行第一步打印一行</a:t>
            </a:r>
            <a:r>
              <a:rPr lang="en-US" altLang="zh-CN" sz="2400" dirty="0">
                <a:solidFill>
                  <a:srgbClr val="002060"/>
                </a:solidFill>
              </a:rPr>
              <a:t>”*****”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              </a:t>
            </a:r>
            <a:r>
              <a:rPr lang="zh-CN" altLang="en-US" sz="2400" dirty="0">
                <a:solidFill>
                  <a:srgbClr val="002060"/>
                </a:solidFill>
              </a:rPr>
              <a:t>换行</a:t>
            </a:r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}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200000"/>
          </a:lnSpc>
          <a:defRPr sz="3600" b="1" smtClean="0">
            <a:solidFill>
              <a:srgbClr val="002060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5337</Words>
  <Application>WWO_base_provider_20210929220102-c9fcf70066</Application>
  <PresentationFormat>宽屏</PresentationFormat>
  <Paragraphs>610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宋体</vt:lpstr>
      <vt:lpstr>Wingdings</vt:lpstr>
      <vt:lpstr>Trebuchet MS</vt:lpstr>
      <vt:lpstr>JetBrains Mono ExtraBold</vt:lpstr>
      <vt:lpstr>Courier New</vt:lpstr>
      <vt:lpstr>JetBrains Mono Medium</vt:lpstr>
      <vt:lpstr>Kingsoft Confetti</vt:lpstr>
      <vt:lpstr>Times New Roman</vt:lpstr>
      <vt:lpstr>汉仪书宋二KW</vt:lpstr>
      <vt:lpstr>JetBrains Mono</vt:lpstr>
      <vt:lpstr>黑体</vt:lpstr>
      <vt:lpstr>汉仪中黑KW</vt:lpstr>
      <vt:lpstr>微软雅黑</vt:lpstr>
      <vt:lpstr>汉仪旗黑KW 55S</vt:lpstr>
      <vt:lpstr>Consolas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liolau</dc:creator>
  <cp:lastModifiedBy>洋</cp:lastModifiedBy>
  <dcterms:created xsi:type="dcterms:W3CDTF">2022-07-20T01:47:30Z</dcterms:created>
  <dcterms:modified xsi:type="dcterms:W3CDTF">2022-07-20T01:47:30Z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72DB0CBBA3424477B3997E3FC869B96E</vt:lpwstr>
  </property>
  <property fmtid="{D5CDD505-2E9C-101B-9397-08002B2CF9AE}" pid="3" name="KSOProductBuildVer">
    <vt:lpwstr>2052-0.0.0.0</vt:lpwstr>
  </property>
</Properties>
</file>