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7" r:id="rId4"/>
    <p:sldId id="258" r:id="rId5"/>
    <p:sldId id="418" r:id="rId6"/>
    <p:sldId id="394" r:id="rId7"/>
    <p:sldId id="508" r:id="rId8"/>
    <p:sldId id="469" r:id="rId9"/>
    <p:sldId id="491" r:id="rId10"/>
    <p:sldId id="507" r:id="rId11"/>
    <p:sldId id="509" r:id="rId12"/>
    <p:sldId id="515" r:id="rId13"/>
    <p:sldId id="510" r:id="rId14"/>
    <p:sldId id="512" r:id="rId15"/>
    <p:sldId id="514" r:id="rId16"/>
    <p:sldId id="513" r:id="rId17"/>
    <p:sldId id="511" r:id="rId18"/>
    <p:sldId id="516" r:id="rId19"/>
    <p:sldId id="518" r:id="rId20"/>
    <p:sldId id="517" r:id="rId21"/>
    <p:sldId id="521" r:id="rId22"/>
    <p:sldId id="519" r:id="rId23"/>
    <p:sldId id="520" r:id="rId24"/>
    <p:sldId id="522" r:id="rId25"/>
    <p:sldId id="523" r:id="rId26"/>
    <p:sldId id="466" r:id="rId27"/>
    <p:sldId id="467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75218" y="960197"/>
            <a:ext cx="6750528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i,n;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//i=1,2,3...n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s=s+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cout&lt;&lt;fixed&lt;&lt;setprecision(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)&lt;&lt;s&lt;&lt;endl;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96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计算分数加减法表达式的值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7" y="678875"/>
                <a:ext cx="10441859" cy="58042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编写程序，输入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的值，求</a:t>
                </a:r>
                <a14:m>
                  <m:oMath xmlns:m="http://schemas.openxmlformats.org/officeDocument/2006/math">
                    <m:r>
                      <a:rPr lang="zh-CN" altLang="en-US" sz="28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1</m:t>
                    </m:r>
                    <m:r>
                      <a:rPr lang="zh-CN" altLang="en-US" sz="28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zh-CN" altLang="en-US" sz="28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zh-CN" altLang="en-US" sz="28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zh-CN" altLang="en-US" sz="28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zh-CN" altLang="en-US" sz="28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6</m:t>
                        </m:r>
                      </m:den>
                    </m:f>
                    <m:r>
                      <a:rPr lang="zh-CN" altLang="en-US" sz="28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zh-CN" altLang="en-US" sz="28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8</m:t>
                        </m:r>
                      </m:den>
                    </m:f>
                    <m:r>
                      <a:rPr lang="zh-CN" altLang="en-US" sz="28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+⋯+</m:t>
                    </m:r>
                    <m:sSup>
                      <m:sSupPr>
                        <m:ctrlP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80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  <a:sym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(</m:t>
                        </m:r>
                        <m: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sz="2800">
                    <a:solidFill>
                      <a:srgbClr val="002060"/>
                    </a:solidFill>
                    <a:sym typeface="Arial" panose="020B0604020202020204" pitchFamily="34" charset="0"/>
                  </a:rPr>
                  <a:t> </a:t>
                </a:r>
                <a:r>
                  <a:rPr lang="en-US" altLang="zh-CN" sz="2800">
                    <a:solidFill>
                      <a:srgbClr val="002060"/>
                    </a:solidFill>
                    <a:sym typeface="Arial" panose="020B0604020202020204" pitchFamily="34" charset="0"/>
                  </a:rPr>
                  <a:t>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的值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输入一个正整数：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1≤</m:t>
                        </m:r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zh-CN" sz="24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≤1000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</a:rPr>
                  <a:t>。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一个实数，为表达式的值，保留到小数点后四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位。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宋体" pitchFamily="2" charset="-122"/>
                  </a:rPr>
                  <a:t>0.5000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18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7" y="678875"/>
                <a:ext cx="10441859" cy="5804218"/>
              </a:xfrm>
              <a:prstGeom prst="rect">
                <a:avLst/>
              </a:prstGeom>
              <a:blipFill>
                <a:blip r:embed="rId3"/>
                <a:stretch>
                  <a:fillRect l="-643" t="-1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C9217B61-EB27-DF62-0709-ED9DAE7453F8}"/>
              </a:ext>
            </a:extLst>
          </p:cNvPr>
          <p:cNvSpPr txBox="1"/>
          <p:nvPr/>
        </p:nvSpPr>
        <p:spPr>
          <a:xfrm>
            <a:off x="2652229" y="3196490"/>
            <a:ext cx="17331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0.8333</a:t>
            </a:r>
          </a:p>
        </p:txBody>
      </p:sp>
    </p:spTree>
    <p:extLst>
      <p:ext uri="{BB962C8B-B14F-4D97-AF65-F5344CB8AC3E}">
        <p14:creationId xmlns:p14="http://schemas.microsoft.com/office/powerpoint/2010/main" val="352797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75218" y="715031"/>
            <a:ext cx="6750528" cy="5909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i,n;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//i=1,2,3...n   n</a:t>
            </a:r>
            <a:r>
              <a:rPr lang="zh-CN" altLang="en-US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</a:t>
            </a:r>
            <a:endParaRPr lang="zh-CN" altLang="en-US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(i%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</a:t>
            </a:r>
            <a:r>
              <a:rPr lang="zh-CN" altLang="en-US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偶数 </a:t>
            </a:r>
            <a:endParaRPr lang="zh-CN" altLang="en-US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s=s-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/i;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//</a:t>
            </a:r>
            <a:r>
              <a:rPr lang="zh-CN" altLang="en-US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奇数 </a:t>
            </a:r>
            <a:endParaRPr lang="zh-CN" altLang="en-US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s=s+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/i;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cout&lt;&lt;fixed&lt;&lt;setprecision(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)&lt;&lt;s&lt;&lt;endl;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303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题目解析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824" y="964904"/>
            <a:ext cx="90993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8B0317-BC48-A691-459A-D95311DFA3DE}"/>
                  </a:ext>
                </a:extLst>
              </p:cNvPr>
              <p:cNvSpPr txBox="1"/>
              <p:nvPr/>
            </p:nvSpPr>
            <p:spPr>
              <a:xfrm>
                <a:off x="1840787" y="964904"/>
                <a:ext cx="8847429" cy="1625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solidFill>
                      <a:srgbClr val="002060"/>
                    </a:solidFill>
                    <a:ea typeface="+mj-ea"/>
                    <a:sym typeface="Arial" panose="020B0604020202020204" pitchFamily="34" charset="0"/>
                  </a:rPr>
                  <a:t>方</a:t>
                </a:r>
                <a:r>
                  <a:rPr lang="zh-CN" altLang="en-US">
                    <a:solidFill>
                      <a:srgbClr val="002060"/>
                    </a:solidFill>
                    <a:ea typeface="+mj-ea"/>
                    <a:sym typeface="Arial" panose="020B0604020202020204" pitchFamily="34" charset="0"/>
                  </a:rPr>
                  <a:t>法</a:t>
                </a:r>
                <a:r>
                  <a:rPr lang="en-US" altLang="zh-CN">
                    <a:solidFill>
                      <a:srgbClr val="002060"/>
                    </a:solidFill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>
                    <a:solidFill>
                      <a:srgbClr val="002060"/>
                    </a:solidFill>
                    <a:ea typeface="+mj-ea"/>
                    <a:sym typeface="Arial" panose="020B0604020202020204" pitchFamily="34" charset="0"/>
                  </a:rPr>
                  <a:t>：</a:t>
                </a:r>
              </a:p>
              <a:p>
                <a:r>
                  <a:rPr lang="zh-CN" altLang="en-US" sz="2800">
                    <a:solidFill>
                      <a:srgbClr val="002060"/>
                    </a:solidFill>
                    <a:sym typeface="Arial" panose="020B0604020202020204" pitchFamily="34" charset="0"/>
                  </a:rPr>
                  <a:t> </a:t>
                </a:r>
                <a:r>
                  <a:rPr lang="en-US" altLang="zh-CN" sz="2800">
                    <a:solidFill>
                      <a:srgbClr val="002060"/>
                    </a:solidFill>
                    <a:sym typeface="Arial" panose="020B0604020202020204" pitchFamily="34" charset="0"/>
                  </a:rPr>
                  <a:t>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800" i="1">
                  <a:solidFill>
                    <a:srgbClr val="002060"/>
                  </a:solidFill>
                  <a:latin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r>
                  <a:rPr lang="en-US" altLang="zh-CN" sz="2400">
                    <a:solidFill>
                      <a:srgbClr val="002060"/>
                    </a:solidFill>
                    <a:ea typeface="+mj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5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7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+⋯</m:t>
                        </m:r>
                      </m:e>
                    </m:d>
                    <m:r>
                      <a:rPr lang="zh-CN" alt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6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8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+⋯</m:t>
                        </m:r>
                      </m:e>
                    </m:d>
                  </m:oMath>
                </a14:m>
                <a:endParaRPr lang="en-US" altLang="zh-CN" sz="2800" i="1">
                  <a:solidFill>
                    <a:srgbClr val="002060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8B0317-BC48-A691-459A-D95311DFA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87" y="964904"/>
                <a:ext cx="8847429" cy="1625510"/>
              </a:xfrm>
              <a:prstGeom prst="rect">
                <a:avLst/>
              </a:prstGeom>
              <a:blipFill>
                <a:blip r:embed="rId3"/>
                <a:stretch>
                  <a:fillRect l="-1103" t="-2247" b="-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AE5494-93F2-A730-D094-3EE08350AE11}"/>
                  </a:ext>
                </a:extLst>
              </p:cNvPr>
              <p:cNvSpPr txBox="1"/>
              <p:nvPr/>
            </p:nvSpPr>
            <p:spPr>
              <a:xfrm>
                <a:off x="2074052" y="2945622"/>
                <a:ext cx="4625327" cy="2643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chemeClr val="bg2"/>
                    </a:solidFill>
                  </a:rPr>
                  <a:t>将分数表达式拆分为奇数部分和偶数部分</a:t>
                </a:r>
                <a:endParaRPr lang="en-US" altLang="zh-CN">
                  <a:solidFill>
                    <a:schemeClr val="bg2"/>
                  </a:solidFill>
                </a:endParaRPr>
              </a:p>
              <a:p>
                <a:endParaRPr lang="en-US" altLang="zh-CN" sz="2800">
                  <a:solidFill>
                    <a:schemeClr val="bg2"/>
                  </a:solidFill>
                </a:endParaRPr>
              </a:p>
              <a:p>
                <a:r>
                  <a:rPr lang="en-US" altLang="zh-CN" sz="2800">
                    <a:solidFill>
                      <a:schemeClr val="bg2"/>
                    </a:solidFill>
                  </a:rPr>
                  <a:t>A=</a:t>
                </a:r>
                <a:r>
                  <a:rPr lang="zh-CN" altLang="en-US" sz="2800">
                    <a:solidFill>
                      <a:schemeClr val="bg2"/>
                    </a:solidFill>
                    <a:ea typeface="+mj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5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7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+⋯</m:t>
                        </m:r>
                      </m:e>
                    </m:d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endParaRPr lang="en-US" altLang="zh-CN" sz="2800">
                  <a:solidFill>
                    <a:schemeClr val="bg2"/>
                  </a:solidFill>
                </a:endParaRPr>
              </a:p>
              <a:p>
                <a:r>
                  <a:rPr lang="en-US" altLang="zh-CN" sz="2800">
                    <a:solidFill>
                      <a:schemeClr val="bg2"/>
                    </a:solidFill>
                  </a:rPr>
                  <a:t>B=</a:t>
                </a:r>
                <a:r>
                  <a:rPr lang="zh-CN" altLang="en-US" sz="2800">
                    <a:solidFill>
                      <a:schemeClr val="bg2"/>
                    </a:solidFill>
                    <a:ea typeface="+mj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6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8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+⋯</m:t>
                        </m:r>
                      </m:e>
                    </m:d>
                  </m:oMath>
                </a14:m>
                <a:endParaRPr lang="en-US" altLang="zh-CN">
                  <a:solidFill>
                    <a:schemeClr val="bg2"/>
                  </a:solidFill>
                </a:endParaRPr>
              </a:p>
              <a:p>
                <a:endParaRPr lang="en-US" altLang="zh-CN">
                  <a:solidFill>
                    <a:schemeClr val="bg2"/>
                  </a:solidFill>
                </a:endParaRPr>
              </a:p>
              <a:p>
                <a:r>
                  <a:rPr lang="zh-CN" altLang="en-US">
                    <a:solidFill>
                      <a:schemeClr val="bg2"/>
                    </a:solidFill>
                  </a:rPr>
                  <a:t>分数表达式的值</a:t>
                </a:r>
                <a:r>
                  <a:rPr lang="en-US" altLang="zh-CN">
                    <a:solidFill>
                      <a:srgbClr val="FF0000"/>
                    </a:solidFill>
                  </a:rPr>
                  <a:t>S=A-B</a:t>
                </a:r>
                <a:r>
                  <a:rPr lang="en-US" altLang="zh-CN">
                    <a:solidFill>
                      <a:schemeClr val="bg2"/>
                    </a:solidFill>
                  </a:rPr>
                  <a:t>;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AE5494-93F2-A730-D094-3EE08350A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52" y="2945622"/>
                <a:ext cx="4625327" cy="2643929"/>
              </a:xfrm>
              <a:prstGeom prst="rect">
                <a:avLst/>
              </a:prstGeom>
              <a:blipFill>
                <a:blip r:embed="rId4"/>
                <a:stretch>
                  <a:fillRect l="-2635" t="-1152" b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86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75218" y="715031"/>
            <a:ext cx="6750528" cy="5909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i,n;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,s1=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,s2=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//</a:t>
            </a:r>
            <a:r>
              <a:rPr lang="zh-CN" altLang="en-US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奇数 </a:t>
            </a:r>
            <a:endParaRPr lang="zh-CN" altLang="en-US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;i&lt;=n;i=i+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//i=1,3,5,7...n   n</a:t>
            </a:r>
            <a:r>
              <a:rPr lang="zh-CN" altLang="en-US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</a:t>
            </a:r>
            <a:endParaRPr lang="zh-CN" altLang="en-US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s1=s1+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/i;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//1/1+1/3+1/5+1/7...... 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//</a:t>
            </a:r>
            <a:r>
              <a:rPr lang="zh-CN" altLang="en-US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偶数 </a:t>
            </a:r>
            <a:endParaRPr lang="zh-CN" altLang="en-US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;i&lt;=n;i=i+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//i=2,4,6,7...n   n</a:t>
            </a:r>
            <a:r>
              <a:rPr lang="zh-CN" altLang="en-US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</a:t>
            </a:r>
            <a:endParaRPr lang="zh-CN" altLang="en-US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s2=s2+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/i;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//1/2+1/4+1/6+1/8...... 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s=s1-s2;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cout&lt;&lt;fixed&lt;&lt;setprecision(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)&lt;&lt;s&lt;&lt;endl;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92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题目解析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824" y="964904"/>
            <a:ext cx="90993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8B0317-BC48-A691-459A-D95311DFA3DE}"/>
              </a:ext>
            </a:extLst>
          </p:cNvPr>
          <p:cNvSpPr txBox="1"/>
          <p:nvPr/>
        </p:nvSpPr>
        <p:spPr>
          <a:xfrm>
            <a:off x="1840787" y="964904"/>
            <a:ext cx="884742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2060"/>
                </a:solidFill>
                <a:ea typeface="+mj-ea"/>
                <a:sym typeface="Arial" panose="020B0604020202020204" pitchFamily="34" charset="0"/>
              </a:rPr>
              <a:t>方案二：</a:t>
            </a:r>
          </a:p>
          <a:p>
            <a:endParaRPr lang="en-US" altLang="zh-CN" sz="2400">
              <a:solidFill>
                <a:srgbClr val="002060"/>
              </a:solidFill>
              <a:ea typeface="+mj-ea"/>
              <a:sym typeface="Arial" panose="020B0604020202020204" pitchFamily="34" charset="0"/>
            </a:endParaRPr>
          </a:p>
          <a:p>
            <a:r>
              <a:rPr lang="zh-CN" altLang="en-US" sz="2400">
                <a:solidFill>
                  <a:srgbClr val="002060"/>
                </a:solidFill>
                <a:ea typeface="+mj-ea"/>
                <a:sym typeface="Arial" panose="020B0604020202020204" pitchFamily="34" charset="0"/>
              </a:rPr>
              <a:t>使用一个开关变量来切换正负值</a:t>
            </a:r>
            <a:r>
              <a:rPr lang="en-US" altLang="zh-CN" sz="2400">
                <a:solidFill>
                  <a:srgbClr val="002060"/>
                </a:solidFill>
                <a:ea typeface="+mj-ea"/>
                <a:sym typeface="Arial" panose="020B0604020202020204" pitchFamily="34" charset="0"/>
              </a:rPr>
              <a:t>;</a:t>
            </a:r>
          </a:p>
          <a:p>
            <a:r>
              <a:rPr lang="zh-CN" altLang="en-US" sz="2400">
                <a:solidFill>
                  <a:srgbClr val="002060"/>
                </a:solidFill>
                <a:ea typeface="+mj-ea"/>
                <a:sym typeface="Arial" panose="020B0604020202020204" pitchFamily="34" charset="0"/>
              </a:rPr>
              <a:t>如：</a:t>
            </a:r>
            <a:r>
              <a:rPr lang="en-US" altLang="zh-CN" sz="2400">
                <a:solidFill>
                  <a:srgbClr val="FF0000"/>
                </a:solidFill>
                <a:ea typeface="+mj-ea"/>
                <a:sym typeface="Arial" panose="020B0604020202020204" pitchFamily="34" charset="0"/>
              </a:rPr>
              <a:t>float c=1.0;</a:t>
            </a:r>
          </a:p>
          <a:p>
            <a:r>
              <a:rPr lang="en-US" altLang="zh-CN" sz="2400">
                <a:solidFill>
                  <a:srgbClr val="FF0000"/>
                </a:solidFill>
                <a:ea typeface="+mj-ea"/>
                <a:sym typeface="Arial" panose="020B0604020202020204" pitchFamily="34" charset="0"/>
              </a:rPr>
              <a:t>    c=-c;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AE5494-93F2-A730-D094-3EE08350AE11}"/>
                  </a:ext>
                </a:extLst>
              </p:cNvPr>
              <p:cNvSpPr txBox="1"/>
              <p:nvPr/>
            </p:nvSpPr>
            <p:spPr>
              <a:xfrm>
                <a:off x="1840786" y="3029215"/>
                <a:ext cx="8665483" cy="2627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bg2"/>
                    </a:solidFill>
                  </a:rPr>
                  <a:t>每次循环时通过开关变量实现正负交替</a:t>
                </a:r>
                <a:endParaRPr lang="en-US" altLang="zh-CN" sz="2400">
                  <a:solidFill>
                    <a:schemeClr val="bg2"/>
                  </a:solidFill>
                </a:endParaRPr>
              </a:p>
              <a:p>
                <a:endParaRPr lang="en-US" altLang="zh-CN" sz="2400">
                  <a:solidFill>
                    <a:schemeClr val="bg2"/>
                  </a:solidFill>
                </a:endParaRPr>
              </a:p>
              <a:p>
                <a:r>
                  <a:rPr lang="zh-CN" altLang="en-US" sz="2400">
                    <a:solidFill>
                      <a:schemeClr val="bg2"/>
                    </a:solidFill>
                  </a:rPr>
                  <a:t>将每项变为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⋅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 ,</m:t>
                    </m:r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endParaRPr lang="en-US" altLang="zh-CN" sz="2400">
                  <a:solidFill>
                    <a:schemeClr val="bg2"/>
                  </a:solidFill>
                </a:endParaRPr>
              </a:p>
              <a:p>
                <a:endParaRPr lang="en-US" altLang="zh-CN" sz="2400">
                  <a:solidFill>
                    <a:schemeClr val="bg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1</m:t>
                    </m:r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6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8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+⋯+</m:t>
                    </m:r>
                    <m:sSup>
                      <m:sSup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40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  <a:sym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sz="2400">
                    <a:solidFill>
                      <a:srgbClr val="002060"/>
                    </a:solidFill>
                    <a:sym typeface="Arial" panose="020B0604020202020204" pitchFamily="34" charset="0"/>
                  </a:rPr>
                  <a:t> </a:t>
                </a:r>
                <a:r>
                  <a:rPr lang="en-US" altLang="zh-CN" sz="2400">
                    <a:solidFill>
                      <a:srgbClr val="002060"/>
                    </a:solidFill>
                    <a:sym typeface="Arial" panose="020B0604020202020204" pitchFamily="34" charset="0"/>
                  </a:rPr>
                  <a:t>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000">
                    <a:solidFill>
                      <a:srgbClr val="002060"/>
                    </a:solidFill>
                    <a:ea typeface="+mj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</m:nary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ⅈ</m:t>
                        </m:r>
                      </m:den>
                    </m:f>
                  </m:oMath>
                </a14:m>
                <a:endParaRPr lang="en-US" altLang="zh-CN" sz="2400" i="1">
                  <a:solidFill>
                    <a:srgbClr val="002060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AE5494-93F2-A730-D094-3EE08350A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86" y="3029215"/>
                <a:ext cx="8665483" cy="2627322"/>
              </a:xfrm>
              <a:prstGeom prst="rect">
                <a:avLst/>
              </a:prstGeom>
              <a:blipFill>
                <a:blip r:embed="rId3"/>
                <a:stretch>
                  <a:fillRect l="-1126" t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69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75217" y="960197"/>
            <a:ext cx="7263713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i,n;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f=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;i&lt;=n;i=i+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//i=1,2,3,4,5...n  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 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s=s+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*f/i;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//1/1-1/2+1/3-1/4...... 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f=-f;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//f=-1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cout&lt;&lt;fixed&lt;&lt;setprecision(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)&lt;&lt;s&lt;&lt;endl;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93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题目解析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824" y="964904"/>
            <a:ext cx="90993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AE5494-93F2-A730-D094-3EE08350AE11}"/>
                  </a:ext>
                </a:extLst>
              </p:cNvPr>
              <p:cNvSpPr txBox="1"/>
              <p:nvPr/>
            </p:nvSpPr>
            <p:spPr>
              <a:xfrm>
                <a:off x="2176688" y="1104863"/>
                <a:ext cx="9318625" cy="3499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chemeClr val="bg2"/>
                    </a:solidFill>
                  </a:rPr>
                  <a:t>方法</a:t>
                </a:r>
                <a:r>
                  <a:rPr lang="en-US" altLang="zh-CN">
                    <a:solidFill>
                      <a:schemeClr val="bg2"/>
                    </a:solidFill>
                  </a:rPr>
                  <a:t>3</a:t>
                </a:r>
                <a:r>
                  <a:rPr lang="zh-CN" altLang="en-US">
                    <a:solidFill>
                      <a:schemeClr val="bg2"/>
                    </a:solidFill>
                  </a:rPr>
                  <a:t>：</a:t>
                </a:r>
                <a:endParaRPr lang="en-US" altLang="zh-CN">
                  <a:solidFill>
                    <a:schemeClr val="bg2"/>
                  </a:solidFill>
                </a:endParaRPr>
              </a:p>
              <a:p>
                <a:endParaRPr lang="en-US" altLang="zh-CN">
                  <a:solidFill>
                    <a:schemeClr val="bg2"/>
                  </a:solidFill>
                </a:endParaRPr>
              </a:p>
              <a:p>
                <a:r>
                  <a:rPr lang="zh-CN" altLang="en-US">
                    <a:solidFill>
                      <a:schemeClr val="bg2"/>
                    </a:solidFill>
                  </a:rPr>
                  <a:t>直接运用题目描述中的数列通项公式：</a:t>
                </a:r>
                <a:endParaRPr lang="en-US" altLang="zh-CN">
                  <a:solidFill>
                    <a:schemeClr val="bg2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                              </m:t>
                        </m:r>
                        <m:d>
                          <m:dPr>
                            <m:ctrlPr>
                              <a:rPr lang="zh-CN" alt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8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sym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(</m:t>
                        </m:r>
                        <m:r>
                          <a:rPr lang="zh-CN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sz="2800">
                    <a:solidFill>
                      <a:srgbClr val="FF0000"/>
                    </a:solidFill>
                    <a:sym typeface="Arial" panose="020B0604020202020204" pitchFamily="34" charset="0"/>
                  </a:rPr>
                  <a:t> </a:t>
                </a:r>
                <a:r>
                  <a:rPr lang="en-US" altLang="zh-CN" sz="2800">
                    <a:solidFill>
                      <a:srgbClr val="FF0000"/>
                    </a:solidFill>
                    <a:sym typeface="Arial" panose="020B0604020202020204" pitchFamily="34" charset="0"/>
                  </a:rPr>
                  <a:t>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>
                  <a:solidFill>
                    <a:srgbClr val="FF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>
                    <a:solidFill>
                      <a:schemeClr val="bg2"/>
                    </a:solidFill>
                  </a:rPr>
                  <a:t>进行求和。</a:t>
                </a:r>
                <a:endParaRPr lang="en-US" altLang="zh-CN">
                  <a:solidFill>
                    <a:schemeClr val="bg2"/>
                  </a:solidFill>
                </a:endParaRPr>
              </a:p>
              <a:p>
                <a:endParaRPr lang="en-US" altLang="zh-CN">
                  <a:solidFill>
                    <a:schemeClr val="bg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1</m:t>
                    </m:r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6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8</m:t>
                        </m:r>
                      </m:den>
                    </m:f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+⋯+</m:t>
                    </m:r>
                    <m:sSup>
                      <m:sSup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40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  <a:sym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>
                    <a:solidFill>
                      <a:srgbClr val="002060"/>
                    </a:solidFill>
                    <a:sym typeface="Arial" panose="020B0604020202020204" pitchFamily="34" charset="0"/>
                  </a:rPr>
                  <a:t> </a:t>
                </a:r>
                <a:r>
                  <a:rPr lang="en-US" altLang="zh-CN" sz="2400">
                    <a:solidFill>
                      <a:srgbClr val="002060"/>
                    </a:solidFill>
                    <a:sym typeface="Arial" panose="020B0604020202020204" pitchFamily="34" charset="0"/>
                  </a:rPr>
                  <a:t>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nary>
                    <m:r>
                      <a:rPr lang="zh-CN" altLang="en-US" sz="2400" i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AE5494-93F2-A730-D094-3EE08350A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688" y="1104863"/>
                <a:ext cx="9318625" cy="3499741"/>
              </a:xfrm>
              <a:prstGeom prst="rect">
                <a:avLst/>
              </a:prstGeom>
              <a:blipFill>
                <a:blip r:embed="rId3"/>
                <a:stretch>
                  <a:fillRect l="-523" t="-871" b="-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2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75070" y="1118818"/>
            <a:ext cx="7263713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i,n;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//i=1,2,3...n   n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s+=pow(-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,i+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)*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/i;</a:t>
            </a:r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cout&lt;&lt;fixed&lt;&lt;setprecision(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)&lt;&lt;s&lt;&lt;endl;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213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6" y="-39582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π(</a:t>
              </a:r>
              <a:r>
                <a:rPr lang="zh-CN" altLang="en-US" sz="3200" b="1"/>
                <a:t>圆周率</a:t>
              </a:r>
              <a:r>
                <a:rPr lang="en-US" altLang="zh-CN" sz="3200" b="1"/>
                <a:t>)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6" y="633315"/>
                <a:ext cx="10441859" cy="59809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德国大数学家莱布尼茨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Leibniz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在研究圆周率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π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的过程中发现两个数学公式是这样的：</a:t>
                </a:r>
              </a:p>
              <a:p>
                <a:pPr marL="514350" indent="-514350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+mj-ea"/>
                  <a:buAutoNum type="circleNumDbPlain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≈1−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9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11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13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…</m:t>
                    </m:r>
                  </m:oMath>
                </a14:m>
                <a:endParaRPr lang="en-US" altLang="zh-CN" sz="2000" i="1">
                  <a:solidFill>
                    <a:srgbClr val="002060"/>
                  </a:solidFill>
                  <a:latin typeface="Cambria Math" panose="02040503050406030204" pitchFamily="18" charset="0"/>
                  <a:ea typeface="+mj-ea"/>
                  <a:sym typeface="Arial" panose="020B0604020202020204" pitchFamily="34" charset="0"/>
                </a:endParaRPr>
              </a:p>
              <a:p>
                <a:pPr marL="514350" indent="-514350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+mj-ea"/>
                  <a:buAutoNum type="circleNumDbPlain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≈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4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4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a:rPr lang="en-US" altLang="zh-CN" sz="28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en-US" altLang="zh-CN" sz="28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×⋯</m:t>
                    </m:r>
                  </m:oMath>
                </a14:m>
                <a:endParaRPr lang="en-US" altLang="zh-CN" sz="2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我们可以通过这两个数学公式求得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π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的近似值。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的值，输出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π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的近似值。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输入一个正整数：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1≤</m:t>
                        </m:r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zh-CN" sz="24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≤1000</m:t>
                        </m:r>
                        <m:r>
                          <a:rPr lang="en-US" altLang="zh-CN" sz="2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</a:rPr>
                  <a:t>。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一个实数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，为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π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的近似值。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10000</a:t>
                </a: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3.141392</a:t>
                </a: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6" y="633315"/>
                <a:ext cx="10441859" cy="5980996"/>
              </a:xfrm>
              <a:prstGeom prst="rect">
                <a:avLst/>
              </a:prstGeom>
              <a:blipFill>
                <a:blip r:embed="rId3"/>
                <a:stretch>
                  <a:fillRect l="-643" t="-102" b="-11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6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976282" y="2281084"/>
            <a:ext cx="8239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第十三课</a:t>
            </a:r>
            <a:endParaRPr lang="en-US" altLang="zh-CN" sz="8000" b="1">
              <a:solidFill>
                <a:schemeClr val="bg1"/>
              </a:solidFill>
            </a:endParaRPr>
          </a:p>
          <a:p>
            <a:pPr algn="ctr"/>
            <a:r>
              <a:rPr lang="en-US" altLang="zh-CN" sz="8000" b="1">
                <a:solidFill>
                  <a:schemeClr val="bg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for</a:t>
            </a:r>
            <a:r>
              <a:rPr lang="zh-CN" altLang="en-US" sz="8000" b="1">
                <a:solidFill>
                  <a:schemeClr val="bg1"/>
                </a:solidFill>
              </a:rPr>
              <a:t>循环（</a:t>
            </a:r>
            <a:r>
              <a:rPr lang="en-US" altLang="zh-CN" sz="8000" b="1">
                <a:solidFill>
                  <a:schemeClr val="bg1"/>
                </a:solidFill>
              </a:rPr>
              <a:t>2</a:t>
            </a:r>
            <a:r>
              <a:rPr lang="zh-CN" altLang="en-US" sz="8000" b="1">
                <a:solidFill>
                  <a:schemeClr val="bg1"/>
                </a:solidFill>
              </a:rPr>
              <a:t>）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公式</a:t>
              </a:r>
              <a:r>
                <a:rPr lang="en-US" altLang="zh-CN" sz="3200" b="1"/>
                <a:t>1</a:t>
              </a:r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92155" y="715031"/>
            <a:ext cx="6094897" cy="5909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n,i;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,s1=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,s2=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;i&lt;=n;i=i+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//i=1,5,9,13.....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s1=s1+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/i;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cout&lt;&lt;s1&lt;&lt;endl;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;i&lt;=n;i=i+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//i=3,7,11,15.....n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s2=s2+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/i;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cout&lt;&lt;s2&lt;&lt;endl;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s=s1-s2;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cout&lt;&lt;s*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51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公式</a:t>
              </a:r>
              <a:r>
                <a:rPr lang="en-US" altLang="zh-CN" sz="3200" b="1"/>
                <a:t>1</a:t>
              </a:r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C204F00-078E-3EF8-A274-BBA39E679869}"/>
              </a:ext>
            </a:extLst>
          </p:cNvPr>
          <p:cNvSpPr txBox="1"/>
          <p:nvPr/>
        </p:nvSpPr>
        <p:spPr>
          <a:xfrm>
            <a:off x="959045" y="715031"/>
            <a:ext cx="9052701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n,i;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,f=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,f=-f)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//i=1,3,5,7,9,......n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s=s+f/i;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cout&lt;&lt;s*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en-US" altLang="zh-CN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en-US" altLang="zh-CN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4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公式</a:t>
              </a:r>
              <a:r>
                <a:rPr lang="en-US" altLang="zh-CN" sz="3200" b="1"/>
                <a:t>2</a:t>
              </a:r>
              <a:r>
                <a:rPr lang="zh-CN" altLang="en-US" sz="3200" b="1"/>
                <a:t>计算方法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D96E1F-0462-3517-92DB-89E01506A555}"/>
                  </a:ext>
                </a:extLst>
              </p:cNvPr>
              <p:cNvSpPr txBox="1"/>
              <p:nvPr/>
            </p:nvSpPr>
            <p:spPr>
              <a:xfrm>
                <a:off x="1276287" y="1395796"/>
                <a:ext cx="10769534" cy="2526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8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8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8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8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×⋯</m:t>
                      </m:r>
                    </m:oMath>
                  </m:oMathPara>
                </a14:m>
                <a:endParaRPr lang="en-US" altLang="zh-CN" sz="2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2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2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   =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den>
                    </m:f>
                    <m:r>
                      <a:rPr lang="en-US" altLang="zh-CN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  <m:r>
                      <a:rPr lang="en-US" altLang="zh-CN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×</m:t>
                    </m:r>
                    <m:r>
                      <a:rPr lang="en-US" altLang="zh-CN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4</m:t>
                        </m:r>
                      </m:num>
                      <m:den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4</m:t>
                        </m:r>
                      </m:num>
                      <m:den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  <m:r>
                      <a:rPr lang="en-US" altLang="zh-CN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×</m:t>
                    </m:r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en-US" altLang="zh-CN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a:rPr lang="en-US" altLang="zh-CN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  <m:r>
                      <a:rPr lang="en-US" altLang="zh-CN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×⋯</m:t>
                    </m:r>
                    <m:r>
                      <a:rPr lang="en-US" altLang="zh-CN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×</m:t>
                    </m:r>
                    <m:r>
                      <a:rPr lang="en-US" altLang="zh-CN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3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−1)</m:t>
                        </m:r>
                      </m:den>
                    </m:f>
                    <m:r>
                      <a:rPr lang="en-US" altLang="zh-CN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3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+1)</m:t>
                        </m:r>
                      </m:den>
                    </m:f>
                    <m:r>
                      <a:rPr lang="en-US" altLang="zh-CN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800">
                  <a:solidFill>
                    <a:srgbClr val="002060"/>
                  </a:solidFill>
                  <a:latin typeface="+mj-ea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D96E1F-0462-3517-92DB-89E01506A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287" y="1395796"/>
                <a:ext cx="10769534" cy="252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23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公式</a:t>
              </a:r>
              <a:r>
                <a:rPr lang="en-US" altLang="zh-CN" sz="3200" b="1"/>
                <a:t>2</a:t>
              </a:r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932923" y="1717636"/>
            <a:ext cx="6094897" cy="369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s*=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*(i*i)/((i-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)*(i+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));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cout&lt;&lt;s*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91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6" y="-39582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三位回文数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041" y="696481"/>
                <a:ext cx="10441859" cy="40233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在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m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至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的自然数中，输出所有的回文数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只有一行共有两个正整数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  <m:r>
                          <a:rPr lang="en-US" altLang="zh-C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00</m:t>
                        </m:r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≤999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</a:rPr>
                  <a:t>。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输出所有的回文数，两数之间用一个空格隔开。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103  222</a:t>
                </a: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111 121 131 141 151 161 171 181 191 202 212 222</a:t>
                </a:r>
              </a:p>
              <a:p>
                <a:pPr>
                  <a:buNone/>
                </a:pPr>
                <a:endParaRPr lang="en-US" altLang="zh-CN" sz="200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buNone/>
                </a:pPr>
                <a:endParaRPr lang="en-US" altLang="zh-CN" sz="20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041" y="696481"/>
                <a:ext cx="10441859" cy="4023345"/>
              </a:xfrm>
              <a:prstGeom prst="rect">
                <a:avLst/>
              </a:prstGeom>
              <a:blipFill>
                <a:blip r:embed="rId3"/>
                <a:stretch>
                  <a:fillRect l="-584" t="-30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00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942254" y="1503032"/>
            <a:ext cx="6094897" cy="369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cin&gt;&gt;m&gt;&gt;n;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i=m;i&lt;=n;i++)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(i/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==i%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cout&lt;&lt;i&lt;&lt;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08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课后总结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9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课后总结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74B4C42-035D-CE11-C42F-795F60A945A8}"/>
              </a:ext>
            </a:extLst>
          </p:cNvPr>
          <p:cNvSpPr txBox="1"/>
          <p:nvPr/>
        </p:nvSpPr>
        <p:spPr>
          <a:xfrm>
            <a:off x="3009298" y="1808433"/>
            <a:ext cx="9493724" cy="214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知识重点：</a:t>
            </a:r>
            <a:r>
              <a:rPr lang="en-US" altLang="zh-CN" sz="3600" b="1">
                <a:solidFill>
                  <a:srgbClr val="002060"/>
                </a:solidFill>
              </a:rPr>
              <a:t>for</a:t>
            </a:r>
            <a:r>
              <a:rPr lang="zh-CN" altLang="en-US" sz="3600" b="1">
                <a:solidFill>
                  <a:srgbClr val="002060"/>
                </a:solidFill>
              </a:rPr>
              <a:t>循环</a:t>
            </a:r>
            <a:endParaRPr lang="en-US" altLang="zh-CN" sz="3600" b="1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600" b="1">
                <a:solidFill>
                  <a:srgbClr val="002060"/>
                </a:solidFill>
              </a:rPr>
              <a:t>					</a:t>
            </a:r>
            <a:r>
              <a:rPr lang="zh-CN" altLang="en-US" sz="3600" b="1">
                <a:solidFill>
                  <a:srgbClr val="002060"/>
                </a:solidFill>
              </a:rPr>
              <a:t>分数数列求和</a:t>
            </a:r>
            <a:endParaRPr lang="en-US" altLang="zh-CN" sz="36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5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4705551" y="1172384"/>
            <a:ext cx="5423123" cy="325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for</a:t>
            </a:r>
            <a:r>
              <a:rPr lang="zh-CN" altLang="en-US" sz="3600" b="1">
                <a:solidFill>
                  <a:srgbClr val="002060"/>
                </a:solidFill>
              </a:rPr>
              <a:t>循环</a:t>
            </a:r>
            <a:endParaRPr lang="en-US" altLang="zh-CN" sz="3600" b="1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数列计算</a:t>
            </a:r>
            <a:endParaRPr lang="en-US" altLang="zh-CN" sz="3600" b="1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数据统计</a:t>
            </a:r>
            <a:endParaRPr lang="en-US" altLang="zh-CN" sz="36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知识要点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循环结构的本质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3B5960-C3C7-1C42-A0BF-9D5C4422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491" y="1011557"/>
            <a:ext cx="5989691" cy="3738706"/>
          </a:xfrm>
          <a:prstGeom prst="rect">
            <a:avLst/>
          </a:prstGeom>
        </p:spPr>
      </p:pic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E6FA7F-40FC-C3EE-15B9-9A1F76048787}"/>
              </a:ext>
            </a:extLst>
          </p:cNvPr>
          <p:cNvSpPr txBox="1"/>
          <p:nvPr/>
        </p:nvSpPr>
        <p:spPr>
          <a:xfrm>
            <a:off x="1416697" y="4806222"/>
            <a:ext cx="9358604" cy="104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人类为了更精确更快速的重复发明了循环结构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for</a:t>
              </a:r>
              <a:r>
                <a:rPr lang="zh-CN" altLang="en-US" sz="3200" b="1"/>
                <a:t>循环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B0EC799-5703-BFE4-D9FB-8823624AE682}"/>
              </a:ext>
            </a:extLst>
          </p:cNvPr>
          <p:cNvSpPr/>
          <p:nvPr/>
        </p:nvSpPr>
        <p:spPr>
          <a:xfrm>
            <a:off x="2103474" y="1782261"/>
            <a:ext cx="83812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</a:rPr>
              <a:t>我们在上节课学习了</a:t>
            </a:r>
            <a:r>
              <a:rPr lang="en-US" altLang="zh-CN" sz="2400" b="1">
                <a:solidFill>
                  <a:srgbClr val="002060"/>
                </a:solidFill>
              </a:rPr>
              <a:t>for</a:t>
            </a:r>
            <a:r>
              <a:rPr lang="zh-CN" altLang="en-US" sz="2400" b="1">
                <a:solidFill>
                  <a:srgbClr val="002060"/>
                </a:solidFill>
              </a:rPr>
              <a:t>循环结构，其中</a:t>
            </a:r>
            <a:r>
              <a:rPr lang="en-US" altLang="zh-CN" sz="2400" b="1">
                <a:solidFill>
                  <a:srgbClr val="002060"/>
                </a:solidFill>
              </a:rPr>
              <a:t>:</a:t>
            </a:r>
          </a:p>
          <a:p>
            <a:r>
              <a:rPr lang="en-US" altLang="zh-CN" sz="2400" b="1">
                <a:solidFill>
                  <a:srgbClr val="002060"/>
                </a:solidFill>
              </a:rPr>
              <a:t>	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关键字</a:t>
            </a:r>
            <a:r>
              <a:rPr lang="en-US" altLang="zh-CN" sz="2400" b="1">
                <a:solidFill>
                  <a:srgbClr val="FF0000"/>
                </a:solidFill>
              </a:rPr>
              <a:t>for</a:t>
            </a:r>
            <a:r>
              <a:rPr lang="zh-CN" altLang="en-US" sz="2400" b="1">
                <a:solidFill>
                  <a:srgbClr val="FF0000"/>
                </a:solidFill>
              </a:rPr>
              <a:t>的英语原意</a:t>
            </a:r>
            <a:r>
              <a:rPr lang="zh-CN" altLang="en-US" sz="2400" b="1">
                <a:solidFill>
                  <a:srgbClr val="002060"/>
                </a:solidFill>
              </a:rPr>
              <a:t>：</a:t>
            </a:r>
            <a:r>
              <a:rPr lang="en-US" altLang="zh-CN" sz="2400" b="1">
                <a:solidFill>
                  <a:srgbClr val="002060"/>
                </a:solidFill>
              </a:rPr>
              <a:t>does it all</a:t>
            </a:r>
          </a:p>
          <a:p>
            <a:endParaRPr lang="en-US" altLang="zh-CN" sz="2400" b="1">
              <a:solidFill>
                <a:srgbClr val="002060"/>
              </a:solidFill>
            </a:endParaRPr>
          </a:p>
          <a:p>
            <a:endParaRPr lang="en-US" altLang="zh-CN" sz="2400" b="1">
              <a:solidFill>
                <a:srgbClr val="002060"/>
              </a:solidFill>
            </a:endParaRPr>
          </a:p>
          <a:p>
            <a:endParaRPr lang="en-US" altLang="zh-CN" sz="2400" b="1">
              <a:solidFill>
                <a:srgbClr val="002060"/>
              </a:solidFill>
            </a:endParaRPr>
          </a:p>
          <a:p>
            <a:r>
              <a:rPr lang="zh-CN" altLang="en-US" sz="2400" b="1">
                <a:solidFill>
                  <a:srgbClr val="002060"/>
                </a:solidFill>
              </a:rPr>
              <a:t>是理解</a:t>
            </a:r>
            <a:r>
              <a:rPr lang="en-US" altLang="zh-CN" sz="2400" b="1">
                <a:solidFill>
                  <a:srgbClr val="002060"/>
                </a:solidFill>
              </a:rPr>
              <a:t>for</a:t>
            </a:r>
            <a:r>
              <a:rPr lang="zh-CN" altLang="en-US" sz="2400" b="1">
                <a:solidFill>
                  <a:srgbClr val="002060"/>
                </a:solidFill>
              </a:rPr>
              <a:t>循环结构的关键。</a:t>
            </a:r>
            <a:endParaRPr lang="en-US" altLang="zh-CN" sz="2400" b="1">
              <a:solidFill>
                <a:srgbClr val="00206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12C62F9-0589-0491-C76F-F955D342AC12}"/>
              </a:ext>
            </a:extLst>
          </p:cNvPr>
          <p:cNvGrpSpPr/>
          <p:nvPr/>
        </p:nvGrpSpPr>
        <p:grpSpPr>
          <a:xfrm>
            <a:off x="4874851" y="3275044"/>
            <a:ext cx="5213675" cy="307911"/>
            <a:chOff x="4611460" y="3275045"/>
            <a:chExt cx="5213675" cy="307911"/>
          </a:xfrm>
        </p:grpSpPr>
        <p:sp>
          <p:nvSpPr>
            <p:cNvPr id="2" name="标注: 线形 1">
              <a:extLst>
                <a:ext uri="{FF2B5EF4-FFF2-40B4-BE49-F238E27FC236}">
                  <a16:creationId xmlns:a16="http://schemas.microsoft.com/office/drawing/2014/main" id="{61BE0485-F89E-2A25-D200-642BA6A79764}"/>
                </a:ext>
              </a:extLst>
            </p:cNvPr>
            <p:cNvSpPr/>
            <p:nvPr/>
          </p:nvSpPr>
          <p:spPr>
            <a:xfrm>
              <a:off x="4611460" y="3275045"/>
              <a:ext cx="1007707" cy="307910"/>
            </a:xfrm>
            <a:prstGeom prst="borderCallout1">
              <a:avLst>
                <a:gd name="adj1" fmla="val -105493"/>
                <a:gd name="adj2" fmla="val 83333"/>
                <a:gd name="adj3" fmla="val -17803"/>
                <a:gd name="adj4" fmla="val 52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执行</a:t>
              </a:r>
            </a:p>
          </p:txBody>
        </p:sp>
        <p:sp>
          <p:nvSpPr>
            <p:cNvPr id="10" name="标注: 线形 9">
              <a:extLst>
                <a:ext uri="{FF2B5EF4-FFF2-40B4-BE49-F238E27FC236}">
                  <a16:creationId xmlns:a16="http://schemas.microsoft.com/office/drawing/2014/main" id="{1414314F-F795-D791-D8C0-7AF9001536A8}"/>
                </a:ext>
              </a:extLst>
            </p:cNvPr>
            <p:cNvSpPr/>
            <p:nvPr/>
          </p:nvSpPr>
          <p:spPr>
            <a:xfrm>
              <a:off x="5752905" y="3275045"/>
              <a:ext cx="1102961" cy="307910"/>
            </a:xfrm>
            <a:prstGeom prst="borderCallout1">
              <a:avLst>
                <a:gd name="adj1" fmla="val -102462"/>
                <a:gd name="adj2" fmla="val 49074"/>
                <a:gd name="adj3" fmla="val -17803"/>
                <a:gd name="adj4" fmla="val 52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循环体</a:t>
              </a:r>
            </a:p>
          </p:txBody>
        </p:sp>
        <p:sp>
          <p:nvSpPr>
            <p:cNvPr id="11" name="标注: 线形 10">
              <a:extLst>
                <a:ext uri="{FF2B5EF4-FFF2-40B4-BE49-F238E27FC236}">
                  <a16:creationId xmlns:a16="http://schemas.microsoft.com/office/drawing/2014/main" id="{479DBC36-27EF-9DF6-77EB-FFABE5743E22}"/>
                </a:ext>
              </a:extLst>
            </p:cNvPr>
            <p:cNvSpPr/>
            <p:nvPr/>
          </p:nvSpPr>
          <p:spPr>
            <a:xfrm>
              <a:off x="7034309" y="3275045"/>
              <a:ext cx="2790826" cy="307911"/>
            </a:xfrm>
            <a:prstGeom prst="borderCallout1">
              <a:avLst>
                <a:gd name="adj1" fmla="val -101122"/>
                <a:gd name="adj2" fmla="val -3108"/>
                <a:gd name="adj3" fmla="val -1874"/>
                <a:gd name="adj4" fmla="val 358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循环变量的所有值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设置输出精度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644" y="2471267"/>
            <a:ext cx="909935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0">
                <a:latin typeface="+mn-ea"/>
                <a:ea typeface="+mn-ea"/>
              </a:rPr>
              <a:t>cout&lt;&lt;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fixed</a:t>
            </a:r>
            <a:r>
              <a:rPr lang="en-US" altLang="zh-CN" sz="2400" b="0">
                <a:latin typeface="+mn-ea"/>
                <a:ea typeface="+mn-ea"/>
              </a:rPr>
              <a:t>&lt;&lt;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setprecision(n)</a:t>
            </a:r>
            <a:r>
              <a:rPr lang="en-US" altLang="zh-CN" sz="2400" b="0">
                <a:latin typeface="+mn-ea"/>
                <a:ea typeface="+mn-ea"/>
              </a:rPr>
              <a:t>&lt;&lt;</a:t>
            </a:r>
            <a:r>
              <a:rPr lang="zh-CN" altLang="en-US" sz="2400" b="0">
                <a:latin typeface="+mn-ea"/>
                <a:ea typeface="+mn-ea"/>
              </a:rPr>
              <a:t>变量名称</a:t>
            </a: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b="0">
                <a:latin typeface="+mn-ea"/>
                <a:ea typeface="+mn-ea"/>
              </a:rPr>
              <a:t>将变量保留小数点后</a:t>
            </a:r>
            <a:r>
              <a:rPr lang="en-US" altLang="zh-CN" sz="2400" b="0">
                <a:latin typeface="+mn-ea"/>
                <a:ea typeface="+mn-ea"/>
              </a:rPr>
              <a:t>n</a:t>
            </a:r>
            <a:r>
              <a:rPr lang="zh-CN" altLang="en-US" sz="2400" b="0">
                <a:latin typeface="+mn-ea"/>
                <a:ea typeface="+mn-ea"/>
              </a:rPr>
              <a:t>位输出。</a:t>
            </a: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430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5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计算分数加法表达式的值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044" y="644866"/>
                <a:ext cx="10441859" cy="52457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编写程序，输入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的值，求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sz="24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1</m:t>
                    </m:r>
                    <m:r>
                      <a:rPr lang="en-US" altLang="zh-CN" sz="24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altLang="zh-CN" sz="24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sz="24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en-US" altLang="zh-CN" sz="24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en-US" altLang="zh-CN" sz="24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+⋯+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 的值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输入一个正整数：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1≤</m:t>
                        </m:r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zh-CN" sz="24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≤1000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</a:rPr>
                  <a:t>。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一个实数，为表达式的值，保留到小数点后四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位。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宋体" pitchFamily="2" charset="-122"/>
                  </a:rPr>
                  <a:t>1.5000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提示</a:t>
                </a:r>
                <a:r>
                  <a:rPr lang="zh-CN" altLang="en-US" sz="18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r>
                  <a:rPr lang="en-US" altLang="zh-CN" sz="1800">
                    <a:solidFill>
                      <a:srgbClr val="002060"/>
                    </a:solidFill>
                    <a:ea typeface="+mj-ea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1+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+⋯+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400">
                    <a:solidFill>
                      <a:srgbClr val="002060"/>
                    </a:solidFill>
                    <a:latin typeface="+mj-ea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  </m:t>
                    </m:r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den>
                    </m:f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+⋯+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800">
                  <a:solidFill>
                    <a:srgbClr val="002060"/>
                  </a:solidFill>
                  <a:latin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400">
                    <a:solidFill>
                      <a:srgbClr val="002060"/>
                    </a:solidFill>
                    <a:latin typeface="+mj-ea"/>
                    <a:sym typeface="Arial" panose="020B0604020202020204" pitchFamily="34" charset="0"/>
                  </a:rPr>
                  <a:t>	    </a:t>
                </a:r>
                <a:r>
                  <a:rPr lang="zh-CN" altLang="en-US" sz="1800">
                    <a:solidFill>
                      <a:srgbClr val="002060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数列的每一项实际为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=1,2,3,4,5…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044" y="644866"/>
                <a:ext cx="10441859" cy="5245731"/>
              </a:xfrm>
              <a:prstGeom prst="rect">
                <a:avLst/>
              </a:prstGeom>
              <a:blipFill>
                <a:blip r:embed="rId3"/>
                <a:stretch>
                  <a:fillRect l="-584" t="-2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556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19678</TotalTime>
  <Words>1747</Words>
  <Application>Microsoft Office PowerPoint</Application>
  <PresentationFormat>宽屏</PresentationFormat>
  <Paragraphs>294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黑体</vt:lpstr>
      <vt:lpstr>微软雅黑</vt:lpstr>
      <vt:lpstr>Arial</vt:lpstr>
      <vt:lpstr>Cambria Math</vt:lpstr>
      <vt:lpstr>Consolas</vt:lpstr>
      <vt:lpstr>JetBrains Mono</vt:lpstr>
      <vt:lpstr>JetBrains Mono ExtraBold</vt:lpstr>
      <vt:lpstr>JetBrains Mono Medium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109</cp:revision>
  <dcterms:created xsi:type="dcterms:W3CDTF">2022-02-13T07:09:00Z</dcterms:created>
  <dcterms:modified xsi:type="dcterms:W3CDTF">2022-07-07T07:13:00Z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