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7" r:id="rId4"/>
    <p:sldId id="530" r:id="rId5"/>
    <p:sldId id="531" r:id="rId6"/>
    <p:sldId id="418" r:id="rId7"/>
    <p:sldId id="532" r:id="rId8"/>
    <p:sldId id="550" r:id="rId9"/>
    <p:sldId id="559" r:id="rId10"/>
    <p:sldId id="562" r:id="rId11"/>
    <p:sldId id="563" r:id="rId12"/>
    <p:sldId id="560" r:id="rId13"/>
    <p:sldId id="258" r:id="rId14"/>
    <p:sldId id="491" r:id="rId15"/>
    <p:sldId id="507" r:id="rId16"/>
    <p:sldId id="524" r:id="rId17"/>
    <p:sldId id="552" r:id="rId18"/>
    <p:sldId id="551" r:id="rId19"/>
    <p:sldId id="554" r:id="rId20"/>
    <p:sldId id="534" r:id="rId21"/>
    <p:sldId id="555" r:id="rId22"/>
    <p:sldId id="549" r:id="rId23"/>
    <p:sldId id="556" r:id="rId24"/>
    <p:sldId id="509" r:id="rId25"/>
    <p:sldId id="557" r:id="rId26"/>
    <p:sldId id="558" r:id="rId27"/>
    <p:sldId id="561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5D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236A-67C9-4B0B-B99E-E6A81011C42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7D18-222C-4FC5-9BBB-5BF12DBE5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75069" y="4107624"/>
            <a:ext cx="10441859" cy="2298292"/>
            <a:chOff x="875070" y="3532238"/>
            <a:chExt cx="10441859" cy="2298292"/>
          </a:xfrm>
        </p:grpSpPr>
        <p:sp>
          <p:nvSpPr>
            <p:cNvPr id="9" name="矩形 8"/>
            <p:cNvSpPr/>
            <p:nvPr/>
          </p:nvSpPr>
          <p:spPr>
            <a:xfrm>
              <a:off x="875070" y="3532238"/>
              <a:ext cx="10441859" cy="2298292"/>
            </a:xfrm>
            <a:prstGeom prst="rect">
              <a:avLst/>
            </a:prstGeom>
            <a:solidFill>
              <a:srgbClr val="FFC000"/>
            </a:solidFill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0"/>
                </a:lnSpc>
              </a:pPr>
              <a:endParaRPr lang="zh-CN" altLang="en-US" sz="3200" b="1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5174" y="5034116"/>
              <a:ext cx="928165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47198" y="4439902"/>
            <a:ext cx="99181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/>
              <a:t>信息学奥林匹克竞赛</a:t>
            </a:r>
            <a:r>
              <a:rPr lang="en-US" altLang="zh-CN" sz="6000" b="1"/>
              <a:t>C++</a:t>
            </a:r>
            <a:r>
              <a:rPr lang="zh-CN" altLang="en-US" sz="6000" b="1"/>
              <a:t>教程</a:t>
            </a:r>
            <a:endParaRPr lang="zh-CN" altLang="en-US" sz="60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36534" y="1069497"/>
            <a:ext cx="4318931" cy="2761781"/>
            <a:chOff x="3846782" y="1250878"/>
            <a:chExt cx="4318931" cy="27617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85" y="1281749"/>
              <a:ext cx="4318928" cy="273091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570" y="1250878"/>
              <a:ext cx="1577355" cy="66605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6782" y="1288037"/>
              <a:ext cx="1284031" cy="128403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9141" y="1495772"/>
              <a:ext cx="686633" cy="434281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75069" y="5823043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Feb,2022 ver 0.1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题目分析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101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CF44D6-DBB7-749A-5964-61546D57BB21}"/>
              </a:ext>
            </a:extLst>
          </p:cNvPr>
          <p:cNvSpPr txBox="1"/>
          <p:nvPr/>
        </p:nvSpPr>
        <p:spPr>
          <a:xfrm>
            <a:off x="1870492" y="1078052"/>
            <a:ext cx="82129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2060"/>
                </a:solidFill>
              </a:rPr>
              <a:t>使用数学方法列一个方程组，设鸡翁</a:t>
            </a:r>
            <a:r>
              <a:rPr lang="en-US" altLang="zh-CN" sz="2000">
                <a:solidFill>
                  <a:srgbClr val="002060"/>
                </a:solidFill>
              </a:rPr>
              <a:t>x</a:t>
            </a:r>
            <a:r>
              <a:rPr lang="zh-CN" altLang="en-US" sz="2000">
                <a:solidFill>
                  <a:srgbClr val="002060"/>
                </a:solidFill>
              </a:rPr>
              <a:t>，鸡母</a:t>
            </a:r>
            <a:r>
              <a:rPr lang="en-US" altLang="zh-CN" sz="2000">
                <a:solidFill>
                  <a:srgbClr val="002060"/>
                </a:solidFill>
              </a:rPr>
              <a:t>y</a:t>
            </a:r>
            <a:r>
              <a:rPr lang="zh-CN" altLang="en-US" sz="2000">
                <a:solidFill>
                  <a:srgbClr val="002060"/>
                </a:solidFill>
              </a:rPr>
              <a:t>，鸡雏</a:t>
            </a:r>
            <a:r>
              <a:rPr lang="en-US" altLang="zh-CN" sz="2000">
                <a:solidFill>
                  <a:srgbClr val="002060"/>
                </a:solidFill>
              </a:rPr>
              <a:t>z</a:t>
            </a:r>
          </a:p>
          <a:p>
            <a:endParaRPr lang="en-US" altLang="zh-CN" sz="2000">
              <a:solidFill>
                <a:srgbClr val="002060"/>
              </a:solidFill>
            </a:endParaRPr>
          </a:p>
          <a:p>
            <a:r>
              <a:rPr lang="zh-CN" altLang="en-US" sz="2000">
                <a:solidFill>
                  <a:srgbClr val="002060"/>
                </a:solidFill>
              </a:rPr>
              <a:t>一百只鸡：</a:t>
            </a:r>
            <a:r>
              <a:rPr lang="en-US" altLang="zh-CN" sz="2000">
                <a:solidFill>
                  <a:srgbClr val="002060"/>
                </a:solidFill>
              </a:rPr>
              <a:t>x+y+z=100</a:t>
            </a:r>
          </a:p>
          <a:p>
            <a:r>
              <a:rPr lang="zh-CN" altLang="en-US" sz="2000">
                <a:solidFill>
                  <a:srgbClr val="002060"/>
                </a:solidFill>
              </a:rPr>
              <a:t>一百块钱：</a:t>
            </a:r>
            <a:r>
              <a:rPr lang="en-US" altLang="zh-CN" sz="2000">
                <a:solidFill>
                  <a:srgbClr val="002060"/>
                </a:solidFill>
              </a:rPr>
              <a:t>5*x+3*y+z/3=100</a:t>
            </a:r>
            <a:r>
              <a:rPr lang="zh-CN" altLang="en-US" sz="2000">
                <a:solidFill>
                  <a:srgbClr val="002060"/>
                </a:solidFill>
              </a:rPr>
              <a:t>，可将除法化简为乘法</a:t>
            </a:r>
            <a:r>
              <a:rPr lang="en-US" altLang="zh-CN" sz="2000">
                <a:solidFill>
                  <a:srgbClr val="002060"/>
                </a:solidFill>
              </a:rPr>
              <a:t>15*x+9*y+z=300</a:t>
            </a:r>
          </a:p>
          <a:p>
            <a:r>
              <a:rPr lang="zh-CN" altLang="en-US" sz="2000">
                <a:solidFill>
                  <a:srgbClr val="002060"/>
                </a:solidFill>
              </a:rPr>
              <a:t>列举</a:t>
            </a:r>
            <a:r>
              <a:rPr lang="en-US" altLang="zh-CN" sz="2000">
                <a:solidFill>
                  <a:srgbClr val="002060"/>
                </a:solidFill>
              </a:rPr>
              <a:t>x,y,z</a:t>
            </a:r>
            <a:r>
              <a:rPr lang="zh-CN" altLang="en-US" sz="2000">
                <a:solidFill>
                  <a:srgbClr val="002060"/>
                </a:solidFill>
              </a:rPr>
              <a:t>满足</a:t>
            </a:r>
            <a:r>
              <a:rPr lang="en-US" altLang="zh-CN" sz="2000">
                <a:solidFill>
                  <a:srgbClr val="002060"/>
                </a:solidFill>
              </a:rPr>
              <a:t>x+y+z=100</a:t>
            </a:r>
            <a:r>
              <a:rPr lang="zh-CN" altLang="en-US" sz="2000">
                <a:solidFill>
                  <a:srgbClr val="002060"/>
                </a:solidFill>
              </a:rPr>
              <a:t>和</a:t>
            </a:r>
            <a:r>
              <a:rPr lang="en-US" altLang="zh-CN" sz="2000">
                <a:solidFill>
                  <a:srgbClr val="002060"/>
                </a:solidFill>
              </a:rPr>
              <a:t>15*x+9*y+z=300</a:t>
            </a:r>
            <a:r>
              <a:rPr lang="zh-CN" altLang="en-US" sz="2000">
                <a:solidFill>
                  <a:srgbClr val="002060"/>
                </a:solidFill>
              </a:rPr>
              <a:t>的所有可能值。</a:t>
            </a:r>
            <a:endParaRPr lang="en-US" altLang="zh-CN" sz="2000">
              <a:solidFill>
                <a:srgbClr val="002060"/>
              </a:solidFill>
            </a:endParaRPr>
          </a:p>
          <a:p>
            <a:endParaRPr lang="en-US" altLang="zh-CN" sz="2000">
              <a:solidFill>
                <a:srgbClr val="002060"/>
              </a:solidFill>
            </a:endParaRPr>
          </a:p>
          <a:p>
            <a:endParaRPr lang="en-US" altLang="zh-CN" sz="2000">
              <a:solidFill>
                <a:srgbClr val="002060"/>
              </a:solidFill>
            </a:endParaRPr>
          </a:p>
          <a:p>
            <a:r>
              <a:rPr lang="en-US" altLang="zh-CN" sz="2000">
                <a:solidFill>
                  <a:srgbClr val="002060"/>
                </a:solidFill>
              </a:rPr>
              <a:t>x</a:t>
            </a:r>
            <a:r>
              <a:rPr lang="zh-CN" altLang="en-US" sz="2000">
                <a:solidFill>
                  <a:srgbClr val="002060"/>
                </a:solidFill>
              </a:rPr>
              <a:t>的取值范围：</a:t>
            </a:r>
            <a:r>
              <a:rPr lang="en-US" altLang="zh-CN" sz="2000">
                <a:solidFill>
                  <a:srgbClr val="002060"/>
                </a:solidFill>
              </a:rPr>
              <a:t>[0, 100/5]</a:t>
            </a:r>
          </a:p>
          <a:p>
            <a:r>
              <a:rPr lang="en-US" altLang="zh-CN" sz="2000">
                <a:solidFill>
                  <a:srgbClr val="002060"/>
                </a:solidFill>
              </a:rPr>
              <a:t>y</a:t>
            </a:r>
            <a:r>
              <a:rPr lang="zh-CN" altLang="en-US" sz="2000">
                <a:solidFill>
                  <a:srgbClr val="002060"/>
                </a:solidFill>
              </a:rPr>
              <a:t>的取值范围：</a:t>
            </a:r>
            <a:r>
              <a:rPr lang="en-US" altLang="zh-CN" sz="2000">
                <a:solidFill>
                  <a:srgbClr val="002060"/>
                </a:solidFill>
              </a:rPr>
              <a:t>[0, 100/3]</a:t>
            </a:r>
          </a:p>
          <a:p>
            <a:r>
              <a:rPr lang="en-US" altLang="zh-CN" sz="2000">
                <a:solidFill>
                  <a:srgbClr val="002060"/>
                </a:solidFill>
              </a:rPr>
              <a:t>z</a:t>
            </a:r>
            <a:r>
              <a:rPr lang="zh-CN" altLang="en-US" sz="2000">
                <a:solidFill>
                  <a:srgbClr val="002060"/>
                </a:solidFill>
              </a:rPr>
              <a:t>的取值范围：</a:t>
            </a:r>
            <a:r>
              <a:rPr lang="en-US" altLang="zh-CN" sz="2000">
                <a:solidFill>
                  <a:srgbClr val="002060"/>
                </a:solidFill>
              </a:rPr>
              <a:t>[0, 100]</a:t>
            </a:r>
          </a:p>
          <a:p>
            <a:endParaRPr lang="en-US" altLang="zh-CN" sz="2000">
              <a:solidFill>
                <a:srgbClr val="002060"/>
              </a:solidFill>
            </a:endParaRPr>
          </a:p>
          <a:p>
            <a:endParaRPr lang="en-US" altLang="zh-CN" sz="2000">
              <a:solidFill>
                <a:srgbClr val="002060"/>
              </a:solidFill>
            </a:endParaRPr>
          </a:p>
          <a:p>
            <a:r>
              <a:rPr lang="zh-CN" altLang="en-US" sz="2000">
                <a:solidFill>
                  <a:srgbClr val="002060"/>
                </a:solidFill>
              </a:rPr>
              <a:t>如何列举</a:t>
            </a:r>
            <a:r>
              <a:rPr lang="en-US" altLang="zh-CN" sz="2000">
                <a:solidFill>
                  <a:srgbClr val="002060"/>
                </a:solidFill>
              </a:rPr>
              <a:t>x,y,z</a:t>
            </a:r>
            <a:r>
              <a:rPr lang="zh-CN" altLang="en-US" sz="2000">
                <a:solidFill>
                  <a:srgbClr val="002060"/>
                </a:solidFill>
              </a:rPr>
              <a:t>的所有可能值？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5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题目分析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935" y="2688312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C38C55-7F47-4260-4959-9A5D347D7F80}"/>
              </a:ext>
            </a:extLst>
          </p:cNvPr>
          <p:cNvSpPr/>
          <p:nvPr/>
        </p:nvSpPr>
        <p:spPr>
          <a:xfrm>
            <a:off x="1374062" y="1303944"/>
            <a:ext cx="425420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列举</a:t>
            </a:r>
            <a:r>
              <a:rPr lang="en-US" altLang="zh-CN" sz="2000" dirty="0">
                <a:solidFill>
                  <a:srgbClr val="002060"/>
                </a:solidFill>
              </a:rPr>
              <a:t>x</a:t>
            </a:r>
            <a:r>
              <a:rPr lang="zh-CN" altLang="en-US" sz="2000" dirty="0">
                <a:solidFill>
                  <a:srgbClr val="002060"/>
                </a:solidFill>
              </a:rPr>
              <a:t>：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for(x</a:t>
            </a:r>
            <a:r>
              <a:rPr lang="zh-CN" altLang="en-US" sz="2000" dirty="0">
                <a:solidFill>
                  <a:srgbClr val="002060"/>
                </a:solidFill>
              </a:rPr>
              <a:t>从</a:t>
            </a:r>
            <a:r>
              <a:rPr lang="en-US" altLang="zh-CN" sz="2000" dirty="0">
                <a:solidFill>
                  <a:srgbClr val="002060"/>
                </a:solidFill>
              </a:rPr>
              <a:t>0</a:t>
            </a:r>
            <a:r>
              <a:rPr lang="zh-CN" altLang="en-US" sz="2000" dirty="0">
                <a:solidFill>
                  <a:srgbClr val="002060"/>
                </a:solidFill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</a:rPr>
              <a:t>100/5</a:t>
            </a:r>
            <a:r>
              <a:rPr lang="zh-CN" altLang="en-US" sz="2000" dirty="0">
                <a:solidFill>
                  <a:srgbClr val="002060"/>
                </a:solidFill>
              </a:rPr>
              <a:t>循环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</a:p>
          <a:p>
            <a:r>
              <a:rPr lang="zh-CN" altLang="en-US" sz="2000" dirty="0">
                <a:solidFill>
                  <a:srgbClr val="002060"/>
                </a:solidFill>
              </a:rPr>
              <a:t>列举</a:t>
            </a:r>
            <a:r>
              <a:rPr lang="en-US" altLang="zh-CN" sz="2000" dirty="0">
                <a:solidFill>
                  <a:srgbClr val="002060"/>
                </a:solidFill>
              </a:rPr>
              <a:t>y</a:t>
            </a:r>
            <a:r>
              <a:rPr lang="zh-CN" altLang="en-US" sz="2000" dirty="0">
                <a:solidFill>
                  <a:srgbClr val="002060"/>
                </a:solidFill>
              </a:rPr>
              <a:t>：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for(y</a:t>
            </a:r>
            <a:r>
              <a:rPr lang="zh-CN" altLang="en-US" sz="2000" dirty="0">
                <a:solidFill>
                  <a:srgbClr val="002060"/>
                </a:solidFill>
              </a:rPr>
              <a:t>从</a:t>
            </a:r>
            <a:r>
              <a:rPr lang="en-US" altLang="zh-CN" sz="2000" dirty="0">
                <a:solidFill>
                  <a:srgbClr val="002060"/>
                </a:solidFill>
              </a:rPr>
              <a:t>0</a:t>
            </a:r>
            <a:r>
              <a:rPr lang="zh-CN" altLang="en-US" sz="2000" dirty="0">
                <a:solidFill>
                  <a:srgbClr val="002060"/>
                </a:solidFill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</a:rPr>
              <a:t>100/3</a:t>
            </a:r>
            <a:r>
              <a:rPr lang="zh-CN" altLang="en-US" sz="2000" dirty="0">
                <a:solidFill>
                  <a:srgbClr val="002060"/>
                </a:solidFill>
              </a:rPr>
              <a:t>循环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</a:p>
          <a:p>
            <a:r>
              <a:rPr lang="zh-CN" altLang="en-US" sz="2000" dirty="0">
                <a:solidFill>
                  <a:srgbClr val="002060"/>
                </a:solidFill>
              </a:rPr>
              <a:t>列举</a:t>
            </a:r>
            <a:r>
              <a:rPr lang="en-US" altLang="zh-CN" sz="2000" dirty="0">
                <a:solidFill>
                  <a:srgbClr val="002060"/>
                </a:solidFill>
              </a:rPr>
              <a:t>z</a:t>
            </a:r>
            <a:r>
              <a:rPr lang="zh-CN" altLang="en-US" sz="2000" dirty="0">
                <a:solidFill>
                  <a:srgbClr val="002060"/>
                </a:solidFill>
              </a:rPr>
              <a:t>：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for(z</a:t>
            </a:r>
            <a:r>
              <a:rPr lang="zh-CN" altLang="en-US" sz="2000" dirty="0">
                <a:solidFill>
                  <a:srgbClr val="002060"/>
                </a:solidFill>
              </a:rPr>
              <a:t>从</a:t>
            </a:r>
            <a:r>
              <a:rPr lang="en-US" altLang="zh-CN" sz="2000" dirty="0">
                <a:solidFill>
                  <a:srgbClr val="002060"/>
                </a:solidFill>
              </a:rPr>
              <a:t>0</a:t>
            </a:r>
            <a:r>
              <a:rPr lang="zh-CN" altLang="en-US" sz="2000" dirty="0">
                <a:solidFill>
                  <a:srgbClr val="002060"/>
                </a:solidFill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</a:rPr>
              <a:t>100</a:t>
            </a:r>
            <a:r>
              <a:rPr lang="zh-CN" altLang="en-US" sz="2000">
                <a:solidFill>
                  <a:srgbClr val="002060"/>
                </a:solidFill>
              </a:rPr>
              <a:t>循环</a:t>
            </a:r>
            <a:r>
              <a:rPr lang="en-US" altLang="zh-CN" sz="2000">
                <a:solidFill>
                  <a:srgbClr val="002060"/>
                </a:solidFill>
              </a:rPr>
              <a:t>)</a:t>
            </a:r>
          </a:p>
          <a:p>
            <a:endParaRPr lang="en-US" altLang="zh-CN" sz="2000">
              <a:solidFill>
                <a:srgbClr val="002060"/>
              </a:solidFill>
            </a:endParaRPr>
          </a:p>
          <a:p>
            <a:endParaRPr lang="en-US" altLang="zh-CN" sz="2000" dirty="0">
              <a:solidFill>
                <a:srgbClr val="002060"/>
              </a:solidFill>
            </a:endParaRPr>
          </a:p>
          <a:p>
            <a:endParaRPr lang="en-US" altLang="zh-CN" sz="2000" dirty="0">
              <a:solidFill>
                <a:srgbClr val="002060"/>
              </a:solidFill>
            </a:endParaRPr>
          </a:p>
          <a:p>
            <a:r>
              <a:rPr lang="zh-CN" altLang="en-US" sz="2000" dirty="0">
                <a:solidFill>
                  <a:srgbClr val="002060"/>
                </a:solidFill>
              </a:rPr>
              <a:t>三个循环组合起来即为嵌套循环，列举所有</a:t>
            </a:r>
            <a:r>
              <a:rPr lang="zh-CN" altLang="en-US" sz="2000">
                <a:solidFill>
                  <a:srgbClr val="002060"/>
                </a:solidFill>
              </a:rPr>
              <a:t>组合情况：</a:t>
            </a:r>
            <a:endParaRPr lang="en-US" altLang="zh-CN" sz="2000" dirty="0">
              <a:solidFill>
                <a:srgbClr val="002060"/>
              </a:solidFill>
            </a:endParaRPr>
          </a:p>
          <a:p>
            <a:r>
              <a:rPr lang="en-US" altLang="zh-CN" sz="2000" dirty="0">
                <a:solidFill>
                  <a:srgbClr val="002060"/>
                </a:solidFill>
              </a:rPr>
              <a:t>for(x</a:t>
            </a:r>
            <a:r>
              <a:rPr lang="zh-CN" altLang="en-US" sz="2000" dirty="0">
                <a:solidFill>
                  <a:srgbClr val="002060"/>
                </a:solidFill>
              </a:rPr>
              <a:t>从</a:t>
            </a:r>
            <a:r>
              <a:rPr lang="en-US" altLang="zh-CN" sz="2000" dirty="0">
                <a:solidFill>
                  <a:srgbClr val="002060"/>
                </a:solidFill>
              </a:rPr>
              <a:t>0</a:t>
            </a:r>
            <a:r>
              <a:rPr lang="zh-CN" altLang="en-US" sz="2000" dirty="0">
                <a:solidFill>
                  <a:srgbClr val="002060"/>
                </a:solidFill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</a:rPr>
              <a:t>100/5</a:t>
            </a:r>
            <a:r>
              <a:rPr lang="zh-CN" altLang="en-US" sz="2000" dirty="0">
                <a:solidFill>
                  <a:srgbClr val="002060"/>
                </a:solidFill>
              </a:rPr>
              <a:t>循环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      for(y</a:t>
            </a:r>
            <a:r>
              <a:rPr lang="zh-CN" altLang="en-US" sz="2000" dirty="0">
                <a:solidFill>
                  <a:srgbClr val="002060"/>
                </a:solidFill>
              </a:rPr>
              <a:t>从</a:t>
            </a:r>
            <a:r>
              <a:rPr lang="en-US" altLang="zh-CN" sz="2000" dirty="0">
                <a:solidFill>
                  <a:srgbClr val="002060"/>
                </a:solidFill>
              </a:rPr>
              <a:t>0</a:t>
            </a:r>
            <a:r>
              <a:rPr lang="zh-CN" altLang="en-US" sz="2000" dirty="0">
                <a:solidFill>
                  <a:srgbClr val="002060"/>
                </a:solidFill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</a:rPr>
              <a:t>100/3</a:t>
            </a:r>
            <a:r>
              <a:rPr lang="zh-CN" altLang="en-US" sz="2000" dirty="0">
                <a:solidFill>
                  <a:srgbClr val="002060"/>
                </a:solidFill>
              </a:rPr>
              <a:t>循环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            for(z</a:t>
            </a:r>
            <a:r>
              <a:rPr lang="zh-CN" altLang="en-US" sz="2000" dirty="0">
                <a:solidFill>
                  <a:srgbClr val="002060"/>
                </a:solidFill>
              </a:rPr>
              <a:t>从</a:t>
            </a:r>
            <a:r>
              <a:rPr lang="en-US" altLang="zh-CN" sz="2000" dirty="0">
                <a:solidFill>
                  <a:srgbClr val="002060"/>
                </a:solidFill>
              </a:rPr>
              <a:t>0</a:t>
            </a:r>
            <a:r>
              <a:rPr lang="zh-CN" altLang="en-US" sz="2000" dirty="0">
                <a:solidFill>
                  <a:srgbClr val="002060"/>
                </a:solidFill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</a:rPr>
              <a:t>100</a:t>
            </a:r>
            <a:r>
              <a:rPr lang="zh-CN" altLang="en-US" sz="2000" dirty="0">
                <a:solidFill>
                  <a:srgbClr val="002060"/>
                </a:solidFill>
              </a:rPr>
              <a:t>循环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</a:p>
          <a:p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40BEB7-EDB3-5AAB-D75E-18D943FE83BF}"/>
              </a:ext>
            </a:extLst>
          </p:cNvPr>
          <p:cNvSpPr/>
          <p:nvPr/>
        </p:nvSpPr>
        <p:spPr>
          <a:xfrm>
            <a:off x="6509856" y="1011557"/>
            <a:ext cx="4911799" cy="64807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定义变量</a:t>
            </a:r>
            <a:r>
              <a:rPr lang="en-US" altLang="zh-CN" dirty="0" err="1">
                <a:solidFill>
                  <a:schemeClr val="bg2"/>
                </a:solidFill>
              </a:rPr>
              <a:t>x,y,z</a:t>
            </a:r>
            <a:r>
              <a:rPr lang="zh-CN" altLang="en-US" dirty="0">
                <a:solidFill>
                  <a:schemeClr val="bg2"/>
                </a:solidFill>
              </a:rPr>
              <a:t>，作为公鸡，母鸡，小鸡的值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6144B896-218A-3DC0-6034-C2A963F9817A}"/>
              </a:ext>
            </a:extLst>
          </p:cNvPr>
          <p:cNvSpPr/>
          <p:nvPr/>
        </p:nvSpPr>
        <p:spPr>
          <a:xfrm>
            <a:off x="8111458" y="1896788"/>
            <a:ext cx="1710690" cy="432048"/>
          </a:xfrm>
          <a:prstGeom prst="flowChartDecision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2"/>
                </a:solidFill>
              </a:rPr>
              <a:t>x</a:t>
            </a:r>
            <a:r>
              <a:rPr lang="en-US" altLang="zh-CN" dirty="0">
                <a:solidFill>
                  <a:schemeClr val="bg2"/>
                </a:solidFill>
              </a:rPr>
              <a:t>&lt;=20</a:t>
            </a:r>
            <a:endParaRPr lang="zh-CN" altLang="en-US" dirty="0">
              <a:solidFill>
                <a:schemeClr val="bg2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E65523E-742C-13C6-8897-06102AB3180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965756" y="1659629"/>
            <a:ext cx="1047" cy="237159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8C56D65-D7FF-4385-7E42-23006398621B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8965755" y="2328836"/>
            <a:ext cx="1048" cy="270053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D11880C-B7B5-8785-C559-3EAA84B4C9B6}"/>
              </a:ext>
            </a:extLst>
          </p:cNvPr>
          <p:cNvSpPr/>
          <p:nvPr/>
        </p:nvSpPr>
        <p:spPr>
          <a:xfrm>
            <a:off x="7326998" y="5188977"/>
            <a:ext cx="3277511" cy="36004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输出</a:t>
            </a:r>
            <a:r>
              <a:rPr lang="en-US" altLang="zh-CN" dirty="0" err="1">
                <a:solidFill>
                  <a:srgbClr val="002060"/>
                </a:solidFill>
              </a:rPr>
              <a:t>x,y,z</a:t>
            </a:r>
            <a:r>
              <a:rPr lang="zh-CN" altLang="en-US" dirty="0">
                <a:solidFill>
                  <a:srgbClr val="002060"/>
                </a:solidFill>
              </a:rPr>
              <a:t>的值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5CA7DA-4B8D-E325-070D-C17E83D576E1}"/>
              </a:ext>
            </a:extLst>
          </p:cNvPr>
          <p:cNvSpPr/>
          <p:nvPr/>
        </p:nvSpPr>
        <p:spPr>
          <a:xfrm>
            <a:off x="9087052" y="2276234"/>
            <a:ext cx="708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73641C-47E9-067E-2F95-3609906C5C47}"/>
              </a:ext>
            </a:extLst>
          </p:cNvPr>
          <p:cNvSpPr/>
          <p:nvPr/>
        </p:nvSpPr>
        <p:spPr>
          <a:xfrm>
            <a:off x="9973761" y="3134614"/>
            <a:ext cx="708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否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0CFD05C-8956-5802-08FA-114CE686800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8965754" y="3740420"/>
            <a:ext cx="1" cy="312711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77560EAB-0252-692B-B564-E602149BA2D3}"/>
              </a:ext>
            </a:extLst>
          </p:cNvPr>
          <p:cNvSpPr/>
          <p:nvPr/>
        </p:nvSpPr>
        <p:spPr>
          <a:xfrm>
            <a:off x="7733626" y="2598889"/>
            <a:ext cx="2464258" cy="432048"/>
          </a:xfrm>
          <a:prstGeom prst="flowChartDecision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y&lt;=100/3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8" name="流程图: 决策 17">
            <a:extLst>
              <a:ext uri="{FF2B5EF4-FFF2-40B4-BE49-F238E27FC236}">
                <a16:creationId xmlns:a16="http://schemas.microsoft.com/office/drawing/2014/main" id="{9D500700-8790-5D40-24B0-5A03CA77AB6F}"/>
              </a:ext>
            </a:extLst>
          </p:cNvPr>
          <p:cNvSpPr/>
          <p:nvPr/>
        </p:nvSpPr>
        <p:spPr>
          <a:xfrm>
            <a:off x="7990159" y="3308372"/>
            <a:ext cx="1951191" cy="432048"/>
          </a:xfrm>
          <a:prstGeom prst="flowChartDecision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z</a:t>
            </a:r>
            <a:r>
              <a:rPr lang="en-US" altLang="zh-CN" dirty="0">
                <a:solidFill>
                  <a:srgbClr val="002060"/>
                </a:solidFill>
              </a:rPr>
              <a:t>&lt;=100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7C394964-C23C-1A35-AE8A-0D3AF88EA89F}"/>
              </a:ext>
            </a:extLst>
          </p:cNvPr>
          <p:cNvSpPr/>
          <p:nvPr/>
        </p:nvSpPr>
        <p:spPr>
          <a:xfrm>
            <a:off x="6788351" y="4053131"/>
            <a:ext cx="4354806" cy="864096"/>
          </a:xfrm>
          <a:prstGeom prst="flowChartDecision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x+y</a:t>
            </a:r>
            <a:r>
              <a:rPr lang="en-US" altLang="zh-CN" err="1">
                <a:solidFill>
                  <a:srgbClr val="002060"/>
                </a:solidFill>
              </a:rPr>
              <a:t>+</a:t>
            </a:r>
            <a:r>
              <a:rPr lang="en-US" altLang="zh-CN">
                <a:solidFill>
                  <a:srgbClr val="002060"/>
                </a:solidFill>
              </a:rPr>
              <a:t>z</a:t>
            </a:r>
            <a:r>
              <a:rPr lang="en-US" altLang="zh-CN" dirty="0">
                <a:solidFill>
                  <a:srgbClr val="002060"/>
                </a:solidFill>
              </a:rPr>
              <a:t>==</a:t>
            </a:r>
            <a:r>
              <a:rPr lang="en-US" altLang="zh-CN">
                <a:solidFill>
                  <a:srgbClr val="002060"/>
                </a:solidFill>
              </a:rPr>
              <a:t>100</a:t>
            </a:r>
            <a:r>
              <a:rPr lang="zh-CN" altLang="en-US">
                <a:solidFill>
                  <a:srgbClr val="002060"/>
                </a:solidFill>
              </a:rPr>
              <a:t>同时</a:t>
            </a:r>
            <a:r>
              <a:rPr lang="en-US" altLang="zh-CN" dirty="0">
                <a:solidFill>
                  <a:srgbClr val="002060"/>
                </a:solidFill>
              </a:rPr>
              <a:t>15*x+</a:t>
            </a:r>
            <a:r>
              <a:rPr lang="en-US" altLang="zh-CN">
                <a:solidFill>
                  <a:srgbClr val="002060"/>
                </a:solidFill>
              </a:rPr>
              <a:t>9*</a:t>
            </a:r>
            <a:r>
              <a:rPr lang="en-US" altLang="zh-CN" dirty="0" err="1">
                <a:solidFill>
                  <a:srgbClr val="002060"/>
                </a:solidFill>
              </a:rPr>
              <a:t>y</a:t>
            </a:r>
            <a:r>
              <a:rPr lang="en-US" altLang="zh-CN" err="1">
                <a:solidFill>
                  <a:srgbClr val="002060"/>
                </a:solidFill>
              </a:rPr>
              <a:t>+</a:t>
            </a:r>
            <a:r>
              <a:rPr lang="en-US" altLang="zh-CN">
                <a:solidFill>
                  <a:srgbClr val="002060"/>
                </a:solidFill>
              </a:rPr>
              <a:t>z</a:t>
            </a:r>
            <a:r>
              <a:rPr lang="en-US" altLang="zh-CN" dirty="0">
                <a:solidFill>
                  <a:srgbClr val="002060"/>
                </a:solidFill>
              </a:rPr>
              <a:t>==300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9581B34-B4DA-4EBD-43B5-2B9F342CC57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8965755" y="3030937"/>
            <a:ext cx="0" cy="277435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0B99F71-C018-9DCD-43FC-580545AB6540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8965754" y="4917227"/>
            <a:ext cx="0" cy="27175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6CB9BBE-E926-511D-F64F-94D1B76CC2EA}"/>
              </a:ext>
            </a:extLst>
          </p:cNvPr>
          <p:cNvSpPr/>
          <p:nvPr/>
        </p:nvSpPr>
        <p:spPr>
          <a:xfrm>
            <a:off x="8253581" y="6200892"/>
            <a:ext cx="1424344" cy="36004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结束</a:t>
            </a:r>
            <a:r>
              <a:rPr lang="en-US" altLang="zh-CN" dirty="0">
                <a:solidFill>
                  <a:srgbClr val="002060"/>
                </a:solidFill>
              </a:rPr>
              <a:t>return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23" name="肘形连接符 45">
            <a:extLst>
              <a:ext uri="{FF2B5EF4-FFF2-40B4-BE49-F238E27FC236}">
                <a16:creationId xmlns:a16="http://schemas.microsoft.com/office/drawing/2014/main" id="{E6D53ED7-56E9-2B84-3F24-7564E57C4648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>
            <a:off x="8965753" y="2112812"/>
            <a:ext cx="856395" cy="4088080"/>
          </a:xfrm>
          <a:prstGeom prst="bentConnector4">
            <a:avLst>
              <a:gd name="adj1" fmla="val -169947"/>
              <a:gd name="adj2" fmla="val 93649"/>
            </a:avLst>
          </a:prstGeom>
          <a:noFill/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1D83473-CE06-8E77-15AD-24EE999C7A77}"/>
              </a:ext>
            </a:extLst>
          </p:cNvPr>
          <p:cNvSpPr/>
          <p:nvPr/>
        </p:nvSpPr>
        <p:spPr>
          <a:xfrm>
            <a:off x="9122265" y="3005357"/>
            <a:ext cx="708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B4DEB-2EDC-2435-A3C5-BD995650EBBF}"/>
              </a:ext>
            </a:extLst>
          </p:cNvPr>
          <p:cNvSpPr/>
          <p:nvPr/>
        </p:nvSpPr>
        <p:spPr>
          <a:xfrm>
            <a:off x="9118798" y="3717201"/>
            <a:ext cx="708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是</a:t>
            </a:r>
          </a:p>
        </p:txBody>
      </p:sp>
      <p:cxnSp>
        <p:nvCxnSpPr>
          <p:cNvPr id="26" name="肘形连接符 51">
            <a:extLst>
              <a:ext uri="{FF2B5EF4-FFF2-40B4-BE49-F238E27FC236}">
                <a16:creationId xmlns:a16="http://schemas.microsoft.com/office/drawing/2014/main" id="{ADE3BB2C-3B91-1E5D-8C3B-658BEBD3BF93}"/>
              </a:ext>
            </a:extLst>
          </p:cNvPr>
          <p:cNvCxnSpPr>
            <a:cxnSpLocks/>
            <a:stCxn id="17" idx="1"/>
            <a:endCxn id="8" idx="1"/>
          </p:cNvCxnSpPr>
          <p:nvPr/>
        </p:nvCxnSpPr>
        <p:spPr>
          <a:xfrm rot="10800000" flipH="1">
            <a:off x="7733626" y="2112813"/>
            <a:ext cx="377832" cy="702101"/>
          </a:xfrm>
          <a:prstGeom prst="bentConnector3">
            <a:avLst>
              <a:gd name="adj1" fmla="val -60503"/>
            </a:avLst>
          </a:prstGeom>
          <a:noFill/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18C084B-FF93-6F6C-1D64-1A53795008FF}"/>
              </a:ext>
            </a:extLst>
          </p:cNvPr>
          <p:cNvSpPr/>
          <p:nvPr/>
        </p:nvSpPr>
        <p:spPr>
          <a:xfrm>
            <a:off x="7512551" y="2431582"/>
            <a:ext cx="708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否</a:t>
            </a:r>
          </a:p>
        </p:txBody>
      </p:sp>
      <p:cxnSp>
        <p:nvCxnSpPr>
          <p:cNvPr id="28" name="肘形连接符 58">
            <a:extLst>
              <a:ext uri="{FF2B5EF4-FFF2-40B4-BE49-F238E27FC236}">
                <a16:creationId xmlns:a16="http://schemas.microsoft.com/office/drawing/2014/main" id="{6B0E6EA8-F52E-7D95-BFC2-7FCAF83F7BE5}"/>
              </a:ext>
            </a:extLst>
          </p:cNvPr>
          <p:cNvCxnSpPr>
            <a:cxnSpLocks/>
            <a:stCxn id="18" idx="3"/>
            <a:endCxn id="17" idx="3"/>
          </p:cNvCxnSpPr>
          <p:nvPr/>
        </p:nvCxnSpPr>
        <p:spPr>
          <a:xfrm flipV="1">
            <a:off x="9941350" y="2814913"/>
            <a:ext cx="256534" cy="709483"/>
          </a:xfrm>
          <a:prstGeom prst="bentConnector3">
            <a:avLst>
              <a:gd name="adj1" fmla="val 278222"/>
            </a:avLst>
          </a:prstGeom>
          <a:noFill/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1C37DE6-F2EC-4CC9-DFB7-8ED123C4ED1A}"/>
              </a:ext>
            </a:extLst>
          </p:cNvPr>
          <p:cNvSpPr/>
          <p:nvPr/>
        </p:nvSpPr>
        <p:spPr>
          <a:xfrm>
            <a:off x="10836784" y="2119590"/>
            <a:ext cx="708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否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9200A9-2FCB-107E-2AA2-2669E44A4851}"/>
              </a:ext>
            </a:extLst>
          </p:cNvPr>
          <p:cNvSpPr/>
          <p:nvPr/>
        </p:nvSpPr>
        <p:spPr>
          <a:xfrm>
            <a:off x="9143288" y="4822885"/>
            <a:ext cx="708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是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BB51E41-3414-E6B1-CD70-4C69B227D751}"/>
              </a:ext>
            </a:extLst>
          </p:cNvPr>
          <p:cNvSpPr/>
          <p:nvPr/>
        </p:nvSpPr>
        <p:spPr>
          <a:xfrm>
            <a:off x="7482105" y="2152240"/>
            <a:ext cx="880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x++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5B3F155-57B1-99C8-382C-E6A86943AED0}"/>
              </a:ext>
            </a:extLst>
          </p:cNvPr>
          <p:cNvSpPr/>
          <p:nvPr/>
        </p:nvSpPr>
        <p:spPr>
          <a:xfrm>
            <a:off x="9856163" y="2833836"/>
            <a:ext cx="88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y++</a:t>
            </a:r>
            <a:endParaRPr lang="zh-CN" altLang="en-US" dirty="0">
              <a:solidFill>
                <a:schemeClr val="bg2"/>
              </a:solidFill>
            </a:endParaRPr>
          </a:p>
        </p:txBody>
      </p:sp>
      <p:cxnSp>
        <p:nvCxnSpPr>
          <p:cNvPr id="33" name="肘形连接符 66">
            <a:extLst>
              <a:ext uri="{FF2B5EF4-FFF2-40B4-BE49-F238E27FC236}">
                <a16:creationId xmlns:a16="http://schemas.microsoft.com/office/drawing/2014/main" id="{A63D5724-4523-50D8-A007-1E912C7E5C55}"/>
              </a:ext>
            </a:extLst>
          </p:cNvPr>
          <p:cNvCxnSpPr>
            <a:cxnSpLocks/>
            <a:stCxn id="12" idx="2"/>
            <a:endCxn id="18" idx="1"/>
          </p:cNvCxnSpPr>
          <p:nvPr/>
        </p:nvCxnSpPr>
        <p:spPr>
          <a:xfrm rot="5400000" flipH="1">
            <a:off x="7465646" y="4048910"/>
            <a:ext cx="2024621" cy="975595"/>
          </a:xfrm>
          <a:prstGeom prst="bentConnector4">
            <a:avLst>
              <a:gd name="adj1" fmla="val -11291"/>
              <a:gd name="adj2" fmla="val 239833"/>
            </a:avLst>
          </a:prstGeom>
          <a:noFill/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3118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875070" y="715031"/>
            <a:ext cx="10441859" cy="5016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x,y,z;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(x=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;x&lt;=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;x++){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(y=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;y&lt;=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;y++){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(z=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;z&lt;=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;z++){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(x+y+z==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&amp;&amp;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*x+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9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*y+z==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    cout&lt;&lt;x&lt;&lt;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&lt;&lt;y&lt;&lt;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&lt;&lt;z;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81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课堂练习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换算</a:t>
              </a:r>
              <a:r>
                <a:rPr lang="en-US" altLang="zh-CN" sz="3200" b="1"/>
                <a:t>100</a:t>
              </a:r>
              <a:r>
                <a:rPr lang="zh-CN" altLang="en-US" sz="3200" b="1"/>
                <a:t>元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8" y="622378"/>
            <a:ext cx="10441859" cy="59400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求出用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 和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元换算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元有几种方案，请用程序列举出来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每行一种方案，面额由高到低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8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6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5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5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  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元：</a:t>
            </a: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张</a:t>
            </a:r>
          </a:p>
        </p:txBody>
      </p:sp>
    </p:spTree>
    <p:extLst>
      <p:ext uri="{BB962C8B-B14F-4D97-AF65-F5344CB8AC3E}">
        <p14:creationId xmlns:p14="http://schemas.microsoft.com/office/powerpoint/2010/main" val="176755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529285" y="701401"/>
            <a:ext cx="11133428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 &lt;=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 &lt;=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k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k 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k++){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*i+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*j+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*k==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    cout&lt;&lt;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"50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元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:"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&lt;&lt;i&lt;&lt;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张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";"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"20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元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:"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&lt;&lt;j&lt;&lt;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张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";"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   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"10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元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:"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&lt;&lt;k&lt;&lt;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张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5962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换算</a:t>
              </a:r>
              <a:r>
                <a:rPr lang="en-US" altLang="zh-CN" sz="3200" b="1"/>
                <a:t>100</a:t>
              </a:r>
              <a:r>
                <a:rPr lang="zh-CN" altLang="en-US" sz="3200" b="1"/>
                <a:t>元（升级版）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8" y="658827"/>
            <a:ext cx="10441859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给求出用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 和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元换算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元有几种方案，</a:t>
            </a:r>
            <a:r>
              <a:rPr lang="zh-CN" altLang="en-US" sz="2000" b="1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要求换正好</a:t>
            </a:r>
            <a:r>
              <a:rPr lang="en-US" altLang="zh-CN" sz="2000" b="1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5</a:t>
            </a:r>
            <a:r>
              <a:rPr lang="zh-CN" altLang="en-US" sz="2000" b="1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张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，请用程序列举出来？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每行一种方案，面额由高到低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元：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 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元：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 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元：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</a:t>
            </a:r>
            <a:endParaRPr lang="en-US" altLang="zh-CN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元：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 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元：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 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元：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>
              <a:solidFill>
                <a:schemeClr val="accent3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0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529285" y="701401"/>
            <a:ext cx="11133428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 &lt;=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 &lt;=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k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k 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k++)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*i+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*j+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*k==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&amp;&amp; i+j+k==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    cout&lt;&lt;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"50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元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:"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&lt;&lt;i&lt;&lt;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张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";"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"20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元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:"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&lt;&lt;j&lt;&lt;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张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";"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   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"10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元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:"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&lt;&lt;k&lt;&lt;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张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278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换算</a:t>
              </a:r>
              <a:r>
                <a:rPr lang="en-US" altLang="zh-CN" sz="3200" b="1"/>
                <a:t>100</a:t>
              </a:r>
              <a:r>
                <a:rPr lang="zh-CN" altLang="en-US" sz="3200" b="1"/>
                <a:t>元（终极版）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8" y="614434"/>
            <a:ext cx="10441859" cy="44935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某人想将手中的一张面值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元的人民币换成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元、和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元面值的票子。要求换正好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40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张，且每种票子至少一张。问：有几种换法？应适当考虑减少重复次数。 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每行一种方案，面额由高到低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:4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:6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:30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</a:t>
            </a:r>
          </a:p>
          <a:p>
            <a:endParaRPr lang="zh-CN" altLang="en-US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>
              <a:solidFill>
                <a:schemeClr val="accent3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5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529285" y="701401"/>
            <a:ext cx="11133428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 &lt;=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 &lt;=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k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k 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k++){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*i+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*j+k==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&amp;&amp; i+j+k==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    cout&lt;&lt;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"10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元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&lt;&lt;i&lt;&lt;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张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"5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元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&lt;&lt;j&lt;&lt;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张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   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"1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元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&lt;&lt;k&lt;&lt;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张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95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</a:t>
              </a:r>
              <a:r>
                <a:rPr lang="en-US" altLang="zh-CN" sz="3200" b="1">
                  <a:latin typeface="JetBrains Mono ExtraBold" panose="02000009000000000000" pitchFamily="49" charset="0"/>
                  <a:cs typeface="JetBrains Mono ExtraBold" panose="02000009000000000000" pitchFamily="49" charset="0"/>
                </a:rPr>
                <a:t>Steamleader</a:t>
              </a:r>
              <a:endParaRPr lang="zh-CN" altLang="en-US" sz="3200" b="1">
                <a:latin typeface="JetBrains Mono ExtraBold" panose="02000009000000000000" pitchFamily="49" charset="0"/>
                <a:cs typeface="JetBrains Mono ExtraBold" panose="02000009000000000000" pitchFamily="49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976282" y="2281084"/>
            <a:ext cx="8239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第十九课</a:t>
            </a:r>
            <a:endParaRPr lang="en-US" altLang="zh-CN" sz="8000" b="1">
              <a:solidFill>
                <a:schemeClr val="bg1"/>
              </a:solidFill>
            </a:endParaRPr>
          </a:p>
          <a:p>
            <a:pPr algn="ctr"/>
            <a:r>
              <a:rPr lang="zh-CN" altLang="en-US" sz="8000" b="1">
                <a:solidFill>
                  <a:schemeClr val="bg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枚举法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三色球问题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055ED5F-A443-C15F-8A30-3F3B346E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47251"/>
            <a:ext cx="10441859" cy="501675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若一个口袋中放有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12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个球，其中有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个红的、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个白的和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个黑的，问从中任取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8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个共有多少种不同的颜色搭配？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无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一个整数，代表不同颜色搭配方案总数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总方案数：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948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875070" y="715031"/>
            <a:ext cx="10441859" cy="5016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cnt=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 &lt;=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 &lt;=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k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k &lt;=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6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k++){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(i+j+k==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    cnt++;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总方案数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:"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&lt;&lt;cnt;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9848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三色球问题（升级版）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EDBC616-37A2-6857-687E-B89FE337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15031"/>
            <a:ext cx="10441859" cy="46474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个红球，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8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个黑球，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7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个白球， 随机取出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个， 且白球不少于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个，黑球不大于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个， 计算可能的颜色组合。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无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每一行一个可能的颜色组合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</a:rPr>
              <a:t>白色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</a:rPr>
              <a:t>个 黑色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</a:rPr>
              <a:t>个 红色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7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</a:rPr>
              <a:t>个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</a:rPr>
              <a:t>白色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</a:rPr>
              <a:t>个 黑色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</a:rPr>
              <a:t>个 红色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6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</a:rPr>
              <a:t>个</a:t>
            </a:r>
            <a:endParaRPr lang="en-US" altLang="zh-CN" sz="16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</a:rPr>
              <a:t>白色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5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</a:rPr>
              <a:t>个 黑色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</a:rPr>
              <a:t>个 红色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</a:rPr>
              <a:t>个</a:t>
            </a:r>
            <a:endParaRPr lang="en-US" altLang="zh-CN" sz="160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3018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875070" y="715031"/>
            <a:ext cx="10441859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 &lt;=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 &lt;=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k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k &lt;=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7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k++){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(i+j+k==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    cout&lt;&lt;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白色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&lt;&lt;i&lt;&lt;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个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黑色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&lt;&lt;j&lt;&lt;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个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红色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&lt;&lt;k&lt;&lt;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个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573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借书方案知多少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7" y="678875"/>
            <a:ext cx="10441859" cy="3477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小明有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本不同的新书，要借给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A,B,C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这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位小朋友，若每人每次只能借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本，则可以有多少种不同的借法？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一个整数，代表不同的借法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52797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875070" y="715031"/>
            <a:ext cx="10441859" cy="5016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 &lt;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6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 &lt;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6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k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k &lt;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6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k++){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(i!=j&amp;&amp;i!=k&amp;&amp;j!=k){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    s++;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722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课堂总结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26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总结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3305957" y="1676238"/>
            <a:ext cx="8096051" cy="3256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枚举是什么意思？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枚举能解决哪些题目？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使用枚举的注意事项有哪些？</a:t>
            </a:r>
            <a:endParaRPr lang="en-US" altLang="zh-CN" sz="36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5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学习目标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3968431" y="1638914"/>
            <a:ext cx="5423123" cy="325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了解枚举的基本概念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掌握枚举的经典题型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了解枚举的优缺点</a:t>
            </a:r>
            <a:endParaRPr lang="en-US" altLang="zh-CN" sz="36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知识要点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枚举的概念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572E09-50A4-F091-4BBE-F267A6B2B0B8}"/>
              </a:ext>
            </a:extLst>
          </p:cNvPr>
          <p:cNvSpPr txBox="1"/>
          <p:nvPr/>
        </p:nvSpPr>
        <p:spPr>
          <a:xfrm>
            <a:off x="1255696" y="747251"/>
            <a:ext cx="9951116" cy="427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chemeClr val="bg2"/>
                </a:solidFill>
                <a:latin typeface="+mn-ea"/>
              </a:rPr>
              <a:t>枚举（英语：</a:t>
            </a:r>
            <a:r>
              <a:rPr lang="en-US" altLang="zh-CN" sz="2800">
                <a:solidFill>
                  <a:schemeClr val="bg2"/>
                </a:solidFill>
                <a:latin typeface="+mn-ea"/>
              </a:rPr>
              <a:t>Enumerate</a:t>
            </a:r>
            <a:r>
              <a:rPr lang="zh-CN" altLang="en-US" sz="2800">
                <a:solidFill>
                  <a:schemeClr val="bg2"/>
                </a:solidFill>
                <a:latin typeface="+mn-ea"/>
              </a:rPr>
              <a:t>）是基于已有知识来猜测答案的一种问题求解策略。</a:t>
            </a:r>
          </a:p>
          <a:p>
            <a:pPr>
              <a:lnSpc>
                <a:spcPct val="200000"/>
              </a:lnSpc>
            </a:pPr>
            <a:endParaRPr lang="zh-CN" altLang="en-US" sz="2800">
              <a:solidFill>
                <a:schemeClr val="bg2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chemeClr val="bg2"/>
                </a:solidFill>
                <a:latin typeface="+mn-ea"/>
              </a:rPr>
              <a:t>枚举的思想是不断地猜测，从可能的集合中一一尝试，然后再判断题目的条件是否成立。</a:t>
            </a:r>
          </a:p>
        </p:txBody>
      </p:sp>
    </p:spTree>
    <p:extLst>
      <p:ext uri="{BB962C8B-B14F-4D97-AF65-F5344CB8AC3E}">
        <p14:creationId xmlns:p14="http://schemas.microsoft.com/office/powerpoint/2010/main" val="179308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枚举的优点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CF44D6-DBB7-749A-5964-61546D57BB21}"/>
              </a:ext>
            </a:extLst>
          </p:cNvPr>
          <p:cNvSpPr txBox="1"/>
          <p:nvPr/>
        </p:nvSpPr>
        <p:spPr>
          <a:xfrm>
            <a:off x="2309503" y="1596332"/>
            <a:ext cx="9793677" cy="3217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zh-CN" altLang="en-US" sz="2400">
                <a:solidFill>
                  <a:srgbClr val="002060"/>
                </a:solidFill>
              </a:rPr>
              <a:t>能举出所有情况，保证正确解</a:t>
            </a:r>
            <a:endParaRPr lang="en-US" altLang="zh-CN" sz="2400">
              <a:solidFill>
                <a:srgbClr val="002060"/>
              </a:solidFill>
            </a:endParaRP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zh-CN" altLang="en-US" sz="2400">
                <a:solidFill>
                  <a:srgbClr val="002060"/>
                </a:solidFill>
              </a:rPr>
              <a:t>能解决许多其他算法难以解决的问题</a:t>
            </a:r>
            <a:endParaRPr lang="en-US" altLang="zh-CN" sz="2400">
              <a:solidFill>
                <a:srgbClr val="002060"/>
              </a:solidFill>
            </a:endParaRP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zh-CN" altLang="en-US" sz="2400">
                <a:solidFill>
                  <a:srgbClr val="002060"/>
                </a:solidFill>
              </a:rPr>
              <a:t>便于思考与编程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枚举的缺点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CF44D6-DBB7-749A-5964-61546D57BB21}"/>
              </a:ext>
            </a:extLst>
          </p:cNvPr>
          <p:cNvSpPr txBox="1"/>
          <p:nvPr/>
        </p:nvSpPr>
        <p:spPr>
          <a:xfrm>
            <a:off x="1199160" y="1540047"/>
            <a:ext cx="9793677" cy="294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2060"/>
                </a:solidFill>
              </a:rPr>
              <a:t>理论上这种方式能求解一切问题，而且有时候大力是会出奇迹的，然而枚举仅适用于一些规模较小的问题，对于规模巨大的情形时，就会出现“人心不足蛇吞象“，即实际问题的解空间远超枚举的情况，枚举就无法运算出结果了。</a:t>
            </a:r>
            <a:endParaRPr lang="en-US" altLang="zh-CN" sz="2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3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枚举的要点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CF44D6-DBB7-749A-5964-61546D57BB21}"/>
              </a:ext>
            </a:extLst>
          </p:cNvPr>
          <p:cNvSpPr txBox="1"/>
          <p:nvPr/>
        </p:nvSpPr>
        <p:spPr>
          <a:xfrm>
            <a:off x="1866003" y="779472"/>
            <a:ext cx="9793677" cy="554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</a:rPr>
              <a:t>给出解空间</a:t>
            </a:r>
          </a:p>
          <a:p>
            <a:pPr algn="l">
              <a:lnSpc>
                <a:spcPct val="200000"/>
              </a:lnSpc>
            </a:pPr>
            <a:r>
              <a:rPr lang="zh-CN" altLang="en-US" sz="2000">
                <a:solidFill>
                  <a:schemeClr val="bg2"/>
                </a:solidFill>
              </a:rPr>
              <a:t>建立简洁的数学模型。</a:t>
            </a:r>
          </a:p>
          <a:p>
            <a:pPr algn="l">
              <a:lnSpc>
                <a:spcPct val="200000"/>
              </a:lnSpc>
            </a:pPr>
            <a:r>
              <a:rPr lang="zh-CN" altLang="en-US" sz="2000">
                <a:solidFill>
                  <a:schemeClr val="bg2"/>
                </a:solidFill>
              </a:rPr>
              <a:t>枚举的时候要想清楚：可能的情况是什么？要枚举哪些要素？</a:t>
            </a:r>
            <a:endParaRPr lang="en-US" altLang="zh-CN" sz="2000">
              <a:solidFill>
                <a:schemeClr val="bg2"/>
              </a:solidFill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</a:rPr>
              <a:t>减少枚举的空间</a:t>
            </a:r>
          </a:p>
          <a:p>
            <a:pPr algn="l">
              <a:lnSpc>
                <a:spcPct val="200000"/>
              </a:lnSpc>
            </a:pPr>
            <a:r>
              <a:rPr lang="zh-CN" altLang="en-US" sz="2000">
                <a:solidFill>
                  <a:schemeClr val="bg2"/>
                </a:solidFill>
              </a:rPr>
              <a:t>枚举的范围是什么？是所有的内容都需要枚举吗？</a:t>
            </a:r>
          </a:p>
          <a:p>
            <a:pPr algn="l">
              <a:lnSpc>
                <a:spcPct val="200000"/>
              </a:lnSpc>
            </a:pPr>
            <a:r>
              <a:rPr lang="zh-CN" altLang="en-US" sz="2000">
                <a:solidFill>
                  <a:schemeClr val="bg2"/>
                </a:solidFill>
              </a:rPr>
              <a:t>在用枚举法解决问题的时候，一定要想清楚这两件事，否则会带来不必要的时间开销。</a:t>
            </a:r>
            <a:endParaRPr lang="en-US" altLang="zh-CN" sz="2000">
              <a:solidFill>
                <a:schemeClr val="bg2"/>
              </a:solidFill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</a:rPr>
              <a:t>选择合适的枚举顺序</a:t>
            </a:r>
          </a:p>
          <a:p>
            <a:pPr algn="l">
              <a:lnSpc>
                <a:spcPct val="200000"/>
              </a:lnSpc>
            </a:pPr>
            <a:r>
              <a:rPr lang="zh-CN" altLang="en-US" sz="2000">
                <a:solidFill>
                  <a:schemeClr val="bg2"/>
                </a:solidFill>
              </a:rPr>
              <a:t>根据题目判断。比如例题中要求的是最大的符合条件的素数，那自然是从大到小枚举比较合适。</a:t>
            </a:r>
            <a:endParaRPr lang="en-US" altLang="zh-CN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6" y="-87038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例题：百鸡百钱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5" y="595773"/>
            <a:ext cx="10441859" cy="44012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一只公鸡值五块钱，一只母鸡值三块钱，三只小鸡值一块钱。现在要用一百块钱买一百只鸡，请问公鸡，母鸡，小鸡各多少只？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每行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个整数，代表公鸡、母鸡、小鸡的数量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0 25 75</a:t>
            </a:r>
            <a:b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</a:b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4 18 78</a:t>
            </a:r>
            <a:b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</a:b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8 11 81</a:t>
            </a:r>
            <a:b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</a:b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12 4 84</a:t>
            </a:r>
          </a:p>
        </p:txBody>
      </p:sp>
    </p:spTree>
    <p:extLst>
      <p:ext uri="{BB962C8B-B14F-4D97-AF65-F5344CB8AC3E}">
        <p14:creationId xmlns:p14="http://schemas.microsoft.com/office/powerpoint/2010/main" val="15339589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JjM2Y0ODkwNjc1MDRiMDczYjkxN2Y3MWM1YmI1O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200000"/>
          </a:lnSpc>
          <a:defRPr sz="3600" b="1" smtClean="0">
            <a:solidFill>
              <a:srgbClr val="00206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35527</TotalTime>
  <Words>2173</Words>
  <Application>Microsoft Office PowerPoint</Application>
  <PresentationFormat>宽屏</PresentationFormat>
  <Paragraphs>304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黑体</vt:lpstr>
      <vt:lpstr>微软雅黑</vt:lpstr>
      <vt:lpstr>Arial</vt:lpstr>
      <vt:lpstr>Consolas</vt:lpstr>
      <vt:lpstr>JetBrains Mono</vt:lpstr>
      <vt:lpstr>JetBrains Mono ExtraBold</vt:lpstr>
      <vt:lpstr>JetBrains Mono Medium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liolau</cp:lastModifiedBy>
  <cp:revision>130</cp:revision>
  <dcterms:created xsi:type="dcterms:W3CDTF">2022-02-13T07:09:00Z</dcterms:created>
  <dcterms:modified xsi:type="dcterms:W3CDTF">2022-09-09T06:35:14Z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72DB0CBBA3424477B3997E3FC869B96E</vt:lpwstr>
  </property>
  <property fmtid="{D5CDD505-2E9C-101B-9397-08002B2CF9AE}" pid="3" name="KSOProductBuildVer">
    <vt:lpwstr>2052-11.1.0.11636</vt:lpwstr>
  </property>
</Properties>
</file>