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7" r:id="rId4"/>
    <p:sldId id="258" r:id="rId5"/>
    <p:sldId id="394" r:id="rId6"/>
    <p:sldId id="433" r:id="rId7"/>
    <p:sldId id="418" r:id="rId8"/>
    <p:sldId id="438" r:id="rId9"/>
    <p:sldId id="486" r:id="rId10"/>
    <p:sldId id="487" r:id="rId11"/>
    <p:sldId id="488" r:id="rId12"/>
    <p:sldId id="489" r:id="rId13"/>
    <p:sldId id="490" r:id="rId14"/>
    <p:sldId id="469" r:id="rId15"/>
    <p:sldId id="491" r:id="rId16"/>
    <p:sldId id="492" r:id="rId17"/>
    <p:sldId id="493" r:id="rId18"/>
    <p:sldId id="470" r:id="rId19"/>
    <p:sldId id="494" r:id="rId20"/>
    <p:sldId id="495" r:id="rId21"/>
    <p:sldId id="497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466" r:id="rId31"/>
    <p:sldId id="467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for</a:t>
              </a:r>
              <a:r>
                <a:rPr lang="zh-CN" altLang="en-US" sz="3200" b="1"/>
                <a:t>与</a:t>
              </a:r>
              <a:r>
                <a:rPr lang="en-US" altLang="zh-CN" sz="3200" b="1"/>
                <a:t>while</a:t>
              </a:r>
              <a:r>
                <a:rPr lang="zh-CN" altLang="en-US" sz="3200" b="1"/>
                <a:t>处理同一问题的对比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1074509"/>
            <a:ext cx="5445890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,s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 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s+= 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i++;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 &lt;&lt; s &lt;&lt; 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58DB1F-3BFD-1B6E-007F-9B15E159BA92}"/>
              </a:ext>
            </a:extLst>
          </p:cNvPr>
          <p:cNvSpPr txBox="1"/>
          <p:nvPr/>
        </p:nvSpPr>
        <p:spPr>
          <a:xfrm>
            <a:off x="6544350" y="1074508"/>
            <a:ext cx="5445890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i,s;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  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a += 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 &lt;&lt; s &lt;&lt; 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例题</a:t>
              </a:r>
              <a:r>
                <a:rPr lang="en-US" altLang="zh-CN" sz="3200" b="1"/>
                <a:t>2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98" y="824945"/>
            <a:ext cx="72484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+mn-ea"/>
                <a:ea typeface="+mn-ea"/>
              </a:rPr>
              <a:t>使用</a:t>
            </a:r>
            <a:r>
              <a:rPr lang="en-US" altLang="zh-CN" sz="2400" b="0">
                <a:latin typeface="+mn-ea"/>
                <a:ea typeface="+mn-ea"/>
              </a:rPr>
              <a:t>for</a:t>
            </a:r>
            <a:r>
              <a:rPr lang="zh-CN" altLang="en-US" sz="2400" b="0">
                <a:latin typeface="+mn-ea"/>
                <a:ea typeface="+mn-ea"/>
              </a:rPr>
              <a:t>循环打印一行十个</a:t>
            </a:r>
            <a:r>
              <a:rPr lang="en-US" altLang="zh-CN" sz="2400" b="0">
                <a:latin typeface="+mn-ea"/>
                <a:ea typeface="+mn-ea"/>
              </a:rPr>
              <a:t>@</a:t>
            </a:r>
            <a:r>
              <a:rPr lang="zh-CN" altLang="en-US" sz="2400" b="0">
                <a:latin typeface="+mn-ea"/>
                <a:ea typeface="+mn-ea"/>
              </a:rPr>
              <a:t>符号。</a:t>
            </a:r>
            <a:endParaRPr lang="en-US" altLang="zh-CN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chemeClr val="accent3"/>
                </a:solidFill>
                <a:latin typeface="+mn-ea"/>
                <a:ea typeface="+mn-ea"/>
              </a:rPr>
              <a:t>提示：一个程序的那些部分需要重复执行</a:t>
            </a: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772ADC-A3AB-3713-A878-E82B104F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66" y="1799740"/>
            <a:ext cx="3436523" cy="47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循环打印“</a:t>
              </a:r>
              <a:r>
                <a:rPr lang="en-US" altLang="zh-CN" sz="3200" b="1"/>
                <a:t>@</a:t>
              </a:r>
              <a:r>
                <a:rPr lang="zh-CN" altLang="en-US" sz="3200" b="1"/>
                <a:t>”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104" y="776995"/>
            <a:ext cx="72484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3"/>
                </a:solidFill>
                <a:latin typeface="+mn-ea"/>
                <a:ea typeface="+mn-ea"/>
              </a:rPr>
              <a:t>for </a:t>
            </a:r>
            <a:r>
              <a:rPr lang="zh-CN" altLang="en-US" sz="2400" b="0">
                <a:solidFill>
                  <a:schemeClr val="accent3"/>
                </a:solidFill>
                <a:latin typeface="+mn-ea"/>
                <a:ea typeface="+mn-ea"/>
              </a:rPr>
              <a:t>语句写法灵活，上述程序也可以写成：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67EAE8-31A2-D50B-A004-4BBBC1153FD3}"/>
              </a:ext>
            </a:extLst>
          </p:cNvPr>
          <p:cNvSpPr txBox="1"/>
          <p:nvPr/>
        </p:nvSpPr>
        <p:spPr>
          <a:xfrm>
            <a:off x="1304278" y="1382286"/>
            <a:ext cx="3547640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(; 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printf(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"@"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printf(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"\n"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2BFEFC-4583-B6A9-360B-0EAA476B43EC}"/>
              </a:ext>
            </a:extLst>
          </p:cNvPr>
          <p:cNvSpPr txBox="1"/>
          <p:nvPr/>
        </p:nvSpPr>
        <p:spPr>
          <a:xfrm>
            <a:off x="6487840" y="1382286"/>
            <a:ext cx="3674056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(; i &lt;=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printf(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"@"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i++;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printf(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"\n"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3FF7F-0EDF-8DD4-00C0-AEC519A3E5E6}"/>
              </a:ext>
            </a:extLst>
          </p:cNvPr>
          <p:cNvSpPr/>
          <p:nvPr/>
        </p:nvSpPr>
        <p:spPr>
          <a:xfrm>
            <a:off x="1861181" y="5649083"/>
            <a:ext cx="741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中的每一个表达式都是可以省略的，分号不能省略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DD9CA41-48FE-5DBB-C089-EA438BD9ED09}"/>
              </a:ext>
            </a:extLst>
          </p:cNvPr>
          <p:cNvSpPr/>
          <p:nvPr/>
        </p:nvSpPr>
        <p:spPr>
          <a:xfrm>
            <a:off x="5122506" y="3191069"/>
            <a:ext cx="1129004" cy="37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3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三种循环语句比较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24" y="964904"/>
            <a:ext cx="909935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1.</a:t>
            </a:r>
            <a:r>
              <a:rPr lang="zh-CN" altLang="en-US" sz="2400" b="0">
                <a:latin typeface="+mn-ea"/>
                <a:ea typeface="+mn-ea"/>
              </a:rPr>
              <a:t>三种循环都可以用来处理同一问题，一般情况下它们可以互相代替。</a:t>
            </a: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2.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while</a:t>
            </a:r>
            <a:r>
              <a:rPr lang="zh-CN" altLang="en-US" sz="2400" b="0">
                <a:latin typeface="+mn-ea"/>
                <a:ea typeface="+mn-ea"/>
              </a:rPr>
              <a:t>和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400" b="0">
                <a:latin typeface="+mn-ea"/>
                <a:ea typeface="+mn-ea"/>
              </a:rPr>
              <a:t>循环是先判断表达式，后执行语句；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do…while</a:t>
            </a:r>
            <a:r>
              <a:rPr lang="zh-CN" altLang="en-US" sz="2400" b="0">
                <a:latin typeface="+mn-ea"/>
                <a:ea typeface="+mn-ea"/>
              </a:rPr>
              <a:t>循环是先执行语句后判断表达式。</a:t>
            </a: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0">
                <a:latin typeface="+mn-ea"/>
                <a:ea typeface="+mn-ea"/>
              </a:rPr>
              <a:t>建议：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1.</a:t>
            </a:r>
            <a:r>
              <a:rPr lang="zh-CN" altLang="en-US" sz="2400" b="0">
                <a:latin typeface="+mn-ea"/>
                <a:ea typeface="+mn-ea"/>
              </a:rPr>
              <a:t>如果有</a:t>
            </a:r>
            <a:r>
              <a:rPr lang="zh-CN" altLang="en-US" sz="2400" b="0">
                <a:solidFill>
                  <a:srgbClr val="FF0000"/>
                </a:solidFill>
                <a:latin typeface="+mn-ea"/>
                <a:ea typeface="+mn-ea"/>
              </a:rPr>
              <a:t>固定次数</a:t>
            </a:r>
            <a:r>
              <a:rPr lang="zh-CN" altLang="en-US" sz="2400" b="0">
                <a:latin typeface="+mn-ea"/>
                <a:ea typeface="+mn-ea"/>
              </a:rPr>
              <a:t>，用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400" b="0">
                <a:latin typeface="+mn-ea"/>
                <a:ea typeface="+mn-ea"/>
              </a:rPr>
              <a:t>循环。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2.</a:t>
            </a:r>
            <a:r>
              <a:rPr lang="zh-CN" altLang="en-US" sz="2400" b="0">
                <a:latin typeface="+mn-ea"/>
                <a:ea typeface="+mn-ea"/>
              </a:rPr>
              <a:t>如果</a:t>
            </a:r>
            <a:r>
              <a:rPr lang="zh-CN" altLang="en-US" sz="2400" b="0">
                <a:solidFill>
                  <a:srgbClr val="FF0000"/>
                </a:solidFill>
                <a:latin typeface="+mn-ea"/>
                <a:ea typeface="+mn-ea"/>
              </a:rPr>
              <a:t>必须执行一次</a:t>
            </a:r>
            <a:r>
              <a:rPr lang="zh-CN" altLang="en-US" sz="2400" b="0">
                <a:latin typeface="+mn-ea"/>
                <a:ea typeface="+mn-ea"/>
              </a:rPr>
              <a:t>，用 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do while</a:t>
            </a:r>
            <a:r>
              <a:rPr lang="zh-CN" altLang="en-US" sz="2400" b="0">
                <a:latin typeface="+mn-ea"/>
                <a:ea typeface="+mn-ea"/>
              </a:rPr>
              <a:t>循环。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0">
                <a:latin typeface="+mn-ea"/>
                <a:ea typeface="+mn-ea"/>
              </a:rPr>
              <a:t>3.</a:t>
            </a:r>
            <a:r>
              <a:rPr lang="zh-CN" altLang="en-US" sz="2400" b="0">
                <a:solidFill>
                  <a:srgbClr val="FF0000"/>
                </a:solidFill>
                <a:latin typeface="+mn-ea"/>
                <a:ea typeface="+mn-ea"/>
              </a:rPr>
              <a:t>其他情况</a:t>
            </a:r>
            <a:r>
              <a:rPr lang="zh-CN" altLang="en-US" sz="2400" b="0">
                <a:latin typeface="+mn-ea"/>
                <a:ea typeface="+mn-ea"/>
              </a:rPr>
              <a:t>用</a:t>
            </a:r>
            <a:r>
              <a:rPr lang="en-US" altLang="zh-CN" sz="2400" b="0">
                <a:solidFill>
                  <a:srgbClr val="FF0000"/>
                </a:solidFill>
                <a:latin typeface="+mn-ea"/>
                <a:ea typeface="+mn-ea"/>
              </a:rPr>
              <a:t>while</a:t>
            </a:r>
            <a:r>
              <a:rPr lang="zh-CN" altLang="en-US" sz="2400" b="0">
                <a:latin typeface="+mn-ea"/>
                <a:ea typeface="+mn-ea"/>
              </a:rPr>
              <a:t>循环。</a:t>
            </a:r>
          </a:p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80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5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注: 线形 1">
            <a:extLst>
              <a:ext uri="{FF2B5EF4-FFF2-40B4-BE49-F238E27FC236}">
                <a16:creationId xmlns:a16="http://schemas.microsoft.com/office/drawing/2014/main" id="{7479C740-2AC3-113F-8A0B-E3DA30370B31}"/>
              </a:ext>
            </a:extLst>
          </p:cNvPr>
          <p:cNvSpPr/>
          <p:nvPr/>
        </p:nvSpPr>
        <p:spPr>
          <a:xfrm>
            <a:off x="2224798" y="4758612"/>
            <a:ext cx="774441" cy="373225"/>
          </a:xfrm>
          <a:prstGeom prst="borderCallout1">
            <a:avLst>
              <a:gd name="adj1" fmla="val 98750"/>
              <a:gd name="adj2" fmla="val 49498"/>
              <a:gd name="adj3" fmla="val 170000"/>
              <a:gd name="adj4" fmla="val 14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数列求和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8" y="678875"/>
                <a:ext cx="10441859" cy="565456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输入正整数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，求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𝑆</m:t>
                    </m:r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=1×2+2×3+3×4+⋯+</m:t>
                    </m:r>
                    <m:r>
                      <a:rPr lang="zh-CN" alt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𝑛</m:t>
                    </m:r>
                    <m:r>
                      <a:rPr lang="zh-CN" altLang="en-US" sz="24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×</m:t>
                    </m:r>
                    <m:d>
                      <m:d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的值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只有一行且只有一个正整数：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1≤</m:t>
                        </m:r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≤10000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只有一行且只有一个正整数：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𝑆</m:t>
                    </m:r>
                  </m:oMath>
                </a14:m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3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20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1800" b="1">
                    <a:solidFill>
                      <a:srgbClr val="FF000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提示：</a:t>
                </a:r>
                <a:endParaRPr lang="en-US" altLang="zh-CN" sz="1800" b="1" dirty="0">
                  <a:solidFill>
                    <a:srgbClr val="FF000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=1×2</m:t>
                      </m:r>
                    </m:oMath>
                  </m:oMathPara>
                </a14:m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2</m:t>
                      </m:r>
                      <m:r>
                        <a:rPr lang="en-US" altLang="zh-CN" sz="20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</m:t>
                      </m:r>
                      <m:r>
                        <a:rPr lang="en-US" altLang="zh-CN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lang="en-US" altLang="zh-CN" sz="2000" b="0" i="0">
                  <a:solidFill>
                    <a:srgbClr val="002060"/>
                  </a:solidFill>
                  <a:latin typeface="Cambria Math" panose="02040503050406030204" pitchFamily="18" charset="0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3</m:t>
                      </m:r>
                      <m:r>
                        <a:rPr lang="en-US" altLang="zh-CN" sz="20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</m:t>
                      </m:r>
                      <m:r>
                        <a:rPr lang="en-US" altLang="zh-CN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4</m:t>
                      </m:r>
                    </m:oMath>
                  </m:oMathPara>
                </a14:m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⋯</m:t>
                      </m:r>
                      <m:r>
                        <a:rPr lang="en-US" altLang="zh-CN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𝑛</m:t>
                      </m:r>
                      <m:r>
                        <a:rPr lang="en-US" altLang="zh-CN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8" y="678875"/>
                <a:ext cx="10441859" cy="5654561"/>
              </a:xfrm>
              <a:prstGeom prst="rect">
                <a:avLst/>
              </a:prstGeom>
              <a:blipFill>
                <a:blip r:embed="rId3"/>
                <a:stretch>
                  <a:fillRect l="-643" t="-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>
            <a:extLst>
              <a:ext uri="{FF2B5EF4-FFF2-40B4-BE49-F238E27FC236}">
                <a16:creationId xmlns:a16="http://schemas.microsoft.com/office/drawing/2014/main" id="{870CC1DD-0598-D0C7-5D7A-6117DFD3794C}"/>
              </a:ext>
            </a:extLst>
          </p:cNvPr>
          <p:cNvSpPr/>
          <p:nvPr/>
        </p:nvSpPr>
        <p:spPr>
          <a:xfrm>
            <a:off x="2882608" y="4478694"/>
            <a:ext cx="327952" cy="1500466"/>
          </a:xfrm>
          <a:prstGeom prst="rightBrace">
            <a:avLst>
              <a:gd name="adj1" fmla="val 8333"/>
              <a:gd name="adj2" fmla="val 5028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110E6B-9DBC-4B16-4279-5B824526C26F}"/>
                  </a:ext>
                </a:extLst>
              </p:cNvPr>
              <p:cNvSpPr txBox="1"/>
              <p:nvPr/>
            </p:nvSpPr>
            <p:spPr>
              <a:xfrm>
                <a:off x="3362109" y="4850445"/>
                <a:ext cx="1339432" cy="562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>
                    <a:solidFill>
                      <a:srgbClr val="002060"/>
                    </a:solidFill>
                    <a:latin typeface="+mn-ea"/>
                  </a:rPr>
                  <a:t>相加得到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𝑆</m:t>
                    </m:r>
                  </m:oMath>
                </a14:m>
                <a:endParaRPr lang="zh-CN" altLang="en-US">
                  <a:solidFill>
                    <a:srgbClr val="00206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110E6B-9DBC-4B16-4279-5B824526C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09" y="4850445"/>
                <a:ext cx="1339432" cy="562783"/>
              </a:xfrm>
              <a:prstGeom prst="rect">
                <a:avLst/>
              </a:prstGeom>
              <a:blipFill>
                <a:blip r:embed="rId4"/>
                <a:stretch>
                  <a:fillRect l="-41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4B1B462-3E6A-4F68-4478-10E53D268427}"/>
                  </a:ext>
                </a:extLst>
              </p:cNvPr>
              <p:cNvSpPr txBox="1"/>
              <p:nvPr/>
            </p:nvSpPr>
            <p:spPr>
              <a:xfrm>
                <a:off x="5300494" y="4206807"/>
                <a:ext cx="5795340" cy="1850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000">
                    <a:solidFill>
                      <a:srgbClr val="002060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000">
                    <a:solidFill>
                      <a:srgbClr val="002060"/>
                    </a:solidFill>
                  </a:rPr>
                  <a:t>次计算的内容：</a:t>
                </a:r>
                <a:endParaRPr lang="en-US" altLang="zh-CN" sz="2000">
                  <a:solidFill>
                    <a:srgbClr val="002060"/>
                  </a:solidFill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𝒏</m:t>
                    </m:r>
                    <m:r>
                      <a:rPr lang="en-US" altLang="zh-CN" sz="20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×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20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00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000">
                    <a:solidFill>
                      <a:srgbClr val="002060"/>
                    </a:solidFill>
                  </a:rPr>
                  <a:t>次的乘积</a:t>
                </a:r>
                <a:endParaRPr lang="en-US" altLang="zh-CN" sz="2000">
                  <a:solidFill>
                    <a:srgbClr val="002060"/>
                  </a:solidFill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rgbClr val="002060"/>
                    </a:solidFill>
                  </a:rPr>
                  <a:t>   </a:t>
                </a:r>
                <a:r>
                  <a:rPr lang="zh-CN" altLang="en-US" sz="2000">
                    <a:solidFill>
                      <a:srgbClr val="002060"/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000">
                    <a:solidFill>
                      <a:srgbClr val="002060"/>
                    </a:solidFill>
                  </a:rPr>
                  <a:t>次的乘积加入到总和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4B1B462-3E6A-4F68-4478-10E53D268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94" y="4206807"/>
                <a:ext cx="5795340" cy="1850058"/>
              </a:xfrm>
              <a:prstGeom prst="rect">
                <a:avLst/>
              </a:prstGeom>
              <a:blipFill>
                <a:blip r:embed="rId5"/>
                <a:stretch>
                  <a:fillRect l="-1158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55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86830" y="1206589"/>
            <a:ext cx="8390850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; i&lt;=n; i++ )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//i=1,2,3,4..n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s=s+i*(i+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//s=1*2+2*3+......+n*(n+1)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8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注: 线形 1">
            <a:extLst>
              <a:ext uri="{FF2B5EF4-FFF2-40B4-BE49-F238E27FC236}">
                <a16:creationId xmlns:a16="http://schemas.microsoft.com/office/drawing/2014/main" id="{7479C740-2AC3-113F-8A0B-E3DA30370B31}"/>
              </a:ext>
            </a:extLst>
          </p:cNvPr>
          <p:cNvSpPr/>
          <p:nvPr/>
        </p:nvSpPr>
        <p:spPr>
          <a:xfrm>
            <a:off x="2224798" y="4758612"/>
            <a:ext cx="774441" cy="373225"/>
          </a:xfrm>
          <a:prstGeom prst="borderCallout1">
            <a:avLst>
              <a:gd name="adj1" fmla="val 98750"/>
              <a:gd name="adj2" fmla="val 49498"/>
              <a:gd name="adj3" fmla="val 170000"/>
              <a:gd name="adj4" fmla="val 14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能被</a:t>
              </a:r>
              <a:r>
                <a:rPr lang="en-US" altLang="zh-CN" sz="3200" b="1"/>
                <a:t>3</a:t>
              </a:r>
              <a:r>
                <a:rPr lang="zh-CN" altLang="en-US" sz="3200" b="1"/>
                <a:t>整除但不能被</a:t>
              </a:r>
              <a:r>
                <a:rPr lang="en-US" altLang="zh-CN" sz="3200" b="1"/>
                <a:t>5</a:t>
              </a:r>
              <a:r>
                <a:rPr lang="zh-CN" altLang="en-US" sz="3200" b="1"/>
                <a:t>整除的数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8" y="678875"/>
                <a:ext cx="10441859" cy="50167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在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m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至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的自然数中，输出所有能被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3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整除但不能被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5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整除的所有整数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只有一行共有两个正整数：：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1≤</m:t>
                        </m:r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en-US" altLang="zh-CN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  <m:r>
                          <a:rPr lang="en-US" altLang="zh-CN" sz="24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0000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有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若干行，每行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10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个整数，每个整数用一个空格隔开，最后一行可以不足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10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个整数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5 200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6 9 12 18 21 24 27 33 36 39 42 48 51 54 57 63 66 69 72 78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81 84 87 93 96 99 102 108 111 114 117 123 126 129 132 138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141 144 147 153156 159 162 168 171 174 177 183 186 189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192 198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 dirty="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8" y="678875"/>
                <a:ext cx="10441859" cy="5016758"/>
              </a:xfrm>
              <a:prstGeom prst="rect">
                <a:avLst/>
              </a:prstGeom>
              <a:blipFill>
                <a:blip r:embed="rId3"/>
                <a:stretch>
                  <a:fillRect l="-643" t="-1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41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82164" y="-50800"/>
            <a:ext cx="10441859" cy="747252"/>
            <a:chOff x="982164" y="51435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982164" y="5143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题目解析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2156" y="51435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92E45C-6897-407D-0D58-E8F16182E9A7}"/>
                  </a:ext>
                </a:extLst>
              </p:cNvPr>
              <p:cNvSpPr txBox="1"/>
              <p:nvPr/>
            </p:nvSpPr>
            <p:spPr>
              <a:xfrm>
                <a:off x="1695597" y="1351536"/>
                <a:ext cx="6198723" cy="4401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>
                    <a:solidFill>
                      <a:schemeClr val="bg2"/>
                    </a:solidFill>
                  </a:rPr>
                  <a:t>程序在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80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800">
                    <a:solidFill>
                      <a:schemeClr val="bg2"/>
                    </a:solidFill>
                    <a:latin typeface="+mn-ea"/>
                  </a:rPr>
                  <a:t>将符合条件的数字依次输出：</a:t>
                </a:r>
                <a:endParaRPr lang="en-US" altLang="zh-CN" sz="2800">
                  <a:solidFill>
                    <a:schemeClr val="bg2"/>
                  </a:solidFill>
                  <a:latin typeface="+mn-ea"/>
                </a:endParaRPr>
              </a:p>
              <a:p>
                <a:endParaRPr lang="en-US" altLang="zh-CN" sz="2800">
                  <a:solidFill>
                    <a:schemeClr val="bg2"/>
                  </a:solidFill>
                  <a:latin typeface="+mn-ea"/>
                </a:endParaRPr>
              </a:p>
              <a:p>
                <a:r>
                  <a:rPr lang="zh-CN" altLang="en-US" sz="2800">
                    <a:solidFill>
                      <a:schemeClr val="bg2"/>
                    </a:solidFill>
                    <a:latin typeface="+mn-ea"/>
                  </a:rPr>
                  <a:t>程序从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>
                    <a:solidFill>
                      <a:schemeClr val="bg2"/>
                    </a:solidFill>
                    <a:latin typeface="+mn-ea"/>
                  </a:rPr>
                  <a:t>开始循环，到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>
                    <a:solidFill>
                      <a:schemeClr val="bg2"/>
                    </a:solidFill>
                    <a:latin typeface="+mn-ea"/>
                  </a:rPr>
                  <a:t>结束</a:t>
                </a:r>
                <a:endParaRPr lang="en-US" altLang="zh-CN" sz="2800">
                  <a:solidFill>
                    <a:schemeClr val="bg2"/>
                  </a:solidFill>
                  <a:latin typeface="+mn-ea"/>
                </a:endParaRPr>
              </a:p>
              <a:p>
                <a:endParaRPr lang="en-US" altLang="zh-CN" sz="2800">
                  <a:solidFill>
                    <a:schemeClr val="bg2"/>
                  </a:solidFill>
                  <a:latin typeface="+mn-ea"/>
                </a:endParaRPr>
              </a:p>
              <a:p>
                <a:r>
                  <a:rPr lang="zh-CN" altLang="en-US" sz="2800">
                    <a:solidFill>
                      <a:schemeClr val="bg2"/>
                    </a:solidFill>
                    <a:latin typeface="+mn-ea"/>
                  </a:rPr>
                  <a:t>每次循环运算的内容是：</a:t>
                </a:r>
                <a:endParaRPr lang="en-US" altLang="zh-CN" sz="2800">
                  <a:solidFill>
                    <a:schemeClr val="bg2"/>
                  </a:solidFill>
                  <a:latin typeface="+mn-ea"/>
                </a:endParaRPr>
              </a:p>
              <a:p>
                <a:endParaRPr lang="en-US" altLang="zh-CN" sz="2800">
                  <a:solidFill>
                    <a:schemeClr val="bg2"/>
                  </a:solidFill>
                  <a:latin typeface="+mn-ea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>
                    <a:solidFill>
                      <a:schemeClr val="bg2"/>
                    </a:solidFill>
                    <a:latin typeface="+mn-ea"/>
                  </a:rPr>
                  <a:t>判断循环变量是否满足能被</a:t>
                </a:r>
                <a:r>
                  <a:rPr lang="en-US" altLang="zh-CN" sz="2800">
                    <a:solidFill>
                      <a:schemeClr val="bg2"/>
                    </a:solidFill>
                    <a:latin typeface="+mn-ea"/>
                  </a:rPr>
                  <a:t>3</a:t>
                </a:r>
                <a:r>
                  <a:rPr lang="zh-CN" altLang="en-US" sz="2800">
                    <a:solidFill>
                      <a:schemeClr val="bg2"/>
                    </a:solidFill>
                    <a:latin typeface="+mn-ea"/>
                  </a:rPr>
                  <a:t>整除不被</a:t>
                </a:r>
                <a:r>
                  <a:rPr lang="en-US" altLang="zh-CN" sz="2800">
                    <a:solidFill>
                      <a:schemeClr val="bg2"/>
                    </a:solidFill>
                    <a:latin typeface="+mn-ea"/>
                  </a:rPr>
                  <a:t>5</a:t>
                </a:r>
                <a:r>
                  <a:rPr lang="zh-CN" altLang="en-US" sz="2800">
                    <a:solidFill>
                      <a:schemeClr val="bg2"/>
                    </a:solidFill>
                    <a:latin typeface="+mn-ea"/>
                  </a:rPr>
                  <a:t>整除</a:t>
                </a:r>
                <a:endParaRPr lang="en-US" altLang="zh-CN" sz="2800">
                  <a:solidFill>
                    <a:schemeClr val="bg2"/>
                  </a:solidFill>
                  <a:latin typeface="+mn-ea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>
                    <a:solidFill>
                      <a:schemeClr val="bg2"/>
                    </a:solidFill>
                    <a:latin typeface="+mn-ea"/>
                  </a:rPr>
                  <a:t>循环变量</a:t>
                </a:r>
                <a:r>
                  <a:rPr lang="en-US" altLang="zh-CN" sz="2800">
                    <a:solidFill>
                      <a:schemeClr val="bg2"/>
                    </a:solidFill>
                    <a:latin typeface="+mn-ea"/>
                  </a:rPr>
                  <a:t>+1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92E45C-6897-407D-0D58-E8F16182E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97" y="1351536"/>
                <a:ext cx="6198723" cy="4401974"/>
              </a:xfrm>
              <a:prstGeom prst="rect">
                <a:avLst/>
              </a:prstGeom>
              <a:blipFill>
                <a:blip r:embed="rId3"/>
                <a:stretch>
                  <a:fillRect l="-2262" t="-1524" b="-3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FB400CE-4899-254F-E1A7-54D86DA0D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203" y="752332"/>
            <a:ext cx="3512633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7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301790" y="1184132"/>
            <a:ext cx="5180290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i=m;i&lt;=n;i++)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4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第十二课</a:t>
            </a:r>
            <a:endParaRPr lang="en-US" altLang="zh-CN" sz="8000" b="1">
              <a:solidFill>
                <a:schemeClr val="bg1"/>
              </a:solidFill>
            </a:endParaRPr>
          </a:p>
          <a:p>
            <a:pPr algn="ctr"/>
            <a:r>
              <a:rPr lang="en-US" altLang="zh-CN" sz="8000" b="1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for</a:t>
            </a:r>
            <a:r>
              <a:rPr lang="zh-CN" altLang="en-US" sz="8000" b="1">
                <a:solidFill>
                  <a:schemeClr val="bg1"/>
                </a:solidFill>
              </a:rPr>
              <a:t>循环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与</a:t>
              </a:r>
              <a:r>
                <a:rPr lang="en-US" altLang="zh-CN" sz="3200" b="1"/>
                <a:t>17</a:t>
              </a:r>
              <a:r>
                <a:rPr lang="zh-CN" altLang="en-US" sz="3200" b="1"/>
                <a:t>相关的数字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8" y="678875"/>
                <a:ext cx="10441859" cy="4339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输出正整数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之间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(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包括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n)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能被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17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整除的数，其中</a:t>
                </a:r>
                <a14:m>
                  <m:oMath xmlns:m="http://schemas.openxmlformats.org/officeDocument/2006/math">
                    <m:r>
                      <a:rPr lang="en-US" altLang="zh-CN" sz="2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0</m:t>
                    </m:r>
                    <m:r>
                      <a:rPr lang="en-US" altLang="zh-CN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0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altLang="zh-CN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1000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一行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</a:rPr>
                  <a:t>，包含一个整数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输出区间内所有能被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17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整除的数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85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17 34 51 68 85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 dirty="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提示</a:t>
                </a:r>
                <a:r>
                  <a:rPr lang="zh-CN" altLang="en-US" sz="18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：思路与解法同上题，都是使用</a:t>
                </a:r>
                <a:r>
                  <a:rPr lang="en-US" altLang="zh-CN" sz="18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for</a:t>
                </a:r>
                <a:r>
                  <a:rPr lang="zh-CN" altLang="en-US" sz="18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循环在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  <m:r>
                          <a:rPr lang="zh-CN" alt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，</m:t>
                        </m:r>
                        <m:r>
                          <a:rPr lang="en-US" altLang="zh-CN" sz="1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的</m:t>
                    </m:r>
                  </m:oMath>
                </a14:m>
                <a:r>
                  <a:rPr lang="zh-CN" altLang="en-US" sz="18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范围内去逐个判断数字能否被</a:t>
                </a:r>
                <a:r>
                  <a:rPr lang="en-US" altLang="zh-CN" sz="18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17</a:t>
                </a:r>
                <a:r>
                  <a:rPr lang="zh-CN" altLang="en-US" sz="18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整除。</a:t>
                </a:r>
                <a:endParaRPr lang="en-US" altLang="zh-CN" sz="18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8" y="678875"/>
                <a:ext cx="10441859" cy="4339714"/>
              </a:xfrm>
              <a:prstGeom prst="rect">
                <a:avLst/>
              </a:prstGeom>
              <a:blipFill>
                <a:blip r:embed="rId3"/>
                <a:stretch>
                  <a:fillRect l="-643" t="-281" b="-18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52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301790" y="1184132"/>
            <a:ext cx="5180290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i=1;i&lt;=n;i++)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与</a:t>
              </a:r>
              <a:r>
                <a:rPr lang="en-US" altLang="zh-CN" sz="3200" b="1"/>
                <a:t>17</a:t>
              </a:r>
              <a:r>
                <a:rPr lang="zh-CN" altLang="en-US" sz="3200" b="1"/>
                <a:t>相关的数字和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ED305F13-58C4-00BE-D6DB-57C64F39A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8" y="614434"/>
                <a:ext cx="10441859" cy="56015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将正整数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m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和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之间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(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包括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m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和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n)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能被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17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整除的数累加，其中</a:t>
                </a:r>
                <a14:m>
                  <m:oMath xmlns:m="http://schemas.openxmlformats.org/officeDocument/2006/math">
                    <m:r>
                      <a:rPr lang="en-US" altLang="zh-CN" sz="2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0</m:t>
                    </m:r>
                    <m:r>
                      <a:rPr lang="en-US" altLang="zh-CN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0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altLang="zh-CN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1000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一行，包含两个整数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m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和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，其间，以一个空格间隔。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输出一行，包行一个整数，表示累加的结果。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50 85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204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题型一：数列求和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题型二：在给定范围内，找到符合条件的数字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题型一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+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题型二：在给定范围内，找到符合条件的数字之后，将数字求和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 dirty="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ED305F13-58C4-00BE-D6DB-57C64F39A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8" y="614434"/>
                <a:ext cx="10441859" cy="5601533"/>
              </a:xfrm>
              <a:prstGeom prst="rect">
                <a:avLst/>
              </a:prstGeom>
              <a:blipFill>
                <a:blip r:embed="rId3"/>
                <a:stretch>
                  <a:fillRect l="-643" t="-1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61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301790" y="1184132"/>
            <a:ext cx="5180290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m,n,s=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s+=i;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8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整数</a:t>
              </a:r>
              <a:r>
                <a:rPr lang="en-US" altLang="zh-CN" sz="3200" b="1"/>
                <a:t>1</a:t>
              </a:r>
              <a:r>
                <a:rPr lang="zh-CN" altLang="en-US" sz="3200" b="1"/>
                <a:t>的个数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ED305F13-58C4-00BE-D6DB-57C64F39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7" y="614434"/>
            <a:ext cx="1044185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给定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个正整数，每个数都是大于或等于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，且小于或等于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。编程统计其中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出现的次数。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第一行一个正整数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第二行包含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个正整数，每两个正整数之间用一个空格隔开。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第一行为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出现的次数。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1 5 8 10 5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提示：统计符合条件的数字出现的次数，需要一个变量作为计数器，该数字出现一次，计数器数值加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60ED18-F6F6-7284-BFD9-35534C04D6A2}"/>
              </a:ext>
            </a:extLst>
          </p:cNvPr>
          <p:cNvSpPr txBox="1"/>
          <p:nvPr/>
        </p:nvSpPr>
        <p:spPr>
          <a:xfrm>
            <a:off x="3788228" y="2771191"/>
            <a:ext cx="5122507" cy="258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2 5 1 10 5 1 1</a:t>
            </a:r>
          </a:p>
          <a:p>
            <a:pPr>
              <a:spcBef>
                <a:spcPct val="0"/>
              </a:spcBef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</a:t>
            </a:r>
          </a:p>
          <a:p>
            <a:pPr algn="l">
              <a:lnSpc>
                <a:spcPct val="200000"/>
              </a:lnSpc>
            </a:pPr>
            <a:endParaRPr lang="zh-CN" altLang="en-US" sz="3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124507" y="857560"/>
            <a:ext cx="5836129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//n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为数字个数，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为计数器 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//i=1,2,3..n 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循环执行了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次，即输入了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个数字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cin&gt;&gt;x;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(x==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s++;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673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最高的分数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ED305F13-58C4-00BE-D6DB-57C64F39A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7" y="556191"/>
                <a:ext cx="10441859" cy="4762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马老师讲授的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《C++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程序设计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》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这门课期中考试刚刚结束，他想知道考试中取得的最高分数。因为人数比较多，他觉得这件事情交给计算机来做比较方便。你能帮马老师解决这个问题吗？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输入两行，第一行为整数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d>
                      <m:dPr>
                        <m:ctrlP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1≤</m:t>
                        </m:r>
                        <m:r>
                          <a:rPr lang="zh-CN" alt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zh-CN" altLang="en-US" sz="2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&lt;100</m:t>
                        </m:r>
                      </m:e>
                    </m:d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，表示参加这次考试的人数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.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第二行是这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个学生的成绩，相邻两个数之间用单个空格隔开。所有成绩均为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0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到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100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之间的整数。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输出一个整数，即最高的成绩。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5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85 78 90 99 60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</a:t>
                </a: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99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ED305F13-58C4-00BE-D6DB-57C64F39A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7" y="556191"/>
                <a:ext cx="10441859" cy="4762009"/>
              </a:xfrm>
              <a:prstGeom prst="rect">
                <a:avLst/>
              </a:prstGeom>
              <a:blipFill>
                <a:blip r:embed="rId3"/>
                <a:stretch>
                  <a:fillRect l="-643" t="-128" r="-24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00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124507" y="857560"/>
            <a:ext cx="5836129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n,x,max1=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第一行：个数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 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;i&lt;=n; i++ 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循环了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cin&gt;&gt;x;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//if(max1&lt;x)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    max1=x;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max1=max(max1,x);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cout&lt;&lt;max1&lt;&lt;endl;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统计闰年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ED305F13-58C4-00BE-D6DB-57C64F39A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7" y="678875"/>
                <a:ext cx="10441859" cy="48936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输入两个年份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x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和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y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，统计并输出公元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x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年到公元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y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年之间的所有闰年数（包括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x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年和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y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年），</a:t>
                </a:r>
                <a14:m>
                  <m:oMath xmlns:m="http://schemas.openxmlformats.org/officeDocument/2006/math">
                    <m:r>
                      <a:rPr lang="zh-CN" altLang="en-US" sz="20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1≤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x</m:t>
                    </m:r>
                    <m:r>
                      <a:rPr lang="zh-CN" altLang="en-US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≤≤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3000</m:t>
                    </m:r>
                    <m:r>
                      <a:rPr lang="zh-CN" alt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输入格式:</a:t>
                </a:r>
                <a:endParaRPr lang="en-US" altLang="zh-CN" sz="2000" b="1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一行两个正整数表示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x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和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y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</a:rPr>
                  <a:t>，之间用一个空格隔开。</a:t>
                </a:r>
                <a:endParaRPr lang="en-US" altLang="zh-CN" sz="200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一行一个正整数，表示公元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x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年到公元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y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年之间的所有闰年数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</a:rPr>
                  <a:t>2000 2004</a:t>
                </a:r>
              </a:p>
              <a:p>
                <a:pPr>
                  <a:buNone/>
                </a:pPr>
                <a:r>
                  <a:rPr lang="zh-CN" altLang="en-US" sz="2000" b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00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buNone/>
                </a:pPr>
                <a:r>
                  <a:rPr lang="en-US" altLang="zh-CN" sz="200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  <a:p>
                <a:pPr>
                  <a:buNone/>
                </a:pPr>
                <a:endParaRPr lang="en-US" altLang="zh-CN" sz="200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提示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：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1.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能被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4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整除且不能被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100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整除的为闰年。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2.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能被</a:t>
                </a:r>
                <a:r>
                  <a:rPr lang="en-US" altLang="zh-CN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400</a:t>
                </a:r>
                <a:r>
                  <a:rPr lang="zh-CN" altLang="en-US" sz="200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整除的也是闰年。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ED305F13-58C4-00BE-D6DB-57C64F39A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7" y="678875"/>
                <a:ext cx="10441859" cy="4893647"/>
              </a:xfrm>
              <a:prstGeom prst="rect">
                <a:avLst/>
              </a:prstGeom>
              <a:blipFill>
                <a:blip r:embed="rId3"/>
                <a:stretch>
                  <a:fillRect l="-643" t="-125" b="-17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70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012540" y="876221"/>
            <a:ext cx="6507934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x,y,s;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cin&gt;&gt;x&gt;&gt;y;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i=x;i&lt;=y;i++)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!=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|| 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705551" y="1172384"/>
            <a:ext cx="5423123" cy="325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for</a:t>
            </a:r>
            <a:r>
              <a:rPr lang="zh-CN" altLang="en-US" sz="3600" b="1">
                <a:solidFill>
                  <a:srgbClr val="002060"/>
                </a:solidFill>
              </a:rPr>
              <a:t>循环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数列计算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数据统计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课后总结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课后总结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74B4C42-035D-CE11-C42F-795F60A945A8}"/>
              </a:ext>
            </a:extLst>
          </p:cNvPr>
          <p:cNvSpPr txBox="1"/>
          <p:nvPr/>
        </p:nvSpPr>
        <p:spPr>
          <a:xfrm>
            <a:off x="2160211" y="698090"/>
            <a:ext cx="9493724" cy="547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知识重点：</a:t>
            </a:r>
            <a:r>
              <a:rPr lang="en-US" altLang="zh-CN" sz="3600" b="1">
                <a:solidFill>
                  <a:srgbClr val="002060"/>
                </a:solidFill>
              </a:rPr>
              <a:t>for</a:t>
            </a:r>
            <a:r>
              <a:rPr lang="zh-CN" altLang="en-US" sz="3600" b="1">
                <a:solidFill>
                  <a:srgbClr val="002060"/>
                </a:solidFill>
              </a:rPr>
              <a:t>循环</a:t>
            </a:r>
            <a:endParaRPr lang="en-US" altLang="zh-CN" sz="3600" b="1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</a:rPr>
              <a:t>应用程序知识点：</a:t>
            </a:r>
            <a:endParaRPr lang="en-US" altLang="zh-CN" sz="3600" b="1">
              <a:solidFill>
                <a:srgbClr val="002060"/>
              </a:solidFill>
            </a:endParaRPr>
          </a:p>
          <a:p>
            <a:pPr marL="1657350" lvl="2" indent="-7429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3600" b="1">
                <a:solidFill>
                  <a:srgbClr val="002060"/>
                </a:solidFill>
              </a:rPr>
              <a:t>for</a:t>
            </a:r>
            <a:r>
              <a:rPr lang="zh-CN" altLang="en-US" sz="3600" b="1">
                <a:solidFill>
                  <a:srgbClr val="002060"/>
                </a:solidFill>
              </a:rPr>
              <a:t>循环语句与注意事项</a:t>
            </a:r>
            <a:endParaRPr lang="en-US" altLang="zh-CN" sz="3600" b="1">
              <a:solidFill>
                <a:srgbClr val="002060"/>
              </a:solidFill>
            </a:endParaRPr>
          </a:p>
          <a:p>
            <a:pPr marL="1657350" lvl="2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>
                <a:solidFill>
                  <a:srgbClr val="002060"/>
                </a:solidFill>
              </a:rPr>
              <a:t>数列计算</a:t>
            </a:r>
            <a:endParaRPr lang="en-US" altLang="zh-CN" sz="3600" b="1">
              <a:solidFill>
                <a:srgbClr val="002060"/>
              </a:solidFill>
            </a:endParaRPr>
          </a:p>
          <a:p>
            <a:pPr marL="1657350" lvl="2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>
                <a:solidFill>
                  <a:srgbClr val="002060"/>
                </a:solidFill>
              </a:rPr>
              <a:t>在固定范围内对所有数字进行判断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5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for</a:t>
              </a:r>
              <a:r>
                <a:rPr lang="zh-CN" altLang="en-US" sz="3200" b="1"/>
                <a:t>循环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9" name="矩形 2">
            <a:extLst>
              <a:ext uri="{FF2B5EF4-FFF2-40B4-BE49-F238E27FC236}">
                <a16:creationId xmlns:a16="http://schemas.microsoft.com/office/drawing/2014/main" id="{92DD8743-0859-11C6-02E6-27708D68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41" y="1248909"/>
            <a:ext cx="5411788" cy="25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for </a:t>
            </a:r>
            <a:r>
              <a:rPr lang="zh-CN" altLang="en-US" sz="2400">
                <a:latin typeface="+mn-ea"/>
                <a:ea typeface="+mn-ea"/>
              </a:rPr>
              <a:t>语句的格式如下：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for(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1;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2;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3)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循环体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}</a:t>
            </a:r>
            <a:endParaRPr lang="en-US" altLang="zh-CN" sz="5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0EC799-5703-BFE4-D9FB-8823624AE682}"/>
              </a:ext>
            </a:extLst>
          </p:cNvPr>
          <p:cNvSpPr/>
          <p:nvPr/>
        </p:nvSpPr>
        <p:spPr>
          <a:xfrm>
            <a:off x="1864976" y="4454929"/>
            <a:ext cx="6817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</a:rPr>
              <a:t>说明：</a:t>
            </a:r>
            <a:endParaRPr lang="en-US" altLang="zh-CN" sz="2400" b="1">
              <a:solidFill>
                <a:srgbClr val="002060"/>
              </a:solidFill>
            </a:endParaRPr>
          </a:p>
          <a:p>
            <a:pPr marL="0" lvl="1"/>
            <a:r>
              <a:rPr lang="zh-CN" altLang="en-US" sz="2400">
                <a:solidFill>
                  <a:srgbClr val="002060"/>
                </a:solidFill>
              </a:rPr>
              <a:t>表达式</a:t>
            </a:r>
            <a:r>
              <a:rPr lang="zh-CN" altLang="en-US" sz="2400" dirty="0">
                <a:solidFill>
                  <a:srgbClr val="002060"/>
                </a:solidFill>
              </a:rPr>
              <a:t>1：循环变量赋初始值</a:t>
            </a:r>
          </a:p>
          <a:p>
            <a:pPr marL="0" lvl="1"/>
            <a:r>
              <a:rPr lang="zh-CN" altLang="en-US" sz="2400" dirty="0">
                <a:solidFill>
                  <a:srgbClr val="002060"/>
                </a:solidFill>
              </a:rPr>
              <a:t>表达式2：循环条件</a:t>
            </a:r>
          </a:p>
          <a:p>
            <a:pPr marL="0" lvl="1"/>
            <a:r>
              <a:rPr lang="zh-CN" altLang="en-US" sz="2400" dirty="0">
                <a:solidFill>
                  <a:srgbClr val="002060"/>
                </a:solidFill>
              </a:rPr>
              <a:t>表达式3：循环变量增值</a:t>
            </a:r>
          </a:p>
          <a:p>
            <a:pPr marL="0" lvl="1"/>
            <a:r>
              <a:rPr lang="en-US" altLang="zh-CN" sz="2400">
                <a:solidFill>
                  <a:srgbClr val="002060"/>
                </a:solidFill>
              </a:rPr>
              <a:t>for</a:t>
            </a:r>
            <a:r>
              <a:rPr lang="zh-CN" altLang="en-US" sz="2400">
                <a:solidFill>
                  <a:srgbClr val="002060"/>
                </a:solidFill>
              </a:rPr>
              <a:t>在此的英文含义为</a:t>
            </a:r>
            <a:r>
              <a:rPr lang="en-US" altLang="zh-CN" sz="2400">
                <a:solidFill>
                  <a:srgbClr val="002060"/>
                </a:solidFill>
              </a:rPr>
              <a:t>does it all</a:t>
            </a:r>
            <a:r>
              <a:rPr lang="zh-CN" altLang="en-US" sz="2400">
                <a:solidFill>
                  <a:srgbClr val="002060"/>
                </a:solidFill>
              </a:rPr>
              <a:t>，即全部执行</a:t>
            </a:r>
          </a:p>
          <a:p>
            <a:pPr marL="0" lvl="1"/>
            <a:endParaRPr lang="zh-CN" altLang="zh-CN" sz="2400" dirty="0">
              <a:solidFill>
                <a:srgbClr val="00206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E28DC9-6993-A106-B830-9E9C6038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55" y="715031"/>
            <a:ext cx="5496330" cy="52568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阅读程序，并对比</a:t>
              </a:r>
              <a:r>
                <a:rPr lang="en-US" altLang="zh-CN" sz="3200" b="1"/>
                <a:t>while</a:t>
              </a:r>
              <a:r>
                <a:rPr lang="zh-CN" altLang="en-US" sz="3200" b="1"/>
                <a:t>循环与</a:t>
              </a:r>
              <a:r>
                <a:rPr lang="en-US" altLang="zh-CN" sz="3200" b="1"/>
                <a:t>for</a:t>
              </a:r>
              <a:r>
                <a:rPr lang="zh-CN" altLang="en-US" sz="3200" b="1"/>
                <a:t>循环语句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F66241E-D0A1-7408-E294-FFBC01E9294E}"/>
              </a:ext>
            </a:extLst>
          </p:cNvPr>
          <p:cNvSpPr txBox="1"/>
          <p:nvPr/>
        </p:nvSpPr>
        <p:spPr>
          <a:xfrm>
            <a:off x="233645" y="879505"/>
            <a:ext cx="5445890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4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endParaRPr lang="en-US" altLang="zh-CN" sz="24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i=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(i&lt;=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cout&lt;&lt;i;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i++;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         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altLang="zh-CN" sz="24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 sz="24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050040-9938-B571-3DDC-F3C01E8D5278}"/>
              </a:ext>
            </a:extLst>
          </p:cNvPr>
          <p:cNvSpPr txBox="1"/>
          <p:nvPr/>
        </p:nvSpPr>
        <p:spPr>
          <a:xfrm>
            <a:off x="6512465" y="879504"/>
            <a:ext cx="5445890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4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endParaRPr lang="en-US" altLang="zh-CN" sz="24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cout&lt;&lt;i;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sz="24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4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 sz="24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 sz="24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4FF306B-555B-83E4-38C3-C3BF6839D547}"/>
              </a:ext>
            </a:extLst>
          </p:cNvPr>
          <p:cNvCxnSpPr/>
          <p:nvPr/>
        </p:nvCxnSpPr>
        <p:spPr>
          <a:xfrm>
            <a:off x="6096000" y="879504"/>
            <a:ext cx="0" cy="5691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例题</a:t>
              </a:r>
              <a:r>
                <a:rPr lang="en-US" altLang="zh-CN" sz="3200" b="1"/>
                <a:t>1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777809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latin typeface="+mn-ea"/>
                <a:ea typeface="+mn-ea"/>
              </a:rPr>
              <a:t>使用</a:t>
            </a:r>
            <a:r>
              <a:rPr lang="en-US" altLang="zh-CN" b="0">
                <a:latin typeface="+mn-ea"/>
                <a:ea typeface="+mn-ea"/>
              </a:rPr>
              <a:t>for</a:t>
            </a:r>
            <a:r>
              <a:rPr lang="zh-CN" altLang="en-US" b="0">
                <a:latin typeface="+mn-ea"/>
                <a:ea typeface="+mn-ea"/>
              </a:rPr>
              <a:t>循环求 </a:t>
            </a:r>
            <a:r>
              <a:rPr lang="en-US" altLang="zh-CN" b="0" dirty="0">
                <a:latin typeface="+mn-ea"/>
                <a:ea typeface="+mn-ea"/>
              </a:rPr>
              <a:t>1+2+3+…+100 </a:t>
            </a:r>
            <a:r>
              <a:rPr lang="zh-CN" altLang="en-US" b="0" dirty="0">
                <a:latin typeface="+mn-ea"/>
                <a:ea typeface="+mn-ea"/>
              </a:rPr>
              <a:t>的</a:t>
            </a:r>
            <a:r>
              <a:rPr lang="zh-CN" altLang="en-US" b="0">
                <a:latin typeface="+mn-ea"/>
                <a:ea typeface="+mn-ea"/>
              </a:rPr>
              <a:t>和。</a:t>
            </a:r>
            <a:endParaRPr lang="en-US" altLang="zh-CN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solidFill>
                  <a:schemeClr val="accent3"/>
                </a:solidFill>
                <a:latin typeface="+mn-ea"/>
                <a:ea typeface="+mn-ea"/>
              </a:rPr>
              <a:t>提示：可以参考借鉴</a:t>
            </a:r>
            <a:r>
              <a:rPr lang="en-US" altLang="zh-CN" b="0">
                <a:solidFill>
                  <a:schemeClr val="accent3"/>
                </a:solidFill>
                <a:latin typeface="+mn-ea"/>
                <a:ea typeface="+mn-ea"/>
              </a:rPr>
              <a:t>while</a:t>
            </a:r>
            <a:r>
              <a:rPr lang="zh-CN" altLang="en-US" b="0">
                <a:solidFill>
                  <a:schemeClr val="accent3"/>
                </a:solidFill>
                <a:latin typeface="+mn-ea"/>
                <a:ea typeface="+mn-ea"/>
              </a:rPr>
              <a:t>循环的计算方法</a:t>
            </a: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程序阅读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5833046-B184-E9B3-9451-569EDAC5A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81" y="951568"/>
            <a:ext cx="9848235" cy="53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for</a:t>
              </a:r>
              <a:r>
                <a:rPr lang="zh-CN" altLang="en-US" sz="3200" b="1"/>
                <a:t>循环例题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2CFCE93-06B9-2E0D-1C93-8058805999F0}"/>
              </a:ext>
            </a:extLst>
          </p:cNvPr>
          <p:cNvSpPr txBox="1"/>
          <p:nvPr/>
        </p:nvSpPr>
        <p:spPr>
          <a:xfrm>
            <a:off x="1230670" y="1228397"/>
            <a:ext cx="5445890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i,s=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 += 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 &lt;&lt; s &lt;&lt; 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4" name="标注: 线形(带边框和强调线) 13">
            <a:extLst>
              <a:ext uri="{FF2B5EF4-FFF2-40B4-BE49-F238E27FC236}">
                <a16:creationId xmlns:a16="http://schemas.microsoft.com/office/drawing/2014/main" id="{121405C6-CABD-A8EA-6025-CF6115CBA8A0}"/>
              </a:ext>
            </a:extLst>
          </p:cNvPr>
          <p:cNvSpPr/>
          <p:nvPr/>
        </p:nvSpPr>
        <p:spPr>
          <a:xfrm>
            <a:off x="7183120" y="2153920"/>
            <a:ext cx="4307840" cy="1615440"/>
          </a:xfrm>
          <a:prstGeom prst="accentBorderCallout1">
            <a:avLst>
              <a:gd name="adj1" fmla="val 59002"/>
              <a:gd name="adj2" fmla="val -2201"/>
              <a:gd name="adj3" fmla="val 48492"/>
              <a:gd name="adj4" fmla="val -44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002060"/>
                </a:solidFill>
              </a:rPr>
              <a:t>对于一开始的</a:t>
            </a:r>
            <a:r>
              <a:rPr lang="en-US" altLang="zh-CN">
                <a:solidFill>
                  <a:srgbClr val="002060"/>
                </a:solidFill>
              </a:rPr>
              <a:t>i=1</a:t>
            </a:r>
            <a:r>
              <a:rPr lang="zh-CN" altLang="en-US">
                <a:solidFill>
                  <a:srgbClr val="002060"/>
                </a:solidFill>
              </a:rPr>
              <a:t>，当</a:t>
            </a:r>
            <a:r>
              <a:rPr lang="en-US" altLang="zh-CN">
                <a:solidFill>
                  <a:srgbClr val="002060"/>
                </a:solidFill>
              </a:rPr>
              <a:t>i&lt;=100</a:t>
            </a:r>
            <a:r>
              <a:rPr lang="zh-CN" altLang="en-US">
                <a:solidFill>
                  <a:srgbClr val="002060"/>
                </a:solidFill>
              </a:rPr>
              <a:t>时，重复执行循环体，每一轮循环在做完循环体内语句后，使得</a:t>
            </a:r>
            <a:r>
              <a:rPr lang="en-US" altLang="zh-CN">
                <a:solidFill>
                  <a:srgbClr val="002060"/>
                </a:solidFill>
              </a:rPr>
              <a:t>i++</a:t>
            </a:r>
            <a:endParaRPr lang="zh-CN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02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16955</TotalTime>
  <Words>2273</Words>
  <Application>Microsoft Office PowerPoint</Application>
  <PresentationFormat>宽屏</PresentationFormat>
  <Paragraphs>386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等线</vt:lpstr>
      <vt:lpstr>黑体</vt:lpstr>
      <vt:lpstr>微软雅黑</vt:lpstr>
      <vt:lpstr>Arial</vt:lpstr>
      <vt:lpstr>Cambria Math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100</cp:revision>
  <dcterms:created xsi:type="dcterms:W3CDTF">2022-02-13T07:09:00Z</dcterms:created>
  <dcterms:modified xsi:type="dcterms:W3CDTF">2022-07-05T06:58:57Z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