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7" r:id="rId4"/>
    <p:sldId id="530" r:id="rId5"/>
    <p:sldId id="531" r:id="rId6"/>
    <p:sldId id="418" r:id="rId7"/>
    <p:sldId id="532" r:id="rId8"/>
    <p:sldId id="258" r:id="rId9"/>
    <p:sldId id="491" r:id="rId10"/>
    <p:sldId id="507" r:id="rId11"/>
    <p:sldId id="524" r:id="rId12"/>
    <p:sldId id="529" r:id="rId13"/>
    <p:sldId id="534" r:id="rId14"/>
    <p:sldId id="549" r:id="rId15"/>
    <p:sldId id="509" r:id="rId16"/>
    <p:sldId id="536" r:id="rId17"/>
    <p:sldId id="535" r:id="rId18"/>
    <p:sldId id="537" r:id="rId19"/>
    <p:sldId id="540" r:id="rId20"/>
    <p:sldId id="515" r:id="rId21"/>
    <p:sldId id="538" r:id="rId22"/>
    <p:sldId id="539" r:id="rId23"/>
    <p:sldId id="541" r:id="rId24"/>
    <p:sldId id="542" r:id="rId25"/>
    <p:sldId id="543" r:id="rId26"/>
    <p:sldId id="548" r:id="rId27"/>
    <p:sldId id="544" r:id="rId28"/>
    <p:sldId id="545" r:id="rId29"/>
    <p:sldId id="546" r:id="rId30"/>
    <p:sldId id="547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785446" y="1191691"/>
            <a:ext cx="675052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//n!=1×2×3×...×(n-1) ×n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//i=1,2,3,4....n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s=s*i;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乘方计算</a:t>
              </a:r>
              <a:r>
                <a:rPr lang="en-US" altLang="zh-CN" sz="3200" b="1"/>
                <a:t>(</a:t>
              </a:r>
              <a:r>
                <a:rPr lang="zh-CN" altLang="en-US" sz="3200" b="1"/>
                <a:t>不使用</a:t>
              </a:r>
              <a:r>
                <a:rPr lang="en-US" altLang="zh-CN" sz="3200" b="1"/>
                <a:t>pow()</a:t>
              </a:r>
              <a:r>
                <a:rPr lang="zh-CN" altLang="en-US" sz="3200" b="1"/>
                <a:t>函数</a:t>
              </a:r>
              <a:r>
                <a:rPr lang="en-US" altLang="zh-CN" sz="3200" b="1"/>
                <a:t>)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78875"/>
                <a:ext cx="10441859" cy="3989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给出一个整数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a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和一个正整数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，求乘方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一行，包含两个整数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1000000≤</m:t>
                    </m:r>
                    <m:r>
                      <a:rPr lang="en-US" altLang="zh-C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≤1000000</m:t>
                    </m:r>
                  </m:oMath>
                </a14:m>
                <a:r>
                  <a:rPr lang="en-US" altLang="zh-CN" sz="2400">
                    <a:solidFill>
                      <a:srgbClr val="002060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  <m:r>
                      <a:rPr lang="zh-CN" altLang="en-US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≤10000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一个整数，即乘方结果。题目保证最终结果的绝对值不超过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1000000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2 3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8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chemeClr val="accent3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78875"/>
                <a:ext cx="10441859" cy="3989747"/>
              </a:xfrm>
              <a:prstGeom prst="rect">
                <a:avLst/>
              </a:prstGeom>
              <a:blipFill>
                <a:blip r:embed="rId3"/>
                <a:stretch>
                  <a:fillRect l="-643" t="-3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7" y="747252"/>
            <a:ext cx="9094757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,n,a;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cin&gt;&gt;a&gt;&gt;n;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//a^n=a×a×a×...×a ×a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//i=1,2,3,4....n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s=s*a;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4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指数函数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471290" y="1865552"/>
                <a:ext cx="99511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曾经有人问爱因斯坦，世界上什么事情最可怕？爱因斯坦说：“复利最可怕。”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复利就是将本金按一定利息存入银行，到期将利息计入本金继续存入银行，本利不断增加。如果本金为 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，年利息率为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x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 ，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n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 年后可以从银行取出的钱为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 。一般年利率 不会超过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15%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，而指数项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n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，即存入银行的年限 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n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却增长很快，当 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足够大时，本利相加会达到极其大的值。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90" y="1865552"/>
                <a:ext cx="9951116" cy="2224776"/>
              </a:xfrm>
              <a:prstGeom prst="rect">
                <a:avLst/>
              </a:prstGeom>
              <a:blipFill>
                <a:blip r:embed="rId3"/>
                <a:stretch>
                  <a:fillRect l="-490" r="-122" b="-3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94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指数函数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443298" y="1962150"/>
                <a:ext cx="9951116" cy="222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纽约曼哈顿地区是早期移民以价值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200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美元的珠宝从印地安人手中买下的，如果当初将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200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美元存入银行，至今本息比曼哈顿的全部房产价值还要高。</a:t>
                </a:r>
                <a:endParaRPr lang="en-US" altLang="zh-CN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如果存入银行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1000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元，年利率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5%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，若计复利的话，那么</a:t>
                </a:r>
                <a:r>
                  <a:rPr lang="en-US" altLang="zh-CN">
                    <a:solidFill>
                      <a:schemeClr val="bg2"/>
                    </a:solidFill>
                    <a:latin typeface="+mn-ea"/>
                  </a:rPr>
                  <a:t>200</a:t>
                </a:r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年后的便可以从银行取到 </a:t>
                </a: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zh-CN" altLang="en-US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1+0.05</m:t>
                            </m:r>
                          </m:e>
                        </m:d>
                      </m:e>
                      <m:sup>
                        <m:r>
                          <a:rPr lang="zh-CN" altLang="en-US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元，即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173×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2"/>
                    </a:solidFill>
                    <a:latin typeface="+mn-ea"/>
                  </a:rPr>
                  <a:t>元。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98" y="1962150"/>
                <a:ext cx="9951116" cy="2224199"/>
              </a:xfrm>
              <a:prstGeom prst="rect">
                <a:avLst/>
              </a:prstGeom>
              <a:blipFill>
                <a:blip r:embed="rId3"/>
                <a:stretch>
                  <a:fillRect l="-551" r="-184" b="-3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1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折纸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8875"/>
            <a:ext cx="10441859" cy="31700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现在有一张纸，厚度为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1mm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，请问需要对折多少次能超过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毫米。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，代表目标厚度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毫米；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一个整数，代表对折的次数；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97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过程分析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468449" y="1222562"/>
                <a:ext cx="9951116" cy="4412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第一次折纸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第二次折纸：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第三次折纸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第四次折纸：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……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n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次折纸：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×2×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zh-CN" altLang="en-US" sz="2400">
                  <a:solidFill>
                    <a:schemeClr val="bg2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49" y="1222562"/>
                <a:ext cx="9951116" cy="4412875"/>
              </a:xfrm>
              <a:prstGeom prst="rect">
                <a:avLst/>
              </a:prstGeom>
              <a:blipFill>
                <a:blip r:embed="rId3"/>
                <a:stretch>
                  <a:fillRect l="-980" b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4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7" y="747252"/>
            <a:ext cx="909475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n,h=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,cnt=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//cnt,</a:t>
            </a:r>
            <a:r>
              <a:rPr lang="zh-CN" altLang="en-US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折纸次数</a:t>
            </a:r>
            <a:endParaRPr lang="zh-CN" altLang="en-US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(cnt=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;h&lt;=n;cnt++)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h=h*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cout&lt;&lt;cnt;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9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宝宝的皮球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8875"/>
            <a:ext cx="10441859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宝宝有一个小皮球，它落到地上会弹起来，不过，这个皮球他每次弹起来的高度都是上一次的一半。你能编一个程序通过第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次的高度，算出初始扔的高度吗？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输入只有两个正整数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n(n&lt;1000)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m&lt;20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）表示第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次下落之前球的高度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。（每一次开始下落视为一次，所以第一次抛起球也算一次）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输出中仅有一个整数，代表第一次扔起的高度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8000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05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过程分析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468449" y="1222562"/>
                <a:ext cx="9951116" cy="4412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第一次折纸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第二次折纸：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第三次折纸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第四次折纸：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>
                  <a:solidFill>
                    <a:schemeClr val="bg2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……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n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次折纸：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=1×2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×2×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endParaRPr lang="zh-CN" altLang="en-US" sz="2400">
                  <a:solidFill>
                    <a:schemeClr val="bg2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49" y="1222562"/>
                <a:ext cx="9951116" cy="4412875"/>
              </a:xfrm>
              <a:prstGeom prst="rect">
                <a:avLst/>
              </a:prstGeom>
              <a:blipFill>
                <a:blip r:embed="rId3"/>
                <a:stretch>
                  <a:fillRect l="-980" b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4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第十五课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8000" b="1">
                <a:solidFill>
                  <a:schemeClr val="bg1"/>
                </a:solidFill>
              </a:rPr>
              <a:t>循环</a:t>
            </a:r>
            <a:r>
              <a:rPr lang="en-US" altLang="zh-CN" sz="80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623401" y="747252"/>
            <a:ext cx="6617774" cy="5386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 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n*=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cout&lt;&lt;n&lt;&lt;endl;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3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人口增长问题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8875"/>
            <a:ext cx="10441859" cy="37240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我国现有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亿人口，按照每年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0.1%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的增长速度，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年后将有多少人？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一行，包含两个整数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，分别是人口基数和年数，以单个空格分隔。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输出最后的人口数，以亿为单位，保留到小数点后四位。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&lt;= x &lt;= 100, 1 &lt;= n &lt;= 100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13.1306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26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623401" y="747252"/>
            <a:ext cx="6617774" cy="517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cin&gt;&gt;x&gt;&gt;n;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s=x;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1.001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6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银行利息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78875"/>
            <a:ext cx="10441859" cy="4339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农夫约翰在去年赚了一大笔钱！他想要把这些钱用于投资，并对自己能得到多少收益感到好奇。已知投资的复合年利率为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之间的整数）。约翰现有总值为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的钱（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1,000,000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之间的整数）。他清楚地知道自己要投资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年（范围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）。请帮助他计算最终他会有多少钱，并输出它的整数部分。数据保证输出结果在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位有符号整数范围内。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一行包含三个整数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，相邻两个整数之间用单个空格隔开。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一个整数，即约翰最终拥有多少钱（整数部分）。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5 5000 4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6077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14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过程分析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468449" y="1222562"/>
                <a:ext cx="9951116" cy="3674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样例中利息为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0.05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，那么每年的本金和利息之和就是：本金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(1+0.05)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第一年后：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1.05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5000 = 5250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；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第二年后：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1.05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5250 = 5512.5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；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第三年后：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1.05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 5512.5 = 5788.125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；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第四年后：</a:t>
                </a:r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1.05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>
                    <a:solidFill>
                      <a:schemeClr val="bg2"/>
                    </a:solidFill>
                    <a:latin typeface="+mn-ea"/>
                  </a:rPr>
                  <a:t>5788.125 = 6077.53125</a:t>
                </a:r>
                <a:r>
                  <a:rPr lang="zh-CN" altLang="en-US" sz="2400">
                    <a:solidFill>
                      <a:schemeClr val="bg2"/>
                    </a:solidFill>
                    <a:latin typeface="+mn-ea"/>
                  </a:rPr>
                  <a:t>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49" y="1222562"/>
                <a:ext cx="9951116" cy="3674211"/>
              </a:xfrm>
              <a:prstGeom prst="rect">
                <a:avLst/>
              </a:prstGeom>
              <a:blipFill>
                <a:blip r:embed="rId3"/>
                <a:stretch>
                  <a:fillRect l="-980" b="-2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3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r>
                <a:rPr lang="en-US" altLang="zh-CN" sz="3200" b="1"/>
                <a:t>1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511433" y="738724"/>
            <a:ext cx="6904779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R,M,Y;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cin&gt;&gt;R&gt;&gt;M&gt;&gt;Y;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cout&lt;&lt;floor(M*pow(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+R*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0.01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,Y))&lt;&lt;endl;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1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r>
                <a:rPr lang="en-US" altLang="zh-CN" sz="3200" b="1"/>
                <a:t>2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511433" y="738724"/>
            <a:ext cx="6904779" cy="550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R,M, 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cin&gt;&gt;R&gt;&gt;M&gt;&gt;Y;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;i&lt;=Y;i++)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s=s+s*R*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0.01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cout&lt;&lt;floor(s)&lt;&lt;endl;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7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投资收益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39293"/>
            <a:ext cx="10441859" cy="4339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小华在去年赚了一大笔钱。他想把这些钱用于投资，并对自己能得到多少收益感到好奇。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已知投资的年利率为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0~20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之间的整数），小华现有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元钱。他想知道投资多少年后，他的钱将会超过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y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一行三个整数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，相邻两个整数之间用一个空格隔开。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100~1000000 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一行一个整数，即要投资的年数。保证答案的范围在 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1~400 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5 5000 6077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4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过程分析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778" y="1440765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783E6A6B-9741-9482-68A4-E8827898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344" y="1553952"/>
            <a:ext cx="658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第一年后的资产</a:t>
            </a:r>
            <a:r>
              <a:rPr lang="en-US" altLang="zh-CN" sz="2000" b="0" dirty="0">
                <a:latin typeface="+mn-ea"/>
                <a:ea typeface="+mn-ea"/>
              </a:rPr>
              <a:t>=</a:t>
            </a:r>
            <a:r>
              <a:rPr lang="zh-CN" altLang="en-US" sz="2000" b="0" dirty="0">
                <a:latin typeface="+mn-ea"/>
                <a:ea typeface="+mn-ea"/>
              </a:rPr>
              <a:t>固定资产</a:t>
            </a:r>
            <a:r>
              <a:rPr lang="en-US" altLang="zh-CN" sz="2000" b="0" dirty="0">
                <a:latin typeface="+mn-ea"/>
                <a:ea typeface="+mn-ea"/>
              </a:rPr>
              <a:t>+</a:t>
            </a:r>
            <a:r>
              <a:rPr lang="zh-CN" altLang="en-US" sz="2000" b="0" dirty="0">
                <a:latin typeface="+mn-ea"/>
                <a:ea typeface="+mn-ea"/>
              </a:rPr>
              <a:t>本年投资的收益。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160C15A8-2186-FC44-6F04-21DBC921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344" y="2418048"/>
            <a:ext cx="658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第二年后的资产</a:t>
            </a:r>
            <a:r>
              <a:rPr lang="en-US" altLang="zh-CN" sz="2000" b="0" dirty="0">
                <a:latin typeface="+mn-ea"/>
                <a:ea typeface="+mn-ea"/>
              </a:rPr>
              <a:t>=</a:t>
            </a:r>
            <a:r>
              <a:rPr lang="zh-CN" altLang="en-US" sz="2000" b="0" dirty="0">
                <a:latin typeface="+mn-ea"/>
                <a:ea typeface="+mn-ea"/>
              </a:rPr>
              <a:t>第一年的资产和收益</a:t>
            </a:r>
            <a:r>
              <a:rPr lang="en-US" altLang="zh-CN" sz="2000" b="0" dirty="0">
                <a:latin typeface="+mn-ea"/>
                <a:ea typeface="+mn-ea"/>
              </a:rPr>
              <a:t>+</a:t>
            </a:r>
            <a:r>
              <a:rPr lang="zh-CN" altLang="en-US" sz="2000" b="0" dirty="0">
                <a:latin typeface="+mn-ea"/>
                <a:ea typeface="+mn-ea"/>
              </a:rPr>
              <a:t>本年投资的收益。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426DDC-7979-BEC9-0941-88598429225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400027" y="1954062"/>
            <a:ext cx="0" cy="463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">
            <a:extLst>
              <a:ext uri="{FF2B5EF4-FFF2-40B4-BE49-F238E27FC236}">
                <a16:creationId xmlns:a16="http://schemas.microsoft.com/office/drawing/2014/main" id="{484F1F01-1843-EBD7-9AB7-730EAE11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344" y="3170066"/>
            <a:ext cx="658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第三年后的资产</a:t>
            </a:r>
            <a:r>
              <a:rPr lang="en-US" altLang="zh-CN" sz="2000" b="0" dirty="0">
                <a:latin typeface="+mn-ea"/>
                <a:ea typeface="+mn-ea"/>
              </a:rPr>
              <a:t>=</a:t>
            </a:r>
            <a:r>
              <a:rPr lang="zh-CN" altLang="en-US" sz="2000" b="0" dirty="0">
                <a:latin typeface="+mn-ea"/>
                <a:ea typeface="+mn-ea"/>
              </a:rPr>
              <a:t>第二年的资产和收益</a:t>
            </a:r>
            <a:r>
              <a:rPr lang="en-US" altLang="zh-CN" sz="2000" b="0" dirty="0">
                <a:latin typeface="+mn-ea"/>
                <a:ea typeface="+mn-ea"/>
              </a:rPr>
              <a:t>+</a:t>
            </a:r>
            <a:r>
              <a:rPr lang="zh-CN" altLang="en-US" sz="2000" b="0" dirty="0">
                <a:latin typeface="+mn-ea"/>
                <a:ea typeface="+mn-ea"/>
              </a:rPr>
              <a:t>本年投资的收益。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E5103-08BD-170D-E18F-1C804339B56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400027" y="2818158"/>
            <a:ext cx="0" cy="351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9A89A8D-21DC-919A-C1E2-BA78F7179BB2}"/>
              </a:ext>
            </a:extLst>
          </p:cNvPr>
          <p:cNvSpPr/>
          <p:nvPr/>
        </p:nvSpPr>
        <p:spPr>
          <a:xfrm>
            <a:off x="5625624" y="378620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.................</a:t>
            </a:r>
            <a:endParaRPr lang="zh-CN" altLang="en-US" sz="2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583BBC1A-0241-1C67-912F-C29087B3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344" y="4826250"/>
            <a:ext cx="658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第</a:t>
            </a:r>
            <a:r>
              <a:rPr lang="en-US" altLang="zh-CN" sz="2000" b="0" dirty="0">
                <a:latin typeface="+mn-ea"/>
                <a:ea typeface="+mn-ea"/>
              </a:rPr>
              <a:t>n</a:t>
            </a:r>
            <a:r>
              <a:rPr lang="zh-CN" altLang="en-US" sz="2000" b="0" dirty="0">
                <a:latin typeface="+mn-ea"/>
                <a:ea typeface="+mn-ea"/>
              </a:rPr>
              <a:t>年后的资产</a:t>
            </a:r>
            <a:r>
              <a:rPr lang="en-US" altLang="zh-CN" sz="2000" b="0" dirty="0">
                <a:latin typeface="+mn-ea"/>
                <a:ea typeface="+mn-ea"/>
              </a:rPr>
              <a:t>=</a:t>
            </a:r>
            <a:r>
              <a:rPr lang="zh-CN" altLang="en-US" sz="2000" b="0" dirty="0">
                <a:latin typeface="+mn-ea"/>
                <a:ea typeface="+mn-ea"/>
              </a:rPr>
              <a:t>第</a:t>
            </a:r>
            <a:r>
              <a:rPr lang="en-US" altLang="zh-CN" sz="2000" b="0" dirty="0">
                <a:latin typeface="+mn-ea"/>
                <a:ea typeface="+mn-ea"/>
              </a:rPr>
              <a:t>n-1</a:t>
            </a:r>
            <a:r>
              <a:rPr lang="zh-CN" altLang="en-US" sz="2000" b="0" dirty="0">
                <a:latin typeface="+mn-ea"/>
                <a:ea typeface="+mn-ea"/>
              </a:rPr>
              <a:t>年的资产和收益</a:t>
            </a:r>
            <a:r>
              <a:rPr lang="en-US" altLang="zh-CN" sz="2000" b="0" dirty="0">
                <a:latin typeface="+mn-ea"/>
                <a:ea typeface="+mn-ea"/>
              </a:rPr>
              <a:t>+</a:t>
            </a:r>
            <a:r>
              <a:rPr lang="zh-CN" altLang="en-US" sz="2000" b="0" dirty="0">
                <a:latin typeface="+mn-ea"/>
                <a:ea typeface="+mn-ea"/>
              </a:rPr>
              <a:t>本年投资的收益。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E78922-65DC-598F-BE70-2087CE2FFE01}"/>
              </a:ext>
            </a:extLst>
          </p:cNvPr>
          <p:cNvCxnSpPr>
            <a:stCxn id="13" idx="2"/>
          </p:cNvCxnSpPr>
          <p:nvPr/>
        </p:nvCxnSpPr>
        <p:spPr>
          <a:xfrm>
            <a:off x="6400027" y="3570176"/>
            <a:ext cx="0" cy="477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F66929-E0A7-EE93-1E68-82A191F1614F}"/>
              </a:ext>
            </a:extLst>
          </p:cNvPr>
          <p:cNvCxnSpPr>
            <a:endCxn id="16" idx="0"/>
          </p:cNvCxnSpPr>
          <p:nvPr/>
        </p:nvCxnSpPr>
        <p:spPr>
          <a:xfrm>
            <a:off x="6400027" y="4309420"/>
            <a:ext cx="0" cy="516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20">
            <a:extLst>
              <a:ext uri="{FF2B5EF4-FFF2-40B4-BE49-F238E27FC236}">
                <a16:creationId xmlns:a16="http://schemas.microsoft.com/office/drawing/2014/main" id="{0B9889F7-508B-3854-9D96-634E3E94B2B3}"/>
              </a:ext>
            </a:extLst>
          </p:cNvPr>
          <p:cNvSpPr/>
          <p:nvPr/>
        </p:nvSpPr>
        <p:spPr>
          <a:xfrm>
            <a:off x="2205878" y="1553952"/>
            <a:ext cx="576064" cy="3670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C67E9D-0528-D4B5-A8C5-A97478953985}"/>
              </a:ext>
            </a:extLst>
          </p:cNvPr>
          <p:cNvSpPr/>
          <p:nvPr/>
        </p:nvSpPr>
        <p:spPr>
          <a:xfrm>
            <a:off x="1576062" y="2769956"/>
            <a:ext cx="557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资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产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增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长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BA644A-B054-1A5C-F1DB-F2EFD04A9135}"/>
              </a:ext>
            </a:extLst>
          </p:cNvPr>
          <p:cNvSpPr txBox="1"/>
          <p:nvPr/>
        </p:nvSpPr>
        <p:spPr>
          <a:xfrm>
            <a:off x="3105344" y="565745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多少年后资产能够超出预设的值</a:t>
            </a:r>
            <a:r>
              <a:rPr lang="en-US" altLang="zh-CN">
                <a:solidFill>
                  <a:srgbClr val="002060"/>
                </a:solidFill>
              </a:rPr>
              <a:t>?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9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过程分析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0D5843-5AF4-6B36-30BA-C9837E3DB282}"/>
              </a:ext>
            </a:extLst>
          </p:cNvPr>
          <p:cNvSpPr/>
          <p:nvPr/>
        </p:nvSpPr>
        <p:spPr>
          <a:xfrm>
            <a:off x="4345427" y="830911"/>
            <a:ext cx="5904656" cy="5626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定义变量</a:t>
            </a:r>
            <a:r>
              <a:rPr lang="en-US" altLang="zh-CN" dirty="0" err="1">
                <a:solidFill>
                  <a:srgbClr val="002060"/>
                </a:solidFill>
              </a:rPr>
              <a:t>r,m,y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用于保存年利率，投资钱数，预设的钱数，新增要输出的年份</a:t>
            </a:r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zh-CN" altLang="en-US" dirty="0">
                <a:solidFill>
                  <a:srgbClr val="002060"/>
                </a:solidFill>
              </a:rPr>
              <a:t>变量，赋初值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B500F9-56E3-3170-DC4B-6EAD8ED94265}"/>
              </a:ext>
            </a:extLst>
          </p:cNvPr>
          <p:cNvSpPr/>
          <p:nvPr/>
        </p:nvSpPr>
        <p:spPr>
          <a:xfrm>
            <a:off x="1267339" y="747252"/>
            <a:ext cx="307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第一步：申请变量，用于记录数据，注意变量的类型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3087D2-67AB-1B59-86D2-25E1BE389E15}"/>
              </a:ext>
            </a:extLst>
          </p:cNvPr>
          <p:cNvSpPr/>
          <p:nvPr/>
        </p:nvSpPr>
        <p:spPr>
          <a:xfrm>
            <a:off x="1321091" y="18993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第二步：获取输入数据，注意输入数据的顺序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6AEA4D-E965-4EBB-364F-2A0184A72DAD}"/>
              </a:ext>
            </a:extLst>
          </p:cNvPr>
          <p:cNvSpPr/>
          <p:nvPr/>
        </p:nvSpPr>
        <p:spPr>
          <a:xfrm>
            <a:off x="4885487" y="1740862"/>
            <a:ext cx="4824536" cy="42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读取输入数据</a:t>
            </a:r>
            <a:r>
              <a:rPr lang="en-US" altLang="zh-CN" dirty="0" err="1">
                <a:solidFill>
                  <a:srgbClr val="002060"/>
                </a:solidFill>
              </a:rPr>
              <a:t>r,m,y</a:t>
            </a:r>
            <a:r>
              <a:rPr lang="zh-CN" altLang="en-US" dirty="0">
                <a:solidFill>
                  <a:srgbClr val="002060"/>
                </a:solidFill>
              </a:rPr>
              <a:t>，即对变量赋值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56E267-A8C2-0E09-2007-4E89E1947A8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7297755" y="1393583"/>
            <a:ext cx="0" cy="347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F729EAB8-9543-468D-852B-FD73CE8D8E47}"/>
              </a:ext>
            </a:extLst>
          </p:cNvPr>
          <p:cNvSpPr/>
          <p:nvPr/>
        </p:nvSpPr>
        <p:spPr>
          <a:xfrm>
            <a:off x="6086669" y="2434097"/>
            <a:ext cx="2448272" cy="11521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资产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是否超过输入的</a:t>
            </a:r>
            <a:r>
              <a:rPr lang="en-US" altLang="zh-CN" dirty="0">
                <a:solidFill>
                  <a:srgbClr val="002060"/>
                </a:solidFill>
              </a:rPr>
              <a:t>y</a:t>
            </a:r>
            <a:r>
              <a:rPr lang="zh-CN" altLang="en-US" dirty="0">
                <a:solidFill>
                  <a:srgbClr val="002060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9C3A186-3DE7-C7E1-D42B-91B1ACAC375D}"/>
              </a:ext>
            </a:extLst>
          </p:cNvPr>
          <p:cNvSpPr/>
          <p:nvPr/>
        </p:nvSpPr>
        <p:spPr>
          <a:xfrm>
            <a:off x="4929766" y="3987770"/>
            <a:ext cx="4824536" cy="42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本年资产</a:t>
            </a:r>
            <a:r>
              <a:rPr lang="en-US" altLang="zh-CN" dirty="0">
                <a:solidFill>
                  <a:schemeClr val="bg2"/>
                </a:solidFill>
              </a:rPr>
              <a:t>=</a:t>
            </a:r>
            <a:r>
              <a:rPr lang="zh-CN" altLang="en-US">
                <a:solidFill>
                  <a:schemeClr val="bg2"/>
                </a:solidFill>
              </a:rPr>
              <a:t>上年资产</a:t>
            </a:r>
            <a:r>
              <a:rPr lang="en-US" altLang="zh-CN" dirty="0">
                <a:solidFill>
                  <a:schemeClr val="bg2"/>
                </a:solidFill>
              </a:rPr>
              <a:t>+</a:t>
            </a:r>
            <a:r>
              <a:rPr lang="zh-CN" altLang="en-US" dirty="0">
                <a:solidFill>
                  <a:schemeClr val="bg2"/>
                </a:solidFill>
              </a:rPr>
              <a:t>投资收益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AD5158-2B82-D10C-181A-87F9E9935463}"/>
              </a:ext>
            </a:extLst>
          </p:cNvPr>
          <p:cNvSpPr/>
          <p:nvPr/>
        </p:nvSpPr>
        <p:spPr>
          <a:xfrm>
            <a:off x="4929766" y="4790346"/>
            <a:ext cx="4824536" cy="42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年份</a:t>
            </a:r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zh-CN" altLang="en-US" dirty="0">
                <a:solidFill>
                  <a:srgbClr val="002060"/>
                </a:solidFill>
              </a:rPr>
              <a:t>增长，进入下一年计算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D918-5F14-E248-BF4A-38E1D65E5E20}"/>
              </a:ext>
            </a:extLst>
          </p:cNvPr>
          <p:cNvSpPr/>
          <p:nvPr/>
        </p:nvSpPr>
        <p:spPr>
          <a:xfrm>
            <a:off x="4885487" y="6124102"/>
            <a:ext cx="4824536" cy="42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输入当前年份</a:t>
            </a:r>
            <a:r>
              <a:rPr lang="en-US" altLang="zh-CN" dirty="0">
                <a:solidFill>
                  <a:srgbClr val="002060"/>
                </a:solidFill>
              </a:rPr>
              <a:t>k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93FF9D-1F54-051E-725E-5C1C1B9F7A7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7297755" y="2161259"/>
            <a:ext cx="13050" cy="27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9BB0D4-4971-4685-9374-3A598266912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7310805" y="3586225"/>
            <a:ext cx="31229" cy="40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C1F7A7E-78E1-13D1-8A5C-7A1859644B6A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7342034" y="4408167"/>
            <a:ext cx="0" cy="38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2">
            <a:extLst>
              <a:ext uri="{FF2B5EF4-FFF2-40B4-BE49-F238E27FC236}">
                <a16:creationId xmlns:a16="http://schemas.microsoft.com/office/drawing/2014/main" id="{311B61C3-E25A-8290-E611-1D930705D7BD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7297755" y="3010161"/>
            <a:ext cx="1237186" cy="3113941"/>
          </a:xfrm>
          <a:prstGeom prst="bentConnector4">
            <a:avLst>
              <a:gd name="adj1" fmla="val -150459"/>
              <a:gd name="adj2" fmla="val 86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88E6626-E0F7-ECB2-F73E-5D3D2BA23710}"/>
              </a:ext>
            </a:extLst>
          </p:cNvPr>
          <p:cNvSpPr/>
          <p:nvPr/>
        </p:nvSpPr>
        <p:spPr>
          <a:xfrm>
            <a:off x="8534941" y="31021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3F0797-9005-CB92-9F5D-C6ADD62B34E3}"/>
              </a:ext>
            </a:extLst>
          </p:cNvPr>
          <p:cNvSpPr/>
          <p:nvPr/>
        </p:nvSpPr>
        <p:spPr>
          <a:xfrm>
            <a:off x="6807047" y="35326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否</a:t>
            </a:r>
          </a:p>
        </p:txBody>
      </p:sp>
      <p:cxnSp>
        <p:nvCxnSpPr>
          <p:cNvPr id="37" name="肘形连接符 42">
            <a:extLst>
              <a:ext uri="{FF2B5EF4-FFF2-40B4-BE49-F238E27FC236}">
                <a16:creationId xmlns:a16="http://schemas.microsoft.com/office/drawing/2014/main" id="{EC057541-D1C5-D598-A79F-04AAFEDB1F7F}"/>
              </a:ext>
            </a:extLst>
          </p:cNvPr>
          <p:cNvCxnSpPr>
            <a:stCxn id="29" idx="2"/>
            <a:endCxn id="27" idx="1"/>
          </p:cNvCxnSpPr>
          <p:nvPr/>
        </p:nvCxnSpPr>
        <p:spPr>
          <a:xfrm rot="5400000" flipH="1">
            <a:off x="5614061" y="3482770"/>
            <a:ext cx="2200582" cy="1255365"/>
          </a:xfrm>
          <a:prstGeom prst="bentConnector4">
            <a:avLst>
              <a:gd name="adj1" fmla="val -10388"/>
              <a:gd name="adj2" fmla="val 2103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39B03A0-FCE6-B369-D006-AA819F9EA0FB}"/>
              </a:ext>
            </a:extLst>
          </p:cNvPr>
          <p:cNvSpPr/>
          <p:nvPr/>
        </p:nvSpPr>
        <p:spPr>
          <a:xfrm>
            <a:off x="1543118" y="3669503"/>
            <a:ext cx="1853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第三步：计算投资收益，判断是否超过设定的值，反复执行，</a:t>
            </a:r>
            <a:r>
              <a:rPr lang="en-US" altLang="zh-CN" dirty="0">
                <a:solidFill>
                  <a:srgbClr val="002060"/>
                </a:solidFill>
              </a:rPr>
              <a:t>while</a:t>
            </a:r>
            <a:r>
              <a:rPr lang="zh-CN" altLang="en-US" dirty="0">
                <a:solidFill>
                  <a:srgbClr val="002060"/>
                </a:solidFill>
              </a:rPr>
              <a:t>循环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58BADC20-AFCF-1DE9-B5FB-14E9385AFB44}"/>
              </a:ext>
            </a:extLst>
          </p:cNvPr>
          <p:cNvSpPr/>
          <p:nvPr/>
        </p:nvSpPr>
        <p:spPr>
          <a:xfrm>
            <a:off x="3397071" y="2823991"/>
            <a:ext cx="479198" cy="3168352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DAB657-5DBE-DB46-0092-781790CC1646}"/>
              </a:ext>
            </a:extLst>
          </p:cNvPr>
          <p:cNvSpPr/>
          <p:nvPr/>
        </p:nvSpPr>
        <p:spPr>
          <a:xfrm>
            <a:off x="1343064" y="5992343"/>
            <a:ext cx="236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第四步：输出结果，超过设定收益的年份</a:t>
            </a:r>
          </a:p>
        </p:txBody>
      </p:sp>
    </p:spTree>
    <p:extLst>
      <p:ext uri="{BB962C8B-B14F-4D97-AF65-F5344CB8AC3E}">
        <p14:creationId xmlns:p14="http://schemas.microsoft.com/office/powerpoint/2010/main" val="8095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705551" y="1172384"/>
            <a:ext cx="5423123" cy="214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累乘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511433" y="738724"/>
            <a:ext cx="6904779" cy="5816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double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r,m,y;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 &gt;&gt; r &gt;&gt; m &gt;&gt; 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 &lt;= y)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m = m * 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+ r /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k = k +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cout &lt;&lt; k &lt;&lt; 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累乘（连续乘法）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/>
              <p:nvPr/>
            </p:nvSpPr>
            <p:spPr>
              <a:xfrm>
                <a:off x="1144718" y="1303944"/>
                <a:ext cx="9951116" cy="4053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累乘符</a:t>
                </a:r>
                <a:r>
                  <a:rPr lang="zh-CN" altLang="en-US" sz="2400" i="0">
                    <a:solidFill>
                      <a:schemeClr val="bg2"/>
                    </a:solidFill>
                    <a:effectLst/>
                    <a:latin typeface="+mn-ea"/>
                  </a:rPr>
                  <a:t>号</a:t>
                </a:r>
                <a:r>
                  <a:rPr lang="zh-CN" altLang="en-US" sz="2400" i="0">
                    <a:solidFill>
                      <a:schemeClr val="accent3"/>
                    </a:solidFill>
                    <a:effectLst/>
                    <a:latin typeface="+mn-ea"/>
                  </a:rPr>
                  <a:t>∏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是希腊字母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π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的大写，因此仍读作“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pai”. 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和累加符号类似的，累乘符号也有上标和下标，下标表示从第几个数开始求积，一般用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i=1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表示，上标表示乘到第几个数，一般用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n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表示。如果下标是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i=1, 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上标是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n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，就表示从第一个数乘到第</a:t>
                </a:r>
                <a:r>
                  <a:rPr lang="en-US" altLang="zh-CN" sz="2400" b="0" i="0">
                    <a:solidFill>
                      <a:schemeClr val="bg2"/>
                    </a:solidFill>
                    <a:effectLst/>
                    <a:latin typeface="+mn-ea"/>
                  </a:rPr>
                  <a:t>n</a:t>
                </a:r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个数，比如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altLang="zh-CN" sz="32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，就表示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sz="28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sz="28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en-US" sz="28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b="0" i="0">
                    <a:solidFill>
                      <a:schemeClr val="bg2"/>
                    </a:solidFill>
                    <a:effectLst/>
                    <a:latin typeface="+mn-ea"/>
                  </a:rPr>
                  <a:t>，四个数的积</a:t>
                </a:r>
                <a:r>
                  <a:rPr lang="en-US" altLang="zh-CN" b="0" i="0">
                    <a:solidFill>
                      <a:schemeClr val="bg2"/>
                    </a:solidFill>
                    <a:effectLst/>
                    <a:latin typeface="+mn-ea"/>
                  </a:rPr>
                  <a:t>.</a:t>
                </a:r>
                <a:endParaRPr lang="zh-CN" altLang="en-US">
                  <a:solidFill>
                    <a:schemeClr val="bg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72E09-50A4-F091-4BBE-F267A6B2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718" y="1303944"/>
                <a:ext cx="9951116" cy="4053802"/>
              </a:xfrm>
              <a:prstGeom prst="rect">
                <a:avLst/>
              </a:prstGeom>
              <a:blipFill>
                <a:blip r:embed="rId3"/>
                <a:stretch>
                  <a:fillRect l="-980" r="-2083" b="-2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数列的累乘（连续乘法）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CF44D6-DBB7-749A-5964-61546D57BB21}"/>
                  </a:ext>
                </a:extLst>
              </p:cNvPr>
              <p:cNvSpPr txBox="1"/>
              <p:nvPr/>
            </p:nvSpPr>
            <p:spPr>
              <a:xfrm>
                <a:off x="1199160" y="1168863"/>
                <a:ext cx="9793677" cy="51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>
                    <a:solidFill>
                      <a:srgbClr val="002060"/>
                    </a:solidFill>
                  </a:rPr>
                  <a:t>我们之前使用循环对数列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>
                    <a:solidFill>
                      <a:srgbClr val="002060"/>
                    </a:solidFill>
                  </a:rPr>
                  <a:t>进行了求和</a:t>
                </a:r>
                <a:r>
                  <a:rPr lang="en-US" altLang="zh-CN" sz="2400">
                    <a:solidFill>
                      <a:srgbClr val="002060"/>
                    </a:solidFill>
                  </a:rPr>
                  <a:t>(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累加</a:t>
                </a:r>
                <a:r>
                  <a:rPr lang="en-US" altLang="zh-CN" sz="2400">
                    <a:solidFill>
                      <a:srgbClr val="002060"/>
                    </a:solidFill>
                  </a:rPr>
                  <a:t>)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运算</a:t>
                </a:r>
                <a:endParaRPr lang="en-US" altLang="zh-CN" sz="2400">
                  <a:solidFill>
                    <a:srgbClr val="002060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>
                  <a:solidFill>
                    <a:srgbClr val="002060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endParaRPr lang="en-US" altLang="zh-CN" sz="2400">
                  <a:solidFill>
                    <a:srgbClr val="002060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sz="2400">
                    <a:solidFill>
                      <a:srgbClr val="002060"/>
                    </a:solidFill>
                  </a:rPr>
                  <a:t>同理，我们可以使用循环对数列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>
                    <a:solidFill>
                      <a:srgbClr val="002060"/>
                    </a:solidFill>
                  </a:rPr>
                  <a:t>进行求积</a:t>
                </a:r>
                <a:r>
                  <a:rPr lang="en-US" altLang="zh-CN" sz="2400">
                    <a:solidFill>
                      <a:srgbClr val="002060"/>
                    </a:solidFill>
                  </a:rPr>
                  <a:t>(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累乘</a:t>
                </a:r>
                <a:r>
                  <a:rPr lang="en-US" altLang="zh-CN" sz="2400">
                    <a:solidFill>
                      <a:srgbClr val="002060"/>
                    </a:solidFill>
                  </a:rPr>
                  <a:t>)</a:t>
                </a:r>
              </a:p>
              <a:p>
                <a:pPr algn="l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CF44D6-DBB7-749A-5964-61546D57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160" y="1168863"/>
                <a:ext cx="9793677" cy="5189369"/>
              </a:xfrm>
              <a:prstGeom prst="rect">
                <a:avLst/>
              </a:prstGeom>
              <a:blipFill>
                <a:blip r:embed="rId3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累加与累乘变量初始化的差异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1199160" y="1168863"/>
            <a:ext cx="9793677" cy="46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</a:rPr>
              <a:t>任何数</a:t>
            </a:r>
            <a:r>
              <a:rPr lang="zh-CN" altLang="en-US" sz="3200">
                <a:solidFill>
                  <a:schemeClr val="accent3"/>
                </a:solidFill>
              </a:rPr>
              <a:t>加</a:t>
            </a:r>
            <a:r>
              <a:rPr lang="en-US" altLang="zh-CN" sz="3200">
                <a:solidFill>
                  <a:schemeClr val="accent3"/>
                </a:solidFill>
              </a:rPr>
              <a:t>0</a:t>
            </a:r>
            <a:r>
              <a:rPr lang="zh-CN" altLang="en-US" sz="3200">
                <a:solidFill>
                  <a:srgbClr val="002060"/>
                </a:solidFill>
              </a:rPr>
              <a:t>不变，所以存放累加结果的变量需要初始化为</a:t>
            </a:r>
            <a:r>
              <a:rPr lang="en-US" altLang="zh-CN" sz="3200">
                <a:solidFill>
                  <a:srgbClr val="002060"/>
                </a:solidFill>
              </a:rPr>
              <a:t>0</a:t>
            </a:r>
          </a:p>
          <a:p>
            <a:pPr algn="l">
              <a:lnSpc>
                <a:spcPct val="200000"/>
              </a:lnSpc>
            </a:pPr>
            <a:r>
              <a:rPr lang="zh-CN" altLang="en-US" sz="3200">
                <a:solidFill>
                  <a:srgbClr val="002060"/>
                </a:solidFill>
              </a:rPr>
              <a:t>任何数</a:t>
            </a:r>
            <a:r>
              <a:rPr lang="zh-CN" altLang="en-US" sz="3200">
                <a:solidFill>
                  <a:schemeClr val="accent3"/>
                </a:solidFill>
              </a:rPr>
              <a:t>乘</a:t>
            </a:r>
            <a:r>
              <a:rPr lang="en-US" altLang="zh-CN" sz="3200">
                <a:solidFill>
                  <a:schemeClr val="accent3"/>
                </a:solidFill>
              </a:rPr>
              <a:t>1</a:t>
            </a:r>
            <a:r>
              <a:rPr lang="zh-CN" altLang="en-US" sz="3200">
                <a:solidFill>
                  <a:srgbClr val="002060"/>
                </a:solidFill>
              </a:rPr>
              <a:t>不变，所以存放累乘结果的变量需要初始化为</a:t>
            </a:r>
            <a:r>
              <a:rPr lang="en-US" altLang="zh-CN" sz="3200">
                <a:solidFill>
                  <a:srgbClr val="002060"/>
                </a:solidFill>
              </a:rPr>
              <a:t>1</a:t>
            </a:r>
          </a:p>
          <a:p>
            <a:pPr algn="l">
              <a:lnSpc>
                <a:spcPct val="200000"/>
              </a:lnSpc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求</a:t>
              </a:r>
              <a:r>
                <a:rPr lang="en-US" altLang="zh-CN" sz="3200" b="1"/>
                <a:t>n</a:t>
              </a:r>
              <a:r>
                <a:rPr lang="zh-CN" altLang="en-US" sz="3200" b="1"/>
                <a:t>的阶乘</a:t>
              </a:r>
              <a:r>
                <a:rPr lang="en-US" altLang="zh-CN" sz="3200" b="1"/>
                <a:t>n!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7" y="678875"/>
                <a:ext cx="10441859" cy="49746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阶乘的定义：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𝑛</m:t>
                      </m:r>
                      <m:r>
                        <a:rPr lang="en-US" altLang="zh-C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!=1×2×3×⋯×</m:t>
                      </m:r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2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5</m:t>
                    </m:r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!=1×2×3×4×5=120</m:t>
                    </m:r>
                  </m:oMath>
                </a14:m>
                <a:endParaRPr lang="zh-CN" altLang="en-US" sz="24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一行，一个正整数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的阶乘的值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</a:rPr>
                  <a:t>20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2432902008176640000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7" y="678875"/>
                <a:ext cx="10441859" cy="4974632"/>
              </a:xfrm>
              <a:prstGeom prst="rect">
                <a:avLst/>
              </a:prstGeom>
              <a:blipFill>
                <a:blip r:embed="rId3"/>
                <a:stretch>
                  <a:fillRect l="-6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32395</TotalTime>
  <Words>2195</Words>
  <Application>Microsoft Office PowerPoint</Application>
  <PresentationFormat>宽屏</PresentationFormat>
  <Paragraphs>292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120</cp:revision>
  <dcterms:created xsi:type="dcterms:W3CDTF">2022-02-13T07:09:00Z</dcterms:created>
  <dcterms:modified xsi:type="dcterms:W3CDTF">2022-07-17T01:56:48Z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