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57" r:id="rId3"/>
    <p:sldId id="277" r:id="rId4"/>
    <p:sldId id="530" r:id="rId5"/>
    <p:sldId id="531" r:id="rId6"/>
    <p:sldId id="599" r:id="rId7"/>
    <p:sldId id="600" r:id="rId8"/>
    <p:sldId id="418" r:id="rId9"/>
    <p:sldId id="572" r:id="rId10"/>
    <p:sldId id="601" r:id="rId11"/>
    <p:sldId id="602" r:id="rId12"/>
    <p:sldId id="258" r:id="rId13"/>
    <p:sldId id="491" r:id="rId14"/>
    <p:sldId id="614" r:id="rId15"/>
    <p:sldId id="603" r:id="rId16"/>
    <p:sldId id="615" r:id="rId17"/>
    <p:sldId id="604" r:id="rId18"/>
    <p:sldId id="620" r:id="rId19"/>
    <p:sldId id="616" r:id="rId20"/>
    <p:sldId id="605" r:id="rId21"/>
    <p:sldId id="617" r:id="rId22"/>
    <p:sldId id="606" r:id="rId23"/>
    <p:sldId id="618" r:id="rId24"/>
    <p:sldId id="607" r:id="rId25"/>
    <p:sldId id="609" r:id="rId26"/>
    <p:sldId id="611" r:id="rId27"/>
    <p:sldId id="619" r:id="rId28"/>
    <p:sldId id="610" r:id="rId29"/>
    <p:sldId id="613" r:id="rId30"/>
    <p:sldId id="571" r:id="rId31"/>
  </p:sldIdLst>
  <p:sldSz cx="12192000" cy="6858000"/>
  <p:notesSz cx="6858000" cy="9144000"/>
  <p:custDataLst>
    <p:tags r:id="rId3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2DC2"/>
    <a:srgbClr val="EAF5DB"/>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63" d="100"/>
          <a:sy n="163" d="100"/>
        </p:scale>
        <p:origin x="15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B236A-67C9-4B0B-B99E-E6A81011C42B}" type="datetimeFigureOut">
              <a:rPr lang="zh-CN" altLang="en-US" smtClean="0"/>
              <a:t>2022/7/21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57D18-222C-4FC5-9BBB-5BF12DBE521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a:t>7/21/2022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a:t>7/21/2022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a:t>7/21/2022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a:t>7/21/2022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a:t>7/21/2022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a:t>7/21/2022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000">
            <a:alpha val="25000"/>
          </a:srgbClr>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a:t>7/21/2022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蒸汽创客</a:t>
              </a:r>
              <a:r>
                <a:rPr lang="en-US" altLang="zh-CN" sz="3200" b="1"/>
                <a:t>·Steamleader</a:t>
              </a:r>
              <a:endParaRPr lang="zh-CN" altLang="en-US" sz="3200" b="1"/>
            </a:p>
          </p:txBody>
        </p:sp>
        <p:pic>
          <p:nvPicPr>
            <p:cNvPr id="11" name="图片 10"/>
            <p:cNvPicPr>
              <a:picLocks noChangeAspect="1"/>
            </p:cNvPicPr>
            <p:nvPr/>
          </p:nvPicPr>
          <p:blipFill>
            <a:blip r:embed="rId2"/>
            <a:stretch>
              <a:fillRect/>
            </a:stretch>
          </p:blipFill>
          <p:spPr>
            <a:xfrm>
              <a:off x="10358154" y="-16942"/>
              <a:ext cx="737680" cy="682811"/>
            </a:xfrm>
            <a:prstGeom prst="rect">
              <a:avLst/>
            </a:prstGeom>
          </p:spPr>
        </p:pic>
      </p:grpSp>
      <p:grpSp>
        <p:nvGrpSpPr>
          <p:cNvPr id="20" name="组合 19"/>
          <p:cNvGrpSpPr/>
          <p:nvPr/>
        </p:nvGrpSpPr>
        <p:grpSpPr>
          <a:xfrm>
            <a:off x="875069" y="4107624"/>
            <a:ext cx="10441859" cy="2298292"/>
            <a:chOff x="875070" y="3532238"/>
            <a:chExt cx="10441859" cy="2298292"/>
          </a:xfrm>
        </p:grpSpPr>
        <p:sp>
          <p:nvSpPr>
            <p:cNvPr id="9" name="矩形 8"/>
            <p:cNvSpPr/>
            <p:nvPr/>
          </p:nvSpPr>
          <p:spPr>
            <a:xfrm>
              <a:off x="875070" y="3532238"/>
              <a:ext cx="10441859" cy="2298292"/>
            </a:xfrm>
            <a:prstGeom prst="rect">
              <a:avLst/>
            </a:prstGeom>
            <a:solidFill>
              <a:srgbClr val="FFC000"/>
            </a:solidFill>
            <a:effectLst>
              <a:glow>
                <a:schemeClr val="accent1">
                  <a:alpha val="40000"/>
                </a:scheme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pPr algn="ctr">
                <a:lnSpc>
                  <a:spcPts val="0"/>
                </a:lnSpc>
              </a:pPr>
              <a:endParaRPr lang="zh-CN" altLang="en-US" sz="3200" b="1"/>
            </a:p>
          </p:txBody>
        </p:sp>
        <p:cxnSp>
          <p:nvCxnSpPr>
            <p:cNvPr id="19" name="直接连接符 18"/>
            <p:cNvCxnSpPr/>
            <p:nvPr/>
          </p:nvCxnSpPr>
          <p:spPr>
            <a:xfrm>
              <a:off x="1455174" y="5034116"/>
              <a:ext cx="928165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1047198" y="4439902"/>
            <a:ext cx="9918100" cy="1015663"/>
          </a:xfrm>
          <a:prstGeom prst="rect">
            <a:avLst/>
          </a:prstGeom>
          <a:noFill/>
        </p:spPr>
        <p:txBody>
          <a:bodyPr wrap="none" lIns="91440" tIns="45720" rIns="91440" bIns="45720">
            <a:spAutoFit/>
          </a:bodyPr>
          <a:lstStyle/>
          <a:p>
            <a:pPr algn="ctr"/>
            <a:r>
              <a:rPr lang="zh-CN" altLang="en-US" sz="6000" b="1"/>
              <a:t>信息学奥林匹克竞赛</a:t>
            </a:r>
            <a:r>
              <a:rPr lang="en-US" altLang="zh-CN" sz="6000" b="1"/>
              <a:t>C++</a:t>
            </a:r>
            <a:r>
              <a:rPr lang="zh-CN" altLang="en-US" sz="6000" b="1"/>
              <a:t>教程</a:t>
            </a:r>
            <a:endParaRPr lang="zh-CN" altLang="en-US" sz="6000" b="1" cap="none" spc="50">
              <a:ln w="0"/>
              <a:solidFill>
                <a:schemeClr val="bg2"/>
              </a:solidFill>
              <a:effectLst>
                <a:innerShdw blurRad="63500" dist="50800" dir="13500000">
                  <a:srgbClr val="000000">
                    <a:alpha val="50000"/>
                  </a:srgbClr>
                </a:innerShdw>
              </a:effectLst>
            </a:endParaRPr>
          </a:p>
        </p:txBody>
      </p:sp>
      <p:grpSp>
        <p:nvGrpSpPr>
          <p:cNvPr id="29" name="组合 28"/>
          <p:cNvGrpSpPr/>
          <p:nvPr/>
        </p:nvGrpSpPr>
        <p:grpSpPr>
          <a:xfrm>
            <a:off x="3936534" y="1069497"/>
            <a:ext cx="4318931" cy="2761781"/>
            <a:chOff x="3846782" y="1250878"/>
            <a:chExt cx="4318931" cy="2761781"/>
          </a:xfrm>
        </p:grpSpPr>
        <p:pic>
          <p:nvPicPr>
            <p:cNvPr id="8" name="图片 7"/>
            <p:cNvPicPr>
              <a:picLocks noChangeAspect="1"/>
            </p:cNvPicPr>
            <p:nvPr/>
          </p:nvPicPr>
          <p:blipFill>
            <a:blip r:embed="rId3"/>
            <a:stretch>
              <a:fillRect/>
            </a:stretch>
          </p:blipFill>
          <p:spPr>
            <a:xfrm>
              <a:off x="3846785" y="1281749"/>
              <a:ext cx="4318928" cy="2730910"/>
            </a:xfrm>
            <a:prstGeom prst="rect">
              <a:avLst/>
            </a:prstGeom>
          </p:spPr>
        </p:pic>
        <p:pic>
          <p:nvPicPr>
            <p:cNvPr id="23" name="图片 22"/>
            <p:cNvPicPr>
              <a:picLocks noChangeAspect="1"/>
            </p:cNvPicPr>
            <p:nvPr/>
          </p:nvPicPr>
          <p:blipFill>
            <a:blip r:embed="rId4"/>
            <a:stretch>
              <a:fillRect/>
            </a:stretch>
          </p:blipFill>
          <p:spPr>
            <a:xfrm>
              <a:off x="5217570" y="1250878"/>
              <a:ext cx="1577355" cy="666052"/>
            </a:xfrm>
            <a:prstGeom prst="rect">
              <a:avLst/>
            </a:prstGeom>
          </p:spPr>
        </p:pic>
        <p:pic>
          <p:nvPicPr>
            <p:cNvPr id="25" name="图片 24"/>
            <p:cNvPicPr>
              <a:picLocks noChangeAspect="1"/>
            </p:cNvPicPr>
            <p:nvPr/>
          </p:nvPicPr>
          <p:blipFill>
            <a:blip r:embed="rId5"/>
            <a:stretch>
              <a:fillRect/>
            </a:stretch>
          </p:blipFill>
          <p:spPr>
            <a:xfrm>
              <a:off x="3846782" y="1288037"/>
              <a:ext cx="1284031" cy="1284031"/>
            </a:xfrm>
            <a:prstGeom prst="rect">
              <a:avLst/>
            </a:prstGeom>
          </p:spPr>
        </p:pic>
        <p:pic>
          <p:nvPicPr>
            <p:cNvPr id="27" name="图片 26"/>
            <p:cNvPicPr>
              <a:picLocks noChangeAspect="1"/>
            </p:cNvPicPr>
            <p:nvPr/>
          </p:nvPicPr>
          <p:blipFill>
            <a:blip r:embed="rId6"/>
            <a:stretch>
              <a:fillRect/>
            </a:stretch>
          </p:blipFill>
          <p:spPr>
            <a:xfrm>
              <a:off x="7179141" y="1495772"/>
              <a:ext cx="686633" cy="434281"/>
            </a:xfrm>
            <a:prstGeom prst="rect">
              <a:avLst/>
            </a:prstGeom>
          </p:spPr>
        </p:pic>
      </p:grpSp>
      <p:sp>
        <p:nvSpPr>
          <p:cNvPr id="30" name="文本框 29"/>
          <p:cNvSpPr txBox="1"/>
          <p:nvPr/>
        </p:nvSpPr>
        <p:spPr>
          <a:xfrm>
            <a:off x="875069" y="5823043"/>
            <a:ext cx="2959510" cy="369332"/>
          </a:xfrm>
          <a:prstGeom prst="rect">
            <a:avLst/>
          </a:prstGeom>
          <a:noFill/>
        </p:spPr>
        <p:txBody>
          <a:bodyPr wrap="square" rtlCol="0">
            <a:spAutoFit/>
          </a:bodyPr>
          <a:lstStyle/>
          <a:p>
            <a:pPr algn="ctr"/>
            <a:r>
              <a:rPr lang="en-US" altLang="zh-CN"/>
              <a:t>Feb,2022 ver 0.1</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数字排列</a:t>
              </a: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b="1">
                <a:solidFill>
                  <a:srgbClr val="000066"/>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b="1">
                <a:solidFill>
                  <a:srgbClr val="000066"/>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b="1">
                <a:solidFill>
                  <a:srgbClr val="000066"/>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b="1">
                <a:solidFill>
                  <a:srgbClr val="000066"/>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b="1">
                <a:solidFill>
                  <a:srgbClr val="000066"/>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b="1">
                <a:solidFill>
                  <a:srgbClr val="000066"/>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2" name="文本框 1"/>
          <p:cNvSpPr txBox="1"/>
          <p:nvPr/>
        </p:nvSpPr>
        <p:spPr>
          <a:xfrm>
            <a:off x="1359535" y="1011555"/>
            <a:ext cx="9150350" cy="4030980"/>
          </a:xfrm>
          <a:prstGeom prst="rect">
            <a:avLst/>
          </a:prstGeom>
          <a:noFill/>
        </p:spPr>
        <p:txBody>
          <a:bodyPr wrap="square" rtlCol="0" anchor="t">
            <a:spAutoFit/>
          </a:bodyPr>
          <a:lstStyle/>
          <a:p>
            <a:pPr algn="l">
              <a:lnSpc>
                <a:spcPct val="200000"/>
              </a:lnSpc>
            </a:pPr>
            <a:r>
              <a:rPr lang="zh-CN" altLang="en-US" sz="3200" b="1">
                <a:solidFill>
                  <a:srgbClr val="002060"/>
                </a:solidFill>
              </a:rPr>
              <a:t>从n个不同元素中任取m（m≤n）个元素，按照一定的顺序排列起来，叫做从n个不同元素中取出m个元素的一个排列。当m=n时所有的排列情况叫全排列。</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枚举思想</a:t>
              </a: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b="1">
                <a:solidFill>
                  <a:srgbClr val="000066"/>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b="1">
                <a:solidFill>
                  <a:srgbClr val="000066"/>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b="1">
                <a:solidFill>
                  <a:srgbClr val="000066"/>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b="1">
                <a:solidFill>
                  <a:srgbClr val="000066"/>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b="1">
                <a:solidFill>
                  <a:srgbClr val="000066"/>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b="1">
                <a:solidFill>
                  <a:srgbClr val="000066"/>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2" name="文本框 1"/>
          <p:cNvSpPr txBox="1"/>
          <p:nvPr/>
        </p:nvSpPr>
        <p:spPr>
          <a:xfrm>
            <a:off x="1359535" y="1011555"/>
            <a:ext cx="9150350" cy="3046095"/>
          </a:xfrm>
          <a:prstGeom prst="rect">
            <a:avLst/>
          </a:prstGeom>
          <a:noFill/>
        </p:spPr>
        <p:txBody>
          <a:bodyPr wrap="square" rtlCol="0" anchor="t">
            <a:spAutoFit/>
          </a:bodyPr>
          <a:lstStyle/>
          <a:p>
            <a:pPr algn="l">
              <a:lnSpc>
                <a:spcPct val="200000"/>
              </a:lnSpc>
            </a:pPr>
            <a:r>
              <a:rPr lang="zh-CN" altLang="en-US" sz="2400" b="1">
                <a:solidFill>
                  <a:srgbClr val="002060"/>
                </a:solidFill>
              </a:rPr>
              <a:t>如果能确定某个问题的答案在一定的范围内，那么就列举这个范围内的所有数据组合，再通过筛选和判断锁定特定的结果，最后得出答案。</a:t>
            </a:r>
            <a:br>
              <a:rPr lang="zh-CN" altLang="en-US" sz="2400" b="1">
                <a:solidFill>
                  <a:srgbClr val="002060"/>
                </a:solidFill>
              </a:rPr>
            </a:br>
            <a:endParaRPr lang="zh-CN" altLang="en-US" sz="2400" b="1">
              <a:solidFill>
                <a:srgbClr val="002060"/>
              </a:solidFill>
            </a:endParaRPr>
          </a:p>
        </p:txBody>
      </p:sp>
      <p:sp>
        <p:nvSpPr>
          <p:cNvPr id="6" name="文本框 5"/>
          <p:cNvSpPr txBox="1"/>
          <p:nvPr/>
        </p:nvSpPr>
        <p:spPr>
          <a:xfrm>
            <a:off x="5114290" y="3119755"/>
            <a:ext cx="1640840" cy="3538220"/>
          </a:xfrm>
          <a:prstGeom prst="rect">
            <a:avLst/>
          </a:prstGeom>
          <a:noFill/>
        </p:spPr>
        <p:txBody>
          <a:bodyPr wrap="none" rtlCol="0" anchor="t">
            <a:spAutoFit/>
          </a:bodyPr>
          <a:lstStyle/>
          <a:p>
            <a:pPr algn="l">
              <a:lnSpc>
                <a:spcPct val="200000"/>
              </a:lnSpc>
            </a:pPr>
            <a:r>
              <a:rPr lang="zh-CN" altLang="en-US" sz="2800" b="1">
                <a:solidFill>
                  <a:srgbClr val="FF0000"/>
                </a:solidFill>
                <a:sym typeface="+mn-ea"/>
              </a:rPr>
              <a:t>1.定范围</a:t>
            </a:r>
            <a:br>
              <a:rPr lang="zh-CN" altLang="en-US" sz="2800" b="1">
                <a:solidFill>
                  <a:srgbClr val="FF0000"/>
                </a:solidFill>
                <a:sym typeface="+mn-ea"/>
              </a:rPr>
            </a:br>
            <a:r>
              <a:rPr lang="zh-CN" altLang="en-US" sz="2800" b="1">
                <a:solidFill>
                  <a:srgbClr val="FF0000"/>
                </a:solidFill>
                <a:sym typeface="+mn-ea"/>
              </a:rPr>
              <a:t>2.列数据</a:t>
            </a:r>
            <a:br>
              <a:rPr lang="zh-CN" altLang="en-US" sz="2800" b="1">
                <a:solidFill>
                  <a:srgbClr val="FF0000"/>
                </a:solidFill>
                <a:sym typeface="+mn-ea"/>
              </a:rPr>
            </a:br>
            <a:r>
              <a:rPr lang="zh-CN" altLang="en-US" sz="2800" b="1">
                <a:solidFill>
                  <a:srgbClr val="FF0000"/>
                </a:solidFill>
                <a:sym typeface="+mn-ea"/>
              </a:rPr>
              <a:t>3.选结果</a:t>
            </a:r>
            <a:br>
              <a:rPr lang="zh-CN" altLang="en-US" sz="2800" b="1">
                <a:solidFill>
                  <a:srgbClr val="FF0000"/>
                </a:solidFill>
                <a:sym typeface="+mn-ea"/>
              </a:rPr>
            </a:br>
            <a:r>
              <a:rPr lang="zh-CN" altLang="en-US" sz="2800" b="1">
                <a:solidFill>
                  <a:srgbClr val="FF0000"/>
                </a:solidFill>
                <a:sym typeface="+mn-ea"/>
              </a:rPr>
              <a:t>4.算答案</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蒸汽创客</a:t>
              </a:r>
              <a:r>
                <a:rPr lang="en-US" altLang="zh-CN" sz="3200" b="1"/>
                <a:t>·Steamleader</a:t>
              </a:r>
              <a:endParaRPr lang="zh-CN" altLang="en-US"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p:cNvSpPr txBox="1"/>
          <p:nvPr/>
        </p:nvSpPr>
        <p:spPr>
          <a:xfrm>
            <a:off x="3156153" y="2330245"/>
            <a:ext cx="5879692" cy="1323439"/>
          </a:xfrm>
          <a:prstGeom prst="rect">
            <a:avLst/>
          </a:prstGeom>
          <a:noFill/>
        </p:spPr>
        <p:txBody>
          <a:bodyPr wrap="square" rtlCol="0">
            <a:spAutoFit/>
          </a:bodyPr>
          <a:lstStyle/>
          <a:p>
            <a:pPr algn="ctr"/>
            <a:r>
              <a:rPr lang="zh-CN" altLang="en-US" sz="8000" b="1">
                <a:solidFill>
                  <a:schemeClr val="bg1"/>
                </a:solidFill>
              </a:rPr>
              <a:t>课堂练习</a:t>
            </a:r>
            <a:endParaRPr lang="en-US" altLang="zh-CN" sz="8000" b="1">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67" y="-68377"/>
            <a:ext cx="10441859" cy="799899"/>
            <a:chOff x="875067" y="-16942"/>
            <a:chExt cx="10441859" cy="799899"/>
          </a:xfrm>
        </p:grpSpPr>
        <p:sp>
          <p:nvSpPr>
            <p:cNvPr id="4" name="矩形 3"/>
            <p:cNvSpPr/>
            <p:nvPr/>
          </p:nvSpPr>
          <p:spPr>
            <a:xfrm>
              <a:off x="875067" y="35705"/>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画矩形</a:t>
              </a: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Rectangle 4"/>
          <p:cNvSpPr>
            <a:spLocks noChangeArrowheads="1"/>
          </p:cNvSpPr>
          <p:nvPr/>
        </p:nvSpPr>
        <p:spPr bwMode="auto">
          <a:xfrm>
            <a:off x="875067" y="731700"/>
            <a:ext cx="10441859" cy="5908040"/>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None/>
            </a:pPr>
            <a:r>
              <a:rPr lang="zh-CN" altLang="en-US" sz="2000" dirty="0">
                <a:solidFill>
                  <a:srgbClr val="002060"/>
                </a:solidFill>
                <a:latin typeface="+mj-ea"/>
                <a:ea typeface="+mj-ea"/>
                <a:sym typeface="Arial" panose="020B0604020202020204" pitchFamily="34" charset="0"/>
              </a:rPr>
              <a:t>根据参数，画出矩形。</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a:solidFill>
                  <a:srgbClr val="002060"/>
                </a:solidFill>
                <a:latin typeface="+mj-ea"/>
                <a:ea typeface="+mj-ea"/>
              </a:rPr>
              <a:t>输入一行，包括三个参数：前两个参数为整数，依次代表矩形的高和宽（高不少于3行不多于10行，宽不少于5列不多于10列）；第三个参数是一个字符，表示用来画图的矩形符号；</a:t>
            </a:r>
          </a:p>
          <a:p>
            <a:pPr eaLnBrk="1" hangingPunct="1">
              <a:spcBef>
                <a:spcPct val="0"/>
              </a:spcBef>
              <a:buClrTx/>
              <a:buSzTx/>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eaLnBrk="1" hangingPunct="1">
              <a:spcBef>
                <a:spcPct val="0"/>
              </a:spcBef>
              <a:buClrTx/>
              <a:buSzTx/>
              <a:buNone/>
            </a:pPr>
            <a:r>
              <a:rPr sz="2000" dirty="0">
                <a:solidFill>
                  <a:srgbClr val="002060"/>
                </a:solidFill>
                <a:latin typeface="+mj-ea"/>
                <a:ea typeface="+mj-ea"/>
              </a:rPr>
              <a:t>输出画出的图形。</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输入样例：</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a:solidFill>
                  <a:srgbClr val="002060"/>
                </a:solidFill>
              </a:rPr>
              <a:t>7 7 @</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输出样例：</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a:solidFill>
                  <a:srgbClr val="002060"/>
                </a:solidFill>
                <a:latin typeface="黑体" panose="02010609060101010101" pitchFamily="49" charset="-122"/>
                <a:ea typeface="黑体" panose="02010609060101010101" pitchFamily="49" charset="-122"/>
                <a:sym typeface="+mn-ea"/>
              </a:rPr>
              <a:t>@@@@@@@</a:t>
            </a:r>
            <a:endParaRPr lang="en-US" altLang="zh-CN" sz="2000" dirty="0">
              <a:solidFill>
                <a:srgbClr val="002060"/>
              </a:solidFill>
              <a:latin typeface="黑体" panose="02010609060101010101" pitchFamily="49" charset="-122"/>
              <a:ea typeface="黑体" panose="02010609060101010101" pitchFamily="49" charset="-122"/>
            </a:endParaRPr>
          </a:p>
          <a:p>
            <a:pPr eaLnBrk="1" hangingPunct="1">
              <a:spcBef>
                <a:spcPct val="0"/>
              </a:spcBef>
              <a:buClrTx/>
              <a:buSzTx/>
              <a:buNone/>
            </a:pPr>
            <a:r>
              <a:rPr lang="en-US" altLang="zh-CN" sz="2000" dirty="0">
                <a:solidFill>
                  <a:srgbClr val="002060"/>
                </a:solidFill>
                <a:latin typeface="黑体" panose="02010609060101010101" pitchFamily="49" charset="-122"/>
                <a:ea typeface="黑体" panose="02010609060101010101" pitchFamily="49" charset="-122"/>
                <a:sym typeface="+mn-ea"/>
              </a:rPr>
              <a:t>@     @</a:t>
            </a:r>
            <a:endParaRPr lang="en-US" altLang="zh-CN" sz="2000" dirty="0">
              <a:solidFill>
                <a:srgbClr val="002060"/>
              </a:solidFill>
              <a:latin typeface="黑体" panose="02010609060101010101" pitchFamily="49" charset="-122"/>
              <a:ea typeface="黑体" panose="02010609060101010101" pitchFamily="49" charset="-122"/>
            </a:endParaRPr>
          </a:p>
          <a:p>
            <a:pPr eaLnBrk="1" hangingPunct="1">
              <a:spcBef>
                <a:spcPct val="0"/>
              </a:spcBef>
              <a:buClrTx/>
              <a:buSzTx/>
              <a:buNone/>
            </a:pPr>
            <a:r>
              <a:rPr lang="en-US" altLang="zh-CN" sz="2000" dirty="0">
                <a:solidFill>
                  <a:srgbClr val="002060"/>
                </a:solidFill>
                <a:latin typeface="黑体" panose="02010609060101010101" pitchFamily="49" charset="-122"/>
                <a:ea typeface="黑体" panose="02010609060101010101" pitchFamily="49" charset="-122"/>
                <a:sym typeface="+mn-ea"/>
              </a:rPr>
              <a:t>@     @</a:t>
            </a:r>
            <a:endParaRPr lang="en-US" altLang="zh-CN" sz="2000" dirty="0">
              <a:solidFill>
                <a:srgbClr val="002060"/>
              </a:solidFill>
              <a:latin typeface="黑体" panose="02010609060101010101" pitchFamily="49" charset="-122"/>
              <a:ea typeface="黑体" panose="02010609060101010101" pitchFamily="49" charset="-122"/>
            </a:endParaRPr>
          </a:p>
          <a:p>
            <a:pPr eaLnBrk="1" hangingPunct="1">
              <a:spcBef>
                <a:spcPct val="0"/>
              </a:spcBef>
              <a:buClrTx/>
              <a:buSzTx/>
              <a:buNone/>
            </a:pPr>
            <a:r>
              <a:rPr lang="en-US" altLang="zh-CN" sz="2000" dirty="0">
                <a:solidFill>
                  <a:srgbClr val="002060"/>
                </a:solidFill>
                <a:latin typeface="黑体" panose="02010609060101010101" pitchFamily="49" charset="-122"/>
                <a:ea typeface="黑体" panose="02010609060101010101" pitchFamily="49" charset="-122"/>
                <a:sym typeface="+mn-ea"/>
              </a:rPr>
              <a:t>@     @</a:t>
            </a:r>
            <a:endParaRPr lang="en-US" altLang="zh-CN" sz="2000" dirty="0">
              <a:solidFill>
                <a:srgbClr val="002060"/>
              </a:solidFill>
              <a:latin typeface="黑体" panose="02010609060101010101" pitchFamily="49" charset="-122"/>
              <a:ea typeface="黑体" panose="02010609060101010101" pitchFamily="49" charset="-122"/>
            </a:endParaRPr>
          </a:p>
          <a:p>
            <a:pPr eaLnBrk="1" hangingPunct="1">
              <a:spcBef>
                <a:spcPct val="0"/>
              </a:spcBef>
              <a:buClrTx/>
              <a:buSzTx/>
              <a:buNone/>
            </a:pPr>
            <a:r>
              <a:rPr lang="en-US" altLang="zh-CN" sz="2000" dirty="0">
                <a:solidFill>
                  <a:srgbClr val="002060"/>
                </a:solidFill>
                <a:latin typeface="黑体" panose="02010609060101010101" pitchFamily="49" charset="-122"/>
                <a:ea typeface="黑体" panose="02010609060101010101" pitchFamily="49" charset="-122"/>
                <a:sym typeface="+mn-ea"/>
              </a:rPr>
              <a:t>@     @</a:t>
            </a:r>
            <a:endParaRPr lang="en-US" altLang="zh-CN" sz="2000" dirty="0">
              <a:solidFill>
                <a:srgbClr val="002060"/>
              </a:solidFill>
              <a:latin typeface="黑体" panose="02010609060101010101" pitchFamily="49" charset="-122"/>
              <a:ea typeface="黑体" panose="02010609060101010101" pitchFamily="49" charset="-122"/>
            </a:endParaRPr>
          </a:p>
          <a:p>
            <a:pPr eaLnBrk="1" hangingPunct="1">
              <a:spcBef>
                <a:spcPct val="0"/>
              </a:spcBef>
              <a:buClrTx/>
              <a:buSzTx/>
              <a:buNone/>
            </a:pPr>
            <a:r>
              <a:rPr lang="en-US" altLang="zh-CN" sz="2000" dirty="0">
                <a:solidFill>
                  <a:srgbClr val="002060"/>
                </a:solidFill>
                <a:latin typeface="黑体" panose="02010609060101010101" pitchFamily="49" charset="-122"/>
                <a:ea typeface="黑体" panose="02010609060101010101" pitchFamily="49" charset="-122"/>
                <a:sym typeface="+mn-ea"/>
              </a:rPr>
              <a:t>@     @</a:t>
            </a:r>
            <a:endParaRPr lang="en-US" altLang="zh-CN" sz="2000" dirty="0">
              <a:solidFill>
                <a:srgbClr val="002060"/>
              </a:solidFill>
              <a:latin typeface="黑体" panose="02010609060101010101" pitchFamily="49" charset="-122"/>
              <a:ea typeface="黑体" panose="02010609060101010101" pitchFamily="49" charset="-122"/>
            </a:endParaRPr>
          </a:p>
          <a:p>
            <a:pPr eaLnBrk="1" hangingPunct="1">
              <a:spcBef>
                <a:spcPct val="0"/>
              </a:spcBef>
              <a:buClrTx/>
              <a:buSzTx/>
              <a:buNone/>
            </a:pPr>
            <a:r>
              <a:rPr lang="en-US" altLang="zh-CN" sz="2000" dirty="0">
                <a:solidFill>
                  <a:srgbClr val="002060"/>
                </a:solidFill>
                <a:latin typeface="黑体" panose="02010609060101010101" pitchFamily="49" charset="-122"/>
                <a:ea typeface="黑体" panose="02010609060101010101" pitchFamily="49" charset="-122"/>
                <a:sym typeface="+mn-ea"/>
              </a:rPr>
              <a:t>@@@@@@@</a:t>
            </a:r>
            <a:endParaRPr lang="zh-CN" altLang="en-US" sz="2000" dirty="0">
              <a:solidFill>
                <a:srgbClr val="002060"/>
              </a:solidFill>
              <a:latin typeface="黑体" panose="02010609060101010101" pitchFamily="49" charset="-122"/>
              <a:ea typeface="黑体" panose="02010609060101010101" pitchFamily="49" charset="-122"/>
            </a:endParaRPr>
          </a:p>
          <a:p>
            <a:pPr eaLnBrk="1" hangingPunct="1">
              <a:spcBef>
                <a:spcPct val="0"/>
              </a:spcBef>
              <a:buClrTx/>
              <a:buSzTx/>
              <a:buNone/>
            </a:pPr>
            <a:endParaRPr lang="zh-CN" altLang="en-US" sz="2000" dirty="0">
              <a:solidFill>
                <a:schemeClr val="bg2"/>
              </a:solidFill>
            </a:endParaRPr>
          </a:p>
          <a:p>
            <a:pPr eaLnBrk="1" hangingPunct="1">
              <a:spcBef>
                <a:spcPct val="0"/>
              </a:spcBef>
              <a:buClrTx/>
              <a:buSzTx/>
              <a:buNone/>
            </a:pPr>
            <a:endParaRPr lang="en-US" altLang="zh-CN" sz="1800" dirty="0">
              <a:solidFill>
                <a:srgbClr val="002060"/>
              </a:solidFill>
              <a:latin typeface="+mj-ea"/>
              <a:ea typeface="+mj-ea"/>
              <a:sym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参考代码</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p:cNvSpPr txBox="1"/>
          <p:nvPr/>
        </p:nvSpPr>
        <p:spPr>
          <a:xfrm>
            <a:off x="1844354" y="747252"/>
            <a:ext cx="6750528" cy="5909310"/>
          </a:xfrm>
          <a:prstGeom prst="rect">
            <a:avLst/>
          </a:prstGeom>
          <a:solidFill>
            <a:schemeClr val="accent6">
              <a:lumMod val="40000"/>
              <a:lumOff val="60000"/>
            </a:schemeClr>
          </a:solidFill>
        </p:spPr>
        <p:txBody>
          <a:bodyPr wrap="square">
            <a:spAutoFit/>
          </a:bodyPr>
          <a:lstStyle/>
          <a:p>
            <a:r>
              <a:rPr lang="en-US" altLang="zh-CN" b="0" dirty="0">
                <a:solidFill>
                  <a:srgbClr val="808080"/>
                </a:solidFill>
                <a:effectLst/>
                <a:latin typeface="JetBrains Mono" panose="02000009000000000000" pitchFamily="49" charset="0"/>
              </a:rPr>
              <a:t>#include</a:t>
            </a:r>
            <a:r>
              <a:rPr lang="en-US" altLang="zh-CN" b="0" dirty="0">
                <a:solidFill>
                  <a:srgbClr val="0000FF"/>
                </a:solidFill>
                <a:effectLst/>
                <a:latin typeface="JetBrains Mono" panose="02000009000000000000" pitchFamily="49" charset="0"/>
              </a:rPr>
              <a:t> </a:t>
            </a:r>
            <a:r>
              <a:rPr lang="en-US" altLang="zh-CN" b="0" dirty="0">
                <a:solidFill>
                  <a:srgbClr val="A31515"/>
                </a:solidFill>
                <a:effectLst/>
                <a:latin typeface="JetBrains Mono" panose="02000009000000000000" pitchFamily="49" charset="0"/>
              </a:rPr>
              <a:t>&lt;bits/</a:t>
            </a:r>
            <a:r>
              <a:rPr lang="en-US" altLang="zh-CN" b="0" dirty="0" err="1">
                <a:solidFill>
                  <a:srgbClr val="A31515"/>
                </a:solidFill>
                <a:effectLst/>
                <a:latin typeface="JetBrains Mono" panose="02000009000000000000" pitchFamily="49" charset="0"/>
              </a:rPr>
              <a:t>stdc</a:t>
            </a:r>
            <a:r>
              <a:rPr lang="en-US" altLang="zh-CN" b="0" dirty="0">
                <a:solidFill>
                  <a:srgbClr val="A31515"/>
                </a:solidFill>
                <a:effectLst/>
                <a:latin typeface="JetBrains Mono" panose="02000009000000000000" pitchFamily="49" charset="0"/>
              </a:rPr>
              <a:t>++.h&gt;</a:t>
            </a:r>
            <a:endParaRPr lang="en-US" altLang="zh-CN" b="0" dirty="0">
              <a:solidFill>
                <a:srgbClr val="000000"/>
              </a:solidFill>
              <a:effectLst/>
              <a:latin typeface="JetBrains Mono" panose="02000009000000000000" pitchFamily="49" charset="0"/>
            </a:endParaRPr>
          </a:p>
          <a:p>
            <a:r>
              <a:rPr lang="en-US" altLang="zh-CN" b="0" dirty="0">
                <a:solidFill>
                  <a:srgbClr val="0000FF"/>
                </a:solidFill>
                <a:effectLst/>
                <a:latin typeface="JetBrains Mono" panose="02000009000000000000" pitchFamily="49" charset="0"/>
              </a:rPr>
              <a:t>using</a:t>
            </a:r>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namespace</a:t>
            </a:r>
            <a:r>
              <a:rPr lang="en-US" altLang="zh-CN" b="0" dirty="0">
                <a:solidFill>
                  <a:srgbClr val="000000"/>
                </a:solidFill>
                <a:effectLst/>
                <a:latin typeface="JetBrains Mono" panose="02000009000000000000" pitchFamily="49" charset="0"/>
              </a:rPr>
              <a:t> std;</a:t>
            </a:r>
          </a:p>
          <a:p>
            <a:r>
              <a:rPr lang="en-US" altLang="zh-CN" b="0" dirty="0">
                <a:solidFill>
                  <a:srgbClr val="0000FF"/>
                </a:solidFill>
                <a:effectLst/>
                <a:latin typeface="JetBrains Mono" panose="02000009000000000000" pitchFamily="49" charset="0"/>
              </a:rPr>
              <a:t>int</a:t>
            </a:r>
            <a:r>
              <a:rPr lang="en-US" altLang="zh-CN" b="0" dirty="0">
                <a:solidFill>
                  <a:srgbClr val="000000"/>
                </a:solidFill>
                <a:effectLst/>
                <a:latin typeface="JetBrains Mono" panose="02000009000000000000" pitchFamily="49" charset="0"/>
              </a:rPr>
              <a:t> main()</a:t>
            </a:r>
          </a:p>
          <a:p>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int</a:t>
            </a:r>
            <a:r>
              <a:rPr lang="en-US" altLang="zh-CN"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h,w</a:t>
            </a:r>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char</a:t>
            </a:r>
            <a:r>
              <a:rPr lang="en-US" altLang="zh-CN" b="0" dirty="0">
                <a:solidFill>
                  <a:srgbClr val="000000"/>
                </a:solidFill>
                <a:effectLst/>
                <a:latin typeface="JetBrains Mono" panose="02000009000000000000" pitchFamily="49" charset="0"/>
              </a:rPr>
              <a:t> c;</a:t>
            </a:r>
          </a:p>
          <a:p>
            <a:r>
              <a:rPr lang="en-US" altLang="zh-CN"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cin</a:t>
            </a:r>
            <a:r>
              <a:rPr lang="en-US" altLang="zh-CN" b="0" dirty="0">
                <a:solidFill>
                  <a:srgbClr val="000000"/>
                </a:solidFill>
                <a:effectLst/>
                <a:latin typeface="JetBrains Mono" panose="02000009000000000000" pitchFamily="49" charset="0"/>
              </a:rPr>
              <a:t>&gt;&gt;h&gt;&gt;w&gt;&gt;c;</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for</a:t>
            </a:r>
            <a:r>
              <a:rPr lang="en-US" altLang="zh-CN" b="0" dirty="0">
                <a:solidFill>
                  <a:srgbClr val="000000"/>
                </a:solidFill>
                <a:effectLst/>
                <a:latin typeface="JetBrains Mono" panose="02000009000000000000" pitchFamily="49" charset="0"/>
              </a:rPr>
              <a:t>(</a:t>
            </a:r>
            <a:r>
              <a:rPr lang="en-US" altLang="zh-CN" b="0" dirty="0">
                <a:solidFill>
                  <a:srgbClr val="0000FF"/>
                </a:solidFill>
                <a:effectLst/>
                <a:latin typeface="JetBrains Mono" panose="02000009000000000000" pitchFamily="49" charset="0"/>
              </a:rPr>
              <a:t>int</a:t>
            </a:r>
            <a:r>
              <a:rPr lang="en-US" altLang="zh-CN"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=1;i&lt;=</a:t>
            </a:r>
            <a:r>
              <a:rPr lang="en-US" altLang="zh-CN" b="0" dirty="0" err="1">
                <a:solidFill>
                  <a:srgbClr val="000000"/>
                </a:solidFill>
                <a:effectLst/>
                <a:latin typeface="JetBrains Mono" panose="02000009000000000000" pitchFamily="49" charset="0"/>
              </a:rPr>
              <a:t>h;i</a:t>
            </a:r>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for</a:t>
            </a:r>
            <a:r>
              <a:rPr lang="en-US" altLang="zh-CN" b="0" dirty="0">
                <a:solidFill>
                  <a:srgbClr val="000000"/>
                </a:solidFill>
                <a:effectLst/>
                <a:latin typeface="JetBrains Mono" panose="02000009000000000000" pitchFamily="49" charset="0"/>
              </a:rPr>
              <a:t>(</a:t>
            </a:r>
            <a:r>
              <a:rPr lang="en-US" altLang="zh-CN" b="0" dirty="0">
                <a:solidFill>
                  <a:srgbClr val="0000FF"/>
                </a:solidFill>
                <a:effectLst/>
                <a:latin typeface="JetBrains Mono" panose="02000009000000000000" pitchFamily="49" charset="0"/>
              </a:rPr>
              <a:t>int</a:t>
            </a:r>
            <a:r>
              <a:rPr lang="en-US" altLang="zh-CN" b="0" dirty="0">
                <a:solidFill>
                  <a:srgbClr val="000000"/>
                </a:solidFill>
                <a:effectLst/>
                <a:latin typeface="JetBrains Mono" panose="02000009000000000000" pitchFamily="49" charset="0"/>
              </a:rPr>
              <a:t> j=1;j&lt;=</a:t>
            </a:r>
            <a:r>
              <a:rPr lang="en-US" altLang="zh-CN" b="0" dirty="0" err="1">
                <a:solidFill>
                  <a:srgbClr val="000000"/>
                </a:solidFill>
                <a:effectLst/>
                <a:latin typeface="JetBrains Mono" panose="02000009000000000000" pitchFamily="49" charset="0"/>
              </a:rPr>
              <a:t>w;j</a:t>
            </a:r>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if</a:t>
            </a:r>
            <a:r>
              <a:rPr lang="en-US" altLang="zh-CN" b="0" dirty="0">
                <a:solidFill>
                  <a:srgbClr val="000000"/>
                </a:solidFill>
                <a:effectLst/>
                <a:latin typeface="JetBrains Mono" panose="02000009000000000000" pitchFamily="49" charset="0"/>
              </a:rPr>
              <a:t>(j!=1&amp;&amp;j!=w&amp;&amp;</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!=1&amp;&amp;</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!=h)</a:t>
            </a:r>
            <a:r>
              <a:rPr lang="en-US" altLang="zh-CN" dirty="0">
                <a:solidFill>
                  <a:srgbClr val="008000"/>
                </a:solidFill>
                <a:latin typeface="JetBrains Mono" panose="02000009000000000000" pitchFamily="49" charset="0"/>
              </a:rPr>
              <a:t>//</a:t>
            </a:r>
            <a:r>
              <a:rPr lang="zh-CN" altLang="en-US" dirty="0">
                <a:solidFill>
                  <a:srgbClr val="008000"/>
                </a:solidFill>
                <a:latin typeface="JetBrains Mono" panose="02000009000000000000" pitchFamily="49" charset="0"/>
              </a:rPr>
              <a:t>首尾两行中间的部分为字符，其他的行数中间的部分为空格</a:t>
            </a:r>
            <a:endParaRPr lang="en-US" altLang="zh-CN" dirty="0">
              <a:solidFill>
                <a:srgbClr val="008000"/>
              </a:solidFill>
              <a:latin typeface="JetBrains Mono" panose="02000009000000000000" pitchFamily="49" charset="0"/>
            </a:endParaRPr>
          </a:p>
          <a:p>
            <a:r>
              <a:rPr lang="en-US" altLang="zh-CN"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cout</a:t>
            </a:r>
            <a:r>
              <a:rPr lang="en-US" altLang="zh-CN" b="0" dirty="0">
                <a:solidFill>
                  <a:srgbClr val="000000"/>
                </a:solidFill>
                <a:effectLst/>
                <a:latin typeface="JetBrains Mono" panose="02000009000000000000" pitchFamily="49" charset="0"/>
              </a:rPr>
              <a:t>&lt;&lt;</a:t>
            </a:r>
            <a:r>
              <a:rPr lang="en-US" altLang="zh-CN" b="0" dirty="0">
                <a:solidFill>
                  <a:srgbClr val="A31515"/>
                </a:solidFill>
                <a:effectLst/>
                <a:latin typeface="JetBrains Mono" panose="02000009000000000000" pitchFamily="49" charset="0"/>
              </a:rPr>
              <a:t>" "</a:t>
            </a:r>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else</a:t>
            </a:r>
            <a:endParaRPr lang="en-US" altLang="zh-CN" b="0" dirty="0">
              <a:solidFill>
                <a:srgbClr val="000000"/>
              </a:solidFill>
              <a:effectLst/>
              <a:latin typeface="JetBrains Mono" panose="02000009000000000000" pitchFamily="49" charset="0"/>
            </a:endParaRPr>
          </a:p>
          <a:p>
            <a:r>
              <a:rPr lang="en-US" altLang="zh-CN"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cout</a:t>
            </a:r>
            <a:r>
              <a:rPr lang="en-US" altLang="zh-CN" b="0" dirty="0">
                <a:solidFill>
                  <a:srgbClr val="000000"/>
                </a:solidFill>
                <a:effectLst/>
                <a:latin typeface="JetBrains Mono" panose="02000009000000000000" pitchFamily="49" charset="0"/>
              </a:rPr>
              <a:t>&lt;&lt;c;</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cout</a:t>
            </a:r>
            <a:r>
              <a:rPr lang="en-US" altLang="zh-CN" b="0" dirty="0">
                <a:solidFill>
                  <a:srgbClr val="000000"/>
                </a:solidFill>
                <a:effectLst/>
                <a:latin typeface="JetBrains Mono" panose="02000009000000000000" pitchFamily="49" charset="0"/>
              </a:rPr>
              <a:t>&lt;&lt;</a:t>
            </a:r>
            <a:r>
              <a:rPr lang="en-US" altLang="zh-CN" b="0" dirty="0" err="1">
                <a:solidFill>
                  <a:srgbClr val="000000"/>
                </a:solidFill>
                <a:effectLst/>
                <a:latin typeface="JetBrains Mono" panose="02000009000000000000" pitchFamily="49" charset="0"/>
              </a:rPr>
              <a:t>endl</a:t>
            </a:r>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return</a:t>
            </a:r>
            <a:r>
              <a:rPr lang="en-US" altLang="zh-CN" b="0" dirty="0">
                <a:solidFill>
                  <a:srgbClr val="000000"/>
                </a:solidFill>
                <a:effectLst/>
                <a:latin typeface="JetBrains Mono" panose="02000009000000000000" pitchFamily="49" charset="0"/>
              </a:rPr>
              <a:t> 0;</a:t>
            </a:r>
          </a:p>
          <a:p>
            <a:r>
              <a:rPr lang="en-US" altLang="zh-CN" b="0" dirty="0">
                <a:solidFill>
                  <a:srgbClr val="000000"/>
                </a:solidFill>
                <a:effectLst/>
                <a:latin typeface="JetBrains Mono" panose="02000009000000000000" pitchFamily="49"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67" y="-68377"/>
            <a:ext cx="10441859" cy="799899"/>
            <a:chOff x="875067" y="-16942"/>
            <a:chExt cx="10441859" cy="799899"/>
          </a:xfrm>
        </p:grpSpPr>
        <p:sp>
          <p:nvSpPr>
            <p:cNvPr id="4" name="矩形 3"/>
            <p:cNvSpPr/>
            <p:nvPr/>
          </p:nvSpPr>
          <p:spPr>
            <a:xfrm>
              <a:off x="875067" y="35705"/>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列举密码组合</a:t>
              </a: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Rectangle 4"/>
          <p:cNvSpPr>
            <a:spLocks noChangeArrowheads="1"/>
          </p:cNvSpPr>
          <p:nvPr/>
        </p:nvSpPr>
        <p:spPr bwMode="auto">
          <a:xfrm>
            <a:off x="875067" y="731700"/>
            <a:ext cx="10441859" cy="4431030"/>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None/>
            </a:pPr>
            <a:r>
              <a:rPr lang="zh-CN" altLang="en-US" sz="2000" dirty="0">
                <a:solidFill>
                  <a:srgbClr val="002060"/>
                </a:solidFill>
                <a:latin typeface="+mj-ea"/>
                <a:ea typeface="+mj-ea"/>
                <a:sym typeface="Arial" panose="020B0604020202020204" pitchFamily="34" charset="0"/>
              </a:rPr>
              <a:t>请列出用1,2,3,4这四个数字可能组成所有的三位密码组合。</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a:solidFill>
                  <a:srgbClr val="002060"/>
                </a:solidFill>
                <a:latin typeface="+mj-ea"/>
                <a:ea typeface="+mj-ea"/>
                <a:sym typeface="+mn-ea"/>
              </a:rPr>
              <a:t>无</a:t>
            </a:r>
            <a:endParaRPr lang="en-US" altLang="zh-CN" sz="2000" dirty="0">
              <a:solidFill>
                <a:srgbClr val="002060"/>
              </a:solidFill>
              <a:latin typeface="+mj-ea"/>
              <a:ea typeface="+mj-ea"/>
            </a:endParaRPr>
          </a:p>
          <a:p>
            <a:pPr eaLnBrk="1" hangingPunct="1">
              <a:spcBef>
                <a:spcPct val="0"/>
              </a:spcBef>
              <a:buClrTx/>
              <a:buSzTx/>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eaLnBrk="1" hangingPunct="1">
              <a:spcBef>
                <a:spcPct val="0"/>
              </a:spcBef>
              <a:buClrTx/>
              <a:buSzTx/>
              <a:buNone/>
            </a:pPr>
            <a:r>
              <a:rPr lang="en-US" altLang="zh-CN" sz="2000" dirty="0">
                <a:solidFill>
                  <a:srgbClr val="002060"/>
                </a:solidFill>
                <a:latin typeface="+mj-ea"/>
                <a:ea typeface="+mj-ea"/>
              </a:rPr>
              <a:t>无</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输入样例：</a:t>
            </a:r>
            <a:endParaRPr lang="en-US" altLang="zh-CN" sz="2000" b="1" dirty="0">
              <a:solidFill>
                <a:srgbClr val="002060"/>
              </a:solidFill>
              <a:latin typeface="+mj-ea"/>
              <a:ea typeface="+mj-ea"/>
              <a:sym typeface="Arial" panose="020B0604020202020204" pitchFamily="34" charset="0"/>
            </a:endParaRPr>
          </a:p>
          <a:p>
            <a:pPr algn="l" eaLnBrk="1" hangingPunct="1">
              <a:buClrTx/>
              <a:buSzTx/>
              <a:buNone/>
            </a:pPr>
            <a:r>
              <a:rPr lang="en-US" altLang="zh-CN" sz="2000" dirty="0">
                <a:solidFill>
                  <a:srgbClr val="002060"/>
                </a:solidFill>
                <a:latin typeface="+mj-ea"/>
                <a:ea typeface="+mj-ea"/>
              </a:rPr>
              <a:t>无</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输出样例：</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a:solidFill>
                  <a:srgbClr val="002060"/>
                </a:solidFill>
                <a:latin typeface="黑体" panose="02010609060101010101" pitchFamily="49" charset="-122"/>
                <a:ea typeface="黑体" panose="02010609060101010101" pitchFamily="49" charset="-122"/>
                <a:sym typeface="+mn-ea"/>
              </a:rPr>
              <a:t>111 112 113 114 121 122 123 124 131 132 133 134 141 142 143 144 211 212 213 214 221 222 223 224 231 232 233 234 241 242 243 244 311 312 313 314 321 322 323 324 331 332 333 334 341 342 343 344 411 412 413 414 421 422 423 424 431 432 433 434 441 442 443 444</a:t>
            </a:r>
          </a:p>
          <a:p>
            <a:pPr eaLnBrk="1" hangingPunct="1">
              <a:spcBef>
                <a:spcPct val="0"/>
              </a:spcBef>
              <a:buClrTx/>
              <a:buSzTx/>
              <a:buNone/>
            </a:pPr>
            <a:endParaRPr lang="en-US" altLang="zh-CN" sz="1800" dirty="0">
              <a:solidFill>
                <a:srgbClr val="002060"/>
              </a:solidFill>
              <a:latin typeface="+mj-ea"/>
              <a:ea typeface="+mj-ea"/>
              <a:sym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参考代码</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p:cNvSpPr txBox="1"/>
          <p:nvPr/>
        </p:nvSpPr>
        <p:spPr>
          <a:xfrm>
            <a:off x="1844354" y="747252"/>
            <a:ext cx="6750528" cy="5078313"/>
          </a:xfrm>
          <a:prstGeom prst="rect">
            <a:avLst/>
          </a:prstGeom>
          <a:solidFill>
            <a:schemeClr val="accent6">
              <a:lumMod val="40000"/>
              <a:lumOff val="60000"/>
            </a:schemeClr>
          </a:solidFill>
        </p:spPr>
        <p:txBody>
          <a:bodyPr wrap="square">
            <a:spAutoFit/>
          </a:bodyPr>
          <a:lstStyle/>
          <a:p>
            <a:r>
              <a:rPr lang="en-US" altLang="zh-CN" b="0" dirty="0">
                <a:solidFill>
                  <a:srgbClr val="808080"/>
                </a:solidFill>
                <a:effectLst/>
                <a:latin typeface="JetBrains Mono" panose="02000009000000000000" pitchFamily="49" charset="0"/>
              </a:rPr>
              <a:t># include</a:t>
            </a:r>
            <a:r>
              <a:rPr lang="en-US" altLang="zh-CN" b="0" dirty="0">
                <a:solidFill>
                  <a:srgbClr val="0000FF"/>
                </a:solidFill>
                <a:effectLst/>
                <a:latin typeface="JetBrains Mono" panose="02000009000000000000" pitchFamily="49" charset="0"/>
              </a:rPr>
              <a:t> </a:t>
            </a:r>
            <a:r>
              <a:rPr lang="en-US" altLang="zh-CN" b="0" dirty="0">
                <a:solidFill>
                  <a:srgbClr val="A31515"/>
                </a:solidFill>
                <a:effectLst/>
                <a:latin typeface="JetBrains Mono" panose="02000009000000000000" pitchFamily="49" charset="0"/>
              </a:rPr>
              <a:t>&lt;bits/</a:t>
            </a:r>
            <a:r>
              <a:rPr lang="en-US" altLang="zh-CN" b="0" dirty="0" err="1">
                <a:solidFill>
                  <a:srgbClr val="A31515"/>
                </a:solidFill>
                <a:effectLst/>
                <a:latin typeface="JetBrains Mono" panose="02000009000000000000" pitchFamily="49" charset="0"/>
              </a:rPr>
              <a:t>stdc</a:t>
            </a:r>
            <a:r>
              <a:rPr lang="en-US" altLang="zh-CN" b="0" dirty="0">
                <a:solidFill>
                  <a:srgbClr val="A31515"/>
                </a:solidFill>
                <a:effectLst/>
                <a:latin typeface="JetBrains Mono" panose="02000009000000000000" pitchFamily="49" charset="0"/>
              </a:rPr>
              <a:t>++.h&gt;</a:t>
            </a:r>
            <a:endParaRPr lang="en-US" altLang="zh-CN" b="0" dirty="0">
              <a:solidFill>
                <a:srgbClr val="000000"/>
              </a:solidFill>
              <a:effectLst/>
              <a:latin typeface="JetBrains Mono" panose="02000009000000000000" pitchFamily="49" charset="0"/>
            </a:endParaRPr>
          </a:p>
          <a:p>
            <a:r>
              <a:rPr lang="en-US" altLang="zh-CN" b="0" dirty="0">
                <a:solidFill>
                  <a:srgbClr val="0000FF"/>
                </a:solidFill>
                <a:effectLst/>
                <a:latin typeface="JetBrains Mono" panose="02000009000000000000" pitchFamily="49" charset="0"/>
              </a:rPr>
              <a:t>using</a:t>
            </a:r>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namespace</a:t>
            </a:r>
            <a:r>
              <a:rPr lang="en-US" altLang="zh-CN" b="0" dirty="0">
                <a:solidFill>
                  <a:srgbClr val="000000"/>
                </a:solidFill>
                <a:effectLst/>
                <a:latin typeface="JetBrains Mono" panose="02000009000000000000" pitchFamily="49" charset="0"/>
              </a:rPr>
              <a:t> std;</a:t>
            </a:r>
          </a:p>
          <a:p>
            <a:r>
              <a:rPr lang="en-US" altLang="zh-CN" b="0" dirty="0">
                <a:solidFill>
                  <a:srgbClr val="0000FF"/>
                </a:solidFill>
                <a:effectLst/>
                <a:latin typeface="JetBrains Mono" panose="02000009000000000000" pitchFamily="49" charset="0"/>
              </a:rPr>
              <a:t>int</a:t>
            </a:r>
            <a:r>
              <a:rPr lang="en-US" altLang="zh-CN" b="0" dirty="0">
                <a:solidFill>
                  <a:srgbClr val="000000"/>
                </a:solidFill>
                <a:effectLst/>
                <a:latin typeface="JetBrains Mono" panose="02000009000000000000" pitchFamily="49" charset="0"/>
              </a:rPr>
              <a:t> main()</a:t>
            </a:r>
          </a:p>
          <a:p>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int</a:t>
            </a:r>
            <a:r>
              <a:rPr lang="en-US" altLang="zh-CN"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 j, k;</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for</a:t>
            </a:r>
            <a:r>
              <a:rPr lang="en-US" altLang="zh-CN" b="0" dirty="0">
                <a:solidFill>
                  <a:srgbClr val="000000"/>
                </a:solidFill>
                <a:effectLst/>
                <a:latin typeface="JetBrains Mono" panose="02000009000000000000" pitchFamily="49" charset="0"/>
              </a:rPr>
              <a:t>(</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=1; </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&lt;=4; </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a:t>
            </a:r>
            <a:r>
              <a:rPr lang="en-US" altLang="zh-CN" b="0" dirty="0">
                <a:solidFill>
                  <a:srgbClr val="008000"/>
                </a:solidFill>
                <a:effectLst/>
                <a:latin typeface="JetBrains Mono" panose="02000009000000000000" pitchFamily="49" charset="0"/>
              </a:rPr>
              <a:t>//</a:t>
            </a:r>
            <a:r>
              <a:rPr lang="zh-CN" altLang="en-US" b="0" dirty="0">
                <a:solidFill>
                  <a:srgbClr val="008000"/>
                </a:solidFill>
                <a:effectLst/>
                <a:latin typeface="JetBrains Mono" panose="02000009000000000000" pitchFamily="49" charset="0"/>
              </a:rPr>
              <a:t>第一位密码</a:t>
            </a:r>
            <a:endParaRPr lang="zh-CN" altLang="en-US" b="0" dirty="0">
              <a:solidFill>
                <a:srgbClr val="000000"/>
              </a:solidFill>
              <a:effectLst/>
              <a:latin typeface="JetBrains Mono" panose="02000009000000000000" pitchFamily="49" charset="0"/>
            </a:endParaRPr>
          </a:p>
          <a:p>
            <a:r>
              <a:rPr lang="zh-CN" altLang="en-US" b="0" dirty="0">
                <a:solidFill>
                  <a:srgbClr val="000000"/>
                </a:solidFill>
                <a:effectLst/>
                <a:latin typeface="JetBrains Mono" panose="02000009000000000000" pitchFamily="49" charset="0"/>
              </a:rPr>
              <a:t>    </a:t>
            </a:r>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for</a:t>
            </a:r>
            <a:r>
              <a:rPr lang="en-US" altLang="zh-CN" b="0" dirty="0">
                <a:solidFill>
                  <a:srgbClr val="000000"/>
                </a:solidFill>
                <a:effectLst/>
                <a:latin typeface="JetBrains Mono" panose="02000009000000000000" pitchFamily="49" charset="0"/>
              </a:rPr>
              <a:t> (j=1; j&lt;=4; </a:t>
            </a:r>
            <a:r>
              <a:rPr lang="en-US" altLang="zh-CN" b="0" dirty="0" err="1">
                <a:solidFill>
                  <a:srgbClr val="000000"/>
                </a:solidFill>
                <a:effectLst/>
                <a:latin typeface="JetBrains Mono" panose="02000009000000000000" pitchFamily="49" charset="0"/>
              </a:rPr>
              <a:t>j++</a:t>
            </a:r>
            <a:r>
              <a:rPr lang="en-US" altLang="zh-CN" b="0" dirty="0">
                <a:solidFill>
                  <a:srgbClr val="000000"/>
                </a:solidFill>
                <a:effectLst/>
                <a:latin typeface="JetBrains Mono" panose="02000009000000000000" pitchFamily="49" charset="0"/>
              </a:rPr>
              <a:t>)</a:t>
            </a:r>
            <a:r>
              <a:rPr lang="en-US" altLang="zh-CN" b="0" dirty="0">
                <a:solidFill>
                  <a:srgbClr val="008000"/>
                </a:solidFill>
                <a:effectLst/>
                <a:latin typeface="JetBrains Mono" panose="02000009000000000000" pitchFamily="49" charset="0"/>
              </a:rPr>
              <a:t>//</a:t>
            </a:r>
            <a:r>
              <a:rPr lang="zh-CN" altLang="en-US" b="0" dirty="0">
                <a:solidFill>
                  <a:srgbClr val="008000"/>
                </a:solidFill>
                <a:effectLst/>
                <a:latin typeface="JetBrains Mono" panose="02000009000000000000" pitchFamily="49" charset="0"/>
              </a:rPr>
              <a:t>第二位密码</a:t>
            </a:r>
            <a:endParaRPr lang="zh-CN" altLang="en-US" b="0" dirty="0">
              <a:solidFill>
                <a:srgbClr val="000000"/>
              </a:solidFill>
              <a:effectLst/>
              <a:latin typeface="JetBrains Mono" panose="02000009000000000000" pitchFamily="49" charset="0"/>
            </a:endParaRPr>
          </a:p>
          <a:p>
            <a:r>
              <a:rPr lang="zh-CN" altLang="en-US" b="0" dirty="0">
                <a:solidFill>
                  <a:srgbClr val="000000"/>
                </a:solidFill>
                <a:effectLst/>
                <a:latin typeface="JetBrains Mono" panose="02000009000000000000" pitchFamily="49" charset="0"/>
              </a:rPr>
              <a:t>        </a:t>
            </a:r>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for</a:t>
            </a:r>
            <a:r>
              <a:rPr lang="en-US" altLang="zh-CN" b="0" dirty="0">
                <a:solidFill>
                  <a:srgbClr val="000000"/>
                </a:solidFill>
                <a:effectLst/>
                <a:latin typeface="JetBrains Mono" panose="02000009000000000000" pitchFamily="49" charset="0"/>
              </a:rPr>
              <a:t> (k=1; k&lt;=4; k++)</a:t>
            </a:r>
            <a:r>
              <a:rPr lang="en-US" altLang="zh-CN" b="0" dirty="0">
                <a:solidFill>
                  <a:srgbClr val="008000"/>
                </a:solidFill>
                <a:effectLst/>
                <a:latin typeface="JetBrains Mono" panose="02000009000000000000" pitchFamily="49" charset="0"/>
              </a:rPr>
              <a:t>//</a:t>
            </a:r>
            <a:r>
              <a:rPr lang="zh-CN" altLang="en-US" b="0" dirty="0">
                <a:solidFill>
                  <a:srgbClr val="008000"/>
                </a:solidFill>
                <a:effectLst/>
                <a:latin typeface="JetBrains Mono" panose="02000009000000000000" pitchFamily="49" charset="0"/>
              </a:rPr>
              <a:t>第三位密码</a:t>
            </a:r>
            <a:endParaRPr lang="zh-CN" altLang="en-US" b="0" dirty="0">
              <a:solidFill>
                <a:srgbClr val="000000"/>
              </a:solidFill>
              <a:effectLst/>
              <a:latin typeface="JetBrains Mono" panose="02000009000000000000" pitchFamily="49" charset="0"/>
            </a:endParaRPr>
          </a:p>
          <a:p>
            <a:r>
              <a:rPr lang="zh-CN" altLang="en-US" b="0" dirty="0">
                <a:solidFill>
                  <a:srgbClr val="000000"/>
                </a:solidFill>
                <a:effectLst/>
                <a:latin typeface="JetBrains Mono" panose="02000009000000000000" pitchFamily="49" charset="0"/>
              </a:rPr>
              <a:t>            </a:t>
            </a:r>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cout</a:t>
            </a:r>
            <a:r>
              <a:rPr lang="en-US" altLang="zh-CN" b="0" dirty="0">
                <a:solidFill>
                  <a:srgbClr val="000000"/>
                </a:solidFill>
                <a:effectLst/>
                <a:latin typeface="JetBrains Mono" panose="02000009000000000000" pitchFamily="49" charset="0"/>
              </a:rPr>
              <a:t>&lt;&lt;</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&lt;&lt;j&lt;&lt;k&lt;&lt;</a:t>
            </a:r>
            <a:r>
              <a:rPr lang="en-US" altLang="zh-CN" b="0" dirty="0">
                <a:solidFill>
                  <a:srgbClr val="A31515"/>
                </a:solidFill>
                <a:effectLst/>
                <a:latin typeface="JetBrains Mono" panose="02000009000000000000" pitchFamily="49" charset="0"/>
              </a:rPr>
              <a:t>" "</a:t>
            </a:r>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return</a:t>
            </a:r>
            <a:r>
              <a:rPr lang="en-US" altLang="zh-CN" b="0" dirty="0">
                <a:solidFill>
                  <a:srgbClr val="000000"/>
                </a:solidFill>
                <a:effectLst/>
                <a:latin typeface="JetBrains Mono" panose="02000009000000000000" pitchFamily="49" charset="0"/>
              </a:rPr>
              <a:t> 0;</a:t>
            </a:r>
          </a:p>
          <a:p>
            <a:r>
              <a:rPr lang="en-US" altLang="zh-CN" b="0" dirty="0">
                <a:solidFill>
                  <a:srgbClr val="000000"/>
                </a:solidFill>
                <a:effectLst/>
                <a:latin typeface="JetBrains Mono" panose="02000009000000000000" pitchFamily="49" charset="0"/>
              </a:rPr>
              <a:t>}</a:t>
            </a:r>
          </a:p>
          <a:p>
            <a:endParaRPr lang="en-US" altLang="zh-CN" b="0" dirty="0">
              <a:solidFill>
                <a:srgbClr val="000000"/>
              </a:solidFill>
              <a:effectLst/>
              <a:latin typeface="JetBrains Mono" panose="02000009000000000000"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67" y="-68377"/>
            <a:ext cx="10441859" cy="799899"/>
            <a:chOff x="875067" y="-16942"/>
            <a:chExt cx="10441859" cy="799899"/>
          </a:xfrm>
        </p:grpSpPr>
        <p:sp>
          <p:nvSpPr>
            <p:cNvPr id="4" name="矩形 3"/>
            <p:cNvSpPr/>
            <p:nvPr/>
          </p:nvSpPr>
          <p:spPr>
            <a:xfrm>
              <a:off x="875067" y="35705"/>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列举密码组合(数字不重复)</a:t>
              </a: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Rectangle 4"/>
          <p:cNvSpPr>
            <a:spLocks noChangeArrowheads="1"/>
          </p:cNvSpPr>
          <p:nvPr/>
        </p:nvSpPr>
        <p:spPr bwMode="auto">
          <a:xfrm>
            <a:off x="875067" y="731383"/>
            <a:ext cx="10441859" cy="4369435"/>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None/>
            </a:pPr>
            <a:r>
              <a:rPr lang="zh-CN" altLang="en-US" sz="2000" dirty="0">
                <a:solidFill>
                  <a:srgbClr val="002060"/>
                </a:solidFill>
                <a:latin typeface="+mj-ea"/>
                <a:ea typeface="+mj-ea"/>
                <a:sym typeface="Arial" panose="020B0604020202020204" pitchFamily="34" charset="0"/>
              </a:rPr>
              <a:t>请列出用1,2,3,4这四个数字可能组成所有的三位</a:t>
            </a:r>
            <a:r>
              <a:rPr lang="zh-CN" altLang="en-US" sz="2000" dirty="0">
                <a:solidFill>
                  <a:srgbClr val="FF0000"/>
                </a:solidFill>
                <a:latin typeface="+mj-ea"/>
                <a:ea typeface="+mj-ea"/>
                <a:sym typeface="Arial" panose="020B0604020202020204" pitchFamily="34" charset="0"/>
              </a:rPr>
              <a:t>互不重复</a:t>
            </a:r>
            <a:r>
              <a:rPr lang="zh-CN" altLang="en-US" sz="2000" dirty="0">
                <a:solidFill>
                  <a:srgbClr val="002060"/>
                </a:solidFill>
                <a:latin typeface="+mj-ea"/>
                <a:ea typeface="+mj-ea"/>
                <a:sym typeface="Arial" panose="020B0604020202020204" pitchFamily="34" charset="0"/>
              </a:rPr>
              <a:t>密码组合？</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a:solidFill>
                  <a:srgbClr val="002060"/>
                </a:solidFill>
                <a:latin typeface="+mj-ea"/>
                <a:ea typeface="+mj-ea"/>
                <a:sym typeface="+mn-ea"/>
              </a:rPr>
              <a:t>无</a:t>
            </a:r>
            <a:endParaRPr lang="en-US" altLang="zh-CN" sz="2000" dirty="0">
              <a:solidFill>
                <a:srgbClr val="002060"/>
              </a:solidFill>
              <a:latin typeface="+mj-ea"/>
              <a:ea typeface="+mj-ea"/>
            </a:endParaRPr>
          </a:p>
          <a:p>
            <a:pPr eaLnBrk="1" hangingPunct="1">
              <a:spcBef>
                <a:spcPct val="0"/>
              </a:spcBef>
              <a:buClrTx/>
              <a:buSzTx/>
              <a:buNone/>
            </a:pPr>
            <a:r>
              <a:rPr lang="zh-CN" altLang="en-US" sz="2000" b="1" dirty="0">
                <a:solidFill>
                  <a:srgbClr val="002060"/>
                </a:solidFill>
                <a:latin typeface="+mj-ea"/>
                <a:ea typeface="+mj-ea"/>
                <a:sym typeface="+mn-ea"/>
              </a:rPr>
              <a:t>输出格式</a:t>
            </a:r>
            <a:r>
              <a:rPr lang="en-US" altLang="zh-CN" sz="2000" b="1" dirty="0">
                <a:solidFill>
                  <a:srgbClr val="002060"/>
                </a:solidFill>
                <a:latin typeface="+mj-ea"/>
                <a:ea typeface="+mj-ea"/>
                <a:sym typeface="+mn-ea"/>
              </a:rPr>
              <a:t>:</a:t>
            </a:r>
            <a:endParaRPr lang="en-US" altLang="zh-CN" sz="2000" b="1" dirty="0">
              <a:solidFill>
                <a:srgbClr val="002060"/>
              </a:solidFill>
              <a:latin typeface="+mj-ea"/>
              <a:ea typeface="+mj-ea"/>
            </a:endParaRPr>
          </a:p>
          <a:p>
            <a:pPr eaLnBrk="1" hangingPunct="1">
              <a:spcBef>
                <a:spcPct val="0"/>
              </a:spcBef>
              <a:buClrTx/>
              <a:buSzTx/>
              <a:buNone/>
            </a:pPr>
            <a:r>
              <a:rPr lang="en-US" altLang="zh-CN" sz="2000" dirty="0">
                <a:solidFill>
                  <a:srgbClr val="002060"/>
                </a:solidFill>
                <a:latin typeface="+mj-ea"/>
                <a:ea typeface="+mj-ea"/>
                <a:sym typeface="+mn-ea"/>
              </a:rPr>
              <a:t>无</a:t>
            </a:r>
            <a:endParaRPr lang="en-US" altLang="zh-CN" sz="2000" dirty="0">
              <a:solidFill>
                <a:srgbClr val="002060"/>
              </a:solidFill>
              <a:latin typeface="+mj-ea"/>
              <a:ea typeface="+mj-ea"/>
            </a:endParaRP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输入样例：</a:t>
            </a:r>
            <a:endParaRPr lang="en-US" altLang="zh-CN" sz="2000" b="1" dirty="0">
              <a:solidFill>
                <a:srgbClr val="002060"/>
              </a:solidFill>
              <a:latin typeface="+mj-ea"/>
              <a:ea typeface="+mj-ea"/>
              <a:sym typeface="Arial" panose="020B0604020202020204" pitchFamily="34" charset="0"/>
            </a:endParaRPr>
          </a:p>
          <a:p>
            <a:pPr algn="l" eaLnBrk="1" hangingPunct="1">
              <a:buClrTx/>
              <a:buSzTx/>
              <a:buNone/>
            </a:pPr>
            <a:r>
              <a:rPr lang="en-US" altLang="zh-CN" sz="2000" dirty="0">
                <a:solidFill>
                  <a:srgbClr val="002060"/>
                </a:solidFill>
                <a:latin typeface="+mj-ea"/>
                <a:ea typeface="+mj-ea"/>
                <a:sym typeface="+mn-ea"/>
              </a:rPr>
              <a:t>无</a:t>
            </a:r>
            <a:endParaRPr lang="en-US" altLang="zh-CN" sz="2000" dirty="0">
              <a:solidFill>
                <a:srgbClr val="002060"/>
              </a:solidFill>
              <a:latin typeface="+mj-ea"/>
              <a:ea typeface="+mj-ea"/>
            </a:endParaRP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输出样例：</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a:solidFill>
                  <a:srgbClr val="002060"/>
                </a:solidFill>
                <a:latin typeface="黑体" panose="02010609060101010101" pitchFamily="49" charset="-122"/>
                <a:ea typeface="黑体" panose="02010609060101010101" pitchFamily="49" charset="-122"/>
                <a:sym typeface="+mn-ea"/>
              </a:rPr>
              <a:t>123 124 132 134 142 143 213 214 231 234 241 243 312 314 321 324 341 342 412 413 421 423 431 432</a:t>
            </a:r>
          </a:p>
          <a:p>
            <a:pPr eaLnBrk="1" hangingPunct="1">
              <a:spcBef>
                <a:spcPct val="0"/>
              </a:spcBef>
              <a:buClrTx/>
              <a:buSzTx/>
              <a:buNone/>
            </a:pPr>
            <a:endParaRPr lang="en-US" altLang="zh-CN" sz="18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18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1800" dirty="0">
              <a:solidFill>
                <a:srgbClr val="002060"/>
              </a:solidFill>
              <a:latin typeface="+mj-ea"/>
              <a:ea typeface="+mj-ea"/>
              <a:sym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注意</a:t>
              </a: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b="1">
                <a:solidFill>
                  <a:srgbClr val="000066"/>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b="1">
                <a:solidFill>
                  <a:srgbClr val="000066"/>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b="1">
                <a:solidFill>
                  <a:srgbClr val="000066"/>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b="1">
                <a:solidFill>
                  <a:srgbClr val="000066"/>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b="1">
                <a:solidFill>
                  <a:srgbClr val="000066"/>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b="1">
                <a:solidFill>
                  <a:srgbClr val="000066"/>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2" name="文本框 1"/>
          <p:cNvSpPr txBox="1"/>
          <p:nvPr/>
        </p:nvSpPr>
        <p:spPr>
          <a:xfrm>
            <a:off x="1359535" y="1011555"/>
            <a:ext cx="9150350" cy="3891193"/>
          </a:xfrm>
          <a:prstGeom prst="rect">
            <a:avLst/>
          </a:prstGeom>
          <a:noFill/>
        </p:spPr>
        <p:txBody>
          <a:bodyPr wrap="square" rtlCol="0" anchor="t">
            <a:spAutoFit/>
          </a:bodyPr>
          <a:lstStyle/>
          <a:p>
            <a:pPr algn="l">
              <a:lnSpc>
                <a:spcPct val="200000"/>
              </a:lnSpc>
            </a:pPr>
            <a:r>
              <a:rPr lang="zh-CN" altLang="en-US" sz="3200" b="1" dirty="0">
                <a:solidFill>
                  <a:srgbClr val="002060"/>
                </a:solidFill>
              </a:rPr>
              <a:t>数学上的连续等式或不等式，如</a:t>
            </a:r>
            <a:r>
              <a:rPr lang="en-US" altLang="zh-CN" sz="3200" b="1" dirty="0">
                <a:solidFill>
                  <a:srgbClr val="002060"/>
                </a:solidFill>
              </a:rPr>
              <a:t>a=b=c</a:t>
            </a:r>
            <a:r>
              <a:rPr lang="zh-CN" altLang="en-US" sz="3200" b="1" dirty="0">
                <a:solidFill>
                  <a:srgbClr val="002060"/>
                </a:solidFill>
              </a:rPr>
              <a:t>，</a:t>
            </a:r>
            <a:r>
              <a:rPr lang="en-US" altLang="zh-CN" sz="3200" b="1" dirty="0">
                <a:solidFill>
                  <a:srgbClr val="002060"/>
                </a:solidFill>
              </a:rPr>
              <a:t>a&gt;b&gt;c</a:t>
            </a:r>
            <a:r>
              <a:rPr lang="zh-CN" altLang="en-US" sz="3200" b="1" dirty="0">
                <a:solidFill>
                  <a:srgbClr val="002060"/>
                </a:solidFill>
              </a:rPr>
              <a:t>，在程序中需要使用逻辑运算为转换，</a:t>
            </a:r>
            <a:r>
              <a:rPr lang="en-US" altLang="zh-CN" sz="3200" b="1" dirty="0">
                <a:solidFill>
                  <a:srgbClr val="002060"/>
                </a:solidFill>
              </a:rPr>
              <a:t>a==b&amp;&amp;a==c&amp;&amp;b==c</a:t>
            </a:r>
          </a:p>
          <a:p>
            <a:pPr algn="l">
              <a:lnSpc>
                <a:spcPct val="200000"/>
              </a:lnSpc>
            </a:pPr>
            <a:r>
              <a:rPr lang="en-US" altLang="zh-CN" sz="3200" b="1" dirty="0">
                <a:solidFill>
                  <a:srgbClr val="002060"/>
                </a:solidFill>
              </a:rPr>
              <a:t>a&gt;b&amp;&amp;a&gt;c&amp;&amp;b&gt;c</a:t>
            </a:r>
            <a:endParaRPr lang="zh-CN" altLang="en-US" sz="3200" b="1" dirty="0">
              <a:solidFill>
                <a:srgbClr val="002060"/>
              </a:solidFill>
            </a:endParaRPr>
          </a:p>
        </p:txBody>
      </p:sp>
    </p:spTree>
    <p:extLst>
      <p:ext uri="{BB962C8B-B14F-4D97-AF65-F5344CB8AC3E}">
        <p14:creationId xmlns:p14="http://schemas.microsoft.com/office/powerpoint/2010/main" val="2657234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参考代码</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p:cNvSpPr txBox="1"/>
          <p:nvPr/>
        </p:nvSpPr>
        <p:spPr>
          <a:xfrm>
            <a:off x="1697815" y="993437"/>
            <a:ext cx="7516523" cy="5632311"/>
          </a:xfrm>
          <a:prstGeom prst="rect">
            <a:avLst/>
          </a:prstGeom>
          <a:solidFill>
            <a:schemeClr val="accent6">
              <a:lumMod val="40000"/>
              <a:lumOff val="60000"/>
            </a:schemeClr>
          </a:solidFill>
        </p:spPr>
        <p:txBody>
          <a:bodyPr wrap="square">
            <a:spAutoFit/>
          </a:bodyPr>
          <a:lstStyle/>
          <a:p>
            <a:r>
              <a:rPr lang="en-US" altLang="zh-CN" b="0" dirty="0">
                <a:solidFill>
                  <a:srgbClr val="808080"/>
                </a:solidFill>
                <a:effectLst/>
                <a:latin typeface="JetBrains Mono" panose="02000009000000000000" pitchFamily="49" charset="0"/>
              </a:rPr>
              <a:t># include</a:t>
            </a:r>
            <a:r>
              <a:rPr lang="en-US" altLang="zh-CN" b="0" dirty="0">
                <a:solidFill>
                  <a:srgbClr val="0000FF"/>
                </a:solidFill>
                <a:effectLst/>
                <a:latin typeface="JetBrains Mono" panose="02000009000000000000" pitchFamily="49" charset="0"/>
              </a:rPr>
              <a:t> </a:t>
            </a:r>
            <a:r>
              <a:rPr lang="en-US" altLang="zh-CN" b="0" dirty="0">
                <a:solidFill>
                  <a:srgbClr val="A31515"/>
                </a:solidFill>
                <a:effectLst/>
                <a:latin typeface="JetBrains Mono" panose="02000009000000000000" pitchFamily="49" charset="0"/>
              </a:rPr>
              <a:t>&lt;bits/</a:t>
            </a:r>
            <a:r>
              <a:rPr lang="en-US" altLang="zh-CN" b="0" dirty="0" err="1">
                <a:solidFill>
                  <a:srgbClr val="A31515"/>
                </a:solidFill>
                <a:effectLst/>
                <a:latin typeface="JetBrains Mono" panose="02000009000000000000" pitchFamily="49" charset="0"/>
              </a:rPr>
              <a:t>stdc</a:t>
            </a:r>
            <a:r>
              <a:rPr lang="en-US" altLang="zh-CN" b="0" dirty="0">
                <a:solidFill>
                  <a:srgbClr val="A31515"/>
                </a:solidFill>
                <a:effectLst/>
                <a:latin typeface="JetBrains Mono" panose="02000009000000000000" pitchFamily="49" charset="0"/>
              </a:rPr>
              <a:t>++.h&gt;</a:t>
            </a:r>
            <a:endParaRPr lang="en-US" altLang="zh-CN" b="0" dirty="0">
              <a:solidFill>
                <a:srgbClr val="000000"/>
              </a:solidFill>
              <a:effectLst/>
              <a:latin typeface="JetBrains Mono" panose="02000009000000000000" pitchFamily="49" charset="0"/>
            </a:endParaRPr>
          </a:p>
          <a:p>
            <a:r>
              <a:rPr lang="en-US" altLang="zh-CN" b="0" dirty="0">
                <a:solidFill>
                  <a:srgbClr val="0000FF"/>
                </a:solidFill>
                <a:effectLst/>
                <a:latin typeface="JetBrains Mono" panose="02000009000000000000" pitchFamily="49" charset="0"/>
              </a:rPr>
              <a:t>using</a:t>
            </a:r>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namespace</a:t>
            </a:r>
            <a:r>
              <a:rPr lang="en-US" altLang="zh-CN" b="0" dirty="0">
                <a:solidFill>
                  <a:srgbClr val="000000"/>
                </a:solidFill>
                <a:effectLst/>
                <a:latin typeface="JetBrains Mono" panose="02000009000000000000" pitchFamily="49" charset="0"/>
              </a:rPr>
              <a:t> std;</a:t>
            </a:r>
          </a:p>
          <a:p>
            <a:r>
              <a:rPr lang="en-US" altLang="zh-CN" b="0" dirty="0">
                <a:solidFill>
                  <a:srgbClr val="0000FF"/>
                </a:solidFill>
                <a:effectLst/>
                <a:latin typeface="JetBrains Mono" panose="02000009000000000000" pitchFamily="49" charset="0"/>
              </a:rPr>
              <a:t>int</a:t>
            </a:r>
            <a:r>
              <a:rPr lang="en-US" altLang="zh-CN" b="0" dirty="0">
                <a:solidFill>
                  <a:srgbClr val="000000"/>
                </a:solidFill>
                <a:effectLst/>
                <a:latin typeface="JetBrains Mono" panose="02000009000000000000" pitchFamily="49" charset="0"/>
              </a:rPr>
              <a:t> main()</a:t>
            </a:r>
          </a:p>
          <a:p>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int</a:t>
            </a:r>
            <a:r>
              <a:rPr lang="en-US" altLang="zh-CN"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 j, k;</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for</a:t>
            </a:r>
            <a:r>
              <a:rPr lang="en-US" altLang="zh-CN" b="0" dirty="0">
                <a:solidFill>
                  <a:srgbClr val="000000"/>
                </a:solidFill>
                <a:effectLst/>
                <a:latin typeface="JetBrains Mono" panose="02000009000000000000" pitchFamily="49" charset="0"/>
              </a:rPr>
              <a:t>(</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=1; </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&lt;=4; </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a:t>
            </a:r>
            <a:r>
              <a:rPr lang="en-US" altLang="zh-CN" b="0" dirty="0">
                <a:solidFill>
                  <a:srgbClr val="008000"/>
                </a:solidFill>
                <a:effectLst/>
                <a:latin typeface="JetBrains Mono" panose="02000009000000000000" pitchFamily="49" charset="0"/>
              </a:rPr>
              <a:t>//</a:t>
            </a:r>
            <a:r>
              <a:rPr lang="zh-CN" altLang="en-US" b="0" dirty="0">
                <a:solidFill>
                  <a:srgbClr val="008000"/>
                </a:solidFill>
                <a:effectLst/>
                <a:latin typeface="JetBrains Mono" panose="02000009000000000000" pitchFamily="49" charset="0"/>
              </a:rPr>
              <a:t>第一位密码</a:t>
            </a:r>
            <a:endParaRPr lang="zh-CN" altLang="en-US" b="0" dirty="0">
              <a:solidFill>
                <a:srgbClr val="000000"/>
              </a:solidFill>
              <a:effectLst/>
              <a:latin typeface="JetBrains Mono" panose="02000009000000000000" pitchFamily="49" charset="0"/>
            </a:endParaRPr>
          </a:p>
          <a:p>
            <a:r>
              <a:rPr lang="zh-CN" altLang="en-US" b="0" dirty="0">
                <a:solidFill>
                  <a:srgbClr val="000000"/>
                </a:solidFill>
                <a:effectLst/>
                <a:latin typeface="JetBrains Mono" panose="02000009000000000000" pitchFamily="49" charset="0"/>
              </a:rPr>
              <a:t>    </a:t>
            </a:r>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for</a:t>
            </a:r>
            <a:r>
              <a:rPr lang="en-US" altLang="zh-CN" b="0" dirty="0">
                <a:solidFill>
                  <a:srgbClr val="000000"/>
                </a:solidFill>
                <a:effectLst/>
                <a:latin typeface="JetBrains Mono" panose="02000009000000000000" pitchFamily="49" charset="0"/>
              </a:rPr>
              <a:t> (j=1; j&lt;=4; </a:t>
            </a:r>
            <a:r>
              <a:rPr lang="en-US" altLang="zh-CN" b="0" dirty="0" err="1">
                <a:solidFill>
                  <a:srgbClr val="000000"/>
                </a:solidFill>
                <a:effectLst/>
                <a:latin typeface="JetBrains Mono" panose="02000009000000000000" pitchFamily="49" charset="0"/>
              </a:rPr>
              <a:t>j++</a:t>
            </a:r>
            <a:r>
              <a:rPr lang="en-US" altLang="zh-CN" b="0" dirty="0">
                <a:solidFill>
                  <a:srgbClr val="000000"/>
                </a:solidFill>
                <a:effectLst/>
                <a:latin typeface="JetBrains Mono" panose="02000009000000000000" pitchFamily="49" charset="0"/>
              </a:rPr>
              <a:t>)</a:t>
            </a:r>
            <a:r>
              <a:rPr lang="en-US" altLang="zh-CN" b="0" dirty="0">
                <a:solidFill>
                  <a:srgbClr val="008000"/>
                </a:solidFill>
                <a:effectLst/>
                <a:latin typeface="JetBrains Mono" panose="02000009000000000000" pitchFamily="49" charset="0"/>
              </a:rPr>
              <a:t>//</a:t>
            </a:r>
            <a:r>
              <a:rPr lang="zh-CN" altLang="en-US" b="0" dirty="0">
                <a:solidFill>
                  <a:srgbClr val="008000"/>
                </a:solidFill>
                <a:effectLst/>
                <a:latin typeface="JetBrains Mono" panose="02000009000000000000" pitchFamily="49" charset="0"/>
              </a:rPr>
              <a:t>第二位密码</a:t>
            </a:r>
            <a:endParaRPr lang="zh-CN" altLang="en-US" b="0" dirty="0">
              <a:solidFill>
                <a:srgbClr val="000000"/>
              </a:solidFill>
              <a:effectLst/>
              <a:latin typeface="JetBrains Mono" panose="02000009000000000000" pitchFamily="49" charset="0"/>
            </a:endParaRPr>
          </a:p>
          <a:p>
            <a:r>
              <a:rPr lang="zh-CN" altLang="en-US" b="0" dirty="0">
                <a:solidFill>
                  <a:srgbClr val="000000"/>
                </a:solidFill>
                <a:effectLst/>
                <a:latin typeface="JetBrains Mono" panose="02000009000000000000" pitchFamily="49" charset="0"/>
              </a:rPr>
              <a:t>        </a:t>
            </a:r>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for</a:t>
            </a:r>
            <a:r>
              <a:rPr lang="en-US" altLang="zh-CN" b="0" dirty="0">
                <a:solidFill>
                  <a:srgbClr val="000000"/>
                </a:solidFill>
                <a:effectLst/>
                <a:latin typeface="JetBrains Mono" panose="02000009000000000000" pitchFamily="49" charset="0"/>
              </a:rPr>
              <a:t> (k=1; k&lt;=4; k++)</a:t>
            </a:r>
            <a:r>
              <a:rPr lang="en-US" altLang="zh-CN" b="0" dirty="0">
                <a:solidFill>
                  <a:srgbClr val="008000"/>
                </a:solidFill>
                <a:effectLst/>
                <a:latin typeface="JetBrains Mono" panose="02000009000000000000" pitchFamily="49" charset="0"/>
              </a:rPr>
              <a:t>//</a:t>
            </a:r>
            <a:r>
              <a:rPr lang="zh-CN" altLang="en-US" b="0" dirty="0">
                <a:solidFill>
                  <a:srgbClr val="008000"/>
                </a:solidFill>
                <a:effectLst/>
                <a:latin typeface="JetBrains Mono" panose="02000009000000000000" pitchFamily="49" charset="0"/>
              </a:rPr>
              <a:t>第三位密码</a:t>
            </a:r>
            <a:endParaRPr lang="zh-CN" altLang="en-US" b="0" dirty="0">
              <a:solidFill>
                <a:srgbClr val="000000"/>
              </a:solidFill>
              <a:effectLst/>
              <a:latin typeface="JetBrains Mono" panose="02000009000000000000" pitchFamily="49" charset="0"/>
            </a:endParaRPr>
          </a:p>
          <a:p>
            <a:r>
              <a:rPr lang="zh-CN" altLang="en-US" b="0" dirty="0">
                <a:solidFill>
                  <a:srgbClr val="000000"/>
                </a:solidFill>
                <a:effectLst/>
                <a:latin typeface="JetBrains Mono" panose="02000009000000000000" pitchFamily="49" charset="0"/>
              </a:rPr>
              <a:t>            </a:t>
            </a:r>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if</a:t>
            </a:r>
            <a:r>
              <a:rPr lang="en-US" altLang="zh-CN"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!=j&amp;&amp;j!=k&amp;&amp;k!=</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a:t>
            </a:r>
            <a:r>
              <a:rPr lang="en-US" altLang="zh-CN" b="0" dirty="0">
                <a:solidFill>
                  <a:srgbClr val="008000"/>
                </a:solidFill>
                <a:effectLst/>
                <a:latin typeface="JetBrains Mono" panose="02000009000000000000" pitchFamily="49" charset="0"/>
              </a:rPr>
              <a:t>//</a:t>
            </a:r>
            <a:r>
              <a:rPr lang="zh-CN" altLang="en-US" b="0" dirty="0">
                <a:solidFill>
                  <a:srgbClr val="008000"/>
                </a:solidFill>
                <a:effectLst/>
                <a:latin typeface="JetBrains Mono" panose="02000009000000000000" pitchFamily="49" charset="0"/>
              </a:rPr>
              <a:t>如果数字不重复</a:t>
            </a:r>
            <a:endParaRPr lang="zh-CN" altLang="en-US" b="0" dirty="0">
              <a:solidFill>
                <a:srgbClr val="000000"/>
              </a:solidFill>
              <a:effectLst/>
              <a:latin typeface="JetBrains Mono" panose="02000009000000000000" pitchFamily="49" charset="0"/>
            </a:endParaRPr>
          </a:p>
          <a:p>
            <a:r>
              <a:rPr lang="zh-CN" altLang="en-US"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cout</a:t>
            </a:r>
            <a:r>
              <a:rPr lang="en-US" altLang="zh-CN" b="0" dirty="0">
                <a:solidFill>
                  <a:srgbClr val="000000"/>
                </a:solidFill>
                <a:effectLst/>
                <a:latin typeface="JetBrains Mono" panose="02000009000000000000" pitchFamily="49" charset="0"/>
              </a:rPr>
              <a:t>&lt;&lt;</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&lt;&lt;j&lt;&lt;k&lt;&lt;</a:t>
            </a:r>
            <a:r>
              <a:rPr lang="en-US" altLang="zh-CN" b="0" dirty="0">
                <a:solidFill>
                  <a:srgbClr val="A31515"/>
                </a:solidFill>
                <a:effectLst/>
                <a:latin typeface="JetBrains Mono" panose="02000009000000000000" pitchFamily="49" charset="0"/>
              </a:rPr>
              <a:t>" "</a:t>
            </a:r>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return</a:t>
            </a:r>
            <a:r>
              <a:rPr lang="en-US" altLang="zh-CN" b="0" dirty="0">
                <a:solidFill>
                  <a:srgbClr val="000000"/>
                </a:solidFill>
                <a:effectLst/>
                <a:latin typeface="JetBrains Mono" panose="02000009000000000000" pitchFamily="49" charset="0"/>
              </a:rPr>
              <a:t> 0;</a:t>
            </a:r>
          </a:p>
          <a:p>
            <a:r>
              <a:rPr lang="en-US" altLang="zh-CN" b="0" dirty="0">
                <a:solidFill>
                  <a:srgbClr val="000000"/>
                </a:solidFill>
                <a:effectLst/>
                <a:latin typeface="JetBrains Mono" panose="02000009000000000000" pitchFamily="49" charset="0"/>
              </a:rPr>
              <a:t>}</a:t>
            </a:r>
          </a:p>
          <a:p>
            <a:br>
              <a:rPr lang="en-US" altLang="zh-CN" b="0" dirty="0">
                <a:solidFill>
                  <a:srgbClr val="000000"/>
                </a:solidFill>
                <a:effectLst/>
                <a:latin typeface="JetBrains Mono" panose="02000009000000000000" pitchFamily="49" charset="0"/>
              </a:rPr>
            </a:br>
            <a:endParaRPr lang="en-US" altLang="zh-CN" b="0" dirty="0">
              <a:solidFill>
                <a:srgbClr val="000000"/>
              </a:solidFill>
              <a:effectLst/>
              <a:latin typeface="JetBrains Mono" panose="02000009000000000000"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蒸汽创客</a:t>
              </a:r>
              <a:r>
                <a:rPr lang="en-US" altLang="zh-CN" sz="3200" b="1"/>
                <a:t>·</a:t>
              </a:r>
              <a:r>
                <a:rPr lang="en-US" altLang="zh-CN" sz="3200" b="1">
                  <a:latin typeface="JetBrains Mono ExtraBold" panose="02000009000000000000" pitchFamily="49" charset="0"/>
                  <a:cs typeface="JetBrains Mono ExtraBold" panose="02000009000000000000" pitchFamily="49" charset="0"/>
                </a:rPr>
                <a:t>Steamleader</a:t>
              </a:r>
              <a:endParaRPr lang="zh-CN" altLang="en-US" sz="3200" b="1">
                <a:latin typeface="JetBrains Mono ExtraBold" panose="02000009000000000000" pitchFamily="49" charset="0"/>
                <a:cs typeface="JetBrains Mono ExtraBold" panose="02000009000000000000" pitchFamily="49" charset="0"/>
              </a:endParaRP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12" name="文本框 11"/>
          <p:cNvSpPr txBox="1"/>
          <p:nvPr/>
        </p:nvSpPr>
        <p:spPr>
          <a:xfrm>
            <a:off x="1976282" y="2281084"/>
            <a:ext cx="8239434" cy="2553335"/>
          </a:xfrm>
          <a:prstGeom prst="rect">
            <a:avLst/>
          </a:prstGeom>
          <a:noFill/>
        </p:spPr>
        <p:txBody>
          <a:bodyPr wrap="square" rtlCol="0">
            <a:spAutoFit/>
          </a:bodyPr>
          <a:lstStyle/>
          <a:p>
            <a:pPr algn="ctr"/>
            <a:r>
              <a:rPr lang="zh-CN" altLang="en-US" sz="8000" b="1" dirty="0">
                <a:solidFill>
                  <a:schemeClr val="bg1"/>
                </a:solidFill>
              </a:rPr>
              <a:t>第十八课</a:t>
            </a:r>
            <a:endParaRPr lang="en-US" altLang="zh-CN" sz="8000" b="1" dirty="0">
              <a:solidFill>
                <a:schemeClr val="bg1"/>
              </a:solidFill>
            </a:endParaRPr>
          </a:p>
          <a:p>
            <a:pPr algn="ctr"/>
            <a:r>
              <a:rPr lang="zh-CN" altLang="en-US" sz="8000" b="1" dirty="0">
                <a:solidFill>
                  <a:schemeClr val="bg1"/>
                </a:solidFill>
                <a:latin typeface="JetBrains Mono Medium" panose="02000009000000000000" pitchFamily="49" charset="0"/>
                <a:cs typeface="JetBrains Mono Medium" panose="02000009000000000000" pitchFamily="49" charset="0"/>
              </a:rPr>
              <a:t>循环嵌套</a:t>
            </a:r>
            <a:endParaRPr lang="en-US" altLang="zh-CN" sz="8000" b="1"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67" y="-68377"/>
            <a:ext cx="10441859" cy="799899"/>
            <a:chOff x="875067" y="-16942"/>
            <a:chExt cx="10441859" cy="799899"/>
          </a:xfrm>
        </p:grpSpPr>
        <p:sp>
          <p:nvSpPr>
            <p:cNvPr id="4" name="矩形 3"/>
            <p:cNvSpPr/>
            <p:nvPr/>
          </p:nvSpPr>
          <p:spPr>
            <a:xfrm>
              <a:off x="875067" y="35705"/>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求</a:t>
              </a:r>
              <a:r>
                <a:rPr lang="en-US" altLang="zh-CN" sz="3200" b="1" dirty="0"/>
                <a:t>123</a:t>
              </a:r>
              <a:r>
                <a:rPr lang="zh-CN" altLang="en-US" sz="3200" b="1" dirty="0"/>
                <a:t>的全排列</a:t>
              </a: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Rectangle 4"/>
          <p:cNvSpPr>
            <a:spLocks noChangeArrowheads="1"/>
          </p:cNvSpPr>
          <p:nvPr/>
        </p:nvSpPr>
        <p:spPr bwMode="auto">
          <a:xfrm>
            <a:off x="962990" y="731522"/>
            <a:ext cx="10302887" cy="3508653"/>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None/>
            </a:pPr>
            <a:r>
              <a:rPr lang="zh-CN" altLang="en-US" sz="2000" dirty="0">
                <a:solidFill>
                  <a:srgbClr val="002060"/>
                </a:solidFill>
                <a:latin typeface="+mj-ea"/>
                <a:ea typeface="+mj-ea"/>
                <a:sym typeface="Arial" panose="020B0604020202020204" pitchFamily="34" charset="0"/>
              </a:rPr>
              <a:t>输出</a:t>
            </a:r>
            <a:r>
              <a:rPr lang="en-US" altLang="zh-CN" sz="2000" dirty="0">
                <a:solidFill>
                  <a:srgbClr val="002060"/>
                </a:solidFill>
                <a:latin typeface="+mj-ea"/>
                <a:ea typeface="+mj-ea"/>
                <a:sym typeface="Arial" panose="020B0604020202020204" pitchFamily="34" charset="0"/>
              </a:rPr>
              <a:t>1,2,3</a:t>
            </a:r>
            <a:r>
              <a:rPr lang="zh-CN" altLang="en-US" sz="2000" dirty="0">
                <a:solidFill>
                  <a:srgbClr val="002060"/>
                </a:solidFill>
                <a:latin typeface="+mj-ea"/>
                <a:ea typeface="+mj-ea"/>
                <a:sym typeface="Arial" panose="020B0604020202020204" pitchFamily="34" charset="0"/>
              </a:rPr>
              <a:t>三个数字的全排列。</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a:solidFill>
                  <a:srgbClr val="002060"/>
                </a:solidFill>
                <a:latin typeface="+mj-ea"/>
                <a:ea typeface="+mj-ea"/>
                <a:sym typeface="+mn-ea"/>
              </a:rPr>
              <a:t>无</a:t>
            </a:r>
            <a:endParaRPr lang="en-US" altLang="zh-CN" sz="2000" dirty="0">
              <a:solidFill>
                <a:srgbClr val="002060"/>
              </a:solidFill>
              <a:latin typeface="+mj-ea"/>
              <a:ea typeface="+mj-ea"/>
            </a:endParaRPr>
          </a:p>
          <a:p>
            <a:pPr eaLnBrk="1" hangingPunct="1">
              <a:spcBef>
                <a:spcPct val="0"/>
              </a:spcBef>
              <a:buClrTx/>
              <a:buSzTx/>
              <a:buNone/>
            </a:pPr>
            <a:r>
              <a:rPr lang="zh-CN" altLang="en-US" sz="2000" b="1" dirty="0">
                <a:solidFill>
                  <a:srgbClr val="002060"/>
                </a:solidFill>
                <a:latin typeface="+mj-ea"/>
                <a:ea typeface="+mj-ea"/>
                <a:sym typeface="+mn-ea"/>
              </a:rPr>
              <a:t>输出格式</a:t>
            </a:r>
            <a:r>
              <a:rPr lang="en-US" altLang="zh-CN" sz="2000" b="1" dirty="0">
                <a:solidFill>
                  <a:srgbClr val="002060"/>
                </a:solidFill>
                <a:latin typeface="+mj-ea"/>
                <a:ea typeface="+mj-ea"/>
                <a:sym typeface="+mn-ea"/>
              </a:rPr>
              <a:t>:</a:t>
            </a:r>
            <a:endParaRPr lang="en-US" altLang="zh-CN" sz="2000" b="1" dirty="0">
              <a:solidFill>
                <a:srgbClr val="002060"/>
              </a:solidFill>
              <a:latin typeface="+mj-ea"/>
              <a:ea typeface="+mj-ea"/>
            </a:endParaRPr>
          </a:p>
          <a:p>
            <a:pPr eaLnBrk="1" hangingPunct="1">
              <a:spcBef>
                <a:spcPct val="0"/>
              </a:spcBef>
              <a:buClrTx/>
              <a:buSzTx/>
              <a:buNone/>
            </a:pPr>
            <a:r>
              <a:rPr lang="en-US" altLang="zh-CN" sz="2000" dirty="0">
                <a:solidFill>
                  <a:srgbClr val="002060"/>
                </a:solidFill>
                <a:latin typeface="+mj-ea"/>
                <a:ea typeface="+mj-ea"/>
                <a:sym typeface="+mn-ea"/>
              </a:rPr>
              <a:t>无</a:t>
            </a:r>
            <a:endParaRPr lang="en-US" altLang="zh-CN" sz="2000" dirty="0">
              <a:solidFill>
                <a:srgbClr val="002060"/>
              </a:solidFill>
              <a:latin typeface="+mj-ea"/>
              <a:ea typeface="+mj-ea"/>
            </a:endParaRP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输入样例：</a:t>
            </a:r>
            <a:endParaRPr lang="en-US" altLang="zh-CN" sz="2000" b="1" dirty="0">
              <a:solidFill>
                <a:srgbClr val="002060"/>
              </a:solidFill>
              <a:latin typeface="+mj-ea"/>
              <a:ea typeface="+mj-ea"/>
              <a:sym typeface="Arial" panose="020B0604020202020204" pitchFamily="34" charset="0"/>
            </a:endParaRPr>
          </a:p>
          <a:p>
            <a:pPr algn="l" eaLnBrk="1" hangingPunct="1">
              <a:buClrTx/>
              <a:buSzTx/>
              <a:buNone/>
            </a:pPr>
            <a:r>
              <a:rPr lang="en-US" altLang="zh-CN" sz="2000" dirty="0">
                <a:solidFill>
                  <a:srgbClr val="002060"/>
                </a:solidFill>
                <a:latin typeface="+mj-ea"/>
                <a:ea typeface="+mj-ea"/>
                <a:sym typeface="+mn-ea"/>
              </a:rPr>
              <a:t>无</a:t>
            </a:r>
            <a:endParaRPr lang="en-US" altLang="zh-CN" sz="2000" dirty="0">
              <a:solidFill>
                <a:srgbClr val="002060"/>
              </a:solidFill>
              <a:latin typeface="+mj-ea"/>
              <a:ea typeface="+mj-ea"/>
            </a:endParaRP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输出样例：</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a:solidFill>
                  <a:srgbClr val="002060"/>
                </a:solidFill>
                <a:latin typeface="黑体" panose="02010609060101010101" pitchFamily="49" charset="-122"/>
                <a:ea typeface="黑体" panose="02010609060101010101" pitchFamily="49" charset="-122"/>
                <a:sym typeface="+mn-ea"/>
              </a:rPr>
              <a:t>123 132 213 231 312 321</a:t>
            </a:r>
            <a:endParaRPr lang="zh-CN" altLang="en-US" sz="2000" dirty="0">
              <a:solidFill>
                <a:schemeClr val="bg2"/>
              </a:solidFill>
            </a:endParaRPr>
          </a:p>
          <a:p>
            <a:pPr eaLnBrk="1" hangingPunct="1">
              <a:spcBef>
                <a:spcPct val="0"/>
              </a:spcBef>
              <a:buClrTx/>
              <a:buSzTx/>
              <a:buNone/>
            </a:pPr>
            <a:endParaRPr lang="en-US" altLang="zh-CN" sz="1800" dirty="0">
              <a:solidFill>
                <a:srgbClr val="002060"/>
              </a:solidFill>
              <a:latin typeface="+mj-ea"/>
              <a:ea typeface="+mj-ea"/>
              <a:sym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参考代码</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p:cNvSpPr txBox="1"/>
          <p:nvPr/>
        </p:nvSpPr>
        <p:spPr>
          <a:xfrm>
            <a:off x="1492660" y="747252"/>
            <a:ext cx="7668923" cy="5632311"/>
          </a:xfrm>
          <a:prstGeom prst="rect">
            <a:avLst/>
          </a:prstGeom>
          <a:solidFill>
            <a:schemeClr val="accent6">
              <a:lumMod val="40000"/>
              <a:lumOff val="60000"/>
            </a:schemeClr>
          </a:solidFill>
        </p:spPr>
        <p:txBody>
          <a:bodyPr wrap="square">
            <a:spAutoFit/>
          </a:bodyPr>
          <a:lstStyle/>
          <a:p>
            <a:r>
              <a:rPr lang="en-US" altLang="zh-CN" b="0" dirty="0">
                <a:solidFill>
                  <a:srgbClr val="808080"/>
                </a:solidFill>
                <a:effectLst/>
                <a:latin typeface="JetBrains Mono" panose="02000009000000000000" pitchFamily="49" charset="0"/>
              </a:rPr>
              <a:t># include</a:t>
            </a:r>
            <a:r>
              <a:rPr lang="en-US" altLang="zh-CN" b="0" dirty="0">
                <a:solidFill>
                  <a:srgbClr val="0000FF"/>
                </a:solidFill>
                <a:effectLst/>
                <a:latin typeface="JetBrains Mono" panose="02000009000000000000" pitchFamily="49" charset="0"/>
              </a:rPr>
              <a:t> </a:t>
            </a:r>
            <a:r>
              <a:rPr lang="en-US" altLang="zh-CN" b="0" dirty="0">
                <a:solidFill>
                  <a:srgbClr val="A31515"/>
                </a:solidFill>
                <a:effectLst/>
                <a:latin typeface="JetBrains Mono" panose="02000009000000000000" pitchFamily="49" charset="0"/>
              </a:rPr>
              <a:t>&lt;bits/</a:t>
            </a:r>
            <a:r>
              <a:rPr lang="en-US" altLang="zh-CN" b="0" dirty="0" err="1">
                <a:solidFill>
                  <a:srgbClr val="A31515"/>
                </a:solidFill>
                <a:effectLst/>
                <a:latin typeface="JetBrains Mono" panose="02000009000000000000" pitchFamily="49" charset="0"/>
              </a:rPr>
              <a:t>stdc</a:t>
            </a:r>
            <a:r>
              <a:rPr lang="en-US" altLang="zh-CN" b="0" dirty="0">
                <a:solidFill>
                  <a:srgbClr val="A31515"/>
                </a:solidFill>
                <a:effectLst/>
                <a:latin typeface="JetBrains Mono" panose="02000009000000000000" pitchFamily="49" charset="0"/>
              </a:rPr>
              <a:t>++.h&gt;</a:t>
            </a:r>
            <a:endParaRPr lang="en-US" altLang="zh-CN" b="0" dirty="0">
              <a:solidFill>
                <a:srgbClr val="000000"/>
              </a:solidFill>
              <a:effectLst/>
              <a:latin typeface="JetBrains Mono" panose="02000009000000000000" pitchFamily="49" charset="0"/>
            </a:endParaRPr>
          </a:p>
          <a:p>
            <a:r>
              <a:rPr lang="en-US" altLang="zh-CN" b="0" dirty="0">
                <a:solidFill>
                  <a:srgbClr val="0000FF"/>
                </a:solidFill>
                <a:effectLst/>
                <a:latin typeface="JetBrains Mono" panose="02000009000000000000" pitchFamily="49" charset="0"/>
              </a:rPr>
              <a:t>using</a:t>
            </a:r>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namespace</a:t>
            </a:r>
            <a:r>
              <a:rPr lang="en-US" altLang="zh-CN" b="0" dirty="0">
                <a:solidFill>
                  <a:srgbClr val="000000"/>
                </a:solidFill>
                <a:effectLst/>
                <a:latin typeface="JetBrains Mono" panose="02000009000000000000" pitchFamily="49" charset="0"/>
              </a:rPr>
              <a:t> std;</a:t>
            </a:r>
          </a:p>
          <a:p>
            <a:r>
              <a:rPr lang="en-US" altLang="zh-CN" b="0" dirty="0">
                <a:solidFill>
                  <a:srgbClr val="0000FF"/>
                </a:solidFill>
                <a:effectLst/>
                <a:latin typeface="JetBrains Mono" panose="02000009000000000000" pitchFamily="49" charset="0"/>
              </a:rPr>
              <a:t>int</a:t>
            </a:r>
            <a:r>
              <a:rPr lang="en-US" altLang="zh-CN" b="0" dirty="0">
                <a:solidFill>
                  <a:srgbClr val="000000"/>
                </a:solidFill>
                <a:effectLst/>
                <a:latin typeface="JetBrains Mono" panose="02000009000000000000" pitchFamily="49" charset="0"/>
              </a:rPr>
              <a:t> main()</a:t>
            </a:r>
          </a:p>
          <a:p>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int</a:t>
            </a:r>
            <a:r>
              <a:rPr lang="en-US" altLang="zh-CN"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 j, k;</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for</a:t>
            </a:r>
            <a:r>
              <a:rPr lang="en-US" altLang="zh-CN" b="0" dirty="0">
                <a:solidFill>
                  <a:srgbClr val="000000"/>
                </a:solidFill>
                <a:effectLst/>
                <a:latin typeface="JetBrains Mono" panose="02000009000000000000" pitchFamily="49" charset="0"/>
              </a:rPr>
              <a:t>(</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=1; </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&lt;=3; </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for</a:t>
            </a:r>
            <a:r>
              <a:rPr lang="en-US" altLang="zh-CN" b="0" dirty="0">
                <a:solidFill>
                  <a:srgbClr val="000000"/>
                </a:solidFill>
                <a:effectLst/>
                <a:latin typeface="JetBrains Mono" panose="02000009000000000000" pitchFamily="49" charset="0"/>
              </a:rPr>
              <a:t> (j=1; j&lt;=3; </a:t>
            </a:r>
            <a:r>
              <a:rPr lang="en-US" altLang="zh-CN" b="0" dirty="0" err="1">
                <a:solidFill>
                  <a:srgbClr val="000000"/>
                </a:solidFill>
                <a:effectLst/>
                <a:latin typeface="JetBrains Mono" panose="02000009000000000000" pitchFamily="49" charset="0"/>
              </a:rPr>
              <a:t>j++</a:t>
            </a:r>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for</a:t>
            </a:r>
            <a:r>
              <a:rPr lang="en-US" altLang="zh-CN" b="0" dirty="0">
                <a:solidFill>
                  <a:srgbClr val="000000"/>
                </a:solidFill>
                <a:effectLst/>
                <a:latin typeface="JetBrains Mono" panose="02000009000000000000" pitchFamily="49" charset="0"/>
              </a:rPr>
              <a:t> (k=1; k&lt;=3; k++)</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if</a:t>
            </a:r>
            <a:r>
              <a:rPr lang="en-US" altLang="zh-CN"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!=j&amp;&amp;j!=k&amp;&amp;k!=</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a:t>
            </a:r>
            <a:r>
              <a:rPr lang="en-US" altLang="zh-CN" b="0" dirty="0">
                <a:solidFill>
                  <a:srgbClr val="008000"/>
                </a:solidFill>
                <a:effectLst/>
                <a:latin typeface="JetBrains Mono" panose="02000009000000000000" pitchFamily="49" charset="0"/>
              </a:rPr>
              <a:t>//</a:t>
            </a:r>
            <a:r>
              <a:rPr lang="zh-CN" altLang="en-US" b="0" dirty="0">
                <a:solidFill>
                  <a:srgbClr val="008000"/>
                </a:solidFill>
                <a:effectLst/>
                <a:latin typeface="JetBrains Mono" panose="02000009000000000000" pitchFamily="49" charset="0"/>
              </a:rPr>
              <a:t>如果数字不重复</a:t>
            </a:r>
            <a:endParaRPr lang="zh-CN" altLang="en-US" b="0" dirty="0">
              <a:solidFill>
                <a:srgbClr val="000000"/>
              </a:solidFill>
              <a:effectLst/>
              <a:latin typeface="JetBrains Mono" panose="02000009000000000000" pitchFamily="49" charset="0"/>
            </a:endParaRPr>
          </a:p>
          <a:p>
            <a:r>
              <a:rPr lang="zh-CN" altLang="en-US"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cout</a:t>
            </a:r>
            <a:r>
              <a:rPr lang="en-US" altLang="zh-CN" b="0" dirty="0">
                <a:solidFill>
                  <a:srgbClr val="000000"/>
                </a:solidFill>
                <a:effectLst/>
                <a:latin typeface="JetBrains Mono" panose="02000009000000000000" pitchFamily="49" charset="0"/>
              </a:rPr>
              <a:t>&lt;&lt;</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&lt;&lt;j&lt;&lt;k&lt;&lt;</a:t>
            </a:r>
            <a:r>
              <a:rPr lang="en-US" altLang="zh-CN" b="0" dirty="0">
                <a:solidFill>
                  <a:srgbClr val="A31515"/>
                </a:solidFill>
                <a:effectLst/>
                <a:latin typeface="JetBrains Mono" panose="02000009000000000000" pitchFamily="49" charset="0"/>
              </a:rPr>
              <a:t>" "</a:t>
            </a:r>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return</a:t>
            </a:r>
            <a:r>
              <a:rPr lang="en-US" altLang="zh-CN" b="0" dirty="0">
                <a:solidFill>
                  <a:srgbClr val="000000"/>
                </a:solidFill>
                <a:effectLst/>
                <a:latin typeface="JetBrains Mono" panose="02000009000000000000" pitchFamily="49" charset="0"/>
              </a:rPr>
              <a:t> 0;</a:t>
            </a:r>
          </a:p>
          <a:p>
            <a:r>
              <a:rPr lang="en-US" altLang="zh-CN" b="0" dirty="0">
                <a:solidFill>
                  <a:srgbClr val="000000"/>
                </a:solidFill>
                <a:effectLst/>
                <a:latin typeface="JetBrains Mono" panose="02000009000000000000" pitchFamily="49" charset="0"/>
              </a:rPr>
              <a:t>}</a:t>
            </a:r>
          </a:p>
          <a:p>
            <a:br>
              <a:rPr lang="en-US" altLang="zh-CN" b="0" dirty="0">
                <a:solidFill>
                  <a:srgbClr val="000000"/>
                </a:solidFill>
                <a:effectLst/>
                <a:latin typeface="JetBrains Mono" panose="02000009000000000000" pitchFamily="49" charset="0"/>
              </a:rPr>
            </a:br>
            <a:endParaRPr lang="en-US" altLang="zh-CN" b="0" dirty="0">
              <a:solidFill>
                <a:srgbClr val="000000"/>
              </a:solidFill>
              <a:effectLst/>
              <a:latin typeface="JetBrains Mono" panose="02000009000000000000"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67" y="-68377"/>
            <a:ext cx="10441859" cy="799899"/>
            <a:chOff x="875067" y="-16942"/>
            <a:chExt cx="10441859" cy="799899"/>
          </a:xfrm>
        </p:grpSpPr>
        <p:sp>
          <p:nvSpPr>
            <p:cNvPr id="4" name="矩形 3"/>
            <p:cNvSpPr/>
            <p:nvPr/>
          </p:nvSpPr>
          <p:spPr>
            <a:xfrm>
              <a:off x="875067" y="35705"/>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列举密码组合(字母不重复)</a:t>
              </a: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Rectangle 4"/>
          <p:cNvSpPr>
            <a:spLocks noChangeArrowheads="1"/>
          </p:cNvSpPr>
          <p:nvPr/>
        </p:nvSpPr>
        <p:spPr bwMode="auto">
          <a:xfrm>
            <a:off x="874395" y="731520"/>
            <a:ext cx="10611485" cy="4061460"/>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None/>
            </a:pPr>
            <a:r>
              <a:rPr lang="zh-CN" altLang="en-US" sz="2000" dirty="0">
                <a:solidFill>
                  <a:srgbClr val="002060"/>
                </a:solidFill>
                <a:latin typeface="+mj-ea"/>
                <a:ea typeface="+mj-ea"/>
                <a:sym typeface="Arial" panose="020B0604020202020204" pitchFamily="34" charset="0"/>
              </a:rPr>
              <a:t>请列出A,B,C,D这四个字母可能组成所有的三位互不重复密码组合？</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dirty="0">
                <a:solidFill>
                  <a:srgbClr val="002060"/>
                </a:solidFill>
                <a:latin typeface="+mj-ea"/>
                <a:ea typeface="+mj-ea"/>
              </a:rPr>
              <a:t>无</a:t>
            </a:r>
            <a:endParaRPr lang="en-US" altLang="zh-CN" sz="2000" dirty="0">
              <a:solidFill>
                <a:srgbClr val="002060"/>
              </a:solidFill>
              <a:latin typeface="+mj-ea"/>
              <a:ea typeface="+mj-ea"/>
            </a:endParaRPr>
          </a:p>
          <a:p>
            <a:pPr eaLnBrk="1" hangingPunct="1">
              <a:spcBef>
                <a:spcPct val="0"/>
              </a:spcBef>
              <a:buClrTx/>
              <a:buSzTx/>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eaLnBrk="1" hangingPunct="1">
              <a:spcBef>
                <a:spcPct val="0"/>
              </a:spcBef>
              <a:buClrTx/>
              <a:buSzTx/>
              <a:buNone/>
            </a:pPr>
            <a:r>
              <a:rPr lang="zh-CN" sz="2000" dirty="0">
                <a:solidFill>
                  <a:srgbClr val="002060"/>
                </a:solidFill>
                <a:latin typeface="+mj-ea"/>
                <a:ea typeface="+mj-ea"/>
              </a:rPr>
              <a:t>无</a:t>
            </a:r>
            <a:endParaRPr sz="2000" dirty="0">
              <a:solidFill>
                <a:srgbClr val="002060"/>
              </a:solidFill>
              <a:latin typeface="+mj-ea"/>
              <a:ea typeface="+mj-ea"/>
            </a:endParaRP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输入样例：</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dirty="0">
                <a:solidFill>
                  <a:srgbClr val="002060"/>
                </a:solidFill>
              </a:rPr>
              <a:t>无</a:t>
            </a:r>
            <a:endParaRPr lang="en-US" altLang="zh-CN" sz="2000" dirty="0">
              <a:solidFill>
                <a:srgbClr val="002060"/>
              </a:solidFill>
            </a:endParaRPr>
          </a:p>
          <a:p>
            <a:pPr eaLnBrk="1" hangingPunct="1">
              <a:spcBef>
                <a:spcPct val="0"/>
              </a:spcBef>
              <a:buClrTx/>
              <a:buSzTx/>
              <a:buNone/>
            </a:pPr>
            <a:endParaRPr lang="en-US" altLang="zh-CN" sz="2000" dirty="0">
              <a:solidFill>
                <a:srgbClr val="002060"/>
              </a:solidFill>
            </a:endParaRP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输出样例：</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a:solidFill>
                  <a:srgbClr val="002060"/>
                </a:solidFill>
                <a:latin typeface="黑体" panose="02010609060101010101" pitchFamily="49" charset="-122"/>
                <a:ea typeface="黑体" panose="02010609060101010101" pitchFamily="49" charset="-122"/>
                <a:sym typeface="+mn-ea"/>
              </a:rPr>
              <a:t>ABC ABD ACB ACD ADB ADC BAC BAD BCA BCD BDA BDC CAB CAD CBA CBD CDA CDB DAB DAC DBA DBC DCA DCB</a:t>
            </a:r>
          </a:p>
          <a:p>
            <a:pPr eaLnBrk="1" hangingPunct="1">
              <a:spcBef>
                <a:spcPct val="0"/>
              </a:spcBef>
              <a:buClrTx/>
              <a:buSzTx/>
              <a:buNone/>
            </a:pPr>
            <a:endParaRPr lang="en-US" altLang="zh-CN" sz="1800" dirty="0">
              <a:solidFill>
                <a:srgbClr val="002060"/>
              </a:solidFill>
              <a:latin typeface="+mj-ea"/>
              <a:ea typeface="+mj-ea"/>
              <a:sym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参考代码</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p:cNvSpPr txBox="1"/>
          <p:nvPr/>
        </p:nvSpPr>
        <p:spPr>
          <a:xfrm>
            <a:off x="1316816" y="750089"/>
            <a:ext cx="6750528" cy="5078313"/>
          </a:xfrm>
          <a:prstGeom prst="rect">
            <a:avLst/>
          </a:prstGeom>
          <a:solidFill>
            <a:schemeClr val="accent6">
              <a:lumMod val="40000"/>
              <a:lumOff val="60000"/>
            </a:schemeClr>
          </a:solidFill>
        </p:spPr>
        <p:txBody>
          <a:bodyPr wrap="square">
            <a:spAutoFit/>
          </a:bodyPr>
          <a:lstStyle/>
          <a:p>
            <a:r>
              <a:rPr lang="en-US" altLang="zh-CN" b="0" dirty="0">
                <a:solidFill>
                  <a:srgbClr val="808080"/>
                </a:solidFill>
                <a:effectLst/>
                <a:latin typeface="JetBrains Mono" panose="02000009000000000000" pitchFamily="49" charset="0"/>
              </a:rPr>
              <a:t># include</a:t>
            </a:r>
            <a:r>
              <a:rPr lang="en-US" altLang="zh-CN" b="0" dirty="0">
                <a:solidFill>
                  <a:srgbClr val="0000FF"/>
                </a:solidFill>
                <a:effectLst/>
                <a:latin typeface="JetBrains Mono" panose="02000009000000000000" pitchFamily="49" charset="0"/>
              </a:rPr>
              <a:t> </a:t>
            </a:r>
            <a:r>
              <a:rPr lang="en-US" altLang="zh-CN" b="0" dirty="0">
                <a:solidFill>
                  <a:srgbClr val="A31515"/>
                </a:solidFill>
                <a:effectLst/>
                <a:latin typeface="JetBrains Mono" panose="02000009000000000000" pitchFamily="49" charset="0"/>
              </a:rPr>
              <a:t>&lt;bits/</a:t>
            </a:r>
            <a:r>
              <a:rPr lang="en-US" altLang="zh-CN" b="0" dirty="0" err="1">
                <a:solidFill>
                  <a:srgbClr val="A31515"/>
                </a:solidFill>
                <a:effectLst/>
                <a:latin typeface="JetBrains Mono" panose="02000009000000000000" pitchFamily="49" charset="0"/>
              </a:rPr>
              <a:t>stdc</a:t>
            </a:r>
            <a:r>
              <a:rPr lang="en-US" altLang="zh-CN" b="0" dirty="0">
                <a:solidFill>
                  <a:srgbClr val="A31515"/>
                </a:solidFill>
                <a:effectLst/>
                <a:latin typeface="JetBrains Mono" panose="02000009000000000000" pitchFamily="49" charset="0"/>
              </a:rPr>
              <a:t>++.h&gt;</a:t>
            </a:r>
            <a:endParaRPr lang="en-US" altLang="zh-CN" b="0" dirty="0">
              <a:solidFill>
                <a:srgbClr val="000000"/>
              </a:solidFill>
              <a:effectLst/>
              <a:latin typeface="JetBrains Mono" panose="02000009000000000000" pitchFamily="49" charset="0"/>
            </a:endParaRPr>
          </a:p>
          <a:p>
            <a:r>
              <a:rPr lang="en-US" altLang="zh-CN" b="0" dirty="0">
                <a:solidFill>
                  <a:srgbClr val="0000FF"/>
                </a:solidFill>
                <a:effectLst/>
                <a:latin typeface="JetBrains Mono" panose="02000009000000000000" pitchFamily="49" charset="0"/>
              </a:rPr>
              <a:t>using</a:t>
            </a:r>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namespace</a:t>
            </a:r>
            <a:r>
              <a:rPr lang="en-US" altLang="zh-CN" b="0" dirty="0">
                <a:solidFill>
                  <a:srgbClr val="000000"/>
                </a:solidFill>
                <a:effectLst/>
                <a:latin typeface="JetBrains Mono" panose="02000009000000000000" pitchFamily="49" charset="0"/>
              </a:rPr>
              <a:t> std;</a:t>
            </a:r>
          </a:p>
          <a:p>
            <a:r>
              <a:rPr lang="en-US" altLang="zh-CN" b="0" dirty="0">
                <a:solidFill>
                  <a:srgbClr val="0000FF"/>
                </a:solidFill>
                <a:effectLst/>
                <a:latin typeface="JetBrains Mono" panose="02000009000000000000" pitchFamily="49" charset="0"/>
              </a:rPr>
              <a:t>int</a:t>
            </a:r>
            <a:r>
              <a:rPr lang="en-US" altLang="zh-CN" b="0" dirty="0">
                <a:solidFill>
                  <a:srgbClr val="000000"/>
                </a:solidFill>
                <a:effectLst/>
                <a:latin typeface="JetBrains Mono" panose="02000009000000000000" pitchFamily="49" charset="0"/>
              </a:rPr>
              <a:t> main()</a:t>
            </a:r>
          </a:p>
          <a:p>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char</a:t>
            </a:r>
            <a:r>
              <a:rPr lang="en-US" altLang="zh-CN"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 j, k;</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for</a:t>
            </a:r>
            <a:r>
              <a:rPr lang="en-US" altLang="zh-CN" b="0" dirty="0">
                <a:solidFill>
                  <a:srgbClr val="000000"/>
                </a:solidFill>
                <a:effectLst/>
                <a:latin typeface="JetBrains Mono" panose="02000009000000000000" pitchFamily="49" charset="0"/>
              </a:rPr>
              <a:t>(</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a:t>
            </a:r>
            <a:r>
              <a:rPr lang="en-US" altLang="zh-CN" b="0" dirty="0">
                <a:solidFill>
                  <a:srgbClr val="A31515"/>
                </a:solidFill>
                <a:effectLst/>
                <a:latin typeface="JetBrains Mono" panose="02000009000000000000" pitchFamily="49" charset="0"/>
              </a:rPr>
              <a:t>'A'</a:t>
            </a:r>
            <a:r>
              <a:rPr lang="en-US" altLang="zh-CN"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&lt;=</a:t>
            </a:r>
            <a:r>
              <a:rPr lang="en-US" altLang="zh-CN" b="0" dirty="0">
                <a:solidFill>
                  <a:srgbClr val="A31515"/>
                </a:solidFill>
                <a:effectLst/>
                <a:latin typeface="JetBrains Mono" panose="02000009000000000000" pitchFamily="49" charset="0"/>
              </a:rPr>
              <a:t>'D'</a:t>
            </a:r>
            <a:r>
              <a:rPr lang="en-US" altLang="zh-CN"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for</a:t>
            </a:r>
            <a:r>
              <a:rPr lang="en-US" altLang="zh-CN" b="0" dirty="0">
                <a:solidFill>
                  <a:srgbClr val="000000"/>
                </a:solidFill>
                <a:effectLst/>
                <a:latin typeface="JetBrains Mono" panose="02000009000000000000" pitchFamily="49" charset="0"/>
              </a:rPr>
              <a:t> (j=</a:t>
            </a:r>
            <a:r>
              <a:rPr lang="en-US" altLang="zh-CN" b="0" dirty="0">
                <a:solidFill>
                  <a:srgbClr val="A31515"/>
                </a:solidFill>
                <a:effectLst/>
                <a:latin typeface="JetBrains Mono" panose="02000009000000000000" pitchFamily="49" charset="0"/>
              </a:rPr>
              <a:t>'A'</a:t>
            </a:r>
            <a:r>
              <a:rPr lang="en-US" altLang="zh-CN" b="0" dirty="0">
                <a:solidFill>
                  <a:srgbClr val="000000"/>
                </a:solidFill>
                <a:effectLst/>
                <a:latin typeface="JetBrains Mono" panose="02000009000000000000" pitchFamily="49" charset="0"/>
              </a:rPr>
              <a:t>; j&lt;=</a:t>
            </a:r>
            <a:r>
              <a:rPr lang="en-US" altLang="zh-CN" b="0" dirty="0">
                <a:solidFill>
                  <a:srgbClr val="A31515"/>
                </a:solidFill>
                <a:effectLst/>
                <a:latin typeface="JetBrains Mono" panose="02000009000000000000" pitchFamily="49" charset="0"/>
              </a:rPr>
              <a:t>'D'</a:t>
            </a:r>
            <a:r>
              <a:rPr lang="en-US" altLang="zh-CN" b="0" dirty="0">
                <a:solidFill>
                  <a:srgbClr val="000000"/>
                </a:solidFill>
                <a:effectLst/>
                <a:latin typeface="JetBrains Mono" panose="02000009000000000000" pitchFamily="49" charset="0"/>
              </a:rPr>
              <a:t>; ++j)</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for</a:t>
            </a:r>
            <a:r>
              <a:rPr lang="en-US" altLang="zh-CN" b="0" dirty="0">
                <a:solidFill>
                  <a:srgbClr val="000000"/>
                </a:solidFill>
                <a:effectLst/>
                <a:latin typeface="JetBrains Mono" panose="02000009000000000000" pitchFamily="49" charset="0"/>
              </a:rPr>
              <a:t> (k=</a:t>
            </a:r>
            <a:r>
              <a:rPr lang="en-US" altLang="zh-CN" b="0" dirty="0">
                <a:solidFill>
                  <a:srgbClr val="A31515"/>
                </a:solidFill>
                <a:effectLst/>
                <a:latin typeface="JetBrains Mono" panose="02000009000000000000" pitchFamily="49" charset="0"/>
              </a:rPr>
              <a:t>'A'</a:t>
            </a:r>
            <a:r>
              <a:rPr lang="en-US" altLang="zh-CN" b="0" dirty="0">
                <a:solidFill>
                  <a:srgbClr val="000000"/>
                </a:solidFill>
                <a:effectLst/>
                <a:latin typeface="JetBrains Mono" panose="02000009000000000000" pitchFamily="49" charset="0"/>
              </a:rPr>
              <a:t>; k&lt;=</a:t>
            </a:r>
            <a:r>
              <a:rPr lang="en-US" altLang="zh-CN" b="0" dirty="0">
                <a:solidFill>
                  <a:srgbClr val="A31515"/>
                </a:solidFill>
                <a:effectLst/>
                <a:latin typeface="JetBrains Mono" panose="02000009000000000000" pitchFamily="49" charset="0"/>
              </a:rPr>
              <a:t>'D'</a:t>
            </a:r>
            <a:r>
              <a:rPr lang="en-US" altLang="zh-CN" b="0" dirty="0">
                <a:solidFill>
                  <a:srgbClr val="000000"/>
                </a:solidFill>
                <a:effectLst/>
                <a:latin typeface="JetBrains Mono" panose="02000009000000000000" pitchFamily="49" charset="0"/>
              </a:rPr>
              <a:t>; ++k)</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if</a:t>
            </a:r>
            <a:r>
              <a:rPr lang="en-US" altLang="zh-CN"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!=j&amp;&amp;j!=k&amp;&amp;k!=</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cout</a:t>
            </a:r>
            <a:r>
              <a:rPr lang="en-US" altLang="zh-CN" b="0" dirty="0">
                <a:solidFill>
                  <a:srgbClr val="000000"/>
                </a:solidFill>
                <a:effectLst/>
                <a:latin typeface="JetBrains Mono" panose="02000009000000000000" pitchFamily="49" charset="0"/>
              </a:rPr>
              <a:t>&lt;&lt;</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&lt;&lt;j&lt;&lt;k&lt;&lt;</a:t>
            </a:r>
            <a:r>
              <a:rPr lang="en-US" altLang="zh-CN" b="0" dirty="0">
                <a:solidFill>
                  <a:srgbClr val="A31515"/>
                </a:solidFill>
                <a:effectLst/>
                <a:latin typeface="JetBrains Mono" panose="02000009000000000000" pitchFamily="49" charset="0"/>
              </a:rPr>
              <a:t>" "</a:t>
            </a:r>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return</a:t>
            </a:r>
            <a:r>
              <a:rPr lang="en-US" altLang="zh-CN" b="0" dirty="0">
                <a:solidFill>
                  <a:srgbClr val="000000"/>
                </a:solidFill>
                <a:effectLst/>
                <a:latin typeface="JetBrains Mono" panose="02000009000000000000" pitchFamily="49" charset="0"/>
              </a:rPr>
              <a:t> 0;</a:t>
            </a:r>
          </a:p>
          <a:p>
            <a:r>
              <a:rPr lang="en-US" altLang="zh-CN" b="0" dirty="0">
                <a:solidFill>
                  <a:srgbClr val="000000"/>
                </a:solidFill>
                <a:effectLst/>
                <a:latin typeface="JetBrains Mono" panose="02000009000000000000" pitchFamily="49"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67" y="-68377"/>
            <a:ext cx="10441859" cy="799899"/>
            <a:chOff x="875067" y="-16942"/>
            <a:chExt cx="10441859" cy="799899"/>
          </a:xfrm>
        </p:grpSpPr>
        <p:sp>
          <p:nvSpPr>
            <p:cNvPr id="4" name="矩形 3"/>
            <p:cNvSpPr/>
            <p:nvPr/>
          </p:nvSpPr>
          <p:spPr>
            <a:xfrm>
              <a:off x="875067" y="35705"/>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水仙花数（两种解法）</a:t>
              </a: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Rectangle 4"/>
          <p:cNvSpPr>
            <a:spLocks noChangeArrowheads="1"/>
          </p:cNvSpPr>
          <p:nvPr/>
        </p:nvSpPr>
        <p:spPr bwMode="auto">
          <a:xfrm>
            <a:off x="875067" y="782183"/>
            <a:ext cx="10441859" cy="5292725"/>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None/>
            </a:pPr>
            <a:r>
              <a:rPr lang="zh-CN" altLang="en-US" sz="2000" dirty="0">
                <a:solidFill>
                  <a:srgbClr val="002060"/>
                </a:solidFill>
                <a:latin typeface="+mj-ea"/>
                <a:ea typeface="+mj-ea"/>
                <a:sym typeface="Arial" panose="020B0604020202020204" pitchFamily="34" charset="0"/>
              </a:rPr>
              <a:t>输出100~999以内的所有“水仙花数” 。</a:t>
            </a:r>
          </a:p>
          <a:p>
            <a:pPr eaLnBrk="1" hangingPunct="1">
              <a:spcBef>
                <a:spcPct val="0"/>
              </a:spcBef>
              <a:buClrTx/>
              <a:buSzTx/>
              <a:buNone/>
            </a:pPr>
            <a:r>
              <a:rPr lang="zh-CN" altLang="en-US" sz="2000" dirty="0">
                <a:solidFill>
                  <a:srgbClr val="002060"/>
                </a:solidFill>
                <a:latin typeface="+mj-ea"/>
                <a:ea typeface="+mj-ea"/>
                <a:sym typeface="Arial" panose="020B0604020202020204" pitchFamily="34" charset="0"/>
              </a:rPr>
              <a:t>所谓的“水仙花数”是指一个三位数其各位数字的立方和等于该数本身。</a:t>
            </a:r>
          </a:p>
          <a:p>
            <a:pPr eaLnBrk="1" hangingPunct="1">
              <a:spcBef>
                <a:spcPct val="0"/>
              </a:spcBef>
              <a:buClrTx/>
              <a:buSzTx/>
              <a:buNone/>
            </a:pPr>
            <a:r>
              <a:rPr lang="zh-CN" altLang="en-US" sz="2000" dirty="0">
                <a:solidFill>
                  <a:srgbClr val="002060"/>
                </a:solidFill>
                <a:latin typeface="+mj-ea"/>
                <a:ea typeface="+mj-ea"/>
                <a:sym typeface="Arial" panose="020B0604020202020204" pitchFamily="34" charset="0"/>
              </a:rPr>
              <a:t>例如153是“水仙花数”，</a:t>
            </a:r>
          </a:p>
          <a:p>
            <a:pPr eaLnBrk="1" hangingPunct="1">
              <a:spcBef>
                <a:spcPct val="0"/>
              </a:spcBef>
              <a:buClrTx/>
              <a:buSzTx/>
              <a:buNone/>
            </a:pPr>
            <a:r>
              <a:rPr lang="zh-CN" altLang="en-US" sz="2000" dirty="0">
                <a:solidFill>
                  <a:srgbClr val="002060"/>
                </a:solidFill>
                <a:latin typeface="+mj-ea"/>
                <a:ea typeface="+mj-ea"/>
                <a:sym typeface="Arial" panose="020B0604020202020204" pitchFamily="34" charset="0"/>
              </a:rPr>
              <a:t>因为：153 = 13 + 53 + 33。</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dirty="0">
                <a:solidFill>
                  <a:srgbClr val="002060"/>
                </a:solidFill>
                <a:latin typeface="+mj-ea"/>
                <a:ea typeface="+mj-ea"/>
              </a:rPr>
              <a:t>无</a:t>
            </a:r>
            <a:endParaRPr lang="en-US" altLang="zh-CN" sz="2000" dirty="0">
              <a:solidFill>
                <a:srgbClr val="002060"/>
              </a:solidFill>
              <a:latin typeface="+mj-ea"/>
              <a:ea typeface="+mj-ea"/>
            </a:endParaRPr>
          </a:p>
          <a:p>
            <a:pPr eaLnBrk="1" hangingPunct="1">
              <a:spcBef>
                <a:spcPct val="0"/>
              </a:spcBef>
              <a:buClrTx/>
              <a:buSzTx/>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eaLnBrk="1" hangingPunct="1">
              <a:spcBef>
                <a:spcPct val="0"/>
              </a:spcBef>
              <a:buClrTx/>
              <a:buSzTx/>
              <a:buNone/>
            </a:pPr>
            <a:r>
              <a:rPr lang="zh-CN" sz="2000" dirty="0">
                <a:solidFill>
                  <a:srgbClr val="002060"/>
                </a:solidFill>
                <a:latin typeface="+mj-ea"/>
                <a:ea typeface="+mj-ea"/>
              </a:rPr>
              <a:t>无</a:t>
            </a:r>
            <a:endParaRPr sz="2000" dirty="0">
              <a:solidFill>
                <a:srgbClr val="002060"/>
              </a:solidFill>
              <a:latin typeface="+mj-ea"/>
              <a:ea typeface="+mj-ea"/>
            </a:endParaRP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输入样例：</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dirty="0">
                <a:solidFill>
                  <a:srgbClr val="002060"/>
                </a:solidFill>
              </a:rPr>
              <a:t>无</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输出样例：</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a:solidFill>
                  <a:srgbClr val="002060"/>
                </a:solidFill>
                <a:latin typeface="黑体" panose="02010609060101010101" pitchFamily="49" charset="-122"/>
                <a:ea typeface="黑体" panose="02010609060101010101" pitchFamily="49" charset="-122"/>
                <a:sym typeface="+mn-ea"/>
              </a:rPr>
              <a:t>153</a:t>
            </a:r>
          </a:p>
          <a:p>
            <a:pPr eaLnBrk="1" hangingPunct="1">
              <a:spcBef>
                <a:spcPct val="0"/>
              </a:spcBef>
              <a:buClrTx/>
              <a:buSzTx/>
              <a:buNone/>
            </a:pPr>
            <a:r>
              <a:rPr lang="en-US" altLang="zh-CN" sz="2000" dirty="0">
                <a:solidFill>
                  <a:srgbClr val="002060"/>
                </a:solidFill>
                <a:latin typeface="黑体" panose="02010609060101010101" pitchFamily="49" charset="-122"/>
                <a:ea typeface="黑体" panose="02010609060101010101" pitchFamily="49" charset="-122"/>
                <a:sym typeface="+mn-ea"/>
              </a:rPr>
              <a:t>370</a:t>
            </a:r>
          </a:p>
          <a:p>
            <a:pPr eaLnBrk="1" hangingPunct="1">
              <a:spcBef>
                <a:spcPct val="0"/>
              </a:spcBef>
              <a:buClrTx/>
              <a:buSzTx/>
              <a:buNone/>
            </a:pPr>
            <a:r>
              <a:rPr lang="en-US" altLang="zh-CN" sz="2000" dirty="0">
                <a:solidFill>
                  <a:srgbClr val="002060"/>
                </a:solidFill>
                <a:latin typeface="黑体" panose="02010609060101010101" pitchFamily="49" charset="-122"/>
                <a:ea typeface="黑体" panose="02010609060101010101" pitchFamily="49" charset="-122"/>
                <a:sym typeface="+mn-ea"/>
              </a:rPr>
              <a:t>371</a:t>
            </a:r>
          </a:p>
          <a:p>
            <a:pPr eaLnBrk="1" hangingPunct="1">
              <a:spcBef>
                <a:spcPct val="0"/>
              </a:spcBef>
              <a:buClrTx/>
              <a:buSzTx/>
              <a:buNone/>
            </a:pPr>
            <a:r>
              <a:rPr lang="en-US" altLang="zh-CN" sz="2000" dirty="0">
                <a:solidFill>
                  <a:srgbClr val="002060"/>
                </a:solidFill>
                <a:latin typeface="黑体" panose="02010609060101010101" pitchFamily="49" charset="-122"/>
                <a:ea typeface="黑体" panose="02010609060101010101" pitchFamily="49" charset="-122"/>
                <a:sym typeface="+mn-ea"/>
              </a:rPr>
              <a:t>407</a:t>
            </a:r>
          </a:p>
          <a:p>
            <a:pPr eaLnBrk="1" hangingPunct="1">
              <a:spcBef>
                <a:spcPct val="0"/>
              </a:spcBef>
              <a:buClrTx/>
              <a:buSzTx/>
              <a:buNone/>
            </a:pPr>
            <a:endParaRPr lang="en-US" altLang="zh-CN" sz="1800" dirty="0">
              <a:solidFill>
                <a:srgbClr val="002060"/>
              </a:solidFill>
              <a:latin typeface="+mj-ea"/>
              <a:ea typeface="+mj-ea"/>
              <a:sym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22993"/>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题目解析</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11" name="矩形 1"/>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b="1">
                <a:solidFill>
                  <a:srgbClr val="000066"/>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b="1">
                <a:solidFill>
                  <a:srgbClr val="000066"/>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b="1">
                <a:solidFill>
                  <a:srgbClr val="000066"/>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2" name="矩形 1"/>
          <p:cNvSpPr/>
          <p:nvPr/>
        </p:nvSpPr>
        <p:spPr>
          <a:xfrm>
            <a:off x="998855" y="1007110"/>
            <a:ext cx="10318115" cy="2183765"/>
          </a:xfrm>
          <a:prstGeom prst="rect">
            <a:avLst/>
          </a:prstGeom>
        </p:spPr>
        <p:txBody>
          <a:bodyPr wrap="square">
            <a:spAutoFit/>
          </a:bodyPr>
          <a:lstStyle/>
          <a:p>
            <a:r>
              <a:rPr lang="zh-CN" altLang="en-US" sz="3600" dirty="0">
                <a:solidFill>
                  <a:srgbClr val="002060"/>
                </a:solidFill>
              </a:rPr>
              <a:t>方案一：</a:t>
            </a:r>
            <a:endParaRPr lang="en-US" altLang="zh-CN" sz="3600" dirty="0">
              <a:solidFill>
                <a:srgbClr val="002060"/>
              </a:solidFill>
            </a:endParaRPr>
          </a:p>
          <a:p>
            <a:r>
              <a:rPr lang="zh-CN" altLang="en-US" sz="3600" dirty="0">
                <a:solidFill>
                  <a:srgbClr val="002060"/>
                </a:solidFill>
              </a:rPr>
              <a:t>列举个位，十位，百位上的数字组合，判断是否满足：水仙花数的条件。</a:t>
            </a:r>
            <a:endParaRPr lang="en-US" altLang="zh-CN" sz="3600" dirty="0">
              <a:solidFill>
                <a:srgbClr val="002060"/>
              </a:solidFill>
            </a:endParaRPr>
          </a:p>
          <a:p>
            <a:r>
              <a:rPr lang="zh-CN" altLang="en-US" sz="2800" dirty="0">
                <a:solidFill>
                  <a:srgbClr val="FF0000"/>
                </a:solidFill>
              </a:rPr>
              <a:t>注意百位上的数不能为</a:t>
            </a:r>
            <a:r>
              <a:rPr lang="en-US" altLang="zh-CN" sz="2800" dirty="0">
                <a:solidFill>
                  <a:srgbClr val="FF0000"/>
                </a:solidFill>
              </a:rPr>
              <a:t>0</a:t>
            </a:r>
            <a:r>
              <a:rPr lang="zh-CN" altLang="en-US" sz="2800" dirty="0">
                <a:solidFill>
                  <a:srgbClr val="FF0000"/>
                </a:solidFill>
              </a:rPr>
              <a:t>。</a:t>
            </a:r>
          </a:p>
        </p:txBody>
      </p:sp>
      <p:sp>
        <p:nvSpPr>
          <p:cNvPr id="6" name="矩形 5"/>
          <p:cNvSpPr/>
          <p:nvPr/>
        </p:nvSpPr>
        <p:spPr>
          <a:xfrm>
            <a:off x="1272540" y="3739515"/>
            <a:ext cx="10045065" cy="2676525"/>
          </a:xfrm>
          <a:prstGeom prst="rect">
            <a:avLst/>
          </a:prstGeom>
        </p:spPr>
        <p:txBody>
          <a:bodyPr wrap="square">
            <a:spAutoFit/>
          </a:bodyPr>
          <a:lstStyle/>
          <a:p>
            <a:r>
              <a:rPr lang="zh-CN" altLang="en-US" sz="2800" dirty="0">
                <a:solidFill>
                  <a:srgbClr val="002060"/>
                </a:solidFill>
              </a:rPr>
              <a:t>伪代码：</a:t>
            </a:r>
            <a:endParaRPr lang="en-US" altLang="zh-CN" sz="2800" dirty="0">
              <a:solidFill>
                <a:srgbClr val="002060"/>
              </a:solidFill>
            </a:endParaRPr>
          </a:p>
          <a:p>
            <a:r>
              <a:rPr lang="en-US" altLang="zh-CN" sz="2800" dirty="0">
                <a:solidFill>
                  <a:srgbClr val="002060"/>
                </a:solidFill>
              </a:rPr>
              <a:t>for(</a:t>
            </a:r>
            <a:r>
              <a:rPr lang="en-US" altLang="zh-CN" sz="2800" dirty="0" err="1">
                <a:solidFill>
                  <a:srgbClr val="002060"/>
                </a:solidFill>
              </a:rPr>
              <a:t>i</a:t>
            </a:r>
            <a:r>
              <a:rPr lang="zh-CN" altLang="en-US" sz="2800" dirty="0">
                <a:solidFill>
                  <a:srgbClr val="002060"/>
                </a:solidFill>
              </a:rPr>
              <a:t>从</a:t>
            </a:r>
            <a:r>
              <a:rPr lang="en-US" altLang="zh-CN" sz="2800" dirty="0">
                <a:solidFill>
                  <a:srgbClr val="002060"/>
                </a:solidFill>
              </a:rPr>
              <a:t>1</a:t>
            </a:r>
            <a:r>
              <a:rPr lang="zh-CN" altLang="en-US" sz="2800" dirty="0">
                <a:solidFill>
                  <a:srgbClr val="002060"/>
                </a:solidFill>
              </a:rPr>
              <a:t>到</a:t>
            </a:r>
            <a:r>
              <a:rPr lang="en-US" altLang="zh-CN" sz="2800" dirty="0">
                <a:solidFill>
                  <a:srgbClr val="002060"/>
                </a:solidFill>
              </a:rPr>
              <a:t>9</a:t>
            </a:r>
            <a:r>
              <a:rPr lang="zh-CN" altLang="en-US" sz="2800" dirty="0">
                <a:solidFill>
                  <a:srgbClr val="002060"/>
                </a:solidFill>
              </a:rPr>
              <a:t>循环，列举百位数的值</a:t>
            </a:r>
            <a:r>
              <a:rPr lang="en-US" altLang="zh-CN" sz="2800" dirty="0">
                <a:solidFill>
                  <a:srgbClr val="002060"/>
                </a:solidFill>
              </a:rPr>
              <a:t>)</a:t>
            </a:r>
          </a:p>
          <a:p>
            <a:r>
              <a:rPr lang="en-US" altLang="zh-CN" sz="2800" dirty="0">
                <a:solidFill>
                  <a:srgbClr val="002060"/>
                </a:solidFill>
              </a:rPr>
              <a:t>     for(j</a:t>
            </a:r>
            <a:r>
              <a:rPr lang="zh-CN" altLang="en-US" sz="2800" dirty="0">
                <a:solidFill>
                  <a:srgbClr val="002060"/>
                </a:solidFill>
              </a:rPr>
              <a:t>从</a:t>
            </a:r>
            <a:r>
              <a:rPr lang="en-US" altLang="zh-CN" sz="2800" dirty="0">
                <a:solidFill>
                  <a:srgbClr val="002060"/>
                </a:solidFill>
              </a:rPr>
              <a:t>0</a:t>
            </a:r>
            <a:r>
              <a:rPr lang="zh-CN" altLang="en-US" sz="2800" dirty="0">
                <a:solidFill>
                  <a:srgbClr val="002060"/>
                </a:solidFill>
              </a:rPr>
              <a:t>到</a:t>
            </a:r>
            <a:r>
              <a:rPr lang="en-US" altLang="zh-CN" sz="2800" dirty="0">
                <a:solidFill>
                  <a:srgbClr val="002060"/>
                </a:solidFill>
              </a:rPr>
              <a:t>9</a:t>
            </a:r>
            <a:r>
              <a:rPr lang="zh-CN" altLang="en-US" sz="2800" dirty="0">
                <a:solidFill>
                  <a:srgbClr val="002060"/>
                </a:solidFill>
              </a:rPr>
              <a:t>循环，列举十位数的值</a:t>
            </a:r>
            <a:r>
              <a:rPr lang="en-US" altLang="zh-CN" sz="2800" dirty="0">
                <a:solidFill>
                  <a:srgbClr val="002060"/>
                </a:solidFill>
              </a:rPr>
              <a:t>)</a:t>
            </a:r>
          </a:p>
          <a:p>
            <a:r>
              <a:rPr lang="en-US" altLang="zh-CN" sz="2800" dirty="0">
                <a:solidFill>
                  <a:srgbClr val="002060"/>
                </a:solidFill>
              </a:rPr>
              <a:t>          for(k</a:t>
            </a:r>
            <a:r>
              <a:rPr lang="zh-CN" altLang="en-US" sz="2800" dirty="0">
                <a:solidFill>
                  <a:srgbClr val="002060"/>
                </a:solidFill>
              </a:rPr>
              <a:t>从</a:t>
            </a:r>
            <a:r>
              <a:rPr lang="en-US" altLang="zh-CN" sz="2800" dirty="0">
                <a:solidFill>
                  <a:srgbClr val="002060"/>
                </a:solidFill>
              </a:rPr>
              <a:t>0</a:t>
            </a:r>
            <a:r>
              <a:rPr lang="zh-CN" altLang="en-US" sz="2800" dirty="0">
                <a:solidFill>
                  <a:srgbClr val="002060"/>
                </a:solidFill>
              </a:rPr>
              <a:t>到</a:t>
            </a:r>
            <a:r>
              <a:rPr lang="en-US" altLang="zh-CN" sz="2800" dirty="0">
                <a:solidFill>
                  <a:srgbClr val="002060"/>
                </a:solidFill>
              </a:rPr>
              <a:t>9</a:t>
            </a:r>
            <a:r>
              <a:rPr lang="zh-CN" altLang="en-US" sz="2800" dirty="0">
                <a:solidFill>
                  <a:srgbClr val="002060"/>
                </a:solidFill>
              </a:rPr>
              <a:t>循环，列举个位数的值</a:t>
            </a:r>
            <a:r>
              <a:rPr lang="en-US" altLang="zh-CN" sz="2800" dirty="0">
                <a:solidFill>
                  <a:srgbClr val="002060"/>
                </a:solidFill>
              </a:rPr>
              <a:t>)</a:t>
            </a:r>
          </a:p>
          <a:p>
            <a:r>
              <a:rPr lang="zh-CN" altLang="en-US" sz="2800" dirty="0">
                <a:solidFill>
                  <a:srgbClr val="002060"/>
                </a:solidFill>
              </a:rPr>
              <a:t>                判断是否满足</a:t>
            </a:r>
            <a:r>
              <a:rPr lang="en-US" altLang="zh-CN" sz="2800" dirty="0" err="1">
                <a:solidFill>
                  <a:srgbClr val="002060"/>
                </a:solidFill>
              </a:rPr>
              <a:t>ijk</a:t>
            </a:r>
            <a:r>
              <a:rPr lang="en-US" altLang="zh-CN" sz="2800" dirty="0">
                <a:solidFill>
                  <a:srgbClr val="002060"/>
                </a:solidFill>
              </a:rPr>
              <a:t>==</a:t>
            </a:r>
            <a:r>
              <a:rPr lang="en-US" altLang="zh-CN" sz="2800" dirty="0" err="1">
                <a:solidFill>
                  <a:srgbClr val="002060"/>
                </a:solidFill>
              </a:rPr>
              <a:t>i</a:t>
            </a:r>
            <a:r>
              <a:rPr lang="en-US" altLang="zh-CN" sz="2800" dirty="0">
                <a:solidFill>
                  <a:srgbClr val="002060"/>
                </a:solidFill>
              </a:rPr>
              <a:t>*</a:t>
            </a:r>
            <a:r>
              <a:rPr lang="en-US" altLang="zh-CN" sz="2800" dirty="0" err="1">
                <a:solidFill>
                  <a:srgbClr val="002060"/>
                </a:solidFill>
              </a:rPr>
              <a:t>i</a:t>
            </a:r>
            <a:r>
              <a:rPr lang="en-US" altLang="zh-CN" sz="2800" dirty="0">
                <a:solidFill>
                  <a:srgbClr val="002060"/>
                </a:solidFill>
              </a:rPr>
              <a:t>*</a:t>
            </a:r>
            <a:r>
              <a:rPr lang="en-US" altLang="zh-CN" sz="2800" dirty="0" err="1">
                <a:solidFill>
                  <a:srgbClr val="002060"/>
                </a:solidFill>
              </a:rPr>
              <a:t>i+j</a:t>
            </a:r>
            <a:r>
              <a:rPr lang="en-US" altLang="zh-CN" sz="2800" dirty="0">
                <a:solidFill>
                  <a:srgbClr val="002060"/>
                </a:solidFill>
              </a:rPr>
              <a:t>*j*</a:t>
            </a:r>
            <a:r>
              <a:rPr lang="en-US" altLang="zh-CN" sz="2800" dirty="0" err="1">
                <a:solidFill>
                  <a:srgbClr val="002060"/>
                </a:solidFill>
              </a:rPr>
              <a:t>j+k</a:t>
            </a:r>
            <a:r>
              <a:rPr lang="en-US" altLang="zh-CN" sz="2800" dirty="0">
                <a:solidFill>
                  <a:srgbClr val="002060"/>
                </a:solidFill>
              </a:rPr>
              <a:t>*k*k</a:t>
            </a:r>
          </a:p>
          <a:p>
            <a:r>
              <a:rPr lang="en-US" altLang="zh-CN" sz="2800" dirty="0">
                <a:solidFill>
                  <a:srgbClr val="002060"/>
                </a:solidFill>
              </a:rPr>
              <a:t>                </a:t>
            </a:r>
            <a:r>
              <a:rPr lang="zh-CN" altLang="en-US" sz="2800" dirty="0">
                <a:solidFill>
                  <a:srgbClr val="002060"/>
                </a:solidFill>
              </a:rPr>
              <a:t>满足则输出对应的三位数</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b="1">
                <a:solidFill>
                  <a:srgbClr val="000066"/>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b="1">
                <a:solidFill>
                  <a:srgbClr val="000066"/>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b="1">
                <a:solidFill>
                  <a:srgbClr val="000066"/>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4" name="矩形 3"/>
          <p:cNvSpPr/>
          <p:nvPr/>
        </p:nvSpPr>
        <p:spPr>
          <a:xfrm>
            <a:off x="4898033" y="843067"/>
            <a:ext cx="2520280" cy="396044"/>
          </a:xfrm>
          <a:prstGeom prst="rect">
            <a:avLst/>
          </a:prstGeom>
          <a:noFill/>
          <a:ln w="28575"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rPr>
              <a:t>定义循环变量</a:t>
            </a:r>
            <a:r>
              <a:rPr lang="en-US" altLang="zh-CN" dirty="0" err="1">
                <a:solidFill>
                  <a:srgbClr val="002060"/>
                </a:solidFill>
              </a:rPr>
              <a:t>i,j,k</a:t>
            </a:r>
            <a:endParaRPr lang="zh-CN" altLang="en-US" dirty="0">
              <a:solidFill>
                <a:srgbClr val="002060"/>
              </a:solidFill>
            </a:endParaRPr>
          </a:p>
        </p:txBody>
      </p:sp>
      <p:sp>
        <p:nvSpPr>
          <p:cNvPr id="5" name="矩形 4"/>
          <p:cNvSpPr/>
          <p:nvPr/>
        </p:nvSpPr>
        <p:spPr>
          <a:xfrm>
            <a:off x="5086157" y="1682398"/>
            <a:ext cx="2143690" cy="396044"/>
          </a:xfrm>
          <a:prstGeom prst="rect">
            <a:avLst/>
          </a:prstGeom>
          <a:noFill/>
          <a:ln w="28575"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rPr>
              <a:t>for</a:t>
            </a:r>
            <a:r>
              <a:rPr lang="zh-CN" altLang="en-US" dirty="0">
                <a:solidFill>
                  <a:srgbClr val="002060"/>
                </a:solidFill>
              </a:rPr>
              <a:t>循环</a:t>
            </a:r>
            <a:r>
              <a:rPr lang="en-US" altLang="zh-CN" dirty="0">
                <a:solidFill>
                  <a:srgbClr val="002060"/>
                </a:solidFill>
              </a:rPr>
              <a:t>(</a:t>
            </a:r>
            <a:r>
              <a:rPr lang="en-US" altLang="zh-CN" dirty="0" err="1">
                <a:solidFill>
                  <a:srgbClr val="002060"/>
                </a:solidFill>
              </a:rPr>
              <a:t>i</a:t>
            </a:r>
            <a:r>
              <a:rPr lang="zh-CN" altLang="en-US" dirty="0">
                <a:solidFill>
                  <a:srgbClr val="002060"/>
                </a:solidFill>
              </a:rPr>
              <a:t>从</a:t>
            </a:r>
            <a:r>
              <a:rPr lang="en-US" altLang="zh-CN" dirty="0">
                <a:solidFill>
                  <a:srgbClr val="002060"/>
                </a:solidFill>
              </a:rPr>
              <a:t>1</a:t>
            </a:r>
            <a:r>
              <a:rPr lang="zh-CN" altLang="en-US" dirty="0">
                <a:solidFill>
                  <a:srgbClr val="002060"/>
                </a:solidFill>
              </a:rPr>
              <a:t>到</a:t>
            </a:r>
            <a:r>
              <a:rPr lang="en-US" altLang="zh-CN" dirty="0">
                <a:solidFill>
                  <a:srgbClr val="002060"/>
                </a:solidFill>
              </a:rPr>
              <a:t>9)</a:t>
            </a:r>
            <a:endParaRPr lang="zh-CN" altLang="en-US" dirty="0">
              <a:solidFill>
                <a:srgbClr val="002060"/>
              </a:solidFill>
            </a:endParaRPr>
          </a:p>
        </p:txBody>
      </p:sp>
      <p:sp>
        <p:nvSpPr>
          <p:cNvPr id="6" name="流程图: 决策 5"/>
          <p:cNvSpPr/>
          <p:nvPr/>
        </p:nvSpPr>
        <p:spPr>
          <a:xfrm>
            <a:off x="4029710" y="4564380"/>
            <a:ext cx="4309745" cy="748665"/>
          </a:xfrm>
          <a:prstGeom prst="flowChartDecision">
            <a:avLst/>
          </a:prstGeom>
          <a:noFill/>
          <a:ln w="28575"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rPr>
              <a:t>m==</a:t>
            </a:r>
            <a:r>
              <a:rPr lang="en-US" altLang="zh-CN" dirty="0" err="1">
                <a:solidFill>
                  <a:srgbClr val="002060"/>
                </a:solidFill>
              </a:rPr>
              <a:t>i</a:t>
            </a:r>
            <a:r>
              <a:rPr lang="en-US" altLang="zh-CN" dirty="0">
                <a:solidFill>
                  <a:srgbClr val="002060"/>
                </a:solidFill>
              </a:rPr>
              <a:t>*</a:t>
            </a:r>
            <a:r>
              <a:rPr lang="en-US" altLang="zh-CN" dirty="0" err="1">
                <a:solidFill>
                  <a:srgbClr val="002060"/>
                </a:solidFill>
              </a:rPr>
              <a:t>i</a:t>
            </a:r>
            <a:r>
              <a:rPr lang="en-US" altLang="zh-CN" dirty="0">
                <a:solidFill>
                  <a:srgbClr val="002060"/>
                </a:solidFill>
              </a:rPr>
              <a:t>*</a:t>
            </a:r>
            <a:r>
              <a:rPr lang="en-US" altLang="zh-CN" dirty="0" err="1">
                <a:solidFill>
                  <a:srgbClr val="002060"/>
                </a:solidFill>
              </a:rPr>
              <a:t>i+j</a:t>
            </a:r>
            <a:r>
              <a:rPr lang="en-US" altLang="zh-CN" dirty="0">
                <a:solidFill>
                  <a:srgbClr val="002060"/>
                </a:solidFill>
              </a:rPr>
              <a:t>*j*</a:t>
            </a:r>
            <a:r>
              <a:rPr lang="en-US" altLang="zh-CN" dirty="0" err="1">
                <a:solidFill>
                  <a:srgbClr val="002060"/>
                </a:solidFill>
              </a:rPr>
              <a:t>j+k</a:t>
            </a:r>
            <a:r>
              <a:rPr lang="en-US" altLang="zh-CN" dirty="0">
                <a:solidFill>
                  <a:srgbClr val="002060"/>
                </a:solidFill>
              </a:rPr>
              <a:t>*k*k</a:t>
            </a:r>
            <a:endParaRPr lang="zh-CN" altLang="en-US" dirty="0">
              <a:solidFill>
                <a:srgbClr val="002060"/>
              </a:solidFill>
            </a:endParaRPr>
          </a:p>
        </p:txBody>
      </p:sp>
      <p:sp>
        <p:nvSpPr>
          <p:cNvPr id="7" name="矩形 6"/>
          <p:cNvSpPr/>
          <p:nvPr/>
        </p:nvSpPr>
        <p:spPr>
          <a:xfrm>
            <a:off x="5014109" y="2454166"/>
            <a:ext cx="2287706" cy="360040"/>
          </a:xfrm>
          <a:prstGeom prst="rect">
            <a:avLst/>
          </a:prstGeom>
          <a:noFill/>
          <a:ln w="28575"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rPr>
              <a:t>for</a:t>
            </a:r>
            <a:r>
              <a:rPr lang="zh-CN" altLang="en-US" dirty="0">
                <a:solidFill>
                  <a:srgbClr val="002060"/>
                </a:solidFill>
              </a:rPr>
              <a:t>循环</a:t>
            </a:r>
            <a:r>
              <a:rPr lang="en-US" altLang="zh-CN" dirty="0">
                <a:solidFill>
                  <a:srgbClr val="002060"/>
                </a:solidFill>
              </a:rPr>
              <a:t>(j</a:t>
            </a:r>
            <a:r>
              <a:rPr lang="zh-CN" altLang="en-US" dirty="0">
                <a:solidFill>
                  <a:srgbClr val="002060"/>
                </a:solidFill>
              </a:rPr>
              <a:t>从</a:t>
            </a:r>
            <a:r>
              <a:rPr lang="en-US" altLang="zh-CN" dirty="0">
                <a:solidFill>
                  <a:srgbClr val="002060"/>
                </a:solidFill>
              </a:rPr>
              <a:t>0</a:t>
            </a:r>
            <a:r>
              <a:rPr lang="zh-CN" altLang="en-US" dirty="0">
                <a:solidFill>
                  <a:srgbClr val="002060"/>
                </a:solidFill>
              </a:rPr>
              <a:t>到</a:t>
            </a:r>
            <a:r>
              <a:rPr lang="en-US" altLang="zh-CN" dirty="0">
                <a:solidFill>
                  <a:srgbClr val="002060"/>
                </a:solidFill>
              </a:rPr>
              <a:t>9)</a:t>
            </a:r>
            <a:endParaRPr lang="zh-CN" altLang="en-US" dirty="0">
              <a:solidFill>
                <a:srgbClr val="002060"/>
              </a:solidFill>
            </a:endParaRPr>
          </a:p>
        </p:txBody>
      </p:sp>
      <p:sp>
        <p:nvSpPr>
          <p:cNvPr id="2" name="矩形 1"/>
          <p:cNvSpPr/>
          <p:nvPr/>
        </p:nvSpPr>
        <p:spPr>
          <a:xfrm>
            <a:off x="5310840" y="5629608"/>
            <a:ext cx="1764196" cy="396044"/>
          </a:xfrm>
          <a:prstGeom prst="rect">
            <a:avLst/>
          </a:prstGeom>
          <a:noFill/>
          <a:ln w="28575"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rPr>
              <a:t>输出</a:t>
            </a:r>
            <a:r>
              <a:rPr lang="en-US" altLang="zh-CN" dirty="0">
                <a:solidFill>
                  <a:srgbClr val="002060"/>
                </a:solidFill>
              </a:rPr>
              <a:t>m</a:t>
            </a:r>
            <a:r>
              <a:rPr lang="zh-CN" altLang="en-US" dirty="0">
                <a:solidFill>
                  <a:srgbClr val="002060"/>
                </a:solidFill>
              </a:rPr>
              <a:t>的值</a:t>
            </a:r>
          </a:p>
        </p:txBody>
      </p:sp>
      <p:cxnSp>
        <p:nvCxnSpPr>
          <p:cNvPr id="3" name="直接箭头连接符 2"/>
          <p:cNvCxnSpPr>
            <a:stCxn id="4" idx="2"/>
            <a:endCxn id="5" idx="0"/>
          </p:cNvCxnSpPr>
          <p:nvPr/>
        </p:nvCxnSpPr>
        <p:spPr>
          <a:xfrm>
            <a:off x="6158173" y="1239746"/>
            <a:ext cx="0" cy="442595"/>
          </a:xfrm>
          <a:prstGeom prst="straightConnector1">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5" idx="2"/>
            <a:endCxn id="7" idx="0"/>
          </p:cNvCxnSpPr>
          <p:nvPr/>
        </p:nvCxnSpPr>
        <p:spPr>
          <a:xfrm>
            <a:off x="6158002" y="2078442"/>
            <a:ext cx="0" cy="375920"/>
          </a:xfrm>
          <a:prstGeom prst="straightConnector1">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7" idx="2"/>
            <a:endCxn id="39" idx="0"/>
          </p:cNvCxnSpPr>
          <p:nvPr/>
        </p:nvCxnSpPr>
        <p:spPr>
          <a:xfrm>
            <a:off x="6157962" y="2814206"/>
            <a:ext cx="16550" cy="360040"/>
          </a:xfrm>
          <a:prstGeom prst="straightConnector1">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9" idx="2"/>
            <a:endCxn id="40" idx="0"/>
          </p:cNvCxnSpPr>
          <p:nvPr/>
        </p:nvCxnSpPr>
        <p:spPr>
          <a:xfrm>
            <a:off x="6174512" y="3534286"/>
            <a:ext cx="635" cy="458470"/>
          </a:xfrm>
          <a:prstGeom prst="straightConnector1">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40" idx="2"/>
            <a:endCxn id="6" idx="0"/>
          </p:cNvCxnSpPr>
          <p:nvPr/>
        </p:nvCxnSpPr>
        <p:spPr>
          <a:xfrm>
            <a:off x="6175133" y="4353044"/>
            <a:ext cx="9525" cy="211455"/>
          </a:xfrm>
          <a:prstGeom prst="straightConnector1">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6254795" y="5260320"/>
            <a:ext cx="415498" cy="369332"/>
          </a:xfrm>
          <a:prstGeom prst="rect">
            <a:avLst/>
          </a:prstGeom>
          <a:ln w="28575" cmpd="sng">
            <a:noFill/>
            <a:prstDash val="solid"/>
          </a:ln>
        </p:spPr>
        <p:txBody>
          <a:bodyPr wrap="none">
            <a:spAutoFit/>
          </a:bodyPr>
          <a:lstStyle/>
          <a:p>
            <a:r>
              <a:rPr lang="zh-CN" altLang="en-US" dirty="0">
                <a:solidFill>
                  <a:schemeClr val="bg1"/>
                </a:solidFill>
              </a:rPr>
              <a:t>是</a:t>
            </a:r>
          </a:p>
        </p:txBody>
      </p:sp>
      <p:cxnSp>
        <p:nvCxnSpPr>
          <p:cNvPr id="38" name="直接箭头连接符 37"/>
          <p:cNvCxnSpPr>
            <a:stCxn id="6" idx="2"/>
            <a:endCxn id="2" idx="0"/>
          </p:cNvCxnSpPr>
          <p:nvPr/>
        </p:nvCxnSpPr>
        <p:spPr>
          <a:xfrm>
            <a:off x="6185096" y="5312772"/>
            <a:ext cx="8255" cy="316865"/>
          </a:xfrm>
          <a:prstGeom prst="straightConnector1">
            <a:avLst/>
          </a:prstGeom>
          <a:ln w="28575" cmpd="sng">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5030659" y="3174246"/>
            <a:ext cx="2287706" cy="360040"/>
          </a:xfrm>
          <a:prstGeom prst="rect">
            <a:avLst/>
          </a:prstGeom>
          <a:noFill/>
          <a:ln w="28575"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rPr>
              <a:t>for</a:t>
            </a:r>
            <a:r>
              <a:rPr lang="zh-CN" altLang="en-US" dirty="0">
                <a:solidFill>
                  <a:srgbClr val="002060"/>
                </a:solidFill>
              </a:rPr>
              <a:t>循环</a:t>
            </a:r>
            <a:r>
              <a:rPr lang="en-US" altLang="zh-CN" dirty="0">
                <a:solidFill>
                  <a:srgbClr val="002060"/>
                </a:solidFill>
              </a:rPr>
              <a:t>(k</a:t>
            </a:r>
            <a:r>
              <a:rPr lang="zh-CN" altLang="en-US" dirty="0">
                <a:solidFill>
                  <a:srgbClr val="002060"/>
                </a:solidFill>
              </a:rPr>
              <a:t>从</a:t>
            </a:r>
            <a:r>
              <a:rPr lang="en-US" altLang="zh-CN" dirty="0">
                <a:solidFill>
                  <a:srgbClr val="002060"/>
                </a:solidFill>
              </a:rPr>
              <a:t>0</a:t>
            </a:r>
            <a:r>
              <a:rPr lang="zh-CN" altLang="en-US" dirty="0">
                <a:solidFill>
                  <a:srgbClr val="002060"/>
                </a:solidFill>
              </a:rPr>
              <a:t>到</a:t>
            </a:r>
            <a:r>
              <a:rPr lang="en-US" altLang="zh-CN" dirty="0">
                <a:solidFill>
                  <a:srgbClr val="002060"/>
                </a:solidFill>
              </a:rPr>
              <a:t>9)</a:t>
            </a:r>
            <a:endParaRPr lang="zh-CN" altLang="en-US" dirty="0">
              <a:solidFill>
                <a:srgbClr val="002060"/>
              </a:solidFill>
            </a:endParaRPr>
          </a:p>
        </p:txBody>
      </p:sp>
      <p:sp>
        <p:nvSpPr>
          <p:cNvPr id="40" name="矩形 39"/>
          <p:cNvSpPr/>
          <p:nvPr/>
        </p:nvSpPr>
        <p:spPr>
          <a:xfrm>
            <a:off x="4486275" y="3992880"/>
            <a:ext cx="3377565" cy="360045"/>
          </a:xfrm>
          <a:prstGeom prst="rect">
            <a:avLst/>
          </a:prstGeom>
          <a:noFill/>
          <a:ln w="28575"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rPr>
              <a:t>三位数</a:t>
            </a:r>
            <a:r>
              <a:rPr lang="en-US" altLang="zh-CN" dirty="0">
                <a:solidFill>
                  <a:srgbClr val="002060"/>
                </a:solidFill>
              </a:rPr>
              <a:t>m=</a:t>
            </a:r>
            <a:r>
              <a:rPr lang="en-US" altLang="zh-CN" dirty="0" err="1">
                <a:solidFill>
                  <a:srgbClr val="002060"/>
                </a:solidFill>
              </a:rPr>
              <a:t>i</a:t>
            </a:r>
            <a:r>
              <a:rPr lang="en-US" altLang="zh-CN" dirty="0">
                <a:solidFill>
                  <a:srgbClr val="002060"/>
                </a:solidFill>
              </a:rPr>
              <a:t>*100+j*10+k</a:t>
            </a:r>
            <a:endParaRPr lang="zh-CN" altLang="en-US" dirty="0">
              <a:solidFill>
                <a:srgbClr val="002060"/>
              </a:solidFill>
            </a:endParaRPr>
          </a:p>
        </p:txBody>
      </p:sp>
      <p:sp>
        <p:nvSpPr>
          <p:cNvPr id="49" name="矩形 48"/>
          <p:cNvSpPr/>
          <p:nvPr/>
        </p:nvSpPr>
        <p:spPr>
          <a:xfrm>
            <a:off x="5462920" y="6287988"/>
            <a:ext cx="1394927" cy="396044"/>
          </a:xfrm>
          <a:prstGeom prst="rect">
            <a:avLst/>
          </a:prstGeom>
          <a:noFill/>
          <a:ln w="28575"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rPr>
              <a:t>结束</a:t>
            </a:r>
          </a:p>
        </p:txBody>
      </p:sp>
      <p:cxnSp>
        <p:nvCxnSpPr>
          <p:cNvPr id="51" name="肘形连接符 50"/>
          <p:cNvCxnSpPr>
            <a:stCxn id="39" idx="3"/>
            <a:endCxn id="7" idx="3"/>
          </p:cNvCxnSpPr>
          <p:nvPr/>
        </p:nvCxnSpPr>
        <p:spPr>
          <a:xfrm flipH="1" flipV="1">
            <a:off x="7301815" y="2634186"/>
            <a:ext cx="16550" cy="720080"/>
          </a:xfrm>
          <a:prstGeom prst="bentConnector3">
            <a:avLst>
              <a:gd name="adj1" fmla="val -4450755"/>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7" idx="1"/>
            <a:endCxn id="5" idx="1"/>
          </p:cNvCxnSpPr>
          <p:nvPr/>
        </p:nvCxnSpPr>
        <p:spPr>
          <a:xfrm rot="10800000" flipH="1">
            <a:off x="5013960" y="1880235"/>
            <a:ext cx="72390" cy="754380"/>
          </a:xfrm>
          <a:prstGeom prst="bentConnector3">
            <a:avLst>
              <a:gd name="adj1" fmla="val -865789"/>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7" name="肘形连接符 56"/>
          <p:cNvCxnSpPr/>
          <p:nvPr/>
        </p:nvCxnSpPr>
        <p:spPr>
          <a:xfrm flipH="1">
            <a:off x="6858000" y="1880235"/>
            <a:ext cx="372110" cy="4605655"/>
          </a:xfrm>
          <a:prstGeom prst="bentConnector4">
            <a:avLst>
              <a:gd name="adj1" fmla="val -309215"/>
              <a:gd name="adj2" fmla="val 99917"/>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6254795" y="2098965"/>
            <a:ext cx="415498" cy="369332"/>
          </a:xfrm>
          <a:prstGeom prst="rect">
            <a:avLst/>
          </a:prstGeom>
          <a:ln w="28575" cmpd="sng">
            <a:noFill/>
            <a:prstDash val="solid"/>
          </a:ln>
        </p:spPr>
        <p:txBody>
          <a:bodyPr wrap="none">
            <a:spAutoFit/>
          </a:bodyPr>
          <a:lstStyle/>
          <a:p>
            <a:r>
              <a:rPr lang="zh-CN" altLang="en-US" dirty="0">
                <a:solidFill>
                  <a:schemeClr val="bg1"/>
                </a:solidFill>
              </a:rPr>
              <a:t>是</a:t>
            </a:r>
          </a:p>
        </p:txBody>
      </p:sp>
      <p:sp>
        <p:nvSpPr>
          <p:cNvPr id="60" name="矩形 59"/>
          <p:cNvSpPr/>
          <p:nvPr/>
        </p:nvSpPr>
        <p:spPr>
          <a:xfrm>
            <a:off x="6254795" y="2857366"/>
            <a:ext cx="415498" cy="369332"/>
          </a:xfrm>
          <a:prstGeom prst="rect">
            <a:avLst/>
          </a:prstGeom>
          <a:ln w="28575" cmpd="sng">
            <a:noFill/>
            <a:prstDash val="solid"/>
          </a:ln>
        </p:spPr>
        <p:txBody>
          <a:bodyPr wrap="none">
            <a:spAutoFit/>
          </a:bodyPr>
          <a:lstStyle/>
          <a:p>
            <a:r>
              <a:rPr lang="zh-CN" altLang="en-US" dirty="0">
                <a:solidFill>
                  <a:schemeClr val="bg1"/>
                </a:solidFill>
              </a:rPr>
              <a:t>是</a:t>
            </a:r>
          </a:p>
        </p:txBody>
      </p:sp>
      <p:sp>
        <p:nvSpPr>
          <p:cNvPr id="61" name="矩形 60"/>
          <p:cNvSpPr/>
          <p:nvPr/>
        </p:nvSpPr>
        <p:spPr>
          <a:xfrm>
            <a:off x="6254795" y="3562932"/>
            <a:ext cx="415498" cy="369332"/>
          </a:xfrm>
          <a:prstGeom prst="rect">
            <a:avLst/>
          </a:prstGeom>
          <a:ln w="28575" cmpd="sng">
            <a:noFill/>
            <a:prstDash val="solid"/>
          </a:ln>
        </p:spPr>
        <p:txBody>
          <a:bodyPr wrap="none">
            <a:spAutoFit/>
          </a:bodyPr>
          <a:lstStyle/>
          <a:p>
            <a:r>
              <a:rPr lang="zh-CN" altLang="en-US" dirty="0">
                <a:solidFill>
                  <a:schemeClr val="bg1"/>
                </a:solidFill>
              </a:rPr>
              <a:t>是</a:t>
            </a:r>
          </a:p>
        </p:txBody>
      </p:sp>
      <p:sp>
        <p:nvSpPr>
          <p:cNvPr id="62" name="矩形 61"/>
          <p:cNvSpPr/>
          <p:nvPr/>
        </p:nvSpPr>
        <p:spPr>
          <a:xfrm>
            <a:off x="7929907" y="1913601"/>
            <a:ext cx="415498" cy="369332"/>
          </a:xfrm>
          <a:prstGeom prst="rect">
            <a:avLst/>
          </a:prstGeom>
          <a:ln w="28575" cmpd="sng">
            <a:noFill/>
            <a:prstDash val="solid"/>
          </a:ln>
        </p:spPr>
        <p:txBody>
          <a:bodyPr wrap="none">
            <a:spAutoFit/>
          </a:bodyPr>
          <a:lstStyle/>
          <a:p>
            <a:r>
              <a:rPr lang="zh-CN" altLang="en-US" dirty="0">
                <a:solidFill>
                  <a:schemeClr val="bg1"/>
                </a:solidFill>
              </a:rPr>
              <a:t>否</a:t>
            </a:r>
          </a:p>
        </p:txBody>
      </p:sp>
      <p:sp>
        <p:nvSpPr>
          <p:cNvPr id="63" name="矩形 62"/>
          <p:cNvSpPr/>
          <p:nvPr/>
        </p:nvSpPr>
        <p:spPr>
          <a:xfrm>
            <a:off x="4434910" y="2282996"/>
            <a:ext cx="415498" cy="369332"/>
          </a:xfrm>
          <a:prstGeom prst="rect">
            <a:avLst/>
          </a:prstGeom>
          <a:ln w="28575" cmpd="sng">
            <a:noFill/>
            <a:prstDash val="solid"/>
          </a:ln>
        </p:spPr>
        <p:txBody>
          <a:bodyPr wrap="none">
            <a:spAutoFit/>
          </a:bodyPr>
          <a:lstStyle/>
          <a:p>
            <a:r>
              <a:rPr lang="zh-CN" altLang="en-US" dirty="0">
                <a:solidFill>
                  <a:schemeClr val="bg1"/>
                </a:solidFill>
              </a:rPr>
              <a:t>否</a:t>
            </a:r>
          </a:p>
        </p:txBody>
      </p:sp>
      <p:sp>
        <p:nvSpPr>
          <p:cNvPr id="64" name="矩形 63"/>
          <p:cNvSpPr/>
          <p:nvPr/>
        </p:nvSpPr>
        <p:spPr>
          <a:xfrm>
            <a:off x="7606397" y="2984934"/>
            <a:ext cx="415498" cy="369332"/>
          </a:xfrm>
          <a:prstGeom prst="rect">
            <a:avLst/>
          </a:prstGeom>
          <a:ln w="28575" cmpd="sng">
            <a:noFill/>
            <a:prstDash val="solid"/>
          </a:ln>
        </p:spPr>
        <p:txBody>
          <a:bodyPr wrap="none">
            <a:spAutoFit/>
          </a:bodyPr>
          <a:lstStyle/>
          <a:p>
            <a:r>
              <a:rPr lang="zh-CN" altLang="en-US" dirty="0">
                <a:solidFill>
                  <a:schemeClr val="bg1"/>
                </a:solidFill>
              </a:rPr>
              <a:t>否</a:t>
            </a:r>
          </a:p>
        </p:txBody>
      </p:sp>
      <p:grpSp>
        <p:nvGrpSpPr>
          <p:cNvPr id="41" name="组合 40"/>
          <p:cNvGrpSpPr/>
          <p:nvPr/>
        </p:nvGrpSpPr>
        <p:grpSpPr>
          <a:xfrm>
            <a:off x="781725" y="-12198"/>
            <a:ext cx="10441859" cy="747252"/>
            <a:chOff x="875070" y="-49162"/>
            <a:chExt cx="10441859" cy="747252"/>
          </a:xfrm>
        </p:grpSpPr>
        <p:sp>
          <p:nvSpPr>
            <p:cNvPr id="42" name="矩形 41"/>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题目解析</a:t>
              </a:r>
              <a:endParaRPr lang="en-US" altLang="zh-CN" sz="3200" b="1" dirty="0"/>
            </a:p>
          </p:txBody>
        </p:sp>
        <p:pic>
          <p:nvPicPr>
            <p:cNvPr id="43" name="图片 42"/>
            <p:cNvPicPr>
              <a:picLocks noChangeAspect="1"/>
            </p:cNvPicPr>
            <p:nvPr/>
          </p:nvPicPr>
          <p:blipFill>
            <a:blip r:embed="rId3"/>
            <a:stretch>
              <a:fillRect/>
            </a:stretch>
          </p:blipFill>
          <p:spPr>
            <a:xfrm>
              <a:off x="10358154" y="-16942"/>
              <a:ext cx="737680" cy="682811"/>
            </a:xfrm>
            <a:prstGeom prst="rect">
              <a:avLst/>
            </a:prstGeom>
          </p:spPr>
        </p:pic>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参考代码</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p:cNvSpPr txBox="1"/>
          <p:nvPr/>
        </p:nvSpPr>
        <p:spPr>
          <a:xfrm>
            <a:off x="1844354" y="747252"/>
            <a:ext cx="8161292" cy="5909310"/>
          </a:xfrm>
          <a:prstGeom prst="rect">
            <a:avLst/>
          </a:prstGeom>
          <a:solidFill>
            <a:schemeClr val="accent6">
              <a:lumMod val="40000"/>
              <a:lumOff val="60000"/>
            </a:schemeClr>
          </a:solidFill>
        </p:spPr>
        <p:txBody>
          <a:bodyPr wrap="square">
            <a:spAutoFit/>
          </a:bodyPr>
          <a:lstStyle/>
          <a:p>
            <a:r>
              <a:rPr lang="en-US" altLang="zh-CN" b="0" dirty="0">
                <a:solidFill>
                  <a:srgbClr val="808080"/>
                </a:solidFill>
                <a:effectLst/>
                <a:latin typeface="JetBrains Mono" panose="02000009000000000000" pitchFamily="49" charset="0"/>
              </a:rPr>
              <a:t>#include</a:t>
            </a:r>
            <a:r>
              <a:rPr lang="en-US" altLang="zh-CN" b="0" dirty="0">
                <a:solidFill>
                  <a:srgbClr val="0000FF"/>
                </a:solidFill>
                <a:effectLst/>
                <a:latin typeface="JetBrains Mono" panose="02000009000000000000" pitchFamily="49" charset="0"/>
              </a:rPr>
              <a:t> </a:t>
            </a:r>
            <a:r>
              <a:rPr lang="en-US" altLang="zh-CN" b="0" dirty="0">
                <a:solidFill>
                  <a:srgbClr val="A31515"/>
                </a:solidFill>
                <a:effectLst/>
                <a:latin typeface="JetBrains Mono" panose="02000009000000000000" pitchFamily="49" charset="0"/>
              </a:rPr>
              <a:t>&lt;bits/</a:t>
            </a:r>
            <a:r>
              <a:rPr lang="en-US" altLang="zh-CN" b="0" dirty="0" err="1">
                <a:solidFill>
                  <a:srgbClr val="A31515"/>
                </a:solidFill>
                <a:effectLst/>
                <a:latin typeface="JetBrains Mono" panose="02000009000000000000" pitchFamily="49" charset="0"/>
              </a:rPr>
              <a:t>stdc</a:t>
            </a:r>
            <a:r>
              <a:rPr lang="en-US" altLang="zh-CN" b="0" dirty="0">
                <a:solidFill>
                  <a:srgbClr val="A31515"/>
                </a:solidFill>
                <a:effectLst/>
                <a:latin typeface="JetBrains Mono" panose="02000009000000000000" pitchFamily="49" charset="0"/>
              </a:rPr>
              <a:t>++.h&gt;</a:t>
            </a:r>
            <a:endParaRPr lang="en-US" altLang="zh-CN" b="0" dirty="0">
              <a:solidFill>
                <a:srgbClr val="000000"/>
              </a:solidFill>
              <a:effectLst/>
              <a:latin typeface="JetBrains Mono" panose="02000009000000000000" pitchFamily="49" charset="0"/>
            </a:endParaRPr>
          </a:p>
          <a:p>
            <a:r>
              <a:rPr lang="en-US" altLang="zh-CN" b="0" dirty="0">
                <a:solidFill>
                  <a:srgbClr val="0000FF"/>
                </a:solidFill>
                <a:effectLst/>
                <a:latin typeface="JetBrains Mono" panose="02000009000000000000" pitchFamily="49" charset="0"/>
              </a:rPr>
              <a:t>using</a:t>
            </a:r>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namespace</a:t>
            </a:r>
            <a:r>
              <a:rPr lang="en-US" altLang="zh-CN" b="0" dirty="0">
                <a:solidFill>
                  <a:srgbClr val="000000"/>
                </a:solidFill>
                <a:effectLst/>
                <a:latin typeface="JetBrains Mono" panose="02000009000000000000" pitchFamily="49" charset="0"/>
              </a:rPr>
              <a:t> std;</a:t>
            </a:r>
          </a:p>
          <a:p>
            <a:r>
              <a:rPr lang="en-US" altLang="zh-CN" b="0" dirty="0">
                <a:solidFill>
                  <a:srgbClr val="0000FF"/>
                </a:solidFill>
                <a:effectLst/>
                <a:latin typeface="JetBrains Mono" panose="02000009000000000000" pitchFamily="49" charset="0"/>
              </a:rPr>
              <a:t>int</a:t>
            </a:r>
            <a:r>
              <a:rPr lang="en-US" altLang="zh-CN" b="0" dirty="0">
                <a:solidFill>
                  <a:srgbClr val="000000"/>
                </a:solidFill>
                <a:effectLst/>
                <a:latin typeface="JetBrains Mono" panose="02000009000000000000" pitchFamily="49" charset="0"/>
              </a:rPr>
              <a:t> main()</a:t>
            </a:r>
          </a:p>
          <a:p>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int</a:t>
            </a:r>
            <a:r>
              <a:rPr lang="en-US" altLang="zh-CN"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x,y,z</a:t>
            </a:r>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for</a:t>
            </a:r>
            <a:r>
              <a:rPr lang="en-US" altLang="zh-CN" b="0" dirty="0">
                <a:solidFill>
                  <a:srgbClr val="000000"/>
                </a:solidFill>
                <a:effectLst/>
                <a:latin typeface="JetBrains Mono" panose="02000009000000000000" pitchFamily="49" charset="0"/>
              </a:rPr>
              <a:t>(x=1;x&lt;=9;x++)</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for</a:t>
            </a:r>
            <a:r>
              <a:rPr lang="en-US" altLang="zh-CN" b="0" dirty="0">
                <a:solidFill>
                  <a:srgbClr val="000000"/>
                </a:solidFill>
                <a:effectLst/>
                <a:latin typeface="JetBrains Mono" panose="02000009000000000000" pitchFamily="49" charset="0"/>
              </a:rPr>
              <a:t>(y=0;y&lt;=9;y++)</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for</a:t>
            </a:r>
            <a:r>
              <a:rPr lang="en-US" altLang="zh-CN" b="0" dirty="0">
                <a:solidFill>
                  <a:srgbClr val="000000"/>
                </a:solidFill>
                <a:effectLst/>
                <a:latin typeface="JetBrains Mono" panose="02000009000000000000" pitchFamily="49" charset="0"/>
              </a:rPr>
              <a:t>(z=0;z&lt;=9;z++)</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if</a:t>
            </a:r>
            <a:r>
              <a:rPr lang="en-US" altLang="zh-CN" b="0" dirty="0">
                <a:solidFill>
                  <a:srgbClr val="000000"/>
                </a:solidFill>
                <a:effectLst/>
                <a:latin typeface="JetBrains Mono" panose="02000009000000000000" pitchFamily="49" charset="0"/>
              </a:rPr>
              <a:t>(x*x*</a:t>
            </a:r>
            <a:r>
              <a:rPr lang="en-US" altLang="zh-CN" b="0" dirty="0" err="1">
                <a:solidFill>
                  <a:srgbClr val="000000"/>
                </a:solidFill>
                <a:effectLst/>
                <a:latin typeface="JetBrains Mono" panose="02000009000000000000" pitchFamily="49" charset="0"/>
              </a:rPr>
              <a:t>x+y</a:t>
            </a:r>
            <a:r>
              <a:rPr lang="en-US" altLang="zh-CN" b="0" dirty="0">
                <a:solidFill>
                  <a:srgbClr val="000000"/>
                </a:solidFill>
                <a:effectLst/>
                <a:latin typeface="JetBrains Mono" panose="02000009000000000000" pitchFamily="49" charset="0"/>
              </a:rPr>
              <a:t>*y*</a:t>
            </a:r>
            <a:r>
              <a:rPr lang="en-US" altLang="zh-CN" b="0" dirty="0" err="1">
                <a:solidFill>
                  <a:srgbClr val="000000"/>
                </a:solidFill>
                <a:effectLst/>
                <a:latin typeface="JetBrains Mono" panose="02000009000000000000" pitchFamily="49" charset="0"/>
              </a:rPr>
              <a:t>y+z</a:t>
            </a:r>
            <a:r>
              <a:rPr lang="en-US" altLang="zh-CN" b="0" dirty="0">
                <a:solidFill>
                  <a:srgbClr val="000000"/>
                </a:solidFill>
                <a:effectLst/>
                <a:latin typeface="JetBrains Mono" panose="02000009000000000000" pitchFamily="49" charset="0"/>
              </a:rPr>
              <a:t>*z*z==x*100+y*10+z)</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printf</a:t>
            </a:r>
            <a:r>
              <a:rPr lang="en-US" altLang="zh-CN" b="0" dirty="0">
                <a:solidFill>
                  <a:srgbClr val="000000"/>
                </a:solidFill>
                <a:effectLst/>
                <a:latin typeface="JetBrains Mono" panose="02000009000000000000" pitchFamily="49" charset="0"/>
              </a:rPr>
              <a:t>(</a:t>
            </a:r>
            <a:r>
              <a:rPr lang="en-US" altLang="zh-CN" b="0" dirty="0">
                <a:solidFill>
                  <a:srgbClr val="A31515"/>
                </a:solidFill>
                <a:effectLst/>
                <a:latin typeface="JetBrains Mono" panose="02000009000000000000" pitchFamily="49" charset="0"/>
              </a:rPr>
              <a:t>"%d\n"</a:t>
            </a:r>
            <a:r>
              <a:rPr lang="en-US" altLang="zh-CN" b="0" dirty="0">
                <a:solidFill>
                  <a:srgbClr val="000000"/>
                </a:solidFill>
                <a:effectLst/>
                <a:latin typeface="JetBrains Mono" panose="02000009000000000000" pitchFamily="49" charset="0"/>
              </a:rPr>
              <a:t>, x*100+y*10+z);</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 </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return</a:t>
            </a:r>
            <a:r>
              <a:rPr lang="en-US" altLang="zh-CN" b="0" dirty="0">
                <a:solidFill>
                  <a:srgbClr val="000000"/>
                </a:solidFill>
                <a:effectLst/>
                <a:latin typeface="JetBrains Mono" panose="02000009000000000000" pitchFamily="49" charset="0"/>
              </a:rPr>
              <a:t> 0;</a:t>
            </a:r>
          </a:p>
          <a:p>
            <a:r>
              <a:rPr lang="en-US" altLang="zh-CN" b="0" dirty="0">
                <a:solidFill>
                  <a:srgbClr val="000000"/>
                </a:solidFill>
                <a:effectLst/>
                <a:latin typeface="JetBrains Mono" panose="02000009000000000000" pitchFamily="49" charset="0"/>
              </a:rPr>
              <a:t>}</a:t>
            </a:r>
          </a:p>
          <a:p>
            <a:endParaRPr lang="en-US" altLang="zh-CN" b="0" dirty="0">
              <a:solidFill>
                <a:srgbClr val="000000"/>
              </a:solidFill>
              <a:effectLst/>
              <a:latin typeface="JetBrains Mono" panose="02000009000000000000"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22993"/>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题目解析</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11" name="矩形 1"/>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b="1">
                <a:solidFill>
                  <a:srgbClr val="000066"/>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b="1">
                <a:solidFill>
                  <a:srgbClr val="000066"/>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b="1">
                <a:solidFill>
                  <a:srgbClr val="000066"/>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2" name="矩形 1"/>
          <p:cNvSpPr/>
          <p:nvPr/>
        </p:nvSpPr>
        <p:spPr>
          <a:xfrm>
            <a:off x="998855" y="1007110"/>
            <a:ext cx="10318115" cy="2183765"/>
          </a:xfrm>
          <a:prstGeom prst="rect">
            <a:avLst/>
          </a:prstGeom>
        </p:spPr>
        <p:txBody>
          <a:bodyPr wrap="square">
            <a:spAutoFit/>
          </a:bodyPr>
          <a:lstStyle/>
          <a:p>
            <a:r>
              <a:rPr lang="zh-CN" altLang="en-US" sz="3600" dirty="0">
                <a:solidFill>
                  <a:srgbClr val="002060"/>
                </a:solidFill>
              </a:rPr>
              <a:t>方案二：</a:t>
            </a:r>
            <a:endParaRPr lang="en-US" altLang="zh-CN" sz="3600" dirty="0">
              <a:solidFill>
                <a:srgbClr val="002060"/>
              </a:solidFill>
            </a:endParaRPr>
          </a:p>
          <a:p>
            <a:r>
              <a:rPr lang="zh-CN" altLang="en-US" sz="3600" dirty="0">
                <a:solidFill>
                  <a:srgbClr val="002060"/>
                </a:solidFill>
              </a:rPr>
              <a:t>从100~999遍历所有三位数值，取出个位，十位，百位的值，判断是否满足水仙花数的条件</a:t>
            </a:r>
          </a:p>
          <a:p>
            <a:endParaRPr lang="zh-CN" altLang="en-US" sz="2800" dirty="0">
              <a:solidFill>
                <a:srgbClr val="FF0000"/>
              </a:solidFill>
            </a:endParaRPr>
          </a:p>
        </p:txBody>
      </p:sp>
      <p:sp>
        <p:nvSpPr>
          <p:cNvPr id="6" name="矩形 5"/>
          <p:cNvSpPr/>
          <p:nvPr/>
        </p:nvSpPr>
        <p:spPr>
          <a:xfrm>
            <a:off x="1379855" y="3505835"/>
            <a:ext cx="10045065" cy="2245360"/>
          </a:xfrm>
          <a:prstGeom prst="rect">
            <a:avLst/>
          </a:prstGeom>
        </p:spPr>
        <p:txBody>
          <a:bodyPr wrap="square">
            <a:spAutoFit/>
          </a:bodyPr>
          <a:lstStyle/>
          <a:p>
            <a:r>
              <a:rPr lang="zh-CN" altLang="en-US" sz="2800" dirty="0">
                <a:solidFill>
                  <a:srgbClr val="002060"/>
                </a:solidFill>
                <a:sym typeface="+mn-ea"/>
              </a:rPr>
              <a:t>伪代码：</a:t>
            </a:r>
            <a:endParaRPr lang="en-US" altLang="zh-CN" sz="2800" dirty="0">
              <a:solidFill>
                <a:srgbClr val="002060"/>
              </a:solidFill>
            </a:endParaRPr>
          </a:p>
          <a:p>
            <a:r>
              <a:rPr lang="en-US" altLang="zh-CN" sz="2800" dirty="0">
                <a:solidFill>
                  <a:srgbClr val="002060"/>
                </a:solidFill>
                <a:sym typeface="+mn-ea"/>
              </a:rPr>
              <a:t>for(</a:t>
            </a:r>
            <a:r>
              <a:rPr lang="en-US" altLang="zh-CN" sz="2800" dirty="0" err="1">
                <a:solidFill>
                  <a:srgbClr val="002060"/>
                </a:solidFill>
                <a:sym typeface="+mn-ea"/>
              </a:rPr>
              <a:t>i</a:t>
            </a:r>
            <a:r>
              <a:rPr lang="zh-CN" altLang="en-US" sz="2800" dirty="0">
                <a:solidFill>
                  <a:srgbClr val="002060"/>
                </a:solidFill>
                <a:sym typeface="+mn-ea"/>
              </a:rPr>
              <a:t>从</a:t>
            </a:r>
            <a:r>
              <a:rPr lang="en-US" altLang="zh-CN" sz="2800" dirty="0">
                <a:solidFill>
                  <a:srgbClr val="002060"/>
                </a:solidFill>
                <a:sym typeface="+mn-ea"/>
              </a:rPr>
              <a:t>100</a:t>
            </a:r>
            <a:r>
              <a:rPr lang="zh-CN" altLang="en-US" sz="2800" dirty="0">
                <a:solidFill>
                  <a:srgbClr val="002060"/>
                </a:solidFill>
                <a:sym typeface="+mn-ea"/>
              </a:rPr>
              <a:t>到</a:t>
            </a:r>
            <a:r>
              <a:rPr lang="en-US" altLang="zh-CN" sz="2800" dirty="0">
                <a:solidFill>
                  <a:srgbClr val="002060"/>
                </a:solidFill>
                <a:sym typeface="+mn-ea"/>
              </a:rPr>
              <a:t>999</a:t>
            </a:r>
            <a:r>
              <a:rPr lang="zh-CN" altLang="en-US" sz="2800" dirty="0">
                <a:solidFill>
                  <a:srgbClr val="002060"/>
                </a:solidFill>
                <a:sym typeface="+mn-ea"/>
              </a:rPr>
              <a:t>循环，列举所有三位数的值</a:t>
            </a:r>
            <a:r>
              <a:rPr lang="en-US" altLang="zh-CN" sz="2800" dirty="0">
                <a:solidFill>
                  <a:srgbClr val="002060"/>
                </a:solidFill>
                <a:sym typeface="+mn-ea"/>
              </a:rPr>
              <a:t>)</a:t>
            </a:r>
            <a:endParaRPr lang="en-US" altLang="zh-CN" sz="2800" dirty="0">
              <a:solidFill>
                <a:srgbClr val="002060"/>
              </a:solidFill>
            </a:endParaRPr>
          </a:p>
          <a:p>
            <a:r>
              <a:rPr lang="zh-CN" altLang="en-US" sz="2800" dirty="0">
                <a:solidFill>
                  <a:srgbClr val="002060"/>
                </a:solidFill>
                <a:sym typeface="+mn-ea"/>
              </a:rPr>
              <a:t>     分别取出三位数的个位</a:t>
            </a:r>
            <a:r>
              <a:rPr lang="en-US" altLang="zh-CN" sz="2800" dirty="0">
                <a:solidFill>
                  <a:srgbClr val="002060"/>
                </a:solidFill>
                <a:sym typeface="+mn-ea"/>
              </a:rPr>
              <a:t>,</a:t>
            </a:r>
            <a:r>
              <a:rPr lang="zh-CN" altLang="en-US" sz="2800" dirty="0">
                <a:solidFill>
                  <a:srgbClr val="002060"/>
                </a:solidFill>
                <a:sym typeface="+mn-ea"/>
              </a:rPr>
              <a:t>十位和百位上的值</a:t>
            </a:r>
            <a:endParaRPr lang="en-US" altLang="zh-CN" sz="2800" dirty="0">
              <a:solidFill>
                <a:srgbClr val="002060"/>
              </a:solidFill>
            </a:endParaRPr>
          </a:p>
          <a:p>
            <a:r>
              <a:rPr lang="en-US" altLang="zh-CN" sz="2800" dirty="0">
                <a:solidFill>
                  <a:srgbClr val="002060"/>
                </a:solidFill>
                <a:sym typeface="+mn-ea"/>
              </a:rPr>
              <a:t>     </a:t>
            </a:r>
            <a:r>
              <a:rPr lang="zh-CN" altLang="en-US" sz="2800" dirty="0">
                <a:solidFill>
                  <a:srgbClr val="002060"/>
                </a:solidFill>
                <a:sym typeface="+mn-ea"/>
              </a:rPr>
              <a:t>判断是否满足三位数</a:t>
            </a:r>
            <a:r>
              <a:rPr lang="en-US" altLang="zh-CN" sz="2800" dirty="0">
                <a:solidFill>
                  <a:srgbClr val="002060"/>
                </a:solidFill>
                <a:sym typeface="+mn-ea"/>
              </a:rPr>
              <a:t>==</a:t>
            </a:r>
            <a:r>
              <a:rPr lang="en-US" altLang="zh-CN" sz="2800" dirty="0" err="1">
                <a:solidFill>
                  <a:srgbClr val="002060"/>
                </a:solidFill>
                <a:sym typeface="+mn-ea"/>
              </a:rPr>
              <a:t>i</a:t>
            </a:r>
            <a:r>
              <a:rPr lang="en-US" altLang="zh-CN" sz="2800" dirty="0">
                <a:solidFill>
                  <a:srgbClr val="002060"/>
                </a:solidFill>
                <a:sym typeface="+mn-ea"/>
              </a:rPr>
              <a:t>*</a:t>
            </a:r>
            <a:r>
              <a:rPr lang="en-US" altLang="zh-CN" sz="2800" dirty="0" err="1">
                <a:solidFill>
                  <a:srgbClr val="002060"/>
                </a:solidFill>
                <a:sym typeface="+mn-ea"/>
              </a:rPr>
              <a:t>i</a:t>
            </a:r>
            <a:r>
              <a:rPr lang="en-US" altLang="zh-CN" sz="2800" dirty="0">
                <a:solidFill>
                  <a:srgbClr val="002060"/>
                </a:solidFill>
                <a:sym typeface="+mn-ea"/>
              </a:rPr>
              <a:t>*</a:t>
            </a:r>
            <a:r>
              <a:rPr lang="en-US" altLang="zh-CN" sz="2800" dirty="0" err="1">
                <a:solidFill>
                  <a:srgbClr val="002060"/>
                </a:solidFill>
                <a:sym typeface="+mn-ea"/>
              </a:rPr>
              <a:t>i+j</a:t>
            </a:r>
            <a:r>
              <a:rPr lang="en-US" altLang="zh-CN" sz="2800" dirty="0">
                <a:solidFill>
                  <a:srgbClr val="002060"/>
                </a:solidFill>
                <a:sym typeface="+mn-ea"/>
              </a:rPr>
              <a:t>*j*</a:t>
            </a:r>
            <a:r>
              <a:rPr lang="en-US" altLang="zh-CN" sz="2800" dirty="0" err="1">
                <a:solidFill>
                  <a:srgbClr val="002060"/>
                </a:solidFill>
                <a:sym typeface="+mn-ea"/>
              </a:rPr>
              <a:t>j+k</a:t>
            </a:r>
            <a:r>
              <a:rPr lang="en-US" altLang="zh-CN" sz="2800" dirty="0">
                <a:solidFill>
                  <a:srgbClr val="002060"/>
                </a:solidFill>
                <a:sym typeface="+mn-ea"/>
              </a:rPr>
              <a:t>*k*k</a:t>
            </a:r>
            <a:endParaRPr lang="en-US" altLang="zh-CN" sz="2800" dirty="0">
              <a:solidFill>
                <a:srgbClr val="002060"/>
              </a:solidFill>
            </a:endParaRPr>
          </a:p>
          <a:p>
            <a:r>
              <a:rPr lang="zh-CN" altLang="en-US" sz="2800" dirty="0">
                <a:solidFill>
                  <a:srgbClr val="002060"/>
                </a:solidFill>
                <a:sym typeface="+mn-ea"/>
              </a:rPr>
              <a:t>     满足则输出对应的三位数</a:t>
            </a:r>
            <a:endParaRPr lang="zh-CN" altLang="en-US" sz="2800" dirty="0">
              <a:solidFill>
                <a:srgbClr val="00206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b="1">
                <a:solidFill>
                  <a:srgbClr val="000066"/>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b="1">
                <a:solidFill>
                  <a:srgbClr val="000066"/>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b="1">
                <a:solidFill>
                  <a:srgbClr val="000066"/>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grpSp>
        <p:nvGrpSpPr>
          <p:cNvPr id="41" name="组合 40"/>
          <p:cNvGrpSpPr/>
          <p:nvPr/>
        </p:nvGrpSpPr>
        <p:grpSpPr>
          <a:xfrm>
            <a:off x="781725" y="-12198"/>
            <a:ext cx="10441859" cy="747252"/>
            <a:chOff x="875070" y="-49162"/>
            <a:chExt cx="10441859" cy="747252"/>
          </a:xfrm>
        </p:grpSpPr>
        <p:sp>
          <p:nvSpPr>
            <p:cNvPr id="42" name="矩形 41"/>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题目解析</a:t>
              </a:r>
              <a:endParaRPr lang="en-US" altLang="zh-CN" sz="3200" b="1" dirty="0"/>
            </a:p>
          </p:txBody>
        </p:sp>
        <p:pic>
          <p:nvPicPr>
            <p:cNvPr id="43" name="图片 42"/>
            <p:cNvPicPr>
              <a:picLocks noChangeAspect="1"/>
            </p:cNvPicPr>
            <p:nvPr/>
          </p:nvPicPr>
          <p:blipFill>
            <a:blip r:embed="rId3"/>
            <a:stretch>
              <a:fillRect/>
            </a:stretch>
          </p:blipFill>
          <p:spPr>
            <a:xfrm>
              <a:off x="10358154" y="-16942"/>
              <a:ext cx="737680" cy="682811"/>
            </a:xfrm>
            <a:prstGeom prst="rect">
              <a:avLst/>
            </a:prstGeom>
          </p:spPr>
        </p:pic>
      </p:grpSp>
      <p:sp>
        <p:nvSpPr>
          <p:cNvPr id="8" name="矩形 7"/>
          <p:cNvSpPr/>
          <p:nvPr/>
        </p:nvSpPr>
        <p:spPr>
          <a:xfrm>
            <a:off x="4890770" y="814705"/>
            <a:ext cx="2170430" cy="528955"/>
          </a:xfrm>
          <a:prstGeom prst="rect">
            <a:avLst/>
          </a:prstGeom>
          <a:noFill/>
          <a:ln w="28575"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rPr>
              <a:t>定义循环变量</a:t>
            </a:r>
          </a:p>
        </p:txBody>
      </p:sp>
      <p:sp>
        <p:nvSpPr>
          <p:cNvPr id="9" name="矩形 8"/>
          <p:cNvSpPr/>
          <p:nvPr/>
        </p:nvSpPr>
        <p:spPr>
          <a:xfrm>
            <a:off x="4676140" y="1650365"/>
            <a:ext cx="2604135" cy="528955"/>
          </a:xfrm>
          <a:prstGeom prst="rect">
            <a:avLst/>
          </a:prstGeom>
          <a:noFill/>
          <a:ln w="28575"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rPr>
              <a:t>for</a:t>
            </a:r>
            <a:r>
              <a:rPr lang="zh-CN" altLang="en-US" dirty="0">
                <a:solidFill>
                  <a:srgbClr val="002060"/>
                </a:solidFill>
              </a:rPr>
              <a:t>循环</a:t>
            </a:r>
            <a:r>
              <a:rPr lang="en-US" altLang="zh-CN" dirty="0">
                <a:solidFill>
                  <a:srgbClr val="002060"/>
                </a:solidFill>
              </a:rPr>
              <a:t>(m</a:t>
            </a:r>
            <a:r>
              <a:rPr lang="zh-CN" altLang="en-US" dirty="0">
                <a:solidFill>
                  <a:srgbClr val="002060"/>
                </a:solidFill>
              </a:rPr>
              <a:t>从</a:t>
            </a:r>
            <a:r>
              <a:rPr lang="en-US" altLang="zh-CN" dirty="0">
                <a:solidFill>
                  <a:srgbClr val="002060"/>
                </a:solidFill>
              </a:rPr>
              <a:t>100</a:t>
            </a:r>
            <a:r>
              <a:rPr lang="zh-CN" altLang="en-US" dirty="0">
                <a:solidFill>
                  <a:srgbClr val="002060"/>
                </a:solidFill>
              </a:rPr>
              <a:t>到</a:t>
            </a:r>
            <a:r>
              <a:rPr lang="en-US" altLang="zh-CN" dirty="0">
                <a:solidFill>
                  <a:srgbClr val="002060"/>
                </a:solidFill>
              </a:rPr>
              <a:t>999)</a:t>
            </a:r>
            <a:endParaRPr lang="zh-CN" altLang="en-US" dirty="0">
              <a:solidFill>
                <a:srgbClr val="002060"/>
              </a:solidFill>
            </a:endParaRPr>
          </a:p>
        </p:txBody>
      </p:sp>
      <p:sp>
        <p:nvSpPr>
          <p:cNvPr id="10" name="流程图: 决策 9"/>
          <p:cNvSpPr/>
          <p:nvPr/>
        </p:nvSpPr>
        <p:spPr>
          <a:xfrm>
            <a:off x="4025265" y="4103370"/>
            <a:ext cx="3905885" cy="829945"/>
          </a:xfrm>
          <a:prstGeom prst="flowChartDecision">
            <a:avLst/>
          </a:prstGeom>
          <a:noFill/>
          <a:ln w="28575"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rPr>
              <a:t>m==</a:t>
            </a:r>
            <a:r>
              <a:rPr lang="en-US" altLang="zh-CN" dirty="0" err="1">
                <a:solidFill>
                  <a:srgbClr val="002060"/>
                </a:solidFill>
              </a:rPr>
              <a:t>i</a:t>
            </a:r>
            <a:r>
              <a:rPr lang="en-US" altLang="zh-CN" dirty="0">
                <a:solidFill>
                  <a:srgbClr val="002060"/>
                </a:solidFill>
              </a:rPr>
              <a:t>*</a:t>
            </a:r>
            <a:r>
              <a:rPr lang="en-US" altLang="zh-CN" dirty="0" err="1">
                <a:solidFill>
                  <a:srgbClr val="002060"/>
                </a:solidFill>
              </a:rPr>
              <a:t>i</a:t>
            </a:r>
            <a:r>
              <a:rPr lang="en-US" altLang="zh-CN" dirty="0">
                <a:solidFill>
                  <a:srgbClr val="002060"/>
                </a:solidFill>
              </a:rPr>
              <a:t>*</a:t>
            </a:r>
            <a:r>
              <a:rPr lang="en-US" altLang="zh-CN" dirty="0" err="1">
                <a:solidFill>
                  <a:srgbClr val="002060"/>
                </a:solidFill>
              </a:rPr>
              <a:t>i+j</a:t>
            </a:r>
            <a:r>
              <a:rPr lang="en-US" altLang="zh-CN" dirty="0">
                <a:solidFill>
                  <a:srgbClr val="002060"/>
                </a:solidFill>
              </a:rPr>
              <a:t>*j*</a:t>
            </a:r>
            <a:r>
              <a:rPr lang="en-US" altLang="zh-CN" dirty="0" err="1">
                <a:solidFill>
                  <a:srgbClr val="002060"/>
                </a:solidFill>
              </a:rPr>
              <a:t>j+k</a:t>
            </a:r>
            <a:r>
              <a:rPr lang="en-US" altLang="zh-CN" dirty="0">
                <a:solidFill>
                  <a:srgbClr val="002060"/>
                </a:solidFill>
              </a:rPr>
              <a:t>*k*k</a:t>
            </a:r>
            <a:endParaRPr lang="zh-CN" altLang="en-US" dirty="0">
              <a:solidFill>
                <a:srgbClr val="002060"/>
              </a:solidFill>
            </a:endParaRPr>
          </a:p>
        </p:txBody>
      </p:sp>
      <p:sp>
        <p:nvSpPr>
          <p:cNvPr id="12" name="矩形 11"/>
          <p:cNvSpPr/>
          <p:nvPr/>
        </p:nvSpPr>
        <p:spPr>
          <a:xfrm>
            <a:off x="4795520" y="2583180"/>
            <a:ext cx="2360295" cy="1249680"/>
          </a:xfrm>
          <a:prstGeom prst="rect">
            <a:avLst/>
          </a:prstGeom>
          <a:noFill/>
          <a:ln w="28575"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rPr>
              <a:t>个位数</a:t>
            </a:r>
            <a:r>
              <a:rPr lang="en-US" altLang="zh-CN" dirty="0" err="1">
                <a:solidFill>
                  <a:srgbClr val="002060"/>
                </a:solidFill>
              </a:rPr>
              <a:t>i</a:t>
            </a:r>
            <a:r>
              <a:rPr lang="en-US" altLang="zh-CN" dirty="0">
                <a:solidFill>
                  <a:srgbClr val="002060"/>
                </a:solidFill>
              </a:rPr>
              <a:t>=m%10</a:t>
            </a:r>
          </a:p>
          <a:p>
            <a:pPr algn="ctr"/>
            <a:r>
              <a:rPr lang="zh-CN" altLang="en-US" dirty="0">
                <a:solidFill>
                  <a:srgbClr val="002060"/>
                </a:solidFill>
              </a:rPr>
              <a:t>十位数</a:t>
            </a:r>
            <a:r>
              <a:rPr lang="en-US" altLang="zh-CN" dirty="0">
                <a:solidFill>
                  <a:srgbClr val="002060"/>
                </a:solidFill>
              </a:rPr>
              <a:t>j=m/10%10</a:t>
            </a:r>
          </a:p>
          <a:p>
            <a:pPr algn="ctr"/>
            <a:r>
              <a:rPr lang="zh-CN" altLang="en-US" dirty="0">
                <a:solidFill>
                  <a:srgbClr val="002060"/>
                </a:solidFill>
              </a:rPr>
              <a:t>百位数</a:t>
            </a:r>
            <a:r>
              <a:rPr lang="en-US" altLang="zh-CN" dirty="0">
                <a:solidFill>
                  <a:srgbClr val="002060"/>
                </a:solidFill>
              </a:rPr>
              <a:t>k=m/100</a:t>
            </a:r>
            <a:endParaRPr lang="zh-CN" altLang="en-US" dirty="0">
              <a:solidFill>
                <a:srgbClr val="002060"/>
              </a:solidFill>
            </a:endParaRPr>
          </a:p>
        </p:txBody>
      </p:sp>
      <p:sp>
        <p:nvSpPr>
          <p:cNvPr id="13" name="矩形 12"/>
          <p:cNvSpPr/>
          <p:nvPr/>
        </p:nvSpPr>
        <p:spPr>
          <a:xfrm>
            <a:off x="5216525" y="5215255"/>
            <a:ext cx="1518920" cy="528955"/>
          </a:xfrm>
          <a:prstGeom prst="rect">
            <a:avLst/>
          </a:prstGeom>
          <a:noFill/>
          <a:ln w="28575"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rPr>
              <a:t>输出</a:t>
            </a:r>
            <a:r>
              <a:rPr lang="en-US" altLang="zh-CN" dirty="0">
                <a:solidFill>
                  <a:srgbClr val="002060"/>
                </a:solidFill>
              </a:rPr>
              <a:t>m</a:t>
            </a:r>
            <a:r>
              <a:rPr lang="zh-CN" altLang="en-US" dirty="0">
                <a:solidFill>
                  <a:srgbClr val="002060"/>
                </a:solidFill>
              </a:rPr>
              <a:t>的值</a:t>
            </a:r>
          </a:p>
        </p:txBody>
      </p:sp>
      <p:cxnSp>
        <p:nvCxnSpPr>
          <p:cNvPr id="14" name="直接箭头连接符 13"/>
          <p:cNvCxnSpPr>
            <a:stCxn id="8" idx="2"/>
            <a:endCxn id="9" idx="0"/>
          </p:cNvCxnSpPr>
          <p:nvPr/>
        </p:nvCxnSpPr>
        <p:spPr>
          <a:xfrm>
            <a:off x="5975985" y="1343660"/>
            <a:ext cx="2540" cy="306705"/>
          </a:xfrm>
          <a:prstGeom prst="straightConnector1">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2"/>
            <a:endCxn id="12" idx="0"/>
          </p:cNvCxnSpPr>
          <p:nvPr/>
        </p:nvCxnSpPr>
        <p:spPr>
          <a:xfrm flipH="1">
            <a:off x="5975985" y="2179320"/>
            <a:ext cx="2540" cy="403860"/>
          </a:xfrm>
          <a:prstGeom prst="straightConnector1">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2" idx="2"/>
            <a:endCxn id="10" idx="0"/>
          </p:cNvCxnSpPr>
          <p:nvPr/>
        </p:nvCxnSpPr>
        <p:spPr>
          <a:xfrm>
            <a:off x="5975985" y="3832860"/>
            <a:ext cx="2540" cy="270510"/>
          </a:xfrm>
          <a:prstGeom prst="straightConnector1">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6156325" y="4844415"/>
            <a:ext cx="358140" cy="368300"/>
          </a:xfrm>
          <a:prstGeom prst="rect">
            <a:avLst/>
          </a:prstGeom>
          <a:ln w="28575" cmpd="sng">
            <a:noFill/>
            <a:prstDash val="solid"/>
          </a:ln>
        </p:spPr>
        <p:txBody>
          <a:bodyPr wrap="square">
            <a:spAutoFit/>
          </a:bodyPr>
          <a:lstStyle/>
          <a:p>
            <a:r>
              <a:rPr lang="zh-CN" altLang="en-US" dirty="0">
                <a:solidFill>
                  <a:schemeClr val="bg1"/>
                </a:solidFill>
              </a:rPr>
              <a:t>是</a:t>
            </a:r>
          </a:p>
        </p:txBody>
      </p:sp>
      <p:cxnSp>
        <p:nvCxnSpPr>
          <p:cNvPr id="16" name="直接箭头连接符 15"/>
          <p:cNvCxnSpPr>
            <a:stCxn id="10" idx="2"/>
            <a:endCxn id="13" idx="0"/>
          </p:cNvCxnSpPr>
          <p:nvPr/>
        </p:nvCxnSpPr>
        <p:spPr>
          <a:xfrm flipH="1">
            <a:off x="5975985" y="4933315"/>
            <a:ext cx="2540" cy="281940"/>
          </a:xfrm>
          <a:prstGeom prst="straightConnector1">
            <a:avLst/>
          </a:prstGeom>
          <a:ln w="28575" cmpd="sng">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435600" y="6026150"/>
            <a:ext cx="1201420" cy="528955"/>
          </a:xfrm>
          <a:prstGeom prst="rect">
            <a:avLst/>
          </a:prstGeom>
          <a:noFill/>
          <a:ln w="28575"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rPr>
              <a:t>结束</a:t>
            </a:r>
          </a:p>
        </p:txBody>
      </p:sp>
      <p:sp>
        <p:nvSpPr>
          <p:cNvPr id="18" name="矩形 17"/>
          <p:cNvSpPr/>
          <p:nvPr/>
        </p:nvSpPr>
        <p:spPr>
          <a:xfrm>
            <a:off x="6200775" y="2184400"/>
            <a:ext cx="358140" cy="368300"/>
          </a:xfrm>
          <a:prstGeom prst="rect">
            <a:avLst/>
          </a:prstGeom>
          <a:ln w="28575" cmpd="sng">
            <a:noFill/>
            <a:prstDash val="solid"/>
          </a:ln>
        </p:spPr>
        <p:txBody>
          <a:bodyPr wrap="square">
            <a:spAutoFit/>
          </a:bodyPr>
          <a:lstStyle/>
          <a:p>
            <a:r>
              <a:rPr lang="zh-CN" altLang="en-US" dirty="0">
                <a:solidFill>
                  <a:schemeClr val="bg1"/>
                </a:solidFill>
              </a:rPr>
              <a:t>是</a:t>
            </a:r>
          </a:p>
        </p:txBody>
      </p:sp>
      <p:cxnSp>
        <p:nvCxnSpPr>
          <p:cNvPr id="19" name="肘形连接符 18"/>
          <p:cNvCxnSpPr>
            <a:stCxn id="9" idx="3"/>
            <a:endCxn id="17" idx="3"/>
          </p:cNvCxnSpPr>
          <p:nvPr/>
        </p:nvCxnSpPr>
        <p:spPr>
          <a:xfrm flipH="1">
            <a:off x="6637020" y="1915160"/>
            <a:ext cx="643255" cy="4375785"/>
          </a:xfrm>
          <a:prstGeom prst="bentConnector3">
            <a:avLst>
              <a:gd name="adj1" fmla="val -178874"/>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8469630" y="1915160"/>
            <a:ext cx="358140" cy="368300"/>
          </a:xfrm>
          <a:prstGeom prst="rect">
            <a:avLst/>
          </a:prstGeom>
          <a:ln w="28575" cmpd="sng">
            <a:noFill/>
            <a:prstDash val="solid"/>
          </a:ln>
        </p:spPr>
        <p:txBody>
          <a:bodyPr wrap="square">
            <a:spAutoFit/>
          </a:bodyPr>
          <a:lstStyle/>
          <a:p>
            <a:r>
              <a:rPr lang="zh-CN" altLang="en-US" dirty="0">
                <a:solidFill>
                  <a:schemeClr val="bg1"/>
                </a:solidFill>
              </a:rPr>
              <a:t>否</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学习目标</a:t>
              </a: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文本框 6"/>
          <p:cNvSpPr txBox="1"/>
          <p:nvPr/>
        </p:nvSpPr>
        <p:spPr>
          <a:xfrm>
            <a:off x="4950460" y="1721485"/>
            <a:ext cx="2290445" cy="3415030"/>
          </a:xfrm>
          <a:prstGeom prst="rect">
            <a:avLst/>
          </a:prstGeom>
          <a:noFill/>
        </p:spPr>
        <p:txBody>
          <a:bodyPr wrap="square" rtlCol="0">
            <a:spAutoFit/>
          </a:bodyPr>
          <a:lstStyle/>
          <a:p>
            <a:pPr algn="dist">
              <a:lnSpc>
                <a:spcPct val="200000"/>
              </a:lnSpc>
            </a:pPr>
            <a:r>
              <a:rPr lang="zh-CN" altLang="en-US" sz="3600" b="1" dirty="0">
                <a:solidFill>
                  <a:srgbClr val="002060"/>
                </a:solidFill>
              </a:rPr>
              <a:t>循环嵌套</a:t>
            </a:r>
            <a:endParaRPr lang="en-US" altLang="zh-CN" sz="3600" b="1" dirty="0">
              <a:solidFill>
                <a:srgbClr val="002060"/>
              </a:solidFill>
            </a:endParaRPr>
          </a:p>
          <a:p>
            <a:pPr algn="dist">
              <a:lnSpc>
                <a:spcPct val="200000"/>
              </a:lnSpc>
            </a:pPr>
            <a:r>
              <a:rPr lang="zh-CN" altLang="en-US" sz="3600" b="1" dirty="0">
                <a:solidFill>
                  <a:srgbClr val="002060"/>
                </a:solidFill>
              </a:rPr>
              <a:t>数字组合</a:t>
            </a:r>
          </a:p>
          <a:p>
            <a:pPr algn="dist">
              <a:lnSpc>
                <a:spcPct val="200000"/>
              </a:lnSpc>
            </a:pPr>
            <a:r>
              <a:rPr lang="zh-CN" altLang="en-US" sz="3600" b="1" dirty="0">
                <a:solidFill>
                  <a:srgbClr val="002060"/>
                </a:solidFill>
              </a:rPr>
              <a:t>枚举法</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参考代码</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p:cNvSpPr txBox="1"/>
          <p:nvPr/>
        </p:nvSpPr>
        <p:spPr>
          <a:xfrm>
            <a:off x="1844354" y="747252"/>
            <a:ext cx="6750528" cy="5355312"/>
          </a:xfrm>
          <a:prstGeom prst="rect">
            <a:avLst/>
          </a:prstGeom>
          <a:solidFill>
            <a:schemeClr val="accent6">
              <a:lumMod val="40000"/>
              <a:lumOff val="60000"/>
            </a:schemeClr>
          </a:solidFill>
        </p:spPr>
        <p:txBody>
          <a:bodyPr wrap="square">
            <a:spAutoFit/>
          </a:bodyPr>
          <a:lstStyle/>
          <a:p>
            <a:r>
              <a:rPr lang="en-US" altLang="zh-CN" b="0" dirty="0">
                <a:solidFill>
                  <a:srgbClr val="808080"/>
                </a:solidFill>
                <a:effectLst/>
                <a:latin typeface="JetBrains Mono" panose="02000009000000000000" pitchFamily="49" charset="0"/>
              </a:rPr>
              <a:t>#include</a:t>
            </a:r>
            <a:r>
              <a:rPr lang="en-US" altLang="zh-CN" b="0" dirty="0">
                <a:solidFill>
                  <a:srgbClr val="0000FF"/>
                </a:solidFill>
                <a:effectLst/>
                <a:latin typeface="JetBrains Mono" panose="02000009000000000000" pitchFamily="49" charset="0"/>
              </a:rPr>
              <a:t> </a:t>
            </a:r>
            <a:r>
              <a:rPr lang="en-US" altLang="zh-CN" b="0" dirty="0">
                <a:solidFill>
                  <a:srgbClr val="A31515"/>
                </a:solidFill>
                <a:effectLst/>
                <a:latin typeface="JetBrains Mono" panose="02000009000000000000" pitchFamily="49" charset="0"/>
              </a:rPr>
              <a:t>&lt;bits/</a:t>
            </a:r>
            <a:r>
              <a:rPr lang="en-US" altLang="zh-CN" b="0" dirty="0" err="1">
                <a:solidFill>
                  <a:srgbClr val="A31515"/>
                </a:solidFill>
                <a:effectLst/>
                <a:latin typeface="JetBrains Mono" panose="02000009000000000000" pitchFamily="49" charset="0"/>
              </a:rPr>
              <a:t>stdc</a:t>
            </a:r>
            <a:r>
              <a:rPr lang="en-US" altLang="zh-CN" b="0" dirty="0">
                <a:solidFill>
                  <a:srgbClr val="A31515"/>
                </a:solidFill>
                <a:effectLst/>
                <a:latin typeface="JetBrains Mono" panose="02000009000000000000" pitchFamily="49" charset="0"/>
              </a:rPr>
              <a:t>++.h&gt;</a:t>
            </a:r>
            <a:endParaRPr lang="en-US" altLang="zh-CN" b="0" dirty="0">
              <a:solidFill>
                <a:srgbClr val="000000"/>
              </a:solidFill>
              <a:effectLst/>
              <a:latin typeface="JetBrains Mono" panose="02000009000000000000" pitchFamily="49" charset="0"/>
            </a:endParaRPr>
          </a:p>
          <a:p>
            <a:r>
              <a:rPr lang="en-US" altLang="zh-CN" b="0" dirty="0">
                <a:solidFill>
                  <a:srgbClr val="0000FF"/>
                </a:solidFill>
                <a:effectLst/>
                <a:latin typeface="JetBrains Mono" panose="02000009000000000000" pitchFamily="49" charset="0"/>
              </a:rPr>
              <a:t>using</a:t>
            </a:r>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namespace</a:t>
            </a:r>
            <a:r>
              <a:rPr lang="en-US" altLang="zh-CN" b="0" dirty="0">
                <a:solidFill>
                  <a:srgbClr val="000000"/>
                </a:solidFill>
                <a:effectLst/>
                <a:latin typeface="JetBrains Mono" panose="02000009000000000000" pitchFamily="49" charset="0"/>
              </a:rPr>
              <a:t> std;</a:t>
            </a:r>
          </a:p>
          <a:p>
            <a:r>
              <a:rPr lang="en-US" altLang="zh-CN" b="0" dirty="0">
                <a:solidFill>
                  <a:srgbClr val="0000FF"/>
                </a:solidFill>
                <a:effectLst/>
                <a:latin typeface="JetBrains Mono" panose="02000009000000000000" pitchFamily="49" charset="0"/>
              </a:rPr>
              <a:t>int</a:t>
            </a:r>
            <a:r>
              <a:rPr lang="en-US" altLang="zh-CN" b="0" dirty="0">
                <a:solidFill>
                  <a:srgbClr val="000000"/>
                </a:solidFill>
                <a:effectLst/>
                <a:latin typeface="JetBrains Mono" panose="02000009000000000000" pitchFamily="49" charset="0"/>
              </a:rPr>
              <a:t> main()</a:t>
            </a:r>
          </a:p>
          <a:p>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for</a:t>
            </a:r>
            <a:r>
              <a:rPr lang="en-US" altLang="zh-CN" b="0" dirty="0">
                <a:solidFill>
                  <a:srgbClr val="000000"/>
                </a:solidFill>
                <a:effectLst/>
                <a:latin typeface="JetBrains Mono" panose="02000009000000000000" pitchFamily="49" charset="0"/>
              </a:rPr>
              <a:t>(</a:t>
            </a:r>
            <a:r>
              <a:rPr lang="en-US" altLang="zh-CN" b="0" dirty="0">
                <a:solidFill>
                  <a:srgbClr val="0000FF"/>
                </a:solidFill>
                <a:effectLst/>
                <a:latin typeface="JetBrains Mono" panose="02000009000000000000" pitchFamily="49" charset="0"/>
              </a:rPr>
              <a:t>int</a:t>
            </a:r>
            <a:r>
              <a:rPr lang="en-US" altLang="zh-CN" b="0" dirty="0">
                <a:solidFill>
                  <a:srgbClr val="000000"/>
                </a:solidFill>
                <a:effectLst/>
                <a:latin typeface="JetBrains Mono" panose="02000009000000000000" pitchFamily="49" charset="0"/>
              </a:rPr>
              <a:t> x=100;x&lt;=999;x++)</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int</a:t>
            </a:r>
            <a:r>
              <a:rPr lang="en-US" altLang="zh-CN" b="0" dirty="0">
                <a:solidFill>
                  <a:srgbClr val="000000"/>
                </a:solidFill>
                <a:effectLst/>
                <a:latin typeface="JetBrains Mono" panose="02000009000000000000" pitchFamily="49" charset="0"/>
              </a:rPr>
              <a:t> a=x/100;</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int</a:t>
            </a:r>
            <a:r>
              <a:rPr lang="en-US" altLang="zh-CN" b="0" dirty="0">
                <a:solidFill>
                  <a:srgbClr val="000000"/>
                </a:solidFill>
                <a:effectLst/>
                <a:latin typeface="JetBrains Mono" panose="02000009000000000000" pitchFamily="49" charset="0"/>
              </a:rPr>
              <a:t> b=x/10%10;</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int</a:t>
            </a:r>
            <a:r>
              <a:rPr lang="en-US" altLang="zh-CN" b="0" dirty="0">
                <a:solidFill>
                  <a:srgbClr val="000000"/>
                </a:solidFill>
                <a:effectLst/>
                <a:latin typeface="JetBrains Mono" panose="02000009000000000000" pitchFamily="49" charset="0"/>
              </a:rPr>
              <a:t> c=x%10;</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if</a:t>
            </a:r>
            <a:r>
              <a:rPr lang="en-US" altLang="zh-CN" b="0" dirty="0">
                <a:solidFill>
                  <a:srgbClr val="000000"/>
                </a:solidFill>
                <a:effectLst/>
                <a:latin typeface="JetBrains Mono" panose="02000009000000000000" pitchFamily="49" charset="0"/>
              </a:rPr>
              <a:t>(a*a*</a:t>
            </a:r>
            <a:r>
              <a:rPr lang="en-US" altLang="zh-CN" b="0" dirty="0" err="1">
                <a:solidFill>
                  <a:srgbClr val="000000"/>
                </a:solidFill>
                <a:effectLst/>
                <a:latin typeface="JetBrains Mono" panose="02000009000000000000" pitchFamily="49" charset="0"/>
              </a:rPr>
              <a:t>a+b</a:t>
            </a:r>
            <a:r>
              <a:rPr lang="en-US" altLang="zh-CN" b="0" dirty="0">
                <a:solidFill>
                  <a:srgbClr val="000000"/>
                </a:solidFill>
                <a:effectLst/>
                <a:latin typeface="JetBrains Mono" panose="02000009000000000000" pitchFamily="49" charset="0"/>
              </a:rPr>
              <a:t>*b*</a:t>
            </a:r>
            <a:r>
              <a:rPr lang="en-US" altLang="zh-CN" b="0" dirty="0" err="1">
                <a:solidFill>
                  <a:srgbClr val="000000"/>
                </a:solidFill>
                <a:effectLst/>
                <a:latin typeface="JetBrains Mono" panose="02000009000000000000" pitchFamily="49" charset="0"/>
              </a:rPr>
              <a:t>b+c</a:t>
            </a:r>
            <a:r>
              <a:rPr lang="en-US" altLang="zh-CN" b="0" dirty="0">
                <a:solidFill>
                  <a:srgbClr val="000000"/>
                </a:solidFill>
                <a:effectLst/>
                <a:latin typeface="JetBrains Mono" panose="02000009000000000000" pitchFamily="49" charset="0"/>
              </a:rPr>
              <a:t>*c*c==x)</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cout</a:t>
            </a:r>
            <a:r>
              <a:rPr lang="en-US" altLang="zh-CN" b="0" dirty="0">
                <a:solidFill>
                  <a:srgbClr val="000000"/>
                </a:solidFill>
                <a:effectLst/>
                <a:latin typeface="JetBrains Mono" panose="02000009000000000000" pitchFamily="49" charset="0"/>
              </a:rPr>
              <a:t>&lt;&lt;x&lt;&lt;</a:t>
            </a:r>
            <a:r>
              <a:rPr lang="en-US" altLang="zh-CN" b="0" dirty="0" err="1">
                <a:solidFill>
                  <a:srgbClr val="000000"/>
                </a:solidFill>
                <a:effectLst/>
                <a:latin typeface="JetBrains Mono" panose="02000009000000000000" pitchFamily="49" charset="0"/>
              </a:rPr>
              <a:t>endl</a:t>
            </a:r>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return</a:t>
            </a:r>
            <a:r>
              <a:rPr lang="en-US" altLang="zh-CN" b="0" dirty="0">
                <a:solidFill>
                  <a:srgbClr val="000000"/>
                </a:solidFill>
                <a:effectLst/>
                <a:latin typeface="JetBrains Mono" panose="02000009000000000000" pitchFamily="49" charset="0"/>
              </a:rPr>
              <a:t> 0;</a:t>
            </a:r>
          </a:p>
          <a:p>
            <a:r>
              <a:rPr lang="en-US" altLang="zh-CN" b="0" dirty="0">
                <a:solidFill>
                  <a:srgbClr val="000000"/>
                </a:solidFill>
                <a:effectLst/>
                <a:latin typeface="JetBrains Mono" panose="02000009000000000000" pitchFamily="49" charset="0"/>
              </a:rPr>
              <a:t>}</a:t>
            </a:r>
          </a:p>
          <a:p>
            <a:br>
              <a:rPr lang="en-US" altLang="zh-CN" b="0" dirty="0">
                <a:solidFill>
                  <a:srgbClr val="000000"/>
                </a:solidFill>
                <a:effectLst/>
                <a:latin typeface="JetBrains Mono" panose="02000009000000000000" pitchFamily="49" charset="0"/>
              </a:rPr>
            </a:br>
            <a:endParaRPr lang="en-US" altLang="zh-CN" b="0" dirty="0">
              <a:solidFill>
                <a:srgbClr val="000000"/>
              </a:solidFill>
              <a:effectLst/>
              <a:latin typeface="JetBrains Mono" panose="02000009000000000000" pitchFamily="49" charset="0"/>
            </a:endParaRPr>
          </a:p>
          <a:p>
            <a:endParaRPr lang="en-US" altLang="zh-CN" b="0" dirty="0">
              <a:solidFill>
                <a:srgbClr val="000000"/>
              </a:solidFill>
              <a:effectLst/>
              <a:latin typeface="JetBrains Mono" panose="02000009000000000000"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蒸汽创客</a:t>
              </a:r>
              <a:r>
                <a:rPr lang="en-US" altLang="zh-CN" sz="3200" b="1"/>
                <a:t>·Steamleader</a:t>
              </a:r>
              <a:endParaRPr lang="zh-CN" altLang="en-US"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p:cNvSpPr txBox="1"/>
          <p:nvPr/>
        </p:nvSpPr>
        <p:spPr>
          <a:xfrm>
            <a:off x="3156153" y="2330245"/>
            <a:ext cx="5879692" cy="1323439"/>
          </a:xfrm>
          <a:prstGeom prst="rect">
            <a:avLst/>
          </a:prstGeom>
          <a:noFill/>
        </p:spPr>
        <p:txBody>
          <a:bodyPr wrap="square" rtlCol="0">
            <a:spAutoFit/>
          </a:bodyPr>
          <a:lstStyle/>
          <a:p>
            <a:pPr algn="ctr"/>
            <a:r>
              <a:rPr lang="zh-CN" altLang="en-US" sz="8000" b="1">
                <a:solidFill>
                  <a:schemeClr val="bg1"/>
                </a:solidFill>
              </a:rPr>
              <a:t>知识要点</a:t>
            </a:r>
            <a:endParaRPr lang="en-US" altLang="zh-CN" sz="8000" b="1">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输出所有两位数</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b="1">
                <a:solidFill>
                  <a:srgbClr val="000066"/>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b="1">
                <a:solidFill>
                  <a:srgbClr val="000066"/>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b="1">
                <a:solidFill>
                  <a:srgbClr val="000066"/>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b="1">
                <a:solidFill>
                  <a:srgbClr val="000066"/>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b="1">
                <a:solidFill>
                  <a:srgbClr val="000066"/>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b="1">
                <a:solidFill>
                  <a:srgbClr val="000066"/>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2" name="矩形 1"/>
          <p:cNvSpPr/>
          <p:nvPr/>
        </p:nvSpPr>
        <p:spPr>
          <a:xfrm>
            <a:off x="864235" y="1011555"/>
            <a:ext cx="10463530" cy="4030980"/>
          </a:xfrm>
          <a:prstGeom prst="rect">
            <a:avLst/>
          </a:prstGeom>
        </p:spPr>
        <p:txBody>
          <a:bodyPr wrap="square">
            <a:spAutoFit/>
          </a:bodyPr>
          <a:lstStyle/>
          <a:p>
            <a:r>
              <a:rPr lang="en-US" altLang="zh-CN" sz="3200" dirty="0">
                <a:solidFill>
                  <a:srgbClr val="002060"/>
                </a:solidFill>
              </a:rPr>
              <a:t>10 11 12 13 14 15 16 17 18 19 20 21 22 23 24 25 26 27 28 29 30 31 32 33 34 35 36 37 38 39 40 41 42 43 44 45 46 47 48 49 50 51 52 53 54 55 56 57 58 59 60 61 62 63 64 65 66 67 68 69 70 71 72 73 74 75 76 77 78 79 80 81 82 83 84 85 86 87 88 89 90 91 92 93 94 95 96 97 98 99</a:t>
            </a:r>
          </a:p>
          <a:p>
            <a:endParaRPr lang="zh-CN" altLang="en-US" sz="3200" dirty="0">
              <a:solidFill>
                <a:srgbClr val="002060"/>
              </a:solidFill>
            </a:endParaRPr>
          </a:p>
          <a:p>
            <a:r>
              <a:rPr lang="zh-CN" altLang="en-US" sz="3200" dirty="0">
                <a:solidFill>
                  <a:srgbClr val="002060"/>
                </a:solidFill>
              </a:rPr>
              <a:t>如何输出所有两位数？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输出所有两位数</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b="1">
                <a:solidFill>
                  <a:srgbClr val="000066"/>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b="1">
                <a:solidFill>
                  <a:srgbClr val="000066"/>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b="1">
                <a:solidFill>
                  <a:srgbClr val="000066"/>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b="1">
                <a:solidFill>
                  <a:srgbClr val="000066"/>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b="1">
                <a:solidFill>
                  <a:srgbClr val="000066"/>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b="1">
                <a:solidFill>
                  <a:srgbClr val="000066"/>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2" name="矩形 1"/>
          <p:cNvSpPr/>
          <p:nvPr/>
        </p:nvSpPr>
        <p:spPr>
          <a:xfrm>
            <a:off x="864235" y="1011555"/>
            <a:ext cx="10463530" cy="1076325"/>
          </a:xfrm>
          <a:prstGeom prst="rect">
            <a:avLst/>
          </a:prstGeom>
        </p:spPr>
        <p:txBody>
          <a:bodyPr wrap="square">
            <a:spAutoFit/>
          </a:bodyPr>
          <a:lstStyle/>
          <a:p>
            <a:r>
              <a:rPr lang="zh-CN" altLang="en-US" sz="3200" dirty="0">
                <a:solidFill>
                  <a:srgbClr val="002060"/>
                </a:solidFill>
              </a:rPr>
              <a:t>方法一：</a:t>
            </a:r>
          </a:p>
          <a:p>
            <a:r>
              <a:rPr lang="en-US" altLang="zh-CN" sz="3200" dirty="0">
                <a:solidFill>
                  <a:srgbClr val="002060"/>
                </a:solidFill>
              </a:rPr>
              <a:t>		</a:t>
            </a:r>
            <a:r>
              <a:rPr lang="zh-CN" altLang="en-US" sz="3200" dirty="0">
                <a:solidFill>
                  <a:srgbClr val="002060"/>
                </a:solidFill>
              </a:rPr>
              <a:t>确定所有两位数的范围，将范围内的所有数字输出。</a:t>
            </a:r>
          </a:p>
        </p:txBody>
      </p:sp>
      <p:sp>
        <p:nvSpPr>
          <p:cNvPr id="6" name="矩形 5"/>
          <p:cNvSpPr/>
          <p:nvPr/>
        </p:nvSpPr>
        <p:spPr>
          <a:xfrm>
            <a:off x="875030" y="3319145"/>
            <a:ext cx="10463530" cy="1568450"/>
          </a:xfrm>
          <a:prstGeom prst="rect">
            <a:avLst/>
          </a:prstGeom>
        </p:spPr>
        <p:txBody>
          <a:bodyPr wrap="square">
            <a:spAutoFit/>
          </a:bodyPr>
          <a:lstStyle/>
          <a:p>
            <a:r>
              <a:rPr lang="zh-CN" altLang="en-US" sz="3200" dirty="0">
                <a:solidFill>
                  <a:srgbClr val="002060"/>
                </a:solidFill>
              </a:rPr>
              <a:t>方法二：</a:t>
            </a:r>
          </a:p>
          <a:p>
            <a:r>
              <a:rPr lang="en-US" altLang="zh-CN" sz="3200" dirty="0">
                <a:solidFill>
                  <a:srgbClr val="002060"/>
                </a:solidFill>
              </a:rPr>
              <a:t>		</a:t>
            </a:r>
            <a:r>
              <a:rPr lang="zh-CN" altLang="en-US" sz="3200" dirty="0">
                <a:solidFill>
                  <a:srgbClr val="002060"/>
                </a:solidFill>
              </a:rPr>
              <a:t>两位数由两个数字组成，确定每个数字的范围，逐个将每个数字输出。</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输出所有三位数</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b="1">
                <a:solidFill>
                  <a:srgbClr val="000066"/>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b="1">
                <a:solidFill>
                  <a:srgbClr val="000066"/>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b="1">
                <a:solidFill>
                  <a:srgbClr val="000066"/>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b="1">
                <a:solidFill>
                  <a:srgbClr val="000066"/>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b="1">
                <a:solidFill>
                  <a:srgbClr val="000066"/>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b="1">
                <a:solidFill>
                  <a:srgbClr val="000066"/>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6" name="矩形 5"/>
          <p:cNvSpPr/>
          <p:nvPr/>
        </p:nvSpPr>
        <p:spPr>
          <a:xfrm>
            <a:off x="875665" y="1052830"/>
            <a:ext cx="10441305" cy="4030980"/>
          </a:xfrm>
          <a:prstGeom prst="rect">
            <a:avLst/>
          </a:prstGeom>
        </p:spPr>
        <p:txBody>
          <a:bodyPr wrap="square">
            <a:spAutoFit/>
          </a:bodyPr>
          <a:lstStyle/>
          <a:p>
            <a:r>
              <a:rPr lang="en-US" altLang="zh-CN" sz="3200" dirty="0">
                <a:solidFill>
                  <a:srgbClr val="002060"/>
                </a:solidFill>
              </a:rPr>
              <a:t>100 101 102 103 104 105 106 107 108 109 110 111 112 113 114 115 116 117 118 119 120 121 122 123 124 125 126 127 </a:t>
            </a:r>
          </a:p>
          <a:p>
            <a:r>
              <a:rPr lang="en-US" altLang="zh-CN" sz="3200" dirty="0">
                <a:solidFill>
                  <a:srgbClr val="002060"/>
                </a:solidFill>
              </a:rPr>
              <a:t>................</a:t>
            </a:r>
          </a:p>
          <a:p>
            <a:r>
              <a:rPr lang="en-US" altLang="zh-CN" sz="3200" dirty="0">
                <a:solidFill>
                  <a:srgbClr val="002060"/>
                </a:solidFill>
              </a:rPr>
              <a:t>982 983 984 985 986 987 988 989 990 991 992 993 994 995 996 997 998 999</a:t>
            </a:r>
          </a:p>
          <a:p>
            <a:endParaRPr lang="zh-CN" altLang="en-US" sz="3200" dirty="0">
              <a:solidFill>
                <a:srgbClr val="002060"/>
              </a:solidFill>
            </a:endParaRPr>
          </a:p>
          <a:p>
            <a:r>
              <a:rPr lang="zh-CN" altLang="en-US" sz="3200" dirty="0">
                <a:solidFill>
                  <a:srgbClr val="002060"/>
                </a:solidFill>
              </a:rPr>
              <a:t>那么如何输出所有三位数？</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程序阅读</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b="1">
                <a:solidFill>
                  <a:srgbClr val="000066"/>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b="1">
                <a:solidFill>
                  <a:srgbClr val="000066"/>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b="1">
                <a:solidFill>
                  <a:srgbClr val="000066"/>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b="1">
                <a:solidFill>
                  <a:srgbClr val="000066"/>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b="1">
                <a:solidFill>
                  <a:srgbClr val="000066"/>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b="1">
                <a:solidFill>
                  <a:srgbClr val="000066"/>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2" name="矩形 1"/>
          <p:cNvSpPr/>
          <p:nvPr/>
        </p:nvSpPr>
        <p:spPr>
          <a:xfrm>
            <a:off x="1677477" y="1134899"/>
            <a:ext cx="4022255" cy="461665"/>
          </a:xfrm>
          <a:prstGeom prst="rect">
            <a:avLst/>
          </a:prstGeom>
        </p:spPr>
        <p:txBody>
          <a:bodyPr wrap="none">
            <a:spAutoFit/>
          </a:bodyPr>
          <a:lstStyle/>
          <a:p>
            <a:r>
              <a:rPr lang="zh-CN" altLang="en-US" sz="2400" dirty="0">
                <a:solidFill>
                  <a:srgbClr val="002060"/>
                </a:solidFill>
              </a:rPr>
              <a:t>两位数：</a:t>
            </a:r>
            <a:r>
              <a:rPr lang="en-US" altLang="zh-CN" sz="2400" dirty="0" err="1">
                <a:solidFill>
                  <a:srgbClr val="002060"/>
                </a:solidFill>
              </a:rPr>
              <a:t>ij</a:t>
            </a:r>
            <a:r>
              <a:rPr lang="zh-CN" altLang="en-US" sz="2400" dirty="0">
                <a:solidFill>
                  <a:srgbClr val="002060"/>
                </a:solidFill>
              </a:rPr>
              <a:t>有两个变化的量。</a:t>
            </a:r>
          </a:p>
        </p:txBody>
      </p:sp>
      <p:sp>
        <p:nvSpPr>
          <p:cNvPr id="6" name="矩形 5"/>
          <p:cNvSpPr/>
          <p:nvPr/>
        </p:nvSpPr>
        <p:spPr>
          <a:xfrm>
            <a:off x="6196588" y="1134492"/>
            <a:ext cx="4161717" cy="461665"/>
          </a:xfrm>
          <a:prstGeom prst="rect">
            <a:avLst/>
          </a:prstGeom>
        </p:spPr>
        <p:txBody>
          <a:bodyPr wrap="none">
            <a:spAutoFit/>
          </a:bodyPr>
          <a:lstStyle/>
          <a:p>
            <a:r>
              <a:rPr lang="zh-CN" altLang="en-US" sz="2400" dirty="0">
                <a:solidFill>
                  <a:srgbClr val="002060"/>
                </a:solidFill>
              </a:rPr>
              <a:t>三位数：</a:t>
            </a:r>
            <a:r>
              <a:rPr lang="en-US" altLang="zh-CN" sz="2400" dirty="0" err="1">
                <a:solidFill>
                  <a:srgbClr val="002060"/>
                </a:solidFill>
              </a:rPr>
              <a:t>ijk</a:t>
            </a:r>
            <a:r>
              <a:rPr lang="zh-CN" altLang="en-US" sz="2400" dirty="0">
                <a:solidFill>
                  <a:srgbClr val="002060"/>
                </a:solidFill>
              </a:rPr>
              <a:t>有三个变化的量。</a:t>
            </a:r>
          </a:p>
        </p:txBody>
      </p:sp>
      <p:sp>
        <p:nvSpPr>
          <p:cNvPr id="33" name="文本框 32"/>
          <p:cNvSpPr txBox="1"/>
          <p:nvPr/>
        </p:nvSpPr>
        <p:spPr>
          <a:xfrm>
            <a:off x="1497370" y="1730793"/>
            <a:ext cx="4382730" cy="4523105"/>
          </a:xfrm>
          <a:prstGeom prst="rect">
            <a:avLst/>
          </a:prstGeom>
          <a:solidFill>
            <a:schemeClr val="accent6">
              <a:lumMod val="40000"/>
              <a:lumOff val="60000"/>
            </a:schemeClr>
          </a:solidFill>
        </p:spPr>
        <p:txBody>
          <a:bodyPr wrap="square">
            <a:spAutoFit/>
          </a:bodyPr>
          <a:lstStyle/>
          <a:p>
            <a:r>
              <a:rPr lang="en-US" altLang="zh-CN" b="0" dirty="0">
                <a:solidFill>
                  <a:srgbClr val="808080"/>
                </a:solidFill>
                <a:effectLst/>
                <a:latin typeface="JetBrains Mono" panose="02000009000000000000" pitchFamily="49" charset="0"/>
              </a:rPr>
              <a:t>#include</a:t>
            </a:r>
            <a:r>
              <a:rPr lang="en-US" altLang="zh-CN" b="0" dirty="0">
                <a:solidFill>
                  <a:srgbClr val="0000FF"/>
                </a:solidFill>
                <a:effectLst/>
                <a:latin typeface="JetBrains Mono" panose="02000009000000000000" pitchFamily="49" charset="0"/>
              </a:rPr>
              <a:t> </a:t>
            </a:r>
            <a:r>
              <a:rPr lang="en-US" altLang="zh-CN" b="0" dirty="0">
                <a:solidFill>
                  <a:srgbClr val="A31515"/>
                </a:solidFill>
                <a:effectLst/>
                <a:latin typeface="JetBrains Mono" panose="02000009000000000000" pitchFamily="49" charset="0"/>
              </a:rPr>
              <a:t>&lt;bits/</a:t>
            </a:r>
            <a:r>
              <a:rPr lang="en-US" altLang="zh-CN" b="0" dirty="0" err="1">
                <a:solidFill>
                  <a:srgbClr val="A31515"/>
                </a:solidFill>
                <a:effectLst/>
                <a:latin typeface="JetBrains Mono" panose="02000009000000000000" pitchFamily="49" charset="0"/>
              </a:rPr>
              <a:t>stdc</a:t>
            </a:r>
            <a:r>
              <a:rPr lang="en-US" altLang="zh-CN" b="0" dirty="0">
                <a:solidFill>
                  <a:srgbClr val="A31515"/>
                </a:solidFill>
                <a:effectLst/>
                <a:latin typeface="JetBrains Mono" panose="02000009000000000000" pitchFamily="49" charset="0"/>
              </a:rPr>
              <a:t>++.h&gt;</a:t>
            </a:r>
            <a:endParaRPr lang="en-US" altLang="zh-CN" b="0" dirty="0">
              <a:solidFill>
                <a:srgbClr val="000000"/>
              </a:solidFill>
              <a:effectLst/>
              <a:latin typeface="JetBrains Mono" panose="02000009000000000000" pitchFamily="49" charset="0"/>
            </a:endParaRPr>
          </a:p>
          <a:p>
            <a:r>
              <a:rPr lang="en-US" altLang="zh-CN" b="0" dirty="0">
                <a:solidFill>
                  <a:srgbClr val="0000FF"/>
                </a:solidFill>
                <a:effectLst/>
                <a:latin typeface="JetBrains Mono" panose="02000009000000000000" pitchFamily="49" charset="0"/>
              </a:rPr>
              <a:t>using</a:t>
            </a:r>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namespace</a:t>
            </a:r>
            <a:r>
              <a:rPr lang="en-US" altLang="zh-CN" b="0" dirty="0">
                <a:solidFill>
                  <a:srgbClr val="000000"/>
                </a:solidFill>
                <a:effectLst/>
                <a:latin typeface="JetBrains Mono" panose="02000009000000000000" pitchFamily="49" charset="0"/>
              </a:rPr>
              <a:t> std;</a:t>
            </a:r>
          </a:p>
          <a:p>
            <a:r>
              <a:rPr lang="en-US" altLang="zh-CN" b="0" dirty="0">
                <a:solidFill>
                  <a:srgbClr val="0000FF"/>
                </a:solidFill>
                <a:effectLst/>
                <a:latin typeface="JetBrains Mono" panose="02000009000000000000" pitchFamily="49" charset="0"/>
              </a:rPr>
              <a:t>int</a:t>
            </a:r>
            <a:r>
              <a:rPr lang="en-US" altLang="zh-CN" b="0" dirty="0">
                <a:solidFill>
                  <a:srgbClr val="000000"/>
                </a:solidFill>
                <a:effectLst/>
                <a:latin typeface="JetBrains Mono" panose="02000009000000000000" pitchFamily="49" charset="0"/>
              </a:rPr>
              <a:t> main()</a:t>
            </a:r>
          </a:p>
          <a:p>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for(int i=1;i&lt;=9;i++)</a:t>
            </a:r>
            <a:br>
              <a:rPr lang="en-US" altLang="zh-CN" b="0" dirty="0">
                <a:solidFill>
                  <a:srgbClr val="000000"/>
                </a:solidFill>
                <a:effectLst/>
                <a:latin typeface="JetBrains Mono" panose="02000009000000000000" pitchFamily="49" charset="0"/>
              </a:rPr>
            </a:br>
            <a:r>
              <a:rPr lang="en-US" altLang="zh-CN" b="0" dirty="0">
                <a:solidFill>
                  <a:srgbClr val="000000"/>
                </a:solidFill>
                <a:effectLst/>
                <a:latin typeface="JetBrains Mono" panose="02000009000000000000" pitchFamily="49" charset="0"/>
              </a:rPr>
              <a:t>	{</a:t>
            </a:r>
            <a:br>
              <a:rPr lang="en-US" altLang="zh-CN" b="0" dirty="0">
                <a:solidFill>
                  <a:srgbClr val="000000"/>
                </a:solidFill>
                <a:effectLst/>
                <a:latin typeface="JetBrains Mono" panose="02000009000000000000" pitchFamily="49" charset="0"/>
              </a:rPr>
            </a:br>
            <a:r>
              <a:rPr lang="en-US" altLang="zh-CN" b="0" dirty="0">
                <a:solidFill>
                  <a:srgbClr val="000000"/>
                </a:solidFill>
                <a:effectLst/>
                <a:latin typeface="JetBrains Mono" panose="02000009000000000000" pitchFamily="49" charset="0"/>
              </a:rPr>
              <a:t>      for(int j=0;j&lt;=9;j++)</a:t>
            </a:r>
            <a:br>
              <a:rPr lang="en-US" altLang="zh-CN" b="0" dirty="0">
                <a:solidFill>
                  <a:srgbClr val="000000"/>
                </a:solidFill>
                <a:effectLst/>
                <a:latin typeface="JetBrains Mono" panose="02000009000000000000" pitchFamily="49" charset="0"/>
              </a:rPr>
            </a:br>
            <a:r>
              <a:rPr lang="en-US" altLang="zh-CN" b="0" dirty="0">
                <a:solidFill>
                  <a:srgbClr val="000000"/>
                </a:solidFill>
                <a:effectLst/>
                <a:latin typeface="JetBrains Mono" panose="02000009000000000000" pitchFamily="49" charset="0"/>
              </a:rPr>
              <a:t>      {</a:t>
            </a:r>
            <a:br>
              <a:rPr lang="en-US" altLang="zh-CN" b="0" dirty="0">
                <a:solidFill>
                  <a:srgbClr val="000000"/>
                </a:solidFill>
                <a:effectLst/>
                <a:latin typeface="JetBrains Mono" panose="02000009000000000000" pitchFamily="49" charset="0"/>
              </a:rPr>
            </a:br>
            <a:r>
              <a:rPr lang="en-US" altLang="zh-CN" b="0" dirty="0">
                <a:solidFill>
                  <a:srgbClr val="000000"/>
                </a:solidFill>
                <a:effectLst/>
                <a:latin typeface="JetBrains Mono" panose="02000009000000000000" pitchFamily="49" charset="0"/>
              </a:rPr>
              <a:t>             cout&lt;&lt;i&lt;&lt;j&lt;&lt;" "; </a:t>
            </a:r>
            <a:br>
              <a:rPr lang="en-US" altLang="zh-CN" b="0" dirty="0">
                <a:solidFill>
                  <a:srgbClr val="000000"/>
                </a:solidFill>
                <a:effectLst/>
                <a:latin typeface="JetBrains Mono" panose="02000009000000000000" pitchFamily="49" charset="0"/>
              </a:rPr>
            </a:br>
            <a:r>
              <a:rPr lang="en-US" altLang="zh-CN" b="0" dirty="0">
                <a:solidFill>
                  <a:srgbClr val="000000"/>
                </a:solidFill>
                <a:effectLst/>
                <a:latin typeface="JetBrains Mono" panose="02000009000000000000" pitchFamily="49" charset="0"/>
              </a:rPr>
              <a:t>      } </a:t>
            </a:r>
            <a:br>
              <a:rPr lang="en-US" altLang="zh-CN" b="0" dirty="0">
                <a:solidFill>
                  <a:srgbClr val="000000"/>
                </a:solidFill>
                <a:effectLst/>
                <a:latin typeface="JetBrains Mono" panose="02000009000000000000" pitchFamily="49" charset="0"/>
              </a:rPr>
            </a:br>
            <a:r>
              <a:rPr lang="en-US" altLang="zh-CN" b="0" dirty="0">
                <a:solidFill>
                  <a:srgbClr val="000000"/>
                </a:solidFill>
                <a:effectLst/>
                <a:latin typeface="JetBrains Mono" panose="02000009000000000000" pitchFamily="49" charset="0"/>
              </a:rPr>
              <a:t>	} </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return</a:t>
            </a:r>
            <a:r>
              <a:rPr lang="en-US" altLang="zh-CN" b="0" dirty="0">
                <a:solidFill>
                  <a:srgbClr val="000000"/>
                </a:solidFill>
                <a:effectLst/>
                <a:latin typeface="JetBrains Mono" panose="02000009000000000000" pitchFamily="49" charset="0"/>
              </a:rPr>
              <a:t> 0;</a:t>
            </a:r>
          </a:p>
          <a:p>
            <a:r>
              <a:rPr lang="en-US" altLang="zh-CN" b="0" dirty="0">
                <a:solidFill>
                  <a:srgbClr val="000000"/>
                </a:solidFill>
                <a:effectLst/>
                <a:latin typeface="JetBrains Mono" panose="02000009000000000000" pitchFamily="49" charset="0"/>
              </a:rPr>
              <a:t>}</a:t>
            </a:r>
          </a:p>
          <a:p>
            <a:br>
              <a:rPr lang="en-US" altLang="zh-CN" b="0" dirty="0">
                <a:solidFill>
                  <a:srgbClr val="000000"/>
                </a:solidFill>
                <a:effectLst/>
                <a:latin typeface="JetBrains Mono" panose="02000009000000000000" pitchFamily="49" charset="0"/>
              </a:rPr>
            </a:br>
            <a:endParaRPr lang="en-US" altLang="zh-CN" b="0" dirty="0">
              <a:solidFill>
                <a:srgbClr val="000000"/>
              </a:solidFill>
              <a:effectLst/>
              <a:latin typeface="JetBrains Mono" panose="02000009000000000000" pitchFamily="49" charset="0"/>
            </a:endParaRPr>
          </a:p>
          <a:p>
            <a:endParaRPr lang="en-US" altLang="zh-CN" b="0" dirty="0">
              <a:solidFill>
                <a:srgbClr val="000000"/>
              </a:solidFill>
              <a:effectLst/>
              <a:latin typeface="JetBrains Mono" panose="02000009000000000000" pitchFamily="49" charset="0"/>
            </a:endParaRPr>
          </a:p>
        </p:txBody>
      </p:sp>
      <p:sp>
        <p:nvSpPr>
          <p:cNvPr id="9" name="文本框 8"/>
          <p:cNvSpPr txBox="1"/>
          <p:nvPr/>
        </p:nvSpPr>
        <p:spPr>
          <a:xfrm>
            <a:off x="6196330" y="1731010"/>
            <a:ext cx="4900295" cy="4523105"/>
          </a:xfrm>
          <a:prstGeom prst="rect">
            <a:avLst/>
          </a:prstGeom>
          <a:solidFill>
            <a:schemeClr val="accent6">
              <a:lumMod val="40000"/>
              <a:lumOff val="60000"/>
            </a:schemeClr>
          </a:solidFill>
        </p:spPr>
        <p:txBody>
          <a:bodyPr wrap="square">
            <a:spAutoFit/>
          </a:bodyPr>
          <a:lstStyle/>
          <a:p>
            <a:r>
              <a:rPr lang="en-US" altLang="zh-CN" b="0" dirty="0">
                <a:solidFill>
                  <a:srgbClr val="808080"/>
                </a:solidFill>
                <a:effectLst/>
                <a:latin typeface="JetBrains Mono" panose="02000009000000000000" pitchFamily="49" charset="0"/>
              </a:rPr>
              <a:t>#include</a:t>
            </a:r>
            <a:r>
              <a:rPr lang="en-US" altLang="zh-CN" b="0" dirty="0">
                <a:solidFill>
                  <a:srgbClr val="0000FF"/>
                </a:solidFill>
                <a:effectLst/>
                <a:latin typeface="JetBrains Mono" panose="02000009000000000000" pitchFamily="49" charset="0"/>
              </a:rPr>
              <a:t> </a:t>
            </a:r>
            <a:r>
              <a:rPr lang="en-US" altLang="zh-CN" b="0" dirty="0">
                <a:solidFill>
                  <a:srgbClr val="A31515"/>
                </a:solidFill>
                <a:effectLst/>
                <a:latin typeface="JetBrains Mono" panose="02000009000000000000" pitchFamily="49" charset="0"/>
              </a:rPr>
              <a:t>&lt;bits/</a:t>
            </a:r>
            <a:r>
              <a:rPr lang="en-US" altLang="zh-CN" b="0" dirty="0" err="1">
                <a:solidFill>
                  <a:srgbClr val="A31515"/>
                </a:solidFill>
                <a:effectLst/>
                <a:latin typeface="JetBrains Mono" panose="02000009000000000000" pitchFamily="49" charset="0"/>
              </a:rPr>
              <a:t>stdc</a:t>
            </a:r>
            <a:r>
              <a:rPr lang="en-US" altLang="zh-CN" b="0" dirty="0">
                <a:solidFill>
                  <a:srgbClr val="A31515"/>
                </a:solidFill>
                <a:effectLst/>
                <a:latin typeface="JetBrains Mono" panose="02000009000000000000" pitchFamily="49" charset="0"/>
              </a:rPr>
              <a:t>++.h&gt;</a:t>
            </a:r>
            <a:endParaRPr lang="en-US" altLang="zh-CN" b="0" dirty="0">
              <a:solidFill>
                <a:srgbClr val="000000"/>
              </a:solidFill>
              <a:effectLst/>
              <a:latin typeface="JetBrains Mono" panose="02000009000000000000" pitchFamily="49" charset="0"/>
            </a:endParaRPr>
          </a:p>
          <a:p>
            <a:r>
              <a:rPr lang="en-US" altLang="zh-CN" b="0" dirty="0">
                <a:solidFill>
                  <a:srgbClr val="0000FF"/>
                </a:solidFill>
                <a:effectLst/>
                <a:latin typeface="JetBrains Mono" panose="02000009000000000000" pitchFamily="49" charset="0"/>
              </a:rPr>
              <a:t>using</a:t>
            </a:r>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namespace</a:t>
            </a:r>
            <a:r>
              <a:rPr lang="en-US" altLang="zh-CN" b="0" dirty="0">
                <a:solidFill>
                  <a:srgbClr val="000000"/>
                </a:solidFill>
                <a:effectLst/>
                <a:latin typeface="JetBrains Mono" panose="02000009000000000000" pitchFamily="49" charset="0"/>
              </a:rPr>
              <a:t> std;</a:t>
            </a:r>
          </a:p>
          <a:p>
            <a:r>
              <a:rPr lang="en-US" altLang="zh-CN" b="0" dirty="0">
                <a:solidFill>
                  <a:srgbClr val="0000FF"/>
                </a:solidFill>
                <a:effectLst/>
                <a:latin typeface="JetBrains Mono" panose="02000009000000000000" pitchFamily="49" charset="0"/>
              </a:rPr>
              <a:t>int</a:t>
            </a:r>
            <a:r>
              <a:rPr lang="en-US" altLang="zh-CN" b="0" dirty="0">
                <a:solidFill>
                  <a:srgbClr val="000000"/>
                </a:solidFill>
                <a:effectLst/>
                <a:latin typeface="JetBrains Mono" panose="02000009000000000000" pitchFamily="49" charset="0"/>
              </a:rPr>
              <a:t> main()</a:t>
            </a:r>
          </a:p>
          <a:p>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for(int i=1;i&lt;=9;i++)</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for(int j=0;j&lt;=9;j++)</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for(int k=0;k&lt;=9;k++)</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cout&lt;&lt;i&lt;&lt;j&lt;&lt;k&lt;&lt;" "; </a:t>
            </a:r>
          </a:p>
          <a:p>
            <a:r>
              <a:rPr lang="en-US" altLang="zh-CN" b="0" dirty="0">
                <a:solidFill>
                  <a:srgbClr val="000000"/>
                </a:solidFill>
                <a:effectLst/>
                <a:latin typeface="JetBrains Mono" panose="02000009000000000000" pitchFamily="49" charset="0"/>
              </a:rPr>
              <a:t>			}</a:t>
            </a:r>
          </a:p>
          <a:p>
            <a:pPr algn="l">
              <a:buClrTx/>
              <a:buSzTx/>
              <a:buNone/>
            </a:pPr>
            <a:r>
              <a:rPr lang="en-US" altLang="zh-CN" b="0" dirty="0">
                <a:solidFill>
                  <a:srgbClr val="000000"/>
                </a:solidFill>
                <a:effectLst/>
                <a:latin typeface="JetBrains Mono" panose="02000009000000000000" pitchFamily="49" charset="0"/>
              </a:rPr>
              <a:t>        } </a:t>
            </a:r>
          </a:p>
          <a:p>
            <a:pPr algn="l">
              <a:buClrTx/>
              <a:buSzTx/>
              <a:buNone/>
            </a:pPr>
            <a:r>
              <a:rPr lang="en-US" altLang="zh-CN" b="0" dirty="0">
                <a:solidFill>
                  <a:srgbClr val="000000"/>
                </a:solidFill>
                <a:effectLst/>
                <a:latin typeface="JetBrains Mono" panose="02000009000000000000" pitchFamily="49" charset="0"/>
              </a:rPr>
              <a:t>	  }   </a:t>
            </a:r>
          </a:p>
          <a:p>
            <a:pPr algn="l">
              <a:buClrTx/>
              <a:buSzTx/>
              <a:buNone/>
            </a:pPr>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return</a:t>
            </a:r>
            <a:r>
              <a:rPr lang="en-US" altLang="zh-CN" b="0" dirty="0">
                <a:solidFill>
                  <a:srgbClr val="000000"/>
                </a:solidFill>
                <a:effectLst/>
                <a:latin typeface="JetBrains Mono" panose="02000009000000000000" pitchFamily="49" charset="0"/>
              </a:rPr>
              <a:t> 0;</a:t>
            </a:r>
          </a:p>
          <a:p>
            <a:r>
              <a:rPr lang="en-US" altLang="zh-CN" b="0" dirty="0">
                <a:solidFill>
                  <a:srgbClr val="000000"/>
                </a:solidFill>
                <a:effectLst/>
                <a:latin typeface="JetBrains Mono" panose="02000009000000000000" pitchFamily="49"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数字排列</a:t>
              </a: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b="1">
                <a:solidFill>
                  <a:srgbClr val="000066"/>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b="1">
                <a:solidFill>
                  <a:srgbClr val="000066"/>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b="1">
                <a:solidFill>
                  <a:srgbClr val="000066"/>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b="1">
                <a:solidFill>
                  <a:srgbClr val="000066"/>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b="1">
                <a:solidFill>
                  <a:srgbClr val="000066"/>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b="1">
                <a:solidFill>
                  <a:srgbClr val="000066"/>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2" name="文本框 1"/>
          <p:cNvSpPr txBox="1"/>
          <p:nvPr/>
        </p:nvSpPr>
        <p:spPr>
          <a:xfrm>
            <a:off x="1620520" y="1011555"/>
            <a:ext cx="8950960" cy="4030980"/>
          </a:xfrm>
          <a:prstGeom prst="rect">
            <a:avLst/>
          </a:prstGeom>
          <a:noFill/>
        </p:spPr>
        <p:txBody>
          <a:bodyPr wrap="square" rtlCol="0" anchor="t">
            <a:spAutoFit/>
          </a:bodyPr>
          <a:lstStyle/>
          <a:p>
            <a:pPr algn="l">
              <a:lnSpc>
                <a:spcPct val="200000"/>
              </a:lnSpc>
            </a:pPr>
            <a:r>
              <a:rPr lang="zh-CN" altLang="en-US" sz="3200" b="1">
                <a:solidFill>
                  <a:srgbClr val="002060"/>
                </a:solidFill>
              </a:rPr>
              <a:t>从n个不同元素中任取m（m≤n）个元素，按照一定的顺序排列起来，叫做从n个不同元素中取出m个元素的一个排列。当m=n时所有的排列情况叫全排列。</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mJjM2Y0ODkwNjc1MDRiMDczYjkxN2Y3MWM1YmI1OWE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自定义 1">
      <a:majorFont>
        <a:latin typeface="Consolas"/>
        <a:ea typeface="微软雅黑"/>
        <a:cs typeface=""/>
      </a:majorFont>
      <a:minorFont>
        <a:latin typeface="Consolas"/>
        <a:ea typeface="微软雅黑"/>
        <a:cs typeface=""/>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objectDefaults>
    <a:txDef>
      <a:spPr>
        <a:noFill/>
      </a:spPr>
      <a:bodyPr wrap="square" rtlCol="0">
        <a:spAutoFit/>
      </a:bodyPr>
      <a:lstStyle>
        <a:defPPr algn="l">
          <a:lnSpc>
            <a:spcPct val="200000"/>
          </a:lnSpc>
          <a:defRPr sz="3600" b="1" smtClean="0">
            <a:solidFill>
              <a:srgbClr val="002060"/>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电路</Template>
  <TotalTime>18</TotalTime>
  <Words>2279</Words>
  <Application>Microsoft Office PowerPoint</Application>
  <PresentationFormat>宽屏</PresentationFormat>
  <Paragraphs>341</Paragraphs>
  <Slides>30</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等线</vt:lpstr>
      <vt:lpstr>黑体</vt:lpstr>
      <vt:lpstr>微软雅黑</vt:lpstr>
      <vt:lpstr>Arial</vt:lpstr>
      <vt:lpstr>Consolas</vt:lpstr>
      <vt:lpstr>JetBrains Mono</vt:lpstr>
      <vt:lpstr>JetBrains Mono ExtraBold</vt:lpstr>
      <vt:lpstr>JetBrains Mono Medium</vt:lpstr>
      <vt:lpstr>Wingdings</vt:lpstr>
      <vt:lpstr>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liolau</dc:creator>
  <cp:lastModifiedBy>洋</cp:lastModifiedBy>
  <cp:revision>134</cp:revision>
  <dcterms:created xsi:type="dcterms:W3CDTF">2022-02-13T07:09:00Z</dcterms:created>
  <dcterms:modified xsi:type="dcterms:W3CDTF">2022-07-21T01:38:22Z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22837C0F19534BA9A73680F3A5C3F3C3</vt:lpwstr>
  </property>
  <property fmtid="{D5CDD505-2E9C-101B-9397-08002B2CF9AE}" pid="3" name="KSOProductBuildVer">
    <vt:lpwstr>2052-11.1.0.11875</vt:lpwstr>
  </property>
</Properties>
</file>