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7" r:id="rId4"/>
    <p:sldId id="258" r:id="rId5"/>
    <p:sldId id="491" r:id="rId6"/>
    <p:sldId id="507" r:id="rId7"/>
    <p:sldId id="524" r:id="rId8"/>
    <p:sldId id="529" r:id="rId9"/>
    <p:sldId id="509" r:id="rId10"/>
    <p:sldId id="515" r:id="rId11"/>
    <p:sldId id="525" r:id="rId12"/>
    <p:sldId id="526" r:id="rId13"/>
    <p:sldId id="510" r:id="rId14"/>
    <p:sldId id="512" r:id="rId15"/>
    <p:sldId id="513" r:id="rId16"/>
    <p:sldId id="527" r:id="rId17"/>
    <p:sldId id="528" r:id="rId18"/>
    <p:sldId id="466" r:id="rId19"/>
    <p:sldId id="467" r:id="rId20"/>
  </p:sldIdLst>
  <p:sldSz cx="12192000" cy="6858000"/>
  <p:notesSz cx="6858000" cy="9144000"/>
  <p:custDataLst>
    <p:tags r:id="rId2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F5DB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B236A-67C9-4B0B-B99E-E6A81011C42B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F57D18-222C-4FC5-9BBB-5BF12DBE52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蒸汽创客</a:t>
              </a:r>
              <a:r>
                <a:rPr lang="en-US" altLang="zh-CN" sz="3200" b="1"/>
                <a:t>·Steamleader</a:t>
              </a:r>
              <a:endParaRPr lang="zh-CN" altLang="en-US" sz="3200" b="1"/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grpSp>
        <p:nvGrpSpPr>
          <p:cNvPr id="20" name="组合 19"/>
          <p:cNvGrpSpPr/>
          <p:nvPr/>
        </p:nvGrpSpPr>
        <p:grpSpPr>
          <a:xfrm>
            <a:off x="875069" y="4107624"/>
            <a:ext cx="10441859" cy="2298292"/>
            <a:chOff x="875070" y="3532238"/>
            <a:chExt cx="10441859" cy="2298292"/>
          </a:xfrm>
        </p:grpSpPr>
        <p:sp>
          <p:nvSpPr>
            <p:cNvPr id="9" name="矩形 8"/>
            <p:cNvSpPr/>
            <p:nvPr/>
          </p:nvSpPr>
          <p:spPr>
            <a:xfrm>
              <a:off x="875070" y="3532238"/>
              <a:ext cx="10441859" cy="2298292"/>
            </a:xfrm>
            <a:prstGeom prst="rect">
              <a:avLst/>
            </a:prstGeom>
            <a:solidFill>
              <a:srgbClr val="FFC000"/>
            </a:solidFill>
            <a:effectLst>
              <a:glow>
                <a:schemeClr val="accent1"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0"/>
                </a:lnSpc>
              </a:pPr>
              <a:endParaRPr lang="zh-CN" altLang="en-US" sz="3200" b="1"/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1455174" y="5034116"/>
              <a:ext cx="9281652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 20"/>
          <p:cNvSpPr/>
          <p:nvPr/>
        </p:nvSpPr>
        <p:spPr>
          <a:xfrm>
            <a:off x="1047198" y="4439902"/>
            <a:ext cx="991810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000" b="1"/>
              <a:t>信息学奥林匹克竞赛</a:t>
            </a:r>
            <a:r>
              <a:rPr lang="en-US" altLang="zh-CN" sz="6000" b="1"/>
              <a:t>C++</a:t>
            </a:r>
            <a:r>
              <a:rPr lang="zh-CN" altLang="en-US" sz="6000" b="1"/>
              <a:t>教程</a:t>
            </a:r>
            <a:endParaRPr lang="zh-CN" altLang="en-US" sz="6000" b="1" cap="none" spc="5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936534" y="1069497"/>
            <a:ext cx="4318931" cy="2761781"/>
            <a:chOff x="3846782" y="1250878"/>
            <a:chExt cx="4318931" cy="2761781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46785" y="1281749"/>
              <a:ext cx="4318928" cy="2730910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17570" y="1250878"/>
              <a:ext cx="1577355" cy="666052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46782" y="1288037"/>
              <a:ext cx="1284031" cy="1284031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79141" y="1495772"/>
              <a:ext cx="686633" cy="434281"/>
            </a:xfrm>
            <a:prstGeom prst="rect">
              <a:avLst/>
            </a:prstGeom>
          </p:spPr>
        </p:pic>
      </p:grpSp>
      <p:sp>
        <p:nvSpPr>
          <p:cNvPr id="30" name="文本框 29"/>
          <p:cNvSpPr txBox="1"/>
          <p:nvPr/>
        </p:nvSpPr>
        <p:spPr>
          <a:xfrm>
            <a:off x="875069" y="5823043"/>
            <a:ext cx="295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Feb,2022 ver 0.1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参考代码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C14759-7AC5-3634-A76E-5C1A40A0873B}"/>
              </a:ext>
            </a:extLst>
          </p:cNvPr>
          <p:cNvSpPr txBox="1"/>
          <p:nvPr/>
        </p:nvSpPr>
        <p:spPr>
          <a:xfrm>
            <a:off x="1623401" y="747252"/>
            <a:ext cx="6617774" cy="56938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#include </a:t>
            </a:r>
            <a:r>
              <a:rPr lang="en-US" altLang="zh-CN" sz="16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&lt;bits/stdc++.h&gt;</a:t>
            </a:r>
            <a:endParaRPr lang="en-US" altLang="zh-CN" sz="16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16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16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</a:p>
          <a:p>
            <a:r>
              <a:rPr lang="en-US" altLang="zh-CN" sz="16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{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16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n,m,s=</a:t>
            </a:r>
            <a:r>
              <a:rPr lang="en-US" altLang="zh-CN" sz="16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,t;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cin&gt;&gt;m;</a:t>
            </a:r>
            <a:r>
              <a:rPr lang="en-US" altLang="zh-CN" sz="16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 //</a:t>
            </a:r>
            <a:r>
              <a:rPr lang="zh-CN" altLang="en-US" sz="16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总数量</a:t>
            </a:r>
            <a:endParaRPr lang="zh-CN" altLang="en-US" sz="16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zh-CN" altLang="en-US" sz="16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cin&gt;&gt;n;</a:t>
            </a:r>
            <a:r>
              <a:rPr lang="en-US" altLang="zh-CN" sz="16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 //n</a:t>
            </a:r>
            <a:r>
              <a:rPr lang="zh-CN" altLang="en-US" sz="16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个人 </a:t>
            </a:r>
            <a:endParaRPr lang="zh-CN" altLang="en-US" sz="16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zh-CN" altLang="en-US" sz="16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16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6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i=</a:t>
            </a:r>
            <a:r>
              <a:rPr lang="en-US" altLang="zh-CN" sz="16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;i&lt;=n;i++)</a:t>
            </a:r>
            <a:r>
              <a:rPr lang="en-US" altLang="zh-CN" sz="16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//</a:t>
            </a:r>
            <a:r>
              <a:rPr lang="zh-CN" altLang="en-US" sz="16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循环</a:t>
            </a:r>
            <a:r>
              <a:rPr lang="en-US" altLang="zh-CN" sz="16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n</a:t>
            </a:r>
            <a:r>
              <a:rPr lang="zh-CN" altLang="en-US" sz="16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次 </a:t>
            </a:r>
            <a:endParaRPr lang="zh-CN" altLang="en-US" sz="16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zh-CN" altLang="en-US" sz="16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{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cin&gt;&gt;t;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16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(m&gt;=t) 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{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m=m-t; 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} 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16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else</a:t>
            </a:r>
            <a:r>
              <a:rPr lang="en-US" altLang="zh-CN" sz="16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 //m&lt;t  </a:t>
            </a:r>
            <a:r>
              <a:rPr lang="zh-CN" altLang="en-US" sz="16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没有取上药</a:t>
            </a:r>
            <a:endParaRPr lang="zh-CN" altLang="en-US" sz="16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zh-CN" altLang="en-US" sz="16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{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s++;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} 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 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cout&lt;&lt;s&lt;&lt;endl;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16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16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3038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蒸汽创客</a:t>
              </a:r>
              <a:r>
                <a:rPr lang="en-US" altLang="zh-CN" sz="3200" b="1"/>
                <a:t>·Steamleader</a:t>
              </a:r>
              <a:endParaRPr lang="zh-CN" altLang="en-US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3156153" y="2330245"/>
            <a:ext cx="58796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>
                <a:solidFill>
                  <a:schemeClr val="bg1"/>
                </a:solidFill>
              </a:rPr>
              <a:t>项目开发</a:t>
            </a:r>
            <a:endParaRPr lang="en-US" altLang="zh-CN" sz="8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909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66" y="-39582"/>
            <a:ext cx="10441859" cy="747252"/>
            <a:chOff x="875068" y="-1694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68" y="-1694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石头、剪刀、布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Rectangle 4">
            <a:extLst>
              <a:ext uri="{FF2B5EF4-FFF2-40B4-BE49-F238E27FC236}">
                <a16:creationId xmlns:a16="http://schemas.microsoft.com/office/drawing/2014/main" id="{2F22BE90-028C-38E9-EC5A-7F4711B84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065" y="659159"/>
            <a:ext cx="10441859" cy="193899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规则要求：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1.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石头，剪刀，布，分别用数字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1,2,3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代替，如果不是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1~3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的数值提示错误，要求重新输入。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2.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每一局自己输入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1~3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的数，电脑随机生成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1~3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的值，每局结束给出胜负平的关系。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3.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五局三胜制，谁先赢三局即为获胜。</a:t>
            </a: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zh-CN" altLang="en-US" sz="200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  <p:sp>
        <p:nvSpPr>
          <p:cNvPr id="7" name="矩形 2">
            <a:extLst>
              <a:ext uri="{FF2B5EF4-FFF2-40B4-BE49-F238E27FC236}">
                <a16:creationId xmlns:a16="http://schemas.microsoft.com/office/drawing/2014/main" id="{6C15861A-2A32-DA90-7C99-78CD5E9C7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017" y="3815638"/>
            <a:ext cx="4680520" cy="131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3600" b="0" dirty="0">
                <a:latin typeface="黑体" panose="02010609060101010101" pitchFamily="49" charset="-122"/>
                <a:ea typeface="黑体" panose="02010609060101010101" pitchFamily="49" charset="-122"/>
              </a:rPr>
              <a:t> 自己    </a:t>
            </a:r>
            <a:r>
              <a:rPr lang="en-US" altLang="zh-CN" sz="3600" b="0" dirty="0">
                <a:latin typeface="黑体" panose="02010609060101010101" pitchFamily="49" charset="-122"/>
                <a:ea typeface="黑体" panose="02010609060101010101" pitchFamily="49" charset="-122"/>
              </a:rPr>
              <a:t>VS   </a:t>
            </a:r>
            <a:r>
              <a:rPr lang="zh-CN" altLang="en-US" sz="3600" b="0" dirty="0">
                <a:latin typeface="黑体" panose="02010609060101010101" pitchFamily="49" charset="-122"/>
                <a:ea typeface="黑体" panose="02010609060101010101" pitchFamily="49" charset="-122"/>
              </a:rPr>
              <a:t>电脑</a:t>
            </a:r>
            <a:endParaRPr lang="en-US" altLang="zh-CN" sz="36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3600" b="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600" b="0" dirty="0">
                <a:latin typeface="黑体" panose="02010609060101010101" pitchFamily="49" charset="-122"/>
                <a:ea typeface="黑体" panose="02010609060101010101" pitchFamily="49" charset="-122"/>
              </a:rPr>
              <a:t>输入值</a:t>
            </a:r>
            <a:r>
              <a:rPr lang="en-US" altLang="zh-CN" sz="3600" b="0" dirty="0">
                <a:latin typeface="黑体" panose="02010609060101010101" pitchFamily="49" charset="-122"/>
                <a:ea typeface="黑体" panose="02010609060101010101" pitchFamily="49" charset="-122"/>
              </a:rPr>
              <a:t>)    (</a:t>
            </a:r>
            <a:r>
              <a:rPr lang="zh-CN" altLang="en-US" sz="3600" b="0" dirty="0">
                <a:latin typeface="黑体" panose="02010609060101010101" pitchFamily="49" charset="-122"/>
                <a:ea typeface="黑体" panose="02010609060101010101" pitchFamily="49" charset="-122"/>
              </a:rPr>
              <a:t>随机值</a:t>
            </a:r>
            <a:r>
              <a:rPr lang="en-US" altLang="zh-CN" sz="3600" b="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36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A74862C-56BF-1027-F683-60621A1AF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477" y="3329144"/>
            <a:ext cx="3398515" cy="240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6786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项目演示与思考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824" y="964904"/>
            <a:ext cx="909935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C8B0317-BC48-A691-459A-D95311DFA3DE}"/>
              </a:ext>
            </a:extLst>
          </p:cNvPr>
          <p:cNvSpPr txBox="1"/>
          <p:nvPr/>
        </p:nvSpPr>
        <p:spPr>
          <a:xfrm>
            <a:off x="1879565" y="1772440"/>
            <a:ext cx="884742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>
                <a:solidFill>
                  <a:srgbClr val="002060"/>
                </a:solidFill>
                <a:latin typeface="Cambria Math" panose="02040503050406030204" pitchFamily="18" charset="0"/>
                <a:ea typeface="+mj-ea"/>
              </a:rPr>
              <a:t>观察并试玩“石头、剪刀、布”项目程序，思考运行的步骤与输入输出。</a:t>
            </a:r>
            <a:endParaRPr lang="en-US" altLang="zh-CN" sz="2800">
              <a:solidFill>
                <a:srgbClr val="002060"/>
              </a:solidFill>
              <a:latin typeface="Cambria Math" panose="02040503050406030204" pitchFamily="18" charset="0"/>
              <a:ea typeface="+mj-ea"/>
            </a:endParaRPr>
          </a:p>
          <a:p>
            <a:endParaRPr lang="en-US" altLang="zh-CN" sz="2800">
              <a:solidFill>
                <a:srgbClr val="002060"/>
              </a:solidFill>
              <a:latin typeface="Cambria Math" panose="02040503050406030204" pitchFamily="18" charset="0"/>
              <a:ea typeface="+mj-ea"/>
            </a:endParaRPr>
          </a:p>
          <a:p>
            <a:r>
              <a:rPr lang="zh-CN" altLang="en-US" sz="2800">
                <a:solidFill>
                  <a:srgbClr val="002060"/>
                </a:solidFill>
                <a:latin typeface="Cambria Math" panose="02040503050406030204" pitchFamily="18" charset="0"/>
                <a:ea typeface="+mj-ea"/>
              </a:rPr>
              <a:t>尝试总结出本项目的程序运行过程与逻辑。</a:t>
            </a:r>
            <a:endParaRPr lang="en-US" altLang="zh-CN" sz="2800">
              <a:solidFill>
                <a:srgbClr val="002060"/>
              </a:solidFill>
              <a:latin typeface="Cambria Math" panose="02040503050406030204" pitchFamily="18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37862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设计关键点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3133B401-4104-35FB-03EB-665D1556C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215" y="867747"/>
            <a:ext cx="2891939" cy="580364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50C8F5F-7ED4-43B3-EE9C-32E80CF82BD0}"/>
              </a:ext>
            </a:extLst>
          </p:cNvPr>
          <p:cNvSpPr txBox="1"/>
          <p:nvPr/>
        </p:nvSpPr>
        <p:spPr>
          <a:xfrm>
            <a:off x="2015412" y="2118049"/>
            <a:ext cx="4693299" cy="359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>
                <a:solidFill>
                  <a:srgbClr val="002060"/>
                </a:solidFill>
              </a:rPr>
              <a:t>游戏结果有三种：胜、败、平局</a:t>
            </a:r>
            <a:endParaRPr lang="en-US" altLang="zh-CN" sz="2000">
              <a:solidFill>
                <a:srgbClr val="002060"/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>
                <a:solidFill>
                  <a:srgbClr val="002060"/>
                </a:solidFill>
              </a:rPr>
              <a:t>游戏局数五局三胜制，所以当胜局或败局数量为</a:t>
            </a:r>
            <a:r>
              <a:rPr lang="en-US" altLang="zh-CN" sz="2000">
                <a:solidFill>
                  <a:srgbClr val="002060"/>
                </a:solidFill>
              </a:rPr>
              <a:t>3</a:t>
            </a:r>
            <a:r>
              <a:rPr lang="zh-CN" altLang="en-US" sz="2000">
                <a:solidFill>
                  <a:srgbClr val="002060"/>
                </a:solidFill>
              </a:rPr>
              <a:t>时，游戏结束</a:t>
            </a:r>
            <a:endParaRPr lang="en-US" altLang="zh-CN" sz="2000">
              <a:solidFill>
                <a:srgbClr val="002060"/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>
                <a:solidFill>
                  <a:srgbClr val="002060"/>
                </a:solidFill>
              </a:rPr>
              <a:t>游戏局数五局三胜制，所以最终结果胜局为</a:t>
            </a:r>
            <a:r>
              <a:rPr lang="en-US" altLang="zh-CN" sz="2000">
                <a:solidFill>
                  <a:srgbClr val="002060"/>
                </a:solidFill>
              </a:rPr>
              <a:t>3</a:t>
            </a:r>
            <a:r>
              <a:rPr lang="zh-CN" altLang="en-US" sz="2000">
                <a:solidFill>
                  <a:srgbClr val="002060"/>
                </a:solidFill>
              </a:rPr>
              <a:t>的一方为最终获胜者</a:t>
            </a:r>
            <a:endParaRPr lang="en-US" altLang="zh-CN" sz="2000">
              <a:solidFill>
                <a:srgbClr val="002060"/>
              </a:solidFill>
            </a:endParaRPr>
          </a:p>
          <a:p>
            <a:pPr algn="l">
              <a:lnSpc>
                <a:spcPct val="200000"/>
              </a:lnSpc>
            </a:pPr>
            <a:endParaRPr lang="zh-CN" altLang="en-US" sz="16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923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项目参考代码</a:t>
              </a:r>
              <a:r>
                <a:rPr lang="en-US" altLang="zh-CN" sz="3200" b="1"/>
                <a:t>1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C14759-7AC5-3634-A76E-5C1A40A0873B}"/>
              </a:ext>
            </a:extLst>
          </p:cNvPr>
          <p:cNvSpPr txBox="1"/>
          <p:nvPr/>
        </p:nvSpPr>
        <p:spPr>
          <a:xfrm>
            <a:off x="963642" y="1374788"/>
            <a:ext cx="10353287" cy="45243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#include </a:t>
            </a:r>
            <a:r>
              <a:rPr lang="en-US" altLang="zh-CN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&lt;bits/stdc++.h&gt;</a:t>
            </a:r>
            <a:endParaRPr lang="en-US" altLang="zh-CN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#include </a:t>
            </a:r>
            <a:r>
              <a:rPr lang="en-US" altLang="zh-CN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&lt;conio.h&gt;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 </a:t>
            </a:r>
            <a:endParaRPr lang="en-US" altLang="zh-CN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{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cout&lt;&lt;</a:t>
            </a:r>
            <a:r>
              <a:rPr lang="en-US" altLang="zh-CN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"*********</a:t>
            </a:r>
            <a:r>
              <a:rPr lang="zh-CN" altLang="en-US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欢迎进入石头剪刀布游戏**********</a:t>
            </a:r>
            <a:r>
              <a:rPr lang="en-US" altLang="zh-CN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\n"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win=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,lose=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,tie=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     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p,c;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srand(time(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));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cout&lt;&lt;</a:t>
            </a:r>
            <a:r>
              <a:rPr lang="en-US" altLang="zh-CN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zh-CN" altLang="en-US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游戏开始，五局三胜制</a:t>
            </a:r>
            <a:r>
              <a:rPr lang="en-US" altLang="zh-CN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&lt;&lt;endl;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while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(win!=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3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&amp;&amp;lose!=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3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{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c=rand()%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3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+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while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{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cout&lt;&lt;</a:t>
            </a:r>
            <a:r>
              <a:rPr lang="en-US" altLang="zh-CN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zh-CN" altLang="en-US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请输入你出的值</a:t>
            </a:r>
            <a:r>
              <a:rPr lang="en-US" altLang="zh-CN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(1.</a:t>
            </a:r>
            <a:r>
              <a:rPr lang="zh-CN" altLang="en-US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石头  </a:t>
            </a:r>
            <a:r>
              <a:rPr lang="en-US" altLang="zh-CN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2.</a:t>
            </a:r>
            <a:r>
              <a:rPr lang="zh-CN" altLang="en-US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剪刀  </a:t>
            </a:r>
            <a:r>
              <a:rPr lang="en-US" altLang="zh-CN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3.</a:t>
            </a:r>
            <a:r>
              <a:rPr lang="zh-CN" altLang="en-US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布</a:t>
            </a:r>
            <a:r>
              <a:rPr lang="en-US" altLang="zh-CN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)</a:t>
            </a:r>
            <a:r>
              <a:rPr lang="zh-CN" altLang="en-US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：</a:t>
            </a:r>
            <a:r>
              <a:rPr lang="en-US" altLang="zh-CN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714938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项目参考代码</a:t>
              </a:r>
              <a:r>
                <a:rPr lang="en-US" altLang="zh-CN" sz="3200" b="1"/>
                <a:t>2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C14759-7AC5-3634-A76E-5C1A40A0873B}"/>
              </a:ext>
            </a:extLst>
          </p:cNvPr>
          <p:cNvSpPr txBox="1"/>
          <p:nvPr/>
        </p:nvSpPr>
        <p:spPr>
          <a:xfrm>
            <a:off x="875070" y="1166842"/>
            <a:ext cx="10441859" cy="45243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cin&gt;&gt;p;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(p&lt;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||p&gt;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3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    cout&lt;&lt;</a:t>
            </a:r>
            <a:r>
              <a:rPr lang="en-US" altLang="zh-CN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zh-CN" altLang="en-US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输入错误，请重新输入</a:t>
            </a:r>
            <a:r>
              <a:rPr lang="en-US" altLang="zh-CN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\n"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else</a:t>
            </a:r>
            <a:endParaRPr lang="en-US" altLang="zh-CN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   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break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}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(p==c)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{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cout&lt;&lt;</a:t>
            </a:r>
            <a:r>
              <a:rPr lang="en-US" altLang="zh-CN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zh-CN" altLang="en-US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平局</a:t>
            </a:r>
            <a:r>
              <a:rPr lang="en-US" altLang="zh-CN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:player("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&lt;&lt;p&lt;&lt;</a:t>
            </a:r>
            <a:r>
              <a:rPr lang="en-US" altLang="zh-CN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")  computer("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&lt;&lt;c&lt;&lt;</a:t>
            </a:r>
            <a:r>
              <a:rPr lang="en-US" altLang="zh-CN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")\n"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tie++;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}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else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(p==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&amp;&amp;c==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2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||p==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2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&amp;&amp;c==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3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||p==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3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&amp;&amp;c==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</a:t>
            </a:r>
          </a:p>
          <a:p>
            <a:r>
              <a:rPr lang="en-US" altLang="zh-CN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        //else if((p-c)==-1 ||(p-c)==2)</a:t>
            </a:r>
            <a:endParaRPr lang="en-US" altLang="zh-CN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{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cout&lt;&lt;</a:t>
            </a:r>
            <a:r>
              <a:rPr lang="en-US" altLang="zh-CN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"player</a:t>
            </a:r>
            <a:r>
              <a:rPr lang="zh-CN" altLang="en-US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赢</a:t>
            </a:r>
            <a:r>
              <a:rPr lang="en-US" altLang="zh-CN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:player("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&lt;&lt;p&lt;&lt;</a:t>
            </a:r>
            <a:r>
              <a:rPr lang="en-US" altLang="zh-CN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")  computer("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&lt;&lt;c&lt;&lt;</a:t>
            </a:r>
            <a:r>
              <a:rPr lang="en-US" altLang="zh-CN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")\n"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win++;</a:t>
            </a:r>
          </a:p>
        </p:txBody>
      </p:sp>
    </p:spTree>
    <p:extLst>
      <p:ext uri="{BB962C8B-B14F-4D97-AF65-F5344CB8AC3E}">
        <p14:creationId xmlns:p14="http://schemas.microsoft.com/office/powerpoint/2010/main" val="3134179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项目参考代码</a:t>
              </a:r>
              <a:r>
                <a:rPr lang="en-US" altLang="zh-CN" sz="3200" b="1"/>
                <a:t>3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C14759-7AC5-3634-A76E-5C1A40A0873B}"/>
              </a:ext>
            </a:extLst>
          </p:cNvPr>
          <p:cNvSpPr txBox="1"/>
          <p:nvPr/>
        </p:nvSpPr>
        <p:spPr>
          <a:xfrm>
            <a:off x="875070" y="1166842"/>
            <a:ext cx="10441859" cy="48013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        }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else</a:t>
            </a:r>
            <a:endParaRPr lang="en-US" altLang="zh-CN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{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cout&lt;&lt;</a:t>
            </a:r>
            <a:r>
              <a:rPr lang="en-US" altLang="zh-CN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"computer</a:t>
            </a:r>
            <a:r>
              <a:rPr lang="zh-CN" altLang="en-US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赢</a:t>
            </a:r>
            <a:r>
              <a:rPr lang="en-US" altLang="zh-CN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:player("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&lt;&lt;p&lt;&lt;</a:t>
            </a:r>
            <a:r>
              <a:rPr lang="en-US" altLang="zh-CN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")  computer("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&lt;&lt;c&lt;&lt;</a:t>
            </a:r>
            <a:r>
              <a:rPr lang="en-US" altLang="zh-CN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")\n"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lose++;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}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cout&lt;&lt;</a:t>
            </a:r>
            <a:r>
              <a:rPr lang="en-US" altLang="zh-CN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zh-CN" altLang="en-US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胜：</a:t>
            </a:r>
            <a:r>
              <a:rPr lang="en-US" altLang="zh-CN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&lt;&lt;win&lt;&lt;</a:t>
            </a:r>
            <a:r>
              <a:rPr lang="en-US" altLang="zh-CN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  </a:t>
            </a:r>
            <a:r>
              <a:rPr lang="zh-CN" altLang="en-US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负：</a:t>
            </a:r>
            <a:r>
              <a:rPr lang="en-US" altLang="zh-CN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&lt;&lt;lose&lt;&lt;</a:t>
            </a:r>
            <a:r>
              <a:rPr lang="en-US" altLang="zh-CN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  </a:t>
            </a:r>
            <a:r>
              <a:rPr lang="zh-CN" altLang="en-US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平：</a:t>
            </a:r>
            <a:r>
              <a:rPr lang="en-US" altLang="zh-CN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&lt;&lt;tie&lt;&lt;endl;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(win==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3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cout&lt;&lt;</a:t>
            </a:r>
            <a:r>
              <a:rPr lang="en-US" altLang="zh-CN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zh-CN" altLang="en-US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最终</a:t>
            </a:r>
            <a:r>
              <a:rPr lang="en-US" altLang="zh-CN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player</a:t>
            </a:r>
            <a:r>
              <a:rPr lang="zh-CN" altLang="en-US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获胜</a:t>
            </a:r>
            <a:r>
              <a:rPr lang="en-US" altLang="zh-CN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&lt;&lt;endl;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else</a:t>
            </a:r>
            <a:endParaRPr lang="en-US" altLang="zh-CN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cout&lt;&lt;</a:t>
            </a:r>
            <a:r>
              <a:rPr lang="en-US" altLang="zh-CN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zh-CN" altLang="en-US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最终电脑获胜</a:t>
            </a:r>
            <a:r>
              <a:rPr lang="en-US" altLang="zh-CN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&lt;&lt;endl;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getch();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</a:br>
            <a:endParaRPr lang="en-US" altLang="zh-CN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975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蒸汽创客</a:t>
              </a:r>
              <a:r>
                <a:rPr lang="en-US" altLang="zh-CN" sz="3200" b="1"/>
                <a:t>·Steamleader</a:t>
              </a:r>
              <a:endParaRPr lang="zh-CN" altLang="en-US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3156153" y="2330245"/>
            <a:ext cx="58796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>
                <a:solidFill>
                  <a:schemeClr val="bg1"/>
                </a:solidFill>
              </a:rPr>
              <a:t>课后总结</a:t>
            </a:r>
            <a:endParaRPr lang="en-US" altLang="zh-CN" sz="8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869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课后总结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B74B4C42-035D-CE11-C42F-795F60A945A8}"/>
              </a:ext>
            </a:extLst>
          </p:cNvPr>
          <p:cNvSpPr txBox="1"/>
          <p:nvPr/>
        </p:nvSpPr>
        <p:spPr>
          <a:xfrm>
            <a:off x="2175921" y="1924180"/>
            <a:ext cx="9493724" cy="2148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600" b="1">
                <a:solidFill>
                  <a:srgbClr val="002060"/>
                </a:solidFill>
              </a:rPr>
              <a:t>知识重点：循环简单应用</a:t>
            </a:r>
            <a:endParaRPr lang="en-US" altLang="zh-CN" sz="3600" b="1">
              <a:solidFill>
                <a:srgbClr val="00206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3600" b="1">
                <a:solidFill>
                  <a:srgbClr val="002060"/>
                </a:solidFill>
              </a:rPr>
              <a:t>					</a:t>
            </a:r>
            <a:r>
              <a:rPr lang="zh-CN" altLang="en-US" sz="3600" b="1">
                <a:solidFill>
                  <a:srgbClr val="002060"/>
                </a:solidFill>
              </a:rPr>
              <a:t>循环与分支结构结合的应用项目</a:t>
            </a:r>
            <a:endParaRPr lang="en-US" altLang="zh-CN" sz="3600" b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450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蒸汽创客</a:t>
              </a:r>
              <a:r>
                <a:rPr lang="en-US" altLang="zh-CN" sz="3200" b="1"/>
                <a:t>·</a:t>
              </a:r>
              <a:r>
                <a:rPr lang="en-US" altLang="zh-CN" sz="3200" b="1">
                  <a:latin typeface="JetBrains Mono ExtraBold" panose="02000009000000000000" pitchFamily="49" charset="0"/>
                  <a:cs typeface="JetBrains Mono ExtraBold" panose="02000009000000000000" pitchFamily="49" charset="0"/>
                </a:rPr>
                <a:t>Steamleader</a:t>
              </a:r>
              <a:endParaRPr lang="zh-CN" altLang="en-US" sz="3200" b="1">
                <a:latin typeface="JetBrains Mono ExtraBold" panose="02000009000000000000" pitchFamily="49" charset="0"/>
                <a:cs typeface="JetBrains Mono ExtraBold" panose="02000009000000000000" pitchFamily="49" charset="0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1976282" y="2281084"/>
            <a:ext cx="82394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>
                <a:solidFill>
                  <a:schemeClr val="bg1"/>
                </a:solidFill>
              </a:rPr>
              <a:t>第十四课</a:t>
            </a:r>
            <a:endParaRPr lang="en-US" altLang="zh-CN" sz="8000" b="1">
              <a:solidFill>
                <a:schemeClr val="bg1"/>
              </a:solidFill>
            </a:endParaRPr>
          </a:p>
          <a:p>
            <a:pPr algn="ctr"/>
            <a:r>
              <a:rPr lang="en-US" altLang="zh-CN" sz="8000" b="1">
                <a:solidFill>
                  <a:schemeClr val="bg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for</a:t>
            </a:r>
            <a:r>
              <a:rPr lang="zh-CN" altLang="en-US" sz="8000" b="1">
                <a:solidFill>
                  <a:schemeClr val="bg1"/>
                </a:solidFill>
              </a:rPr>
              <a:t>循环项目</a:t>
            </a:r>
            <a:endParaRPr lang="en-US" altLang="zh-CN" sz="80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学习目标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文本框 6"/>
          <p:cNvSpPr txBox="1"/>
          <p:nvPr/>
        </p:nvSpPr>
        <p:spPr>
          <a:xfrm>
            <a:off x="4705551" y="1172384"/>
            <a:ext cx="5423123" cy="4366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600" b="1">
                <a:solidFill>
                  <a:srgbClr val="002060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for</a:t>
            </a:r>
            <a:r>
              <a:rPr lang="zh-CN" altLang="en-US" sz="3600" b="1">
                <a:solidFill>
                  <a:srgbClr val="002060"/>
                </a:solidFill>
              </a:rPr>
              <a:t>循环</a:t>
            </a:r>
            <a:endParaRPr lang="en-US" altLang="zh-CN" sz="3600" b="1">
              <a:solidFill>
                <a:srgbClr val="00206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3600" b="1">
                <a:solidFill>
                  <a:srgbClr val="002060"/>
                </a:solidFill>
              </a:rPr>
              <a:t>应用问题</a:t>
            </a:r>
            <a:endParaRPr lang="en-US" altLang="zh-CN" sz="3600" b="1">
              <a:solidFill>
                <a:srgbClr val="00206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3600" b="1">
                <a:solidFill>
                  <a:srgbClr val="002060"/>
                </a:solidFill>
              </a:rPr>
              <a:t>简单项目开发</a:t>
            </a:r>
            <a:endParaRPr lang="en-US" altLang="zh-CN" sz="3600" b="1">
              <a:solidFill>
                <a:srgbClr val="002060"/>
              </a:solidFill>
            </a:endParaRPr>
          </a:p>
          <a:p>
            <a:pPr>
              <a:lnSpc>
                <a:spcPct val="200000"/>
              </a:lnSpc>
            </a:pPr>
            <a:endParaRPr lang="en-US" altLang="zh-CN" sz="3600" b="1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蒸汽创客</a:t>
              </a:r>
              <a:r>
                <a:rPr lang="en-US" altLang="zh-CN" sz="3200" b="1"/>
                <a:t>·Steamleader</a:t>
              </a:r>
              <a:endParaRPr lang="zh-CN" altLang="en-US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3156153" y="2330245"/>
            <a:ext cx="58796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>
                <a:solidFill>
                  <a:schemeClr val="bg1"/>
                </a:solidFill>
              </a:rPr>
              <a:t>课堂练习</a:t>
            </a:r>
            <a:endParaRPr lang="en-US" altLang="zh-CN" sz="80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68" y="-68377"/>
            <a:ext cx="10441859" cy="747252"/>
            <a:chOff x="875068" y="-1694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68" y="-1694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寻找雷劈数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4">
                <a:extLst>
                  <a:ext uri="{FF2B5EF4-FFF2-40B4-BE49-F238E27FC236}">
                    <a16:creationId xmlns:a16="http://schemas.microsoft.com/office/drawing/2014/main" id="{2F22BE90-028C-38E9-EC5A-7F4711B844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5067" y="678875"/>
                <a:ext cx="10441859" cy="467820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Char char="w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ª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ª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b="1" dirty="0">
                    <a:solidFill>
                      <a:srgbClr val="002060"/>
                    </a:solidFill>
                    <a:latin typeface="+mj-ea"/>
                    <a:ea typeface="+mj-ea"/>
                  </a:rPr>
                  <a:t>题目描述：</a:t>
                </a:r>
                <a:endParaRPr lang="en-US" altLang="zh-CN" sz="2000" b="1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把整数</a:t>
                </a:r>
                <a:r>
                  <a:rPr lang="en-US" altLang="zh-CN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3025</a:t>
                </a: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从中剪开分为</a:t>
                </a:r>
                <a:r>
                  <a:rPr lang="en-US" altLang="zh-CN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30</a:t>
                </a: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和</a:t>
                </a:r>
                <a:r>
                  <a:rPr lang="en-US" altLang="zh-CN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25</a:t>
                </a: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两个数，此时再将这两数之和平方，计算结果又等于原数，即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+mj-ea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zh-CN" altLang="en-US" sz="20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+mj-ea"/>
                              <a:sym typeface="Arial" panose="020B0604020202020204" pitchFamily="34" charset="0"/>
                            </a:rPr>
                            <m:t>30</m:t>
                          </m:r>
                          <m:r>
                            <a:rPr lang="zh-CN" altLang="en-US" sz="2000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+mj-ea"/>
                              <a:sym typeface="Arial" panose="020B0604020202020204" pitchFamily="34" charset="0"/>
                            </a:rPr>
                            <m:t>+25</m:t>
                          </m:r>
                        </m:e>
                      </m:d>
                      <m:r>
                        <a:rPr lang="zh-CN" altLang="en-US" sz="2000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+mj-ea"/>
                          <a:sym typeface="Arial" panose="020B0604020202020204" pitchFamily="34" charset="0"/>
                        </a:rPr>
                        <m:t>×</m:t>
                      </m:r>
                      <m:d>
                        <m:dPr>
                          <m:ctrlPr>
                            <a:rPr lang="zh-CN" alt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+mj-ea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zh-CN" altLang="en-US" sz="2000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+mj-ea"/>
                              <a:sym typeface="Arial" panose="020B0604020202020204" pitchFamily="34" charset="0"/>
                            </a:rPr>
                            <m:t>30+25</m:t>
                          </m:r>
                        </m:e>
                      </m:d>
                      <m:r>
                        <a:rPr lang="zh-CN" altLang="en-US" sz="2000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+mj-ea"/>
                          <a:sym typeface="Arial" panose="020B0604020202020204" pitchFamily="34" charset="0"/>
                        </a:rPr>
                        <m:t>=55×55=3025</m:t>
                      </m:r>
                    </m:oMath>
                  </m:oMathPara>
                </a14:m>
                <a:endParaRPr lang="en-US" altLang="zh-CN" sz="2000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这样的数叫雷劈数。求所有符合这样条件的四位数。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 b="1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输入</a:t>
                </a:r>
                <a:r>
                  <a:rPr lang="zh-CN" altLang="en-US" sz="2000" b="1" dirty="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格式:</a:t>
                </a:r>
                <a:endParaRPr lang="en-US" altLang="zh-CN" sz="2000" b="1" dirty="0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</a:rPr>
                  <a:t>无</a:t>
                </a:r>
                <a:endParaRPr lang="en-US" altLang="zh-CN" sz="2000">
                  <a:solidFill>
                    <a:srgbClr val="002060"/>
                  </a:solidFill>
                  <a:latin typeface="+mj-ea"/>
                  <a:ea typeface="+mj-ea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 b="1">
                    <a:solidFill>
                      <a:srgbClr val="002060"/>
                    </a:solidFill>
                    <a:latin typeface="+mj-ea"/>
                    <a:ea typeface="+mj-ea"/>
                  </a:rPr>
                  <a:t>输出</a:t>
                </a:r>
                <a:r>
                  <a:rPr lang="zh-CN" altLang="en-US" sz="2000" b="1" dirty="0">
                    <a:solidFill>
                      <a:srgbClr val="002060"/>
                    </a:solidFill>
                    <a:latin typeface="+mj-ea"/>
                    <a:ea typeface="+mj-ea"/>
                  </a:rPr>
                  <a:t>格式</a:t>
                </a:r>
                <a:r>
                  <a:rPr lang="en-US" altLang="zh-CN" sz="2000" b="1" dirty="0">
                    <a:solidFill>
                      <a:srgbClr val="002060"/>
                    </a:solidFill>
                    <a:latin typeface="+mj-ea"/>
                    <a:ea typeface="+mj-ea"/>
                  </a:rPr>
                  <a:t>: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输出所有四位的雷劈数</a:t>
                </a:r>
                <a:endParaRPr lang="en-US" altLang="zh-CN" sz="2000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 b="1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输入样例：</a:t>
                </a:r>
                <a:endParaRPr lang="en-US" altLang="zh-CN" sz="2000" b="1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</a:rPr>
                  <a:t>无</a:t>
                </a:r>
                <a:endParaRPr lang="en-US" altLang="zh-CN" sz="2000">
                  <a:solidFill>
                    <a:srgbClr val="002060"/>
                  </a:solidFill>
                  <a:latin typeface="+mj-ea"/>
                  <a:ea typeface="+mj-ea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b="1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输出样例：</a:t>
                </a:r>
                <a:endParaRPr lang="en-US" altLang="zh-CN" sz="2000" b="1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zh-CN" sz="2000">
                    <a:solidFill>
                      <a:srgbClr val="002060"/>
                    </a:solidFill>
                    <a:latin typeface="+mj-ea"/>
                    <a:ea typeface="+mj-ea"/>
                  </a:rPr>
                  <a:t>2025 3025 9801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endParaRPr lang="zh-CN" altLang="en-US" sz="2000">
                  <a:solidFill>
                    <a:schemeClr val="bg2"/>
                  </a:solidFill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endParaRPr lang="en-US" altLang="zh-CN" sz="1800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Rectangle 4">
                <a:extLst>
                  <a:ext uri="{FF2B5EF4-FFF2-40B4-BE49-F238E27FC236}">
                    <a16:creationId xmlns:a16="http://schemas.microsoft.com/office/drawing/2014/main" id="{2F22BE90-028C-38E9-EC5A-7F4711B844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5067" y="678875"/>
                <a:ext cx="10441859" cy="4678204"/>
              </a:xfrm>
              <a:prstGeom prst="rect">
                <a:avLst/>
              </a:prstGeom>
              <a:blipFill>
                <a:blip r:embed="rId3"/>
                <a:stretch>
                  <a:fillRect l="-643" t="-130" r="-134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7556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参考代码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C14759-7AC5-3634-A76E-5C1A40A0873B}"/>
              </a:ext>
            </a:extLst>
          </p:cNvPr>
          <p:cNvSpPr txBox="1"/>
          <p:nvPr/>
        </p:nvSpPr>
        <p:spPr>
          <a:xfrm>
            <a:off x="975218" y="960197"/>
            <a:ext cx="6750528" cy="470898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#include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&lt;bits/stdc++.h&gt;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1000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9999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;i++)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a=i/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b=i%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((a+b)*(a+b)==i)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cout&lt;&lt;i&lt;&lt;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 "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</a:t>
            </a:r>
          </a:p>
          <a:p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962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68" y="-68377"/>
            <a:ext cx="10441859" cy="747252"/>
            <a:chOff x="875068" y="-1694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68" y="-1694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统计满足条件的四位数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4">
                <a:extLst>
                  <a:ext uri="{FF2B5EF4-FFF2-40B4-BE49-F238E27FC236}">
                    <a16:creationId xmlns:a16="http://schemas.microsoft.com/office/drawing/2014/main" id="{2F22BE90-028C-38E9-EC5A-7F4711B844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5068" y="678875"/>
                <a:ext cx="10441859" cy="498598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Char char="w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ª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ª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b="1" dirty="0">
                    <a:solidFill>
                      <a:srgbClr val="002060"/>
                    </a:solidFill>
                    <a:latin typeface="+mj-ea"/>
                    <a:ea typeface="+mj-ea"/>
                  </a:rPr>
                  <a:t>题目描述：</a:t>
                </a:r>
                <a:endParaRPr lang="en-US" altLang="zh-CN" sz="2000" b="1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给定若干个四位数，求出其中满足以下条件的数的个数：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个位数上的数字减去千位数上的数字，再减去百位数上的数字， 再减去十位数上的数字的结果大于零。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 b="1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输入</a:t>
                </a:r>
                <a:r>
                  <a:rPr lang="zh-CN" altLang="en-US" sz="2000" b="1" dirty="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格式:</a:t>
                </a:r>
                <a:endParaRPr lang="en-US" altLang="zh-CN" sz="2000" b="1" dirty="0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输入为两行，第一行为四位数的个数</a:t>
                </a:r>
                <a:r>
                  <a:rPr lang="en-US" altLang="zh-CN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n</a:t>
                </a: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，第二行为</a:t>
                </a:r>
                <a:r>
                  <a:rPr lang="en-US" altLang="zh-CN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n</a:t>
                </a: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个的四位数，数与数之间以一个空格分开。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zh-CN" sz="2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𝑛</m:t>
                        </m:r>
                        <m:r>
                          <a:rPr lang="en-US" altLang="zh-CN" sz="200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≤100</m:t>
                        </m:r>
                      </m:e>
                    </m:d>
                  </m:oMath>
                </a14:m>
                <a:endParaRPr lang="en-US" altLang="zh-CN" sz="2000">
                  <a:solidFill>
                    <a:srgbClr val="002060"/>
                  </a:solidFill>
                  <a:latin typeface="+mj-ea"/>
                  <a:ea typeface="+mj-ea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 b="1">
                    <a:solidFill>
                      <a:srgbClr val="002060"/>
                    </a:solidFill>
                    <a:latin typeface="+mj-ea"/>
                    <a:ea typeface="+mj-ea"/>
                  </a:rPr>
                  <a:t>输出</a:t>
                </a:r>
                <a:r>
                  <a:rPr lang="zh-CN" altLang="en-US" sz="2000" b="1" dirty="0">
                    <a:solidFill>
                      <a:srgbClr val="002060"/>
                    </a:solidFill>
                    <a:latin typeface="+mj-ea"/>
                    <a:ea typeface="+mj-ea"/>
                  </a:rPr>
                  <a:t>格式</a:t>
                </a:r>
                <a:r>
                  <a:rPr lang="en-US" altLang="zh-CN" sz="2000" b="1" dirty="0">
                    <a:solidFill>
                      <a:srgbClr val="002060"/>
                    </a:solidFill>
                    <a:latin typeface="+mj-ea"/>
                    <a:ea typeface="+mj-ea"/>
                  </a:rPr>
                  <a:t>: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输出为一行，包含一个整数，表示满足条件的四位数的个数。</a:t>
                </a:r>
                <a:endParaRPr lang="en-US" altLang="zh-CN" sz="2000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 b="1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输入样例：</a:t>
                </a:r>
                <a:endParaRPr lang="en-US" altLang="zh-CN" sz="2000" b="1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zh-CN" sz="2000">
                    <a:solidFill>
                      <a:srgbClr val="002060"/>
                    </a:solidFill>
                    <a:latin typeface="+mj-ea"/>
                    <a:ea typeface="+mj-ea"/>
                  </a:rPr>
                  <a:t>5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zh-CN" sz="2000">
                    <a:solidFill>
                      <a:srgbClr val="002060"/>
                    </a:solidFill>
                    <a:latin typeface="+mj-ea"/>
                    <a:ea typeface="+mj-ea"/>
                  </a:rPr>
                  <a:t>1234 1349 6119 2123 5017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b="1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输出样例：</a:t>
                </a:r>
                <a:endParaRPr lang="en-US" altLang="zh-CN" sz="2000" b="1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zh-CN" sz="2000">
                    <a:solidFill>
                      <a:srgbClr val="002060"/>
                    </a:solidFill>
                    <a:latin typeface="+mj-ea"/>
                    <a:ea typeface="+mj-ea"/>
                  </a:rPr>
                  <a:t>3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endParaRPr lang="zh-CN" altLang="en-US" sz="2000">
                  <a:solidFill>
                    <a:schemeClr val="bg2"/>
                  </a:solidFill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endParaRPr lang="en-US" altLang="zh-CN" sz="1800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Rectangle 4">
                <a:extLst>
                  <a:ext uri="{FF2B5EF4-FFF2-40B4-BE49-F238E27FC236}">
                    <a16:creationId xmlns:a16="http://schemas.microsoft.com/office/drawing/2014/main" id="{2F22BE90-028C-38E9-EC5A-7F4711B844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5068" y="678875"/>
                <a:ext cx="10441859" cy="4985980"/>
              </a:xfrm>
              <a:prstGeom prst="rect">
                <a:avLst/>
              </a:prstGeom>
              <a:blipFill>
                <a:blip r:embed="rId3"/>
                <a:stretch>
                  <a:fillRect l="-643" t="-122" r="-268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8301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参考代码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C14759-7AC5-3634-A76E-5C1A40A0873B}"/>
              </a:ext>
            </a:extLst>
          </p:cNvPr>
          <p:cNvSpPr txBox="1"/>
          <p:nvPr/>
        </p:nvSpPr>
        <p:spPr>
          <a:xfrm>
            <a:off x="975217" y="747252"/>
            <a:ext cx="9094757" cy="56323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#include</a:t>
            </a:r>
            <a:r>
              <a:rPr lang="en-US" altLang="zh-CN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&lt;bits/stdc++.h&gt;</a:t>
            </a:r>
            <a:endParaRPr lang="en-US" altLang="zh-CN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{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n,s=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cin&gt;&gt;n;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while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(n--)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{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x;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cin&gt;&gt;x;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a=x/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1000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b=x/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100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%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  <a:r>
              <a:rPr lang="en-US" altLang="zh-CN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   //1234/100=12%10=2</a:t>
            </a:r>
            <a:endParaRPr lang="en-US" altLang="zh-CN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c=x/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%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  <a:r>
              <a:rPr lang="en-US" altLang="zh-CN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    //1234/10=123%10=3</a:t>
            </a:r>
            <a:endParaRPr lang="en-US" altLang="zh-CN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d=x%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(d&gt;a+b+c)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s++;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cout&lt;&lt;s;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9748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68" y="-68377"/>
            <a:ext cx="10441859" cy="747252"/>
            <a:chOff x="875068" y="-1694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68" y="-1694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药房管理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Rectangle 4">
            <a:extLst>
              <a:ext uri="{FF2B5EF4-FFF2-40B4-BE49-F238E27FC236}">
                <a16:creationId xmlns:a16="http://schemas.microsoft.com/office/drawing/2014/main" id="{2F22BE90-028C-38E9-EC5A-7F4711B84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067" y="614434"/>
            <a:ext cx="10441859" cy="624786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题目描述：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对药品的管理是其中的一项重要内容。现在药房的管理员希望使用计算机来帮助他管理。假设对于任意一种药品，每天开始工作时的库存总量已知，并且一天之内不会通过进货的方式增加。每天会有很多病人前来取药，每个病人希望取走不同数量的药品。如果病人需要的数量超过了当时的库存量，药房会拒绝该病人的请求。管理员希望知道每天会有多少病人没有取上药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</a:t>
            </a: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格式: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共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</a:rPr>
              <a:t>3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</a:rPr>
              <a:t>行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</a:rPr>
              <a:t>第一行是每天开始时的药品总量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</a:rPr>
              <a:t>m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</a:rPr>
              <a:t>第二行是这一天取药的人数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</a:rPr>
              <a:t>n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</a:rPr>
              <a:t>（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</a:rPr>
              <a:t>0 &lt; n &lt;= 100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</a:rPr>
              <a:t>）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</a:rPr>
              <a:t>第三行共有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</a:rPr>
              <a:t>n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</a:rPr>
              <a:t>个数，分别记录了每个病人希望取走的药品数量（按照时间先后的顺序），两数之间以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空格分隔</a:t>
            </a:r>
            <a:endParaRPr lang="en-US" altLang="zh-CN" sz="2000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输出格式</a:t>
            </a:r>
            <a:r>
              <a:rPr lang="en-US" altLang="zh-CN" sz="2000" b="1" dirty="0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只有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行，为这一天没有取上药品的人数。</a:t>
            </a:r>
            <a:endParaRPr lang="en-US" altLang="zh-CN" sz="2000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输入样例：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30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6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10 5 20 6 7 8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输出样例：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宋体" pitchFamily="2" charset="-12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279700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mJjM2Y0ODkwNjc1MDRiMDczYjkxN2Y3MWM1YmI1OWE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自定义 1">
      <a:majorFont>
        <a:latin typeface="Consolas"/>
        <a:ea typeface="微软雅黑"/>
        <a:cs typeface=""/>
      </a:majorFont>
      <a:minorFont>
        <a:latin typeface="Consolas"/>
        <a:ea typeface="微软雅黑"/>
        <a:cs typeface="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ct val="200000"/>
          </a:lnSpc>
          <a:defRPr sz="3600" b="1" smtClean="0">
            <a:solidFill>
              <a:srgbClr val="00206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电路</Template>
  <TotalTime>21207</TotalTime>
  <Words>1336</Words>
  <Application>Microsoft Office PowerPoint</Application>
  <PresentationFormat>宽屏</PresentationFormat>
  <Paragraphs>187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等线</vt:lpstr>
      <vt:lpstr>黑体</vt:lpstr>
      <vt:lpstr>微软雅黑</vt:lpstr>
      <vt:lpstr>Arial</vt:lpstr>
      <vt:lpstr>Cambria Math</vt:lpstr>
      <vt:lpstr>Consolas</vt:lpstr>
      <vt:lpstr>JetBrains Mono</vt:lpstr>
      <vt:lpstr>JetBrains Mono ExtraBold</vt:lpstr>
      <vt:lpstr>JetBrains Mono Medium</vt:lpstr>
      <vt:lpstr>Wingdings</vt:lpstr>
      <vt:lpstr>电路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liolau</dc:creator>
  <cp:lastModifiedBy>liolau</cp:lastModifiedBy>
  <cp:revision>114</cp:revision>
  <dcterms:created xsi:type="dcterms:W3CDTF">2022-02-13T07:09:00Z</dcterms:created>
  <dcterms:modified xsi:type="dcterms:W3CDTF">2022-09-28T07:11:37Z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72DB0CBBA3424477B3997E3FC869B96E</vt:lpwstr>
  </property>
  <property fmtid="{D5CDD505-2E9C-101B-9397-08002B2CF9AE}" pid="3" name="KSOProductBuildVer">
    <vt:lpwstr>2052-11.1.0.11636</vt:lpwstr>
  </property>
</Properties>
</file>