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7" r:id="rId4"/>
    <p:sldId id="258" r:id="rId5"/>
    <p:sldId id="394" r:id="rId6"/>
    <p:sldId id="433" r:id="rId7"/>
    <p:sldId id="434" r:id="rId8"/>
    <p:sldId id="435" r:id="rId9"/>
    <p:sldId id="436" r:id="rId10"/>
    <p:sldId id="414" r:id="rId11"/>
    <p:sldId id="416" r:id="rId12"/>
    <p:sldId id="417" r:id="rId13"/>
    <p:sldId id="437" r:id="rId14"/>
    <p:sldId id="418" r:id="rId15"/>
    <p:sldId id="438" r:id="rId16"/>
    <p:sldId id="415" r:id="rId17"/>
    <p:sldId id="456" r:id="rId18"/>
    <p:sldId id="259" r:id="rId19"/>
    <p:sldId id="450" r:id="rId20"/>
    <p:sldId id="363" r:id="rId21"/>
    <p:sldId id="342" r:id="rId22"/>
    <p:sldId id="439" r:id="rId23"/>
    <p:sldId id="440" r:id="rId24"/>
    <p:sldId id="441" r:id="rId25"/>
    <p:sldId id="419" r:id="rId26"/>
    <p:sldId id="442" r:id="rId27"/>
    <p:sldId id="443" r:id="rId28"/>
    <p:sldId id="444" r:id="rId29"/>
    <p:sldId id="445" r:id="rId30"/>
    <p:sldId id="446" r:id="rId31"/>
    <p:sldId id="447" r:id="rId32"/>
    <p:sldId id="449" r:id="rId33"/>
    <p:sldId id="451" r:id="rId34"/>
    <p:sldId id="452" r:id="rId35"/>
    <p:sldId id="453" r:id="rId36"/>
    <p:sldId id="454" r:id="rId37"/>
    <p:sldId id="455" r:id="rId38"/>
    <p:sldId id="448" r:id="rId39"/>
    <p:sldId id="457" r:id="rId40"/>
    <p:sldId id="458" r:id="rId41"/>
    <p:sldId id="461" r:id="rId42"/>
    <p:sldId id="462" r:id="rId43"/>
    <p:sldId id="464" r:id="rId44"/>
    <p:sldId id="465" r:id="rId45"/>
    <p:sldId id="466" r:id="rId46"/>
    <p:sldId id="467" r:id="rId47"/>
  </p:sldIdLst>
  <p:sldSz cx="12192000" cy="6858000"/>
  <p:notesSz cx="6858000" cy="9144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蒸汽创客</a:t>
              </a:r>
              <a:r>
                <a:rPr lang="en-US" altLang="zh-CN" sz="3200" b="1" dirty="0"/>
                <a:t>·Steamleader</a:t>
              </a:r>
              <a:endParaRPr lang="zh-CN" altLang="en-US" sz="3200" b="1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/>
              <a:t>信息学奥林匹克竞赛</a:t>
            </a:r>
            <a:r>
              <a:rPr lang="en-US" altLang="zh-CN" sz="6000" b="1" dirty="0"/>
              <a:t>C++</a:t>
            </a:r>
            <a:r>
              <a:rPr lang="zh-CN" altLang="en-US" sz="6000" b="1" dirty="0"/>
              <a:t>教程</a:t>
            </a:r>
            <a:endParaRPr lang="zh-CN" alt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Feb,2022 ver 0.1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/>
                <a:t>while</a:t>
              </a:r>
              <a:r>
                <a:rPr lang="zh-CN" altLang="en-US" sz="3200" b="1" dirty="0"/>
                <a:t>循环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矩形 1">
            <a:extLst>
              <a:ext uri="{FF2B5EF4-FFF2-40B4-BE49-F238E27FC236}">
                <a16:creationId xmlns:a16="http://schemas.microsoft.com/office/drawing/2014/main" id="{C57E3055-902A-0DA3-8393-293B0F1C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93" y="1391478"/>
            <a:ext cx="41094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while </a:t>
            </a:r>
            <a:r>
              <a:rPr lang="zh-CN" altLang="en-US" sz="2800" dirty="0">
                <a:latin typeface="+mn-ea"/>
                <a:ea typeface="+mn-ea"/>
              </a:rPr>
              <a:t>语句的格式如下：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（条件表达式）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循环体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｝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FEC71DF2-26D4-BEF9-3A63-247AB603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44" y="572813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注意：程序不要出现死循环。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F579C8-218A-8B5E-33FA-DF4274B0413F}"/>
              </a:ext>
            </a:extLst>
          </p:cNvPr>
          <p:cNvSpPr/>
          <p:nvPr/>
        </p:nvSpPr>
        <p:spPr>
          <a:xfrm>
            <a:off x="1681740" y="5204912"/>
            <a:ext cx="9161482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solidFill>
                  <a:srgbClr val="000066"/>
                </a:solidFill>
                <a:latin typeface="+mn-ea"/>
              </a:rPr>
              <a:t>特点：当条件满足时，不断地重复执行循环体内的语句。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2E9E4-A9D1-A0CF-1205-90811D8B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72" y="1087484"/>
            <a:ext cx="42100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/>
                <a:t>if</a:t>
              </a:r>
              <a:r>
                <a:rPr lang="zh-CN" altLang="en-US" sz="3200" b="1" dirty="0"/>
                <a:t>语句与</a:t>
              </a:r>
              <a:r>
                <a:rPr lang="en-US" altLang="zh-CN" sz="3200" b="1" dirty="0"/>
                <a:t>while</a:t>
              </a:r>
              <a:r>
                <a:rPr lang="zh-CN" altLang="en-US" sz="3200" b="1" dirty="0"/>
                <a:t>语句的对比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1C430B0-0D25-3B3F-457D-A396A1A4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0" y="941128"/>
            <a:ext cx="3889898" cy="4032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11CB2F-4876-000F-14AE-EAC4D394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38" y="941128"/>
            <a:ext cx="3704356" cy="403208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A8B06E-BA6E-94CD-028B-A5BDF1F0B753}"/>
              </a:ext>
            </a:extLst>
          </p:cNvPr>
          <p:cNvCxnSpPr/>
          <p:nvPr/>
        </p:nvCxnSpPr>
        <p:spPr>
          <a:xfrm>
            <a:off x="5775649" y="765110"/>
            <a:ext cx="0" cy="57849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BA1DD74-DBDE-8872-D3D3-4088E3390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352" y="4500117"/>
            <a:ext cx="4550228" cy="20499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89F0F6E-CD80-0BC7-51FE-CED751025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61" y="4790686"/>
            <a:ext cx="4630994" cy="1468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例：让程序无限输出“你好”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9BE6C51-B06D-8066-A92A-F09A7EFC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85" y="806612"/>
            <a:ext cx="5074989" cy="4110620"/>
          </a:xfrm>
          <a:prstGeom prst="rect">
            <a:avLst/>
          </a:prstGeom>
        </p:spPr>
      </p:pic>
      <p:sp>
        <p:nvSpPr>
          <p:cNvPr id="9" name="矩形 1">
            <a:extLst>
              <a:ext uri="{FF2B5EF4-FFF2-40B4-BE49-F238E27FC236}">
                <a16:creationId xmlns:a16="http://schemas.microsoft.com/office/drawing/2014/main" id="{90231100-2FB5-8692-F7D6-92684F83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65" y="5293224"/>
            <a:ext cx="90746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800" b="0" dirty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循环的循环体当中如果没有对条件表达式中的变量进行运算或处理，很容易出现死循环。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例：让程序输出十遍“你好”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D290CC-4A60-CE15-7255-13CC08A7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65" y="854917"/>
            <a:ext cx="5000362" cy="4189492"/>
          </a:xfrm>
          <a:prstGeom prst="rect">
            <a:avLst/>
          </a:prstGeom>
        </p:spPr>
      </p:pic>
      <p:sp>
        <p:nvSpPr>
          <p:cNvPr id="7" name="标注: 线形 6">
            <a:extLst>
              <a:ext uri="{FF2B5EF4-FFF2-40B4-BE49-F238E27FC236}">
                <a16:creationId xmlns:a16="http://schemas.microsoft.com/office/drawing/2014/main" id="{32D23AE9-1C83-4621-D2F7-41E72E82BB2B}"/>
              </a:ext>
            </a:extLst>
          </p:cNvPr>
          <p:cNvSpPr/>
          <p:nvPr/>
        </p:nvSpPr>
        <p:spPr>
          <a:xfrm>
            <a:off x="7053942" y="3570341"/>
            <a:ext cx="3673051" cy="671805"/>
          </a:xfrm>
          <a:prstGeom prst="borderCallout1">
            <a:avLst>
              <a:gd name="adj1" fmla="val 25694"/>
              <a:gd name="adj2" fmla="val -977"/>
              <a:gd name="adj3" fmla="val 27778"/>
              <a:gd name="adj4" fmla="val -84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在循环体中对变量</a:t>
            </a:r>
            <a:r>
              <a:rPr lang="en-US" altLang="zh-CN" dirty="0"/>
              <a:t>a</a:t>
            </a:r>
            <a:r>
              <a:rPr lang="zh-CN" altLang="en-US" dirty="0"/>
              <a:t>进行自增运算</a:t>
            </a:r>
          </a:p>
        </p:txBody>
      </p:sp>
    </p:spTree>
    <p:extLst>
      <p:ext uri="{BB962C8B-B14F-4D97-AF65-F5344CB8AC3E}">
        <p14:creationId xmlns:p14="http://schemas.microsoft.com/office/powerpoint/2010/main" val="245020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程序阅读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921F29B-6F7C-C7C5-1E64-AA42CFDD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6" y="1226683"/>
            <a:ext cx="4964369" cy="4035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049C27-0A66-8250-681B-2048B0AE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96" y="4081879"/>
            <a:ext cx="8966718" cy="2580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程序阅读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3784994-D63C-ED30-518D-5880057C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96" y="747252"/>
            <a:ext cx="4551276" cy="42539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92944D-8133-9739-0A1D-11FFC608C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96" y="4446036"/>
            <a:ext cx="8820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数列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42B1880-FC0E-76E6-5B13-231288E9CA2B}"/>
              </a:ext>
            </a:extLst>
          </p:cNvPr>
          <p:cNvSpPr txBox="1"/>
          <p:nvPr/>
        </p:nvSpPr>
        <p:spPr>
          <a:xfrm>
            <a:off x="1203259" y="932373"/>
            <a:ext cx="9785479" cy="49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数列（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sequence of number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），是以正整数集（或它的有限子集）为定义域的函数，是一列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有序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的数。数列中的每一个数都叫做这个数列的项。排在第一位的数称为这个数列的第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项（通常也叫做首项），排在第二位的数称为这个数列的第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项，以此类推，排在第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位的数称为这个数列的第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项，通常用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an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表示。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自然数列：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1,2,3,4,5……n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偶数列：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2,4,6,8,10……n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斐波那契数列：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1,1,2,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3,5,8,13,21,34……n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数列类题目的处理思路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E92E45C-6897-407D-0D58-E8F16182E9A7}"/>
              </a:ext>
            </a:extLst>
          </p:cNvPr>
          <p:cNvSpPr txBox="1"/>
          <p:nvPr/>
        </p:nvSpPr>
        <p:spPr>
          <a:xfrm>
            <a:off x="1310355" y="1181755"/>
            <a:ext cx="9785479" cy="346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观察题目数列，找出该数列的规律与性质，尝试推导出前一个数字和后一个数字的关系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确定数列的起始数字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使用循环语句从起始数字运用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(1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）中找到的关系运算至题目的结束要求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输出题目要求的运算结果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67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蒸汽创客</a:t>
              </a:r>
              <a:r>
                <a:rPr lang="en-US" altLang="zh-CN" sz="3200" b="1" dirty="0"/>
                <a:t>·Steamleader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课堂练习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-68377"/>
            <a:ext cx="10441859" cy="747252"/>
            <a:chOff x="875068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68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数列类题目的处理思路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E92E45C-6897-407D-0D58-E8F16182E9A7}"/>
              </a:ext>
            </a:extLst>
          </p:cNvPr>
          <p:cNvSpPr txBox="1"/>
          <p:nvPr/>
        </p:nvSpPr>
        <p:spPr>
          <a:xfrm>
            <a:off x="1310355" y="1181755"/>
            <a:ext cx="9785479" cy="346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观察题目数列，找出该数列的规律与性质，尝试推导出前一个数字和后一个数字的关系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确定数列的起始数字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使用循环语句从起始数字运用</a:t>
            </a:r>
            <a:r>
              <a:rPr lang="en-US" altLang="zh-CN" sz="2800" dirty="0">
                <a:solidFill>
                  <a:schemeClr val="bg2"/>
                </a:solidFill>
                <a:latin typeface="+mn-ea"/>
              </a:rPr>
              <a:t>(1</a:t>
            </a: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）中找到的关系运算至题目的结束要求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2"/>
                </a:solidFill>
                <a:latin typeface="+mn-ea"/>
              </a:rPr>
              <a:t>输出题目要求的运算结果</a:t>
            </a:r>
            <a:endParaRPr lang="en-US" altLang="zh-CN" sz="2800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5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蒸汽创客</a:t>
              </a:r>
              <a:r>
                <a:rPr lang="en-US" altLang="zh-CN" sz="3200" b="1" dirty="0"/>
                <a:t>·Steamleader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第十课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</a:rPr>
              <a:t>while</a:t>
            </a:r>
            <a:r>
              <a:rPr lang="zh-CN" altLang="en-US" sz="8000" b="1" dirty="0">
                <a:solidFill>
                  <a:schemeClr val="bg1"/>
                </a:solidFill>
              </a:rPr>
              <a:t>循环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</a:t>
              </a:r>
              <a:r>
                <a:rPr lang="en-US" altLang="zh-CN" sz="3200" b="1" dirty="0"/>
                <a:t>1~100</a:t>
              </a:r>
              <a:r>
                <a:rPr lang="zh-CN" altLang="en-US" sz="3200" b="1" dirty="0"/>
                <a:t>之间的整数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715031"/>
            <a:ext cx="10303003" cy="52014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1~100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以内的所有整数。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1 2 3 4 5 6 7 8 9 10 11 12 13 14 15 16 17 18 19 20 21 22 23 24 25 26 27 28 29 30 31 32 33 34 35 36 37 38 39 40 41 42 43 44 45 46 47 48 49 50 51 52 53 54 55 56 57 58 59 60 61 62 63 64 65 66 67 68 69 70 71 72 73 74 75 76 77 78 79 80 81 82 83 84 85 86 87 88 89 90 91 92 93 94 95 96 97 98 99 100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4245680-402B-6932-326E-466365CF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54" y="885242"/>
            <a:ext cx="39719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</a:t>
              </a:r>
              <a:r>
                <a:rPr lang="en-US" altLang="zh-CN" sz="3200" b="1" dirty="0"/>
                <a:t>1~100</a:t>
              </a:r>
              <a:r>
                <a:rPr lang="zh-CN" altLang="en-US" sz="3200" b="1" dirty="0"/>
                <a:t>之间的偶数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4497" y="715031"/>
            <a:ext cx="10303003" cy="48628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1~100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以内的所有偶数。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4 6 8 10 12 14 16 18 20 22 24 26 28 30 32 34 36 38 40 42 44 46 48 50 52 54 56 58 60 62 64 66 68 70 72 74 76 78 80 82 84 86 88 90 92 94 96 98 100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18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B455905-C287-A114-CA8A-B81EDECC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0" y="919162"/>
            <a:ext cx="3667125" cy="410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9CE295-F4C1-00B4-9FB3-A265A86B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89" y="919162"/>
            <a:ext cx="3800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</a:t>
              </a:r>
              <a:r>
                <a:rPr lang="en-US" altLang="zh-CN" sz="3200" b="1" dirty="0"/>
                <a:t>100</a:t>
              </a:r>
              <a:r>
                <a:rPr lang="zh-CN" altLang="en-US" sz="3200" b="1" dirty="0"/>
                <a:t>以内的数之和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75070" y="685059"/>
                <a:ext cx="10367894" cy="57554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求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1+2+3+…+100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5050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说明：不能使用等差数列求和公式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   </m:t>
                        </m:r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∗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𝑑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70" y="685059"/>
                <a:ext cx="10367894" cy="5755422"/>
              </a:xfrm>
              <a:prstGeom prst="rect">
                <a:avLst/>
              </a:prstGeom>
              <a:blipFill>
                <a:blip r:embed="rId3"/>
                <a:stretch>
                  <a:fillRect l="-941" t="-3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8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EB0A6AF-334F-7DF0-B232-C70EF5F5F107}"/>
              </a:ext>
            </a:extLst>
          </p:cNvPr>
          <p:cNvSpPr/>
          <p:nvPr/>
        </p:nvSpPr>
        <p:spPr>
          <a:xfrm>
            <a:off x="875069" y="759217"/>
            <a:ext cx="10144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计算机更希望运算规律简单，运算量大。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数学则会通过制定规则，从而尽量让运算量降低。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C00693-1A15-8540-A584-20E4782C1A69}"/>
              </a:ext>
            </a:extLst>
          </p:cNvPr>
          <p:cNvSpPr/>
          <p:nvPr/>
        </p:nvSpPr>
        <p:spPr>
          <a:xfrm>
            <a:off x="2173470" y="2267456"/>
            <a:ext cx="2119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</a:rPr>
              <a:t>s=0;</a:t>
            </a:r>
          </a:p>
          <a:p>
            <a:r>
              <a:rPr lang="en-US" altLang="zh-CN" sz="3600" dirty="0">
                <a:solidFill>
                  <a:srgbClr val="002060"/>
                </a:solidFill>
              </a:rPr>
              <a:t>s=s+1;</a:t>
            </a:r>
          </a:p>
          <a:p>
            <a:r>
              <a:rPr lang="en-US" altLang="zh-CN" sz="3600" dirty="0">
                <a:solidFill>
                  <a:srgbClr val="002060"/>
                </a:solidFill>
              </a:rPr>
              <a:t>s=s+2;</a:t>
            </a:r>
          </a:p>
          <a:p>
            <a:r>
              <a:rPr lang="en-US" altLang="zh-CN" sz="3600" dirty="0">
                <a:solidFill>
                  <a:srgbClr val="002060"/>
                </a:solidFill>
              </a:rPr>
              <a:t>s=s+3;</a:t>
            </a:r>
          </a:p>
          <a:p>
            <a:r>
              <a:rPr lang="en-US" altLang="zh-CN" sz="3600" dirty="0">
                <a:solidFill>
                  <a:srgbClr val="002060"/>
                </a:solidFill>
              </a:rPr>
              <a:t>s=s+4;</a:t>
            </a:r>
          </a:p>
          <a:p>
            <a:r>
              <a:rPr lang="en-US" altLang="zh-CN" sz="3600" dirty="0">
                <a:solidFill>
                  <a:srgbClr val="002060"/>
                </a:solidFill>
              </a:rPr>
              <a:t>s=s+5;</a:t>
            </a:r>
          </a:p>
          <a:p>
            <a:r>
              <a:rPr lang="en-US" altLang="zh-CN" sz="3600" dirty="0" err="1">
                <a:solidFill>
                  <a:srgbClr val="002060"/>
                </a:solidFill>
              </a:rPr>
              <a:t>cout</a:t>
            </a:r>
            <a:r>
              <a:rPr lang="en-US" altLang="zh-CN" sz="3600" dirty="0">
                <a:solidFill>
                  <a:srgbClr val="002060"/>
                </a:solidFill>
              </a:rPr>
              <a:t>&lt;&lt;s;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C408A-9E7D-C2C8-65E0-7A2A31094286}"/>
              </a:ext>
            </a:extLst>
          </p:cNvPr>
          <p:cNvSpPr/>
          <p:nvPr/>
        </p:nvSpPr>
        <p:spPr>
          <a:xfrm>
            <a:off x="6995930" y="3375452"/>
            <a:ext cx="245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反复执行：</a:t>
            </a: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(1) s=</a:t>
            </a:r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s+i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;</a:t>
            </a: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(2) </a:t>
            </a:r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=i+1;</a:t>
            </a:r>
            <a:endParaRPr lang="zh-CN" altLang="en-US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E0A0888-4042-C56C-6433-489080CFBFC1}"/>
              </a:ext>
            </a:extLst>
          </p:cNvPr>
          <p:cNvSpPr/>
          <p:nvPr/>
        </p:nvSpPr>
        <p:spPr>
          <a:xfrm>
            <a:off x="4546386" y="3908466"/>
            <a:ext cx="1978090" cy="466531"/>
          </a:xfrm>
          <a:prstGeom prst="rightArrow">
            <a:avLst>
              <a:gd name="adj1" fmla="val 50000"/>
              <a:gd name="adj2" fmla="val 10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93F9723-D5A2-1FBB-8A41-2D577CAB2D86}"/>
              </a:ext>
            </a:extLst>
          </p:cNvPr>
          <p:cNvSpPr/>
          <p:nvPr/>
        </p:nvSpPr>
        <p:spPr>
          <a:xfrm>
            <a:off x="4397214" y="869876"/>
            <a:ext cx="3580007" cy="5760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定义变量</a:t>
            </a:r>
            <a:r>
              <a:rPr lang="en-US" altLang="zh-CN" dirty="0" err="1">
                <a:solidFill>
                  <a:srgbClr val="002060"/>
                </a:solidFill>
              </a:rPr>
              <a:t>i,s</a:t>
            </a:r>
            <a:r>
              <a:rPr lang="zh-CN" altLang="en-US" dirty="0">
                <a:solidFill>
                  <a:srgbClr val="002060"/>
                </a:solidFill>
              </a:rPr>
              <a:t>，用于记录和的值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C62837E0-7ED9-41BC-D7A2-D817CC9759CE}"/>
              </a:ext>
            </a:extLst>
          </p:cNvPr>
          <p:cNvSpPr/>
          <p:nvPr/>
        </p:nvSpPr>
        <p:spPr>
          <a:xfrm>
            <a:off x="5143101" y="2727697"/>
            <a:ext cx="2088232" cy="612068"/>
          </a:xfrm>
          <a:prstGeom prst="flowChartDecision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&lt;=100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651435-7389-53B7-A468-3ED992A30FAA}"/>
              </a:ext>
            </a:extLst>
          </p:cNvPr>
          <p:cNvSpPr/>
          <p:nvPr/>
        </p:nvSpPr>
        <p:spPr>
          <a:xfrm>
            <a:off x="4242752" y="1697968"/>
            <a:ext cx="3888932" cy="57606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初始化</a:t>
            </a:r>
            <a:r>
              <a:rPr lang="en-US" altLang="zh-CN">
                <a:solidFill>
                  <a:srgbClr val="002060"/>
                </a:solidFill>
              </a:rPr>
              <a:t>i</a:t>
            </a:r>
            <a:r>
              <a:rPr lang="en-US" altLang="zh-CN" dirty="0" err="1">
                <a:solidFill>
                  <a:srgbClr val="002060"/>
                </a:solidFill>
              </a:rPr>
              <a:t>,s</a:t>
            </a:r>
            <a:r>
              <a:rPr lang="zh-CN" altLang="en-US" dirty="0">
                <a:solidFill>
                  <a:srgbClr val="002060"/>
                </a:solidFill>
              </a:rPr>
              <a:t>的值，防止未赋值即使用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559DF7-8FD3-D39B-4120-D4C794D17D8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187218" y="1445940"/>
            <a:ext cx="0" cy="2520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FEED11-B0CD-FFA8-77A3-A16C37C8340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6187217" y="2274032"/>
            <a:ext cx="1" cy="4536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4347465-5762-D2F7-8594-FD223A9C8CD3}"/>
              </a:ext>
            </a:extLst>
          </p:cNvPr>
          <p:cNvSpPr/>
          <p:nvPr/>
        </p:nvSpPr>
        <p:spPr>
          <a:xfrm>
            <a:off x="5185408" y="3863851"/>
            <a:ext cx="2010551" cy="39087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累加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的</a:t>
            </a:r>
            <a:r>
              <a:rPr lang="zh-CN" altLang="en-US">
                <a:solidFill>
                  <a:srgbClr val="002060"/>
                </a:solidFill>
              </a:rPr>
              <a:t>值到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zh-CN" altLang="en-US" dirty="0">
                <a:solidFill>
                  <a:srgbClr val="002060"/>
                </a:solidFill>
              </a:rPr>
              <a:t>中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4126F8-F423-C1EE-CCC7-68254F998C6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187217" y="3339765"/>
            <a:ext cx="3467" cy="52408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D100ED1-592A-C5DF-8129-E125428E5B2D}"/>
              </a:ext>
            </a:extLst>
          </p:cNvPr>
          <p:cNvSpPr/>
          <p:nvPr/>
        </p:nvSpPr>
        <p:spPr>
          <a:xfrm>
            <a:off x="5290622" y="5927779"/>
            <a:ext cx="1800200" cy="50405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</a:p>
        </p:txBody>
      </p:sp>
      <p:cxnSp>
        <p:nvCxnSpPr>
          <p:cNvPr id="18" name="肘形连接符 36">
            <a:extLst>
              <a:ext uri="{FF2B5EF4-FFF2-40B4-BE49-F238E27FC236}">
                <a16:creationId xmlns:a16="http://schemas.microsoft.com/office/drawing/2014/main" id="{A8B92DC6-77AF-62BB-55BF-76F43599CA40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 flipH="1">
            <a:off x="6190722" y="3033731"/>
            <a:ext cx="1040611" cy="2894048"/>
          </a:xfrm>
          <a:prstGeom prst="bentConnector4">
            <a:avLst>
              <a:gd name="adj1" fmla="val -65292"/>
              <a:gd name="adj2" fmla="val 7683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8AC4864-F265-7D8F-BE2D-C438AF2489F8}"/>
              </a:ext>
            </a:extLst>
          </p:cNvPr>
          <p:cNvSpPr/>
          <p:nvPr/>
        </p:nvSpPr>
        <p:spPr>
          <a:xfrm>
            <a:off x="5721756" y="33400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48D91-A65F-3B40-8730-E8B412E77976}"/>
              </a:ext>
            </a:extLst>
          </p:cNvPr>
          <p:cNvSpPr/>
          <p:nvPr/>
        </p:nvSpPr>
        <p:spPr>
          <a:xfrm>
            <a:off x="4182197" y="48476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继续循环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A5CEA-B8DB-7782-3D29-D09B4F5B1C75}"/>
              </a:ext>
            </a:extLst>
          </p:cNvPr>
          <p:cNvSpPr/>
          <p:nvPr/>
        </p:nvSpPr>
        <p:spPr>
          <a:xfrm>
            <a:off x="7469760" y="30231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4672AC-1AAA-F462-B89A-072B0511EB3C}"/>
              </a:ext>
            </a:extLst>
          </p:cNvPr>
          <p:cNvSpPr/>
          <p:nvPr/>
        </p:nvSpPr>
        <p:spPr>
          <a:xfrm>
            <a:off x="6578531" y="52366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</a:rPr>
              <a:t>退出循环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B820F2-9F4A-9192-D665-8A550A10878D}"/>
              </a:ext>
            </a:extLst>
          </p:cNvPr>
          <p:cNvSpPr/>
          <p:nvPr/>
        </p:nvSpPr>
        <p:spPr>
          <a:xfrm>
            <a:off x="4062845" y="2615411"/>
            <a:ext cx="4223808" cy="31515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E2CFC8F-E59D-2EEA-BBC3-6B4B7621AED9}"/>
              </a:ext>
            </a:extLst>
          </p:cNvPr>
          <p:cNvSpPr/>
          <p:nvPr/>
        </p:nvSpPr>
        <p:spPr>
          <a:xfrm>
            <a:off x="2182619" y="2292686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</a:rPr>
              <a:t>while</a:t>
            </a:r>
            <a:r>
              <a:rPr lang="zh-CN" altLang="en-US" sz="2400" b="1" dirty="0">
                <a:solidFill>
                  <a:schemeClr val="bg2"/>
                </a:solidFill>
              </a:rPr>
              <a:t>循环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2051F29-03E4-C9C3-EC1A-A06CD0BC1763}"/>
              </a:ext>
            </a:extLst>
          </p:cNvPr>
          <p:cNvSpPr/>
          <p:nvPr/>
        </p:nvSpPr>
        <p:spPr>
          <a:xfrm>
            <a:off x="5511502" y="4630177"/>
            <a:ext cx="1366924" cy="39878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的值</a:t>
            </a:r>
            <a:r>
              <a:rPr lang="zh-CN" altLang="en-US">
                <a:solidFill>
                  <a:srgbClr val="002060"/>
                </a:solidFill>
              </a:rPr>
              <a:t>自增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B8BC549-AB62-8EE0-550C-1CCAA4850E37}"/>
              </a:ext>
            </a:extLst>
          </p:cNvPr>
          <p:cNvCxnSpPr>
            <a:cxnSpLocks/>
            <a:stCxn id="14" idx="2"/>
            <a:endCxn id="51" idx="0"/>
          </p:cNvCxnSpPr>
          <p:nvPr/>
        </p:nvCxnSpPr>
        <p:spPr>
          <a:xfrm>
            <a:off x="6190684" y="4254722"/>
            <a:ext cx="4280" cy="375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996AB38-F19F-8F72-22C4-F0BC94630990}"/>
              </a:ext>
            </a:extLst>
          </p:cNvPr>
          <p:cNvCxnSpPr>
            <a:stCxn id="51" idx="1"/>
            <a:endCxn id="10" idx="1"/>
          </p:cNvCxnSpPr>
          <p:nvPr/>
        </p:nvCxnSpPr>
        <p:spPr>
          <a:xfrm rot="10800000">
            <a:off x="5143102" y="3033731"/>
            <a:ext cx="368401" cy="1795840"/>
          </a:xfrm>
          <a:prstGeom prst="bentConnector3">
            <a:avLst>
              <a:gd name="adj1" fmla="val 25513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注: 弯曲线形(带强调线) 69">
            <a:extLst>
              <a:ext uri="{FF2B5EF4-FFF2-40B4-BE49-F238E27FC236}">
                <a16:creationId xmlns:a16="http://schemas.microsoft.com/office/drawing/2014/main" id="{8BFC8754-A0AB-0394-7507-76B5E0DD212B}"/>
              </a:ext>
            </a:extLst>
          </p:cNvPr>
          <p:cNvSpPr/>
          <p:nvPr/>
        </p:nvSpPr>
        <p:spPr>
          <a:xfrm rot="10800000">
            <a:off x="2175754" y="2757189"/>
            <a:ext cx="1648664" cy="45719"/>
          </a:xfrm>
          <a:prstGeom prst="accentCallout2">
            <a:avLst>
              <a:gd name="adj1" fmla="val -117618"/>
              <a:gd name="adj2" fmla="val 50281"/>
              <a:gd name="adj3" fmla="val -1685833"/>
              <a:gd name="adj4" fmla="val 14216"/>
              <a:gd name="adj5" fmla="val -2887568"/>
              <a:gd name="adj6" fmla="val -14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5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1819183-6D9F-C938-7264-1C2335AF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03" y="1325706"/>
            <a:ext cx="5658460" cy="40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9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</a:t>
              </a:r>
              <a:r>
                <a:rPr lang="en-US" altLang="zh-CN" sz="3200" b="1" dirty="0"/>
                <a:t>100</a:t>
              </a:r>
              <a:r>
                <a:rPr lang="zh-CN" altLang="en-US" sz="3200" b="1" dirty="0"/>
                <a:t>以内的偶数之和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875070" y="685059"/>
                <a:ext cx="10367894" cy="57554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求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2+4+6+…+100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的值。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2550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说明：不能使用等差数列求和公式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   </m:t>
                        </m:r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𝑛</m:t>
                        </m:r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∗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𝑑</m:t>
                    </m:r>
                  </m:oMath>
                </a14:m>
                <a:endParaRPr lang="en-US" altLang="zh-CN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070" y="685059"/>
                <a:ext cx="10367894" cy="5755422"/>
              </a:xfrm>
              <a:prstGeom prst="rect">
                <a:avLst/>
              </a:prstGeom>
              <a:blipFill>
                <a:blip r:embed="rId3"/>
                <a:stretch>
                  <a:fillRect l="-941" t="-3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9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145880E-A51B-CB22-F7F3-A5B30B4C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08" y="1264226"/>
            <a:ext cx="539348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学习目标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3818197" y="1245966"/>
            <a:ext cx="5423123" cy="43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计算机基础程序结构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3600" b="1" dirty="0">
                <a:solidFill>
                  <a:srgbClr val="002060"/>
                </a:solidFill>
              </a:rPr>
              <a:t>while</a:t>
            </a:r>
            <a:r>
              <a:rPr lang="zh-CN" altLang="en-US" sz="3600" b="1" dirty="0">
                <a:solidFill>
                  <a:srgbClr val="002060"/>
                </a:solidFill>
              </a:rPr>
              <a:t>循环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数列输出与求和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数据输入与统计</a:t>
            </a:r>
            <a:endParaRPr lang="en-US" altLang="zh-C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求分数表达式的值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912052" y="716507"/>
                <a:ext cx="10367894" cy="57900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题目描述：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zh-CN" altLang="en-US" sz="36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zh-CN" altLang="en-US" sz="36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3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zh-CN" altLang="en-US" sz="36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3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zh-CN" altLang="en-US" sz="36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zh-CN" altLang="en-US" sz="3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zh-CN" altLang="en-US" sz="360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+⋯+</m:t>
                    </m:r>
                    <m:f>
                      <m:fPr>
                        <m:ctrlPr>
                          <a:rPr lang="zh-CN" altLang="en-US" sz="3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zh-CN" altLang="en-US" sz="36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  的和。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输入格式: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输出格式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j-ea"/>
                    <a:ea typeface="+mj-ea"/>
                  </a:rPr>
                  <a:t>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一个浮点数，保留到小数点后四位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输入样例：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</a:rPr>
                  <a:t>无</a:t>
                </a:r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输出样例：</a:t>
                </a:r>
                <a:endParaRPr lang="en-US" altLang="zh-CN" sz="2400" b="1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</a:rPr>
                  <a:t>5.1874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US" altLang="zh-CN" sz="2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提示：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1</m:t>
                    </m:r>
                    <m:r>
                      <a:rPr lang="en-US" altLang="zh-CN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sym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sym typeface="Arial" panose="020B0604020202020204" pitchFamily="34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2060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		</a:t>
                </a: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2052" y="716507"/>
                <a:ext cx="10367894" cy="5790047"/>
              </a:xfrm>
              <a:prstGeom prst="rect">
                <a:avLst/>
              </a:prstGeom>
              <a:blipFill>
                <a:blip r:embed="rId3"/>
                <a:stretch>
                  <a:fillRect l="-941" t="-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68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85D4421-8285-BDB4-E911-660100FB4461}"/>
              </a:ext>
            </a:extLst>
          </p:cNvPr>
          <p:cNvSpPr/>
          <p:nvPr/>
        </p:nvSpPr>
        <p:spPr>
          <a:xfrm>
            <a:off x="1172546" y="1943780"/>
            <a:ext cx="10144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按指定数据精度对数据进行修正后输出：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cout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&lt;&lt;fixed&lt;&lt;</a:t>
            </a:r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setprecision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(4)&lt;&lt;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变量或数据</a:t>
            </a:r>
          </a:p>
        </p:txBody>
      </p:sp>
    </p:spTree>
    <p:extLst>
      <p:ext uri="{BB962C8B-B14F-4D97-AF65-F5344CB8AC3E}">
        <p14:creationId xmlns:p14="http://schemas.microsoft.com/office/powerpoint/2010/main" val="4228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A4893EC-7672-F498-CDA0-FD8EC674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7" y="1187160"/>
            <a:ext cx="7566747" cy="40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交替数列求和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715031"/>
            <a:ext cx="10367894" cy="50475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求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1-2+3-4+5-6+…-99+100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-50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0562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85D4421-8285-BDB4-E911-660100FB4461}"/>
              </a:ext>
            </a:extLst>
          </p:cNvPr>
          <p:cNvSpPr/>
          <p:nvPr/>
        </p:nvSpPr>
        <p:spPr>
          <a:xfrm>
            <a:off x="1023807" y="1164461"/>
            <a:ext cx="10144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思路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：正数负数交替出现，每一对的和为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-1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，一共有多少对正负数？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A3D400-04B4-2217-38DF-90FBC8E69F52}"/>
              </a:ext>
            </a:extLst>
          </p:cNvPr>
          <p:cNvSpPr/>
          <p:nvPr/>
        </p:nvSpPr>
        <p:spPr>
          <a:xfrm>
            <a:off x="1023806" y="2636506"/>
            <a:ext cx="1014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思路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：所有正数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+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所有负数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4F106-ECB7-7131-5821-DAB89DCD53A7}"/>
              </a:ext>
            </a:extLst>
          </p:cNvPr>
          <p:cNvSpPr/>
          <p:nvPr/>
        </p:nvSpPr>
        <p:spPr>
          <a:xfrm>
            <a:off x="1023806" y="3931906"/>
            <a:ext cx="1014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思路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：在每个数字之前加入正负切换的计算步骤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41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8548949-7CCE-43B8-768C-9A3B112E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4" y="1282844"/>
            <a:ext cx="5851005" cy="4650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DDF77A-CA79-E48C-FBAC-DFB77250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154" y="1282844"/>
            <a:ext cx="46767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9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与</a:t>
              </a:r>
              <a:r>
                <a:rPr lang="en-US" altLang="zh-CN" sz="3200" b="1" dirty="0"/>
                <a:t>7</a:t>
              </a:r>
              <a:r>
                <a:rPr lang="zh-CN" altLang="en-US" sz="3200" b="1" dirty="0"/>
                <a:t>相关的数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715031"/>
            <a:ext cx="10367894" cy="54168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1~100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中所有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的倍数和末尾含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的数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7 14 17 21 27 28 35 37 42 47 49 56 57 63 67 70 77 84 87 91 97 98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90510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00597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85D4421-8285-BDB4-E911-660100FB4461}"/>
              </a:ext>
            </a:extLst>
          </p:cNvPr>
          <p:cNvSpPr/>
          <p:nvPr/>
        </p:nvSpPr>
        <p:spPr>
          <a:xfrm>
            <a:off x="1023807" y="1164461"/>
            <a:ext cx="10144383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在输出每一个数字的时候，需要进行判断：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该数字是否是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7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的倍数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该数字是否以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7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结尾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如果满足以上任一条件，输出该数字，否则不做输出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6942"/>
            <a:ext cx="10441859" cy="747252"/>
            <a:chOff x="875070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4BA7FCE-B12A-8117-4BC9-5BF74C91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803" y="1083423"/>
            <a:ext cx="6642433" cy="46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求平均值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70" y="747251"/>
            <a:ext cx="10367894" cy="50475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请输入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个数，计算这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个数的平均值？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无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4 5 3 6 9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5.4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895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蒸汽创客</a:t>
              </a:r>
              <a:r>
                <a:rPr lang="en-US" altLang="zh-CN" sz="3200" b="1" dirty="0"/>
                <a:t>·Steamleader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知识要点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85D4421-8285-BDB4-E911-660100FB4461}"/>
                  </a:ext>
                </a:extLst>
              </p:cNvPr>
              <p:cNvSpPr/>
              <p:nvPr/>
            </p:nvSpPr>
            <p:spPr>
              <a:xfrm>
                <a:off x="1023805" y="747251"/>
                <a:ext cx="10144383" cy="1759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>
                    <a:solidFill>
                      <a:srgbClr val="002060"/>
                    </a:solidFill>
                    <a:latin typeface="+mn-ea"/>
                  </a:rPr>
                  <a:t>平均值计算方法：</a:t>
                </a:r>
                <a:endParaRPr lang="en-US" altLang="zh-CN" sz="3600" dirty="0">
                  <a:solidFill>
                    <a:srgbClr val="002060"/>
                  </a:solidFill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altLang="zh-CN" sz="2800" i="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0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3600" dirty="0">
                  <a:solidFill>
                    <a:srgbClr val="00206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85D4421-8285-BDB4-E911-660100FB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5" y="747251"/>
                <a:ext cx="10144383" cy="1759456"/>
              </a:xfrm>
              <a:prstGeom prst="rect">
                <a:avLst/>
              </a:prstGeom>
              <a:blipFill>
                <a:blip r:embed="rId3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135D5D4-AC3A-E4D4-AC50-68ABB46A8F12}"/>
              </a:ext>
            </a:extLst>
          </p:cNvPr>
          <p:cNvSpPr txBox="1"/>
          <p:nvPr/>
        </p:nvSpPr>
        <p:spPr>
          <a:xfrm>
            <a:off x="6095996" y="2887682"/>
            <a:ext cx="45336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多次输入：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			while(){</a:t>
            </a: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 					……</a:t>
            </a: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					</a:t>
            </a:r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cin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&gt;&gt;a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；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					……</a:t>
            </a:r>
          </a:p>
          <a:p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			}</a:t>
            </a:r>
            <a:endParaRPr lang="en-US" altLang="zh-CN" sz="1800" dirty="0">
              <a:solidFill>
                <a:srgbClr val="002060"/>
              </a:solidFill>
              <a:latin typeface="+mn-ea"/>
            </a:endParaRPr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90EE89-C0C0-EE6A-B156-93489EE9A2DE}"/>
              </a:ext>
            </a:extLst>
          </p:cNvPr>
          <p:cNvSpPr txBox="1"/>
          <p:nvPr/>
        </p:nvSpPr>
        <p:spPr>
          <a:xfrm>
            <a:off x="1023805" y="2887682"/>
            <a:ext cx="6099462" cy="165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单次输入：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			</a:t>
            </a:r>
            <a:r>
              <a:rPr lang="en-US" altLang="zh-CN" sz="3600" dirty="0" err="1">
                <a:solidFill>
                  <a:srgbClr val="002060"/>
                </a:solidFill>
                <a:latin typeface="+mn-ea"/>
              </a:rPr>
              <a:t>cin</a:t>
            </a:r>
            <a:r>
              <a:rPr lang="en-US" altLang="zh-CN" sz="3600" dirty="0">
                <a:solidFill>
                  <a:srgbClr val="002060"/>
                </a:solidFill>
                <a:latin typeface="+mn-ea"/>
              </a:rPr>
              <a:t>&gt;&gt;a</a:t>
            </a: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6942"/>
            <a:ext cx="10441859" cy="747252"/>
            <a:chOff x="875070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0FEAFFE-8B24-6919-4C50-EED28676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27" y="1096796"/>
            <a:ext cx="7012998" cy="46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6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求最大身高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2052" y="715031"/>
            <a:ext cx="10367894" cy="55707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已知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个人的身高值，求出其中的最大值。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第一行表示人数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后面</a:t>
            </a: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个浮点数，表示每个人的身高值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4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j-ea"/>
                <a:ea typeface="+mj-ea"/>
              </a:rPr>
              <a:t>一个浮点数，为身高的最大值。</a:t>
            </a:r>
            <a:endParaRPr lang="en-US" altLang="zh-CN" sz="24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1.79  1.75  1.69  1.80  1.78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4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</a:rPr>
              <a:t>1.8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97659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8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分析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85D4421-8285-BDB4-E911-660100FB4461}"/>
              </a:ext>
            </a:extLst>
          </p:cNvPr>
          <p:cNvSpPr/>
          <p:nvPr/>
        </p:nvSpPr>
        <p:spPr>
          <a:xfrm>
            <a:off x="1023805" y="955069"/>
            <a:ext cx="10144383" cy="414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我们已经知道如何多次输入数据，如何在多次输入数据中求得最大值或最小值？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+mn-ea"/>
              </a:rPr>
              <a:t>每次输入一个数据后，我们将输入数据与当前的最大值或最小值进行比较，当所有数据输入完成后，我们就能得到最大值或最小值。</a:t>
            </a:r>
            <a:endParaRPr lang="en-US" altLang="zh-CN" sz="3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97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16942"/>
            <a:ext cx="10441859" cy="747252"/>
            <a:chOff x="875070" y="-1694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1694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D69D445-1E6C-C8CA-7BC3-B4FB8E8A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34" y="1004671"/>
            <a:ext cx="7491531" cy="4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蒸汽创客</a:t>
              </a:r>
              <a:r>
                <a:rPr lang="en-US" altLang="zh-CN" sz="3200" b="1" dirty="0"/>
                <a:t>·Steamleader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课后总结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9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课后总结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4B4C42-035D-CE11-C42F-795F60A945A8}"/>
              </a:ext>
            </a:extLst>
          </p:cNvPr>
          <p:cNvSpPr txBox="1"/>
          <p:nvPr/>
        </p:nvSpPr>
        <p:spPr>
          <a:xfrm>
            <a:off x="2160211" y="698090"/>
            <a:ext cx="8532034" cy="54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知识重点：</a:t>
            </a:r>
            <a:r>
              <a:rPr lang="en-US" altLang="zh-CN" sz="3600" b="1" dirty="0">
                <a:solidFill>
                  <a:srgbClr val="002060"/>
                </a:solidFill>
              </a:rPr>
              <a:t>while</a:t>
            </a:r>
            <a:r>
              <a:rPr lang="zh-CN" altLang="en-US" sz="3600" b="1" dirty="0">
                <a:solidFill>
                  <a:srgbClr val="002060"/>
                </a:solidFill>
              </a:rPr>
              <a:t>循环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题目类型：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</a:rPr>
              <a:t>输出数列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</a:rPr>
              <a:t>计算数列之和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 marL="1657350" lvl="2" indent="-7429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solidFill>
                  <a:srgbClr val="002060"/>
                </a:solidFill>
              </a:rPr>
              <a:t>多次输入数据，并进行相应计算</a:t>
            </a:r>
            <a:endParaRPr lang="en-US" altLang="zh-CN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计算机程序设计的三种基本结构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3CC1498-3E50-A01A-188C-DEDCFE7D1B54}"/>
              </a:ext>
            </a:extLst>
          </p:cNvPr>
          <p:cNvSpPr txBox="1"/>
          <p:nvPr/>
        </p:nvSpPr>
        <p:spPr>
          <a:xfrm>
            <a:off x="1033049" y="1019211"/>
            <a:ext cx="10062785" cy="196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</a:rPr>
              <a:t>任何简单或者复杂的算法都可以由顺序结构、选择结构和循环结构这三种基本结构组合而成。所以这三种结构被称为程序设计的三种基本结构，也是程序化程序设计必须采用的结构。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20A7A1-6939-2257-927E-9561E6235187}"/>
              </a:ext>
            </a:extLst>
          </p:cNvPr>
          <p:cNvSpPr txBox="1"/>
          <p:nvPr/>
        </p:nvSpPr>
        <p:spPr>
          <a:xfrm>
            <a:off x="4668600" y="3331030"/>
            <a:ext cx="4478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2"/>
                </a:solidFill>
              </a:rPr>
              <a:t>顺序结构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2"/>
                </a:solidFill>
              </a:rPr>
              <a:t>选择结构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2"/>
                </a:solidFill>
              </a:rPr>
              <a:t>循环结构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顺序结构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792949-B53A-3A4B-B6D3-B628DFCA02F3}"/>
              </a:ext>
            </a:extLst>
          </p:cNvPr>
          <p:cNvSpPr txBox="1"/>
          <p:nvPr/>
        </p:nvSpPr>
        <p:spPr>
          <a:xfrm>
            <a:off x="1212979" y="1323001"/>
            <a:ext cx="6205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顺序结构</a:t>
            </a:r>
            <a:r>
              <a:rPr lang="zh-CN" altLang="en-US" sz="2400" dirty="0">
                <a:solidFill>
                  <a:schemeClr val="bg2"/>
                </a:solidFill>
              </a:rPr>
              <a:t>是程序中最简单的一种结构，程序按语句出现的先后次序逐条执行。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en-US" altLang="zh-CN" sz="2400" dirty="0">
              <a:solidFill>
                <a:schemeClr val="bg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685D9A-B228-CD53-DD98-273DB939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684" y="923731"/>
            <a:ext cx="2498958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选择结构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792949-B53A-3A4B-B6D3-B628DFCA02F3}"/>
              </a:ext>
            </a:extLst>
          </p:cNvPr>
          <p:cNvSpPr txBox="1"/>
          <p:nvPr/>
        </p:nvSpPr>
        <p:spPr>
          <a:xfrm>
            <a:off x="875069" y="1276348"/>
            <a:ext cx="1044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选择结构</a:t>
            </a:r>
            <a:r>
              <a:rPr lang="zh-CN" altLang="en-US" sz="2400" dirty="0">
                <a:solidFill>
                  <a:schemeClr val="bg2"/>
                </a:solidFill>
              </a:rPr>
              <a:t>表示程序处理需要根据某个特定条件选择其中一个分支执行。选择结构有单选择、双选择、多选择。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en-US" altLang="zh-CN" sz="2400" dirty="0">
              <a:solidFill>
                <a:schemeClr val="bg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556742-8246-6B7A-74E4-C89C487E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1" y="2762411"/>
            <a:ext cx="2647534" cy="32297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706466-E1ED-1F48-C10A-058941FE7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50" y="2739942"/>
            <a:ext cx="3023187" cy="32522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9E0164-8785-77E4-1E5E-0ABFBAA43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231" y="2643306"/>
            <a:ext cx="4889128" cy="3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循环结构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792949-B53A-3A4B-B6D3-B628DFCA02F3}"/>
              </a:ext>
            </a:extLst>
          </p:cNvPr>
          <p:cNvSpPr txBox="1"/>
          <p:nvPr/>
        </p:nvSpPr>
        <p:spPr>
          <a:xfrm>
            <a:off x="1240970" y="1696826"/>
            <a:ext cx="620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循环结构</a:t>
            </a:r>
            <a:r>
              <a:rPr lang="zh-CN" altLang="en-US" sz="2400" dirty="0">
                <a:solidFill>
                  <a:schemeClr val="bg2"/>
                </a:solidFill>
              </a:rPr>
              <a:t>是指在程序中需要反复执行某个功能而设置的一种程序结构。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11DA0-1AB8-6A46-6436-D8F695F0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459" y="1903736"/>
            <a:ext cx="4226002" cy="4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b="1" dirty="0"/>
                <a:t>C++</a:t>
              </a:r>
              <a:r>
                <a:rPr lang="zh-CN" altLang="en-US" sz="3200" b="1" dirty="0"/>
                <a:t>中的循环结构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792949-B53A-3A4B-B6D3-B628DFCA02F3}"/>
              </a:ext>
            </a:extLst>
          </p:cNvPr>
          <p:cNvSpPr txBox="1"/>
          <p:nvPr/>
        </p:nvSpPr>
        <p:spPr>
          <a:xfrm>
            <a:off x="2456174" y="1443565"/>
            <a:ext cx="69979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C++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中，循环结构有三种实现语句：</a:t>
            </a:r>
            <a:endParaRPr lang="en-US" altLang="zh-CN" sz="2800" b="1" dirty="0">
              <a:solidFill>
                <a:schemeClr val="bg2"/>
              </a:solidFill>
              <a:latin typeface="+mn-ea"/>
            </a:endParaRPr>
          </a:p>
          <a:p>
            <a:pPr marL="1885950" lvl="3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while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语句</a:t>
            </a:r>
            <a:endParaRPr lang="en-US" altLang="zh-CN" sz="2800" b="1" dirty="0">
              <a:solidFill>
                <a:schemeClr val="bg2"/>
              </a:solidFill>
              <a:latin typeface="+mn-ea"/>
            </a:endParaRPr>
          </a:p>
          <a:p>
            <a:pPr marL="1885950" lvl="3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do-while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语句</a:t>
            </a:r>
            <a:endParaRPr lang="en-US" altLang="zh-CN" sz="2800" b="1" dirty="0">
              <a:solidFill>
                <a:schemeClr val="bg2"/>
              </a:solidFill>
              <a:latin typeface="+mn-ea"/>
            </a:endParaRPr>
          </a:p>
          <a:p>
            <a:pPr marL="1885950" lvl="3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</a:rPr>
              <a:t>for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</a:rPr>
              <a:t>语句。</a:t>
            </a:r>
          </a:p>
          <a:p>
            <a:endParaRPr lang="en-US" altLang="zh-CN" sz="2400" dirty="0">
              <a:solidFill>
                <a:schemeClr val="bg2"/>
              </a:solidFill>
            </a:endParaRPr>
          </a:p>
          <a:p>
            <a:endParaRPr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45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jM2Y0ODkwNjc1MDRiMDczYjkxN2Y3MWM1YmI1O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1678</TotalTime>
  <Words>1543</Words>
  <Application>Microsoft Office PowerPoint</Application>
  <PresentationFormat>宽屏</PresentationFormat>
  <Paragraphs>259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黑体</vt:lpstr>
      <vt:lpstr>微软雅黑</vt:lpstr>
      <vt:lpstr>Arial</vt:lpstr>
      <vt:lpstr>Cambria Math</vt:lpstr>
      <vt:lpstr>Consolas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liolau</cp:lastModifiedBy>
  <cp:revision>91</cp:revision>
  <dcterms:created xsi:type="dcterms:W3CDTF">2022-02-13T07:09:00Z</dcterms:created>
  <dcterms:modified xsi:type="dcterms:W3CDTF">2022-05-13T09:53:35Z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2052-11.1.0.11636</vt:lpwstr>
  </property>
</Properties>
</file>