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567" r:id="rId2"/>
    <p:sldId id="568" r:id="rId3"/>
    <p:sldId id="569" r:id="rId4"/>
    <p:sldId id="574" r:id="rId5"/>
    <p:sldId id="571" r:id="rId6"/>
    <p:sldId id="578" r:id="rId7"/>
    <p:sldId id="579" r:id="rId8"/>
    <p:sldId id="580" r:id="rId9"/>
    <p:sldId id="570" r:id="rId10"/>
    <p:sldId id="546" r:id="rId11"/>
    <p:sldId id="582" r:id="rId12"/>
    <p:sldId id="547" r:id="rId13"/>
    <p:sldId id="583" r:id="rId14"/>
    <p:sldId id="573" r:id="rId15"/>
    <p:sldId id="590" r:id="rId16"/>
    <p:sldId id="572" r:id="rId17"/>
    <p:sldId id="584" r:id="rId18"/>
    <p:sldId id="550" r:id="rId19"/>
    <p:sldId id="585" r:id="rId20"/>
    <p:sldId id="587" r:id="rId21"/>
    <p:sldId id="588" r:id="rId22"/>
    <p:sldId id="551" r:id="rId23"/>
    <p:sldId id="593" r:id="rId24"/>
    <p:sldId id="586" r:id="rId25"/>
    <p:sldId id="553" r:id="rId26"/>
    <p:sldId id="594" r:id="rId27"/>
    <p:sldId id="589" r:id="rId28"/>
    <p:sldId id="591" r:id="rId29"/>
    <p:sldId id="564" r:id="rId30"/>
    <p:sldId id="565" r:id="rId31"/>
    <p:sldId id="592" r:id="rId32"/>
    <p:sldId id="566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9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2" autoAdjust="0"/>
    <p:restoredTop sz="90429" autoAdjust="0"/>
  </p:normalViewPr>
  <p:slideViewPr>
    <p:cSldViewPr>
      <p:cViewPr>
        <p:scale>
          <a:sx n="68" d="100"/>
          <a:sy n="68" d="100"/>
        </p:scale>
        <p:origin x="1311" y="39"/>
      </p:cViewPr>
      <p:guideLst>
        <p:guide orient="horz" pos="2150"/>
        <p:guide pos="29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EE3B4-BB82-496E-B9D0-CD60A9B4DEC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0D162-5550-497A-8E7C-B1F79DE0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2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四舍五入保留小数点的方法讲解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0D162-5550-497A-8E7C-B1F79DE0E60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3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0D162-5550-497A-8E7C-B1F79DE0E60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6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5C037-287F-DCCF-A3DB-C7373C49C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第四阶段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经典算法专题</a:t>
            </a:r>
            <a:b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第一课</a:t>
            </a:r>
            <a:r>
              <a:rPr lang="en-US" altLang="zh-CN" sz="3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04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44624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算法：冒泡排序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323528" y="980728"/>
            <a:ext cx="8208144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SzPct val="80000"/>
              <a:buNone/>
            </a:pP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冒泡排序的基本思想是：从第一个数开始，依次不断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比较相邻的两个元素</a:t>
            </a:r>
            <a:r>
              <a:rPr lang="zh-CN" altLang="en-US" sz="2800" u="sng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，如果他们的</a:t>
            </a:r>
            <a:r>
              <a:rPr lang="zh-CN" altLang="en-US" sz="28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顺序错误</a:t>
            </a:r>
            <a:r>
              <a:rPr lang="en-US" altLang="zh-CN" sz="28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u="sng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就把他们交换过来，</a:t>
            </a:r>
            <a:r>
              <a:rPr lang="zh-CN" altLang="en-US" sz="28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直到没有元素再需要交换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，也就是说该数列已经排序完成。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4005064"/>
            <a:ext cx="84249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本质上都是通过数组中的</a:t>
            </a:r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位置来实现</a:t>
            </a:r>
          </a:p>
        </p:txBody>
      </p:sp>
    </p:spTree>
    <p:extLst>
      <p:ext uri="{BB962C8B-B14F-4D97-AF65-F5344CB8AC3E}">
        <p14:creationId xmlns:p14="http://schemas.microsoft.com/office/powerpoint/2010/main" val="991423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875C7-9F04-F22D-85F7-19D0533D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一道排序题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9DF5E-DCB1-78E8-552B-1C4746BF0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写程序，从小到大排列这些数？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我们用冒泡排序法来分析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50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"/>
          <p:cNvSpPr txBox="1"/>
          <p:nvPr/>
        </p:nvSpPr>
        <p:spPr>
          <a:xfrm>
            <a:off x="311150" y="55245"/>
            <a:ext cx="54057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</a:rPr>
              <a:t>冒泡排序：从大到小排列</a:t>
            </a:r>
          </a:p>
        </p:txBody>
      </p:sp>
      <p:sp>
        <p:nvSpPr>
          <p:cNvPr id="9" name="矩形 8"/>
          <p:cNvSpPr/>
          <p:nvPr/>
        </p:nvSpPr>
        <p:spPr>
          <a:xfrm>
            <a:off x="899160" y="909955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2" name="矩形 11"/>
          <p:cNvSpPr/>
          <p:nvPr/>
        </p:nvSpPr>
        <p:spPr>
          <a:xfrm>
            <a:off x="1475105" y="909955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3" name="矩形 12"/>
          <p:cNvSpPr/>
          <p:nvPr/>
        </p:nvSpPr>
        <p:spPr>
          <a:xfrm>
            <a:off x="2051050" y="909955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4" name="矩形 13"/>
          <p:cNvSpPr/>
          <p:nvPr/>
        </p:nvSpPr>
        <p:spPr>
          <a:xfrm>
            <a:off x="2626995" y="909955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5" name="矩形 14"/>
          <p:cNvSpPr/>
          <p:nvPr/>
        </p:nvSpPr>
        <p:spPr>
          <a:xfrm>
            <a:off x="3202940" y="909955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16" name="曲线连接符 15"/>
          <p:cNvCxnSpPr/>
          <p:nvPr/>
        </p:nvCxnSpPr>
        <p:spPr>
          <a:xfrm rot="16200000">
            <a:off x="1475423" y="621983"/>
            <a:ext cx="3175" cy="575945"/>
          </a:xfrm>
          <a:prstGeom prst="curvedConnector3">
            <a:avLst>
              <a:gd name="adj1" fmla="val 756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82650" y="1754505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8" name="矩形 17"/>
          <p:cNvSpPr/>
          <p:nvPr/>
        </p:nvSpPr>
        <p:spPr>
          <a:xfrm>
            <a:off x="1458595" y="1754505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9" name="矩形 18"/>
          <p:cNvSpPr/>
          <p:nvPr/>
        </p:nvSpPr>
        <p:spPr>
          <a:xfrm>
            <a:off x="2034540" y="1754505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20" name="矩形 19"/>
          <p:cNvSpPr/>
          <p:nvPr/>
        </p:nvSpPr>
        <p:spPr>
          <a:xfrm>
            <a:off x="2610485" y="1754505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21" name="矩形 20"/>
          <p:cNvSpPr/>
          <p:nvPr/>
        </p:nvSpPr>
        <p:spPr>
          <a:xfrm>
            <a:off x="3186430" y="1754505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22" name="曲线连接符 21"/>
          <p:cNvCxnSpPr/>
          <p:nvPr/>
        </p:nvCxnSpPr>
        <p:spPr>
          <a:xfrm rot="16200000">
            <a:off x="2032953" y="1466533"/>
            <a:ext cx="3175" cy="575945"/>
          </a:xfrm>
          <a:prstGeom prst="curvedConnector3">
            <a:avLst>
              <a:gd name="adj1" fmla="val 756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6"/>
          <p:cNvSpPr txBox="1"/>
          <p:nvPr/>
        </p:nvSpPr>
        <p:spPr>
          <a:xfrm>
            <a:off x="59055" y="977900"/>
            <a:ext cx="8401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第</a:t>
            </a:r>
            <a:r>
              <a:rPr lang="en-US" altLang="zh-CN" sz="2000"/>
              <a:t>1</a:t>
            </a:r>
            <a:r>
              <a:rPr lang="zh-CN" altLang="en-US" sz="2000"/>
              <a:t>轮</a:t>
            </a:r>
          </a:p>
        </p:txBody>
      </p:sp>
      <p:sp>
        <p:nvSpPr>
          <p:cNvPr id="24" name="矩形 23"/>
          <p:cNvSpPr/>
          <p:nvPr/>
        </p:nvSpPr>
        <p:spPr>
          <a:xfrm>
            <a:off x="866140" y="2670810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25" name="矩形 24"/>
          <p:cNvSpPr/>
          <p:nvPr/>
        </p:nvSpPr>
        <p:spPr>
          <a:xfrm>
            <a:off x="1442085" y="2670810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26" name="矩形 25"/>
          <p:cNvSpPr/>
          <p:nvPr/>
        </p:nvSpPr>
        <p:spPr>
          <a:xfrm>
            <a:off x="2018030" y="2670810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27" name="矩形 26"/>
          <p:cNvSpPr/>
          <p:nvPr/>
        </p:nvSpPr>
        <p:spPr>
          <a:xfrm>
            <a:off x="2593975" y="2670810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28" name="矩形 27"/>
          <p:cNvSpPr/>
          <p:nvPr/>
        </p:nvSpPr>
        <p:spPr>
          <a:xfrm>
            <a:off x="3169920" y="2670810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29" name="曲线连接符 28"/>
          <p:cNvCxnSpPr/>
          <p:nvPr/>
        </p:nvCxnSpPr>
        <p:spPr>
          <a:xfrm rot="16200000">
            <a:off x="2662238" y="2382838"/>
            <a:ext cx="3175" cy="575945"/>
          </a:xfrm>
          <a:prstGeom prst="curvedConnector3">
            <a:avLst>
              <a:gd name="adj1" fmla="val 756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49630" y="3515360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31" name="矩形 30"/>
          <p:cNvSpPr/>
          <p:nvPr/>
        </p:nvSpPr>
        <p:spPr>
          <a:xfrm>
            <a:off x="1425575" y="3515360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32" name="矩形 31"/>
          <p:cNvSpPr/>
          <p:nvPr/>
        </p:nvSpPr>
        <p:spPr>
          <a:xfrm>
            <a:off x="2001520" y="3515360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33" name="矩形 32"/>
          <p:cNvSpPr/>
          <p:nvPr/>
        </p:nvSpPr>
        <p:spPr>
          <a:xfrm>
            <a:off x="2577465" y="3515360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34" name="矩形 33"/>
          <p:cNvSpPr/>
          <p:nvPr/>
        </p:nvSpPr>
        <p:spPr>
          <a:xfrm>
            <a:off x="3153410" y="3515360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35" name="曲线连接符 34"/>
          <p:cNvCxnSpPr/>
          <p:nvPr/>
        </p:nvCxnSpPr>
        <p:spPr>
          <a:xfrm rot="16200000">
            <a:off x="3219768" y="3227388"/>
            <a:ext cx="3175" cy="575945"/>
          </a:xfrm>
          <a:prstGeom prst="curvedConnector3">
            <a:avLst>
              <a:gd name="adj1" fmla="val 756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61"/>
          <p:cNvSpPr txBox="1"/>
          <p:nvPr/>
        </p:nvSpPr>
        <p:spPr>
          <a:xfrm>
            <a:off x="2375853" y="4306546"/>
            <a:ext cx="1928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</a:rPr>
              <a:t>最后1位为最小值</a:t>
            </a:r>
          </a:p>
        </p:txBody>
      </p:sp>
      <p:cxnSp>
        <p:nvCxnSpPr>
          <p:cNvPr id="37" name="直接箭头连接符 36"/>
          <p:cNvCxnSpPr>
            <a:stCxn id="36" idx="0"/>
          </p:cNvCxnSpPr>
          <p:nvPr/>
        </p:nvCxnSpPr>
        <p:spPr>
          <a:xfrm flipV="1">
            <a:off x="3340418" y="4011271"/>
            <a:ext cx="4318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75"/>
          <p:cNvSpPr txBox="1"/>
          <p:nvPr/>
        </p:nvSpPr>
        <p:spPr>
          <a:xfrm>
            <a:off x="4778375" y="409793"/>
            <a:ext cx="8401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第</a:t>
            </a:r>
            <a:r>
              <a:rPr lang="en-US" altLang="zh-CN" sz="2000"/>
              <a:t>2</a:t>
            </a:r>
            <a:r>
              <a:rPr lang="zh-CN" altLang="en-US" sz="2000"/>
              <a:t>轮</a:t>
            </a:r>
          </a:p>
        </p:txBody>
      </p:sp>
      <p:sp>
        <p:nvSpPr>
          <p:cNvPr id="39" name="矩形 38"/>
          <p:cNvSpPr/>
          <p:nvPr/>
        </p:nvSpPr>
        <p:spPr>
          <a:xfrm>
            <a:off x="5712460" y="292318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40" name="矩形 39"/>
          <p:cNvSpPr/>
          <p:nvPr/>
        </p:nvSpPr>
        <p:spPr>
          <a:xfrm>
            <a:off x="6288405" y="292318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41" name="矩形 40"/>
          <p:cNvSpPr/>
          <p:nvPr/>
        </p:nvSpPr>
        <p:spPr>
          <a:xfrm>
            <a:off x="6864350" y="292318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42" name="矩形 41"/>
          <p:cNvSpPr/>
          <p:nvPr/>
        </p:nvSpPr>
        <p:spPr>
          <a:xfrm>
            <a:off x="7440295" y="292318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43" name="矩形 42"/>
          <p:cNvSpPr/>
          <p:nvPr/>
        </p:nvSpPr>
        <p:spPr>
          <a:xfrm>
            <a:off x="8016240" y="292318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44" name="曲线连接符 43"/>
          <p:cNvCxnSpPr/>
          <p:nvPr/>
        </p:nvCxnSpPr>
        <p:spPr>
          <a:xfrm rot="16200000">
            <a:off x="6288723" y="-23594"/>
            <a:ext cx="3175" cy="575945"/>
          </a:xfrm>
          <a:prstGeom prst="curvedConnector3">
            <a:avLst>
              <a:gd name="adj1" fmla="val 756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695950" y="1208623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46" name="矩形 45"/>
          <p:cNvSpPr/>
          <p:nvPr/>
        </p:nvSpPr>
        <p:spPr>
          <a:xfrm>
            <a:off x="6271895" y="1208623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47" name="矩形 46"/>
          <p:cNvSpPr/>
          <p:nvPr/>
        </p:nvSpPr>
        <p:spPr>
          <a:xfrm>
            <a:off x="6847840" y="1208623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48" name="矩形 47"/>
          <p:cNvSpPr/>
          <p:nvPr/>
        </p:nvSpPr>
        <p:spPr>
          <a:xfrm>
            <a:off x="7423785" y="1208623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49" name="矩形 48"/>
          <p:cNvSpPr/>
          <p:nvPr/>
        </p:nvSpPr>
        <p:spPr>
          <a:xfrm>
            <a:off x="7999730" y="1208623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50" name="曲线连接符 49"/>
          <p:cNvCxnSpPr/>
          <p:nvPr/>
        </p:nvCxnSpPr>
        <p:spPr>
          <a:xfrm rot="16200000">
            <a:off x="6846253" y="892711"/>
            <a:ext cx="3175" cy="575945"/>
          </a:xfrm>
          <a:prstGeom prst="curvedConnector3">
            <a:avLst>
              <a:gd name="adj1" fmla="val 756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679440" y="2124928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52" name="矩形 51"/>
          <p:cNvSpPr/>
          <p:nvPr/>
        </p:nvSpPr>
        <p:spPr>
          <a:xfrm>
            <a:off x="6255385" y="2124928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53" name="矩形 52"/>
          <p:cNvSpPr/>
          <p:nvPr/>
        </p:nvSpPr>
        <p:spPr>
          <a:xfrm>
            <a:off x="6831330" y="2124928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54" name="矩形 53"/>
          <p:cNvSpPr/>
          <p:nvPr/>
        </p:nvSpPr>
        <p:spPr>
          <a:xfrm>
            <a:off x="7407275" y="2124928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55" name="矩形 54"/>
          <p:cNvSpPr/>
          <p:nvPr/>
        </p:nvSpPr>
        <p:spPr>
          <a:xfrm>
            <a:off x="7983220" y="2124928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56" name="曲线连接符 55"/>
          <p:cNvCxnSpPr/>
          <p:nvPr/>
        </p:nvCxnSpPr>
        <p:spPr>
          <a:xfrm rot="16200000">
            <a:off x="7403783" y="1809016"/>
            <a:ext cx="3175" cy="575945"/>
          </a:xfrm>
          <a:prstGeom prst="curvedConnector3">
            <a:avLst>
              <a:gd name="adj1" fmla="val 756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108"/>
          <p:cNvSpPr txBox="1"/>
          <p:nvPr/>
        </p:nvSpPr>
        <p:spPr>
          <a:xfrm>
            <a:off x="6732240" y="2852936"/>
            <a:ext cx="1928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第</a:t>
            </a:r>
            <a:r>
              <a:rPr lang="en-US" altLang="zh-CN" dirty="0">
                <a:solidFill>
                  <a:srgbClr val="002060"/>
                </a:solidFill>
              </a:rPr>
              <a:t>2</a:t>
            </a:r>
            <a:r>
              <a:rPr lang="zh-CN" altLang="en-US" dirty="0">
                <a:solidFill>
                  <a:srgbClr val="002060"/>
                </a:solidFill>
              </a:rPr>
              <a:t>轮最小值为</a:t>
            </a:r>
            <a:r>
              <a:rPr lang="en-US" altLang="zh-CN" dirty="0">
                <a:solidFill>
                  <a:srgbClr val="002060"/>
                </a:solidFill>
              </a:rPr>
              <a:t>3</a:t>
            </a:r>
          </a:p>
        </p:txBody>
      </p:sp>
      <p:cxnSp>
        <p:nvCxnSpPr>
          <p:cNvPr id="58" name="直接箭头连接符 57"/>
          <p:cNvCxnSpPr>
            <a:stCxn id="57" idx="0"/>
            <a:endCxn id="54" idx="2"/>
          </p:cNvCxnSpPr>
          <p:nvPr/>
        </p:nvCxnSpPr>
        <p:spPr>
          <a:xfrm flipH="1" flipV="1">
            <a:off x="7695248" y="2629118"/>
            <a:ext cx="1240" cy="223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110"/>
          <p:cNvSpPr txBox="1"/>
          <p:nvPr/>
        </p:nvSpPr>
        <p:spPr>
          <a:xfrm>
            <a:off x="4833620" y="3393252"/>
            <a:ext cx="8401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第</a:t>
            </a:r>
            <a:r>
              <a:rPr lang="en-US" altLang="zh-CN" sz="2000"/>
              <a:t>3</a:t>
            </a:r>
            <a:r>
              <a:rPr lang="zh-CN" altLang="en-US" sz="2000"/>
              <a:t>轮</a:t>
            </a:r>
          </a:p>
        </p:txBody>
      </p:sp>
      <p:sp>
        <p:nvSpPr>
          <p:cNvPr id="60" name="矩形 59"/>
          <p:cNvSpPr/>
          <p:nvPr/>
        </p:nvSpPr>
        <p:spPr>
          <a:xfrm>
            <a:off x="5734685" y="3314512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61" name="矩形 60"/>
          <p:cNvSpPr/>
          <p:nvPr/>
        </p:nvSpPr>
        <p:spPr>
          <a:xfrm>
            <a:off x="6310630" y="3314512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62" name="矩形 61"/>
          <p:cNvSpPr/>
          <p:nvPr/>
        </p:nvSpPr>
        <p:spPr>
          <a:xfrm>
            <a:off x="6886575" y="3314512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63" name="矩形 62"/>
          <p:cNvSpPr/>
          <p:nvPr/>
        </p:nvSpPr>
        <p:spPr>
          <a:xfrm>
            <a:off x="7462520" y="3314512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64" name="矩形 63"/>
          <p:cNvSpPr/>
          <p:nvPr/>
        </p:nvSpPr>
        <p:spPr>
          <a:xfrm>
            <a:off x="8038465" y="3314512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65" name="曲线连接符 64"/>
          <p:cNvCxnSpPr/>
          <p:nvPr/>
        </p:nvCxnSpPr>
        <p:spPr>
          <a:xfrm rot="16200000">
            <a:off x="6310948" y="2998600"/>
            <a:ext cx="3175" cy="575945"/>
          </a:xfrm>
          <a:prstGeom prst="curvedConnector3">
            <a:avLst>
              <a:gd name="adj1" fmla="val 756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718175" y="4230817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67" name="矩形 66"/>
          <p:cNvSpPr/>
          <p:nvPr/>
        </p:nvSpPr>
        <p:spPr>
          <a:xfrm>
            <a:off x="6294120" y="4230817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68" name="矩形 67"/>
          <p:cNvSpPr/>
          <p:nvPr/>
        </p:nvSpPr>
        <p:spPr>
          <a:xfrm>
            <a:off x="6870065" y="4230817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69" name="矩形 68"/>
          <p:cNvSpPr/>
          <p:nvPr/>
        </p:nvSpPr>
        <p:spPr>
          <a:xfrm>
            <a:off x="7446010" y="4230817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70" name="矩形 69"/>
          <p:cNvSpPr/>
          <p:nvPr/>
        </p:nvSpPr>
        <p:spPr>
          <a:xfrm>
            <a:off x="8021955" y="4230817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71" name="曲线连接符 70"/>
          <p:cNvCxnSpPr/>
          <p:nvPr/>
        </p:nvCxnSpPr>
        <p:spPr>
          <a:xfrm rot="16200000">
            <a:off x="6868478" y="3914905"/>
            <a:ext cx="3175" cy="575945"/>
          </a:xfrm>
          <a:prstGeom prst="curvedConnector3">
            <a:avLst>
              <a:gd name="adj1" fmla="val 756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123"/>
          <p:cNvSpPr txBox="1"/>
          <p:nvPr/>
        </p:nvSpPr>
        <p:spPr>
          <a:xfrm>
            <a:off x="6171897" y="5013176"/>
            <a:ext cx="1928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第</a:t>
            </a:r>
            <a:r>
              <a:rPr lang="en-US" altLang="zh-CN" dirty="0">
                <a:solidFill>
                  <a:srgbClr val="002060"/>
                </a:solidFill>
              </a:rPr>
              <a:t>3</a:t>
            </a:r>
            <a:r>
              <a:rPr lang="zh-CN" altLang="en-US" dirty="0">
                <a:solidFill>
                  <a:srgbClr val="002060"/>
                </a:solidFill>
              </a:rPr>
              <a:t>轮最小值为</a:t>
            </a:r>
            <a:r>
              <a:rPr lang="en-US" altLang="zh-CN" dirty="0">
                <a:solidFill>
                  <a:srgbClr val="002060"/>
                </a:solidFill>
              </a:rPr>
              <a:t>4</a:t>
            </a:r>
          </a:p>
        </p:txBody>
      </p:sp>
      <p:cxnSp>
        <p:nvCxnSpPr>
          <p:cNvPr id="73" name="直接箭头连接符 72"/>
          <p:cNvCxnSpPr>
            <a:stCxn id="72" idx="0"/>
            <a:endCxn id="68" idx="2"/>
          </p:cNvCxnSpPr>
          <p:nvPr/>
        </p:nvCxnSpPr>
        <p:spPr>
          <a:xfrm flipV="1">
            <a:off x="7136145" y="4735007"/>
            <a:ext cx="21893" cy="278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125"/>
          <p:cNvSpPr txBox="1"/>
          <p:nvPr/>
        </p:nvSpPr>
        <p:spPr>
          <a:xfrm>
            <a:off x="81280" y="5161915"/>
            <a:ext cx="8401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第</a:t>
            </a:r>
            <a:r>
              <a:rPr lang="en-US" altLang="zh-CN" sz="2000"/>
              <a:t>4</a:t>
            </a:r>
            <a:r>
              <a:rPr lang="zh-CN" altLang="en-US" sz="2000"/>
              <a:t>轮</a:t>
            </a:r>
          </a:p>
        </p:txBody>
      </p:sp>
      <p:sp>
        <p:nvSpPr>
          <p:cNvPr id="75" name="矩形 74"/>
          <p:cNvSpPr/>
          <p:nvPr/>
        </p:nvSpPr>
        <p:spPr>
          <a:xfrm>
            <a:off x="894080" y="5138420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76" name="矩形 75"/>
          <p:cNvSpPr/>
          <p:nvPr/>
        </p:nvSpPr>
        <p:spPr>
          <a:xfrm>
            <a:off x="1470025" y="5138420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77" name="矩形 76"/>
          <p:cNvSpPr/>
          <p:nvPr/>
        </p:nvSpPr>
        <p:spPr>
          <a:xfrm>
            <a:off x="2045970" y="5138420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78" name="矩形 77"/>
          <p:cNvSpPr/>
          <p:nvPr/>
        </p:nvSpPr>
        <p:spPr>
          <a:xfrm>
            <a:off x="2621915" y="5138420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79" name="矩形 78"/>
          <p:cNvSpPr/>
          <p:nvPr/>
        </p:nvSpPr>
        <p:spPr>
          <a:xfrm>
            <a:off x="3197860" y="5138420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80" name="曲线连接符 79"/>
          <p:cNvCxnSpPr/>
          <p:nvPr/>
        </p:nvCxnSpPr>
        <p:spPr>
          <a:xfrm rot="16200000">
            <a:off x="1470343" y="4822508"/>
            <a:ext cx="3175" cy="575945"/>
          </a:xfrm>
          <a:prstGeom prst="curvedConnector3">
            <a:avLst>
              <a:gd name="adj1" fmla="val 756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132"/>
          <p:cNvSpPr txBox="1"/>
          <p:nvPr/>
        </p:nvSpPr>
        <p:spPr>
          <a:xfrm>
            <a:off x="783590" y="5972810"/>
            <a:ext cx="1928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</a:rPr>
              <a:t>第</a:t>
            </a:r>
            <a:r>
              <a:rPr lang="en-US" altLang="zh-CN">
                <a:solidFill>
                  <a:srgbClr val="002060"/>
                </a:solidFill>
              </a:rPr>
              <a:t>4</a:t>
            </a:r>
            <a:r>
              <a:rPr lang="zh-CN" altLang="en-US">
                <a:solidFill>
                  <a:srgbClr val="002060"/>
                </a:solidFill>
              </a:rPr>
              <a:t>轮最小值为</a:t>
            </a:r>
            <a:r>
              <a:rPr lang="en-US" altLang="zh-CN">
                <a:solidFill>
                  <a:srgbClr val="002060"/>
                </a:solidFill>
              </a:rPr>
              <a:t>5</a:t>
            </a:r>
          </a:p>
        </p:txBody>
      </p:sp>
      <p:cxnSp>
        <p:nvCxnSpPr>
          <p:cNvPr id="82" name="直接箭头连接符 81"/>
          <p:cNvCxnSpPr/>
          <p:nvPr/>
        </p:nvCxnSpPr>
        <p:spPr>
          <a:xfrm flipH="1" flipV="1">
            <a:off x="1688465" y="5642610"/>
            <a:ext cx="4445" cy="346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E2EE4A6-9BC7-500D-7923-51B0483DC6E8}"/>
              </a:ext>
            </a:extLst>
          </p:cNvPr>
          <p:cNvSpPr txBox="1"/>
          <p:nvPr/>
        </p:nvSpPr>
        <p:spPr>
          <a:xfrm flipH="1">
            <a:off x="4572000" y="5446113"/>
            <a:ext cx="4094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轮，比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   如果顺序错误就交换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轮，比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   如果顺序错误就交换 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轮，比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   如果顺序错误就交换 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    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   如果顺序错误就交换 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82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216F2-E1B5-A4F1-1C64-C49734E1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32856"/>
            <a:ext cx="8229600" cy="2376264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两层循环结构</a:t>
            </a:r>
            <a:b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轮数就是外层循环（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次）：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每一轮的比较在内层循环（每轮少一次）：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判断是否顺序正确（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进行交换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(swap)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54505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8331DE-AABB-1C73-334F-765D6E4B0316}"/>
              </a:ext>
            </a:extLst>
          </p:cNvPr>
          <p:cNvSpPr/>
          <p:nvPr/>
        </p:nvSpPr>
        <p:spPr>
          <a:xfrm>
            <a:off x="1619672" y="2708920"/>
            <a:ext cx="655272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</a:rPr>
              <a:t>for(i=1;i</a:t>
            </a:r>
            <a:r>
              <a:rPr lang="zh-CN" altLang="en-US" sz="2400" dirty="0">
                <a:solidFill>
                  <a:srgbClr val="002060"/>
                </a:solidFill>
                <a:highlight>
                  <a:srgbClr val="00FF00"/>
                </a:highlight>
              </a:rPr>
              <a:t>&lt;</a:t>
            </a:r>
            <a:r>
              <a:rPr lang="zh-CN" altLang="en-US" sz="2400" dirty="0">
                <a:solidFill>
                  <a:srgbClr val="002060"/>
                </a:solidFill>
              </a:rPr>
              <a:t>n;i++) 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冒泡排序，一定进行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轮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 for(j=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r>
              <a:rPr lang="zh-CN" altLang="en-US" sz="2400" dirty="0">
                <a:solidFill>
                  <a:srgbClr val="002060"/>
                </a:solidFill>
              </a:rPr>
              <a:t>;j</a:t>
            </a:r>
            <a:r>
              <a:rPr lang="zh-CN" altLang="en-US" sz="2400" dirty="0">
                <a:solidFill>
                  <a:srgbClr val="002060"/>
                </a:solidFill>
                <a:highlight>
                  <a:srgbClr val="00FF00"/>
                </a:highlight>
              </a:rPr>
              <a:t>&lt;=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-</a:t>
            </a:r>
            <a:r>
              <a:rPr lang="en-US" altLang="zh-CN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r>
              <a:rPr lang="zh-CN" altLang="en-US" sz="2400" dirty="0">
                <a:solidFill>
                  <a:srgbClr val="002060"/>
                </a:solidFill>
              </a:rPr>
              <a:t>;j++)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每一轮，比之前那一轮少一次，也就是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次 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2400" dirty="0">
                <a:solidFill>
                  <a:srgbClr val="002060"/>
                </a:solidFill>
              </a:rPr>
              <a:t>          if(</a:t>
            </a:r>
            <a:r>
              <a:rPr lang="en-US" altLang="zh-CN" sz="2400" dirty="0">
                <a:solidFill>
                  <a:srgbClr val="002060"/>
                </a:solidFill>
              </a:rPr>
              <a:t>a</a:t>
            </a:r>
            <a:r>
              <a:rPr lang="zh-CN" altLang="en-US" sz="2400" dirty="0">
                <a:solidFill>
                  <a:srgbClr val="002060"/>
                </a:solidFill>
              </a:rPr>
              <a:t>[</a:t>
            </a:r>
            <a:r>
              <a:rPr lang="en-US" altLang="zh-CN" sz="2400" dirty="0">
                <a:solidFill>
                  <a:srgbClr val="FF0000"/>
                </a:solidFill>
              </a:rPr>
              <a:t>j</a:t>
            </a:r>
            <a:r>
              <a:rPr lang="zh-CN" altLang="en-US" sz="2400" dirty="0">
                <a:solidFill>
                  <a:srgbClr val="002060"/>
                </a:solidFill>
              </a:rPr>
              <a:t>]</a:t>
            </a:r>
            <a:r>
              <a:rPr lang="en-US" altLang="zh-CN" sz="2400" dirty="0">
                <a:solidFill>
                  <a:srgbClr val="002060"/>
                </a:solidFill>
              </a:rPr>
              <a:t>&lt;a</a:t>
            </a:r>
            <a:r>
              <a:rPr lang="zh-CN" altLang="en-US" sz="2400" dirty="0">
                <a:solidFill>
                  <a:srgbClr val="002060"/>
                </a:solidFill>
              </a:rPr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j</a:t>
            </a:r>
            <a:r>
              <a:rPr lang="en-US" altLang="zh-CN" sz="2400" dirty="0">
                <a:solidFill>
                  <a:srgbClr val="FF0000"/>
                </a:solidFill>
              </a:rPr>
              <a:t>+1</a:t>
            </a:r>
            <a:r>
              <a:rPr lang="zh-CN" altLang="en-US" sz="2400" dirty="0">
                <a:solidFill>
                  <a:srgbClr val="002060"/>
                </a:solidFill>
              </a:rPr>
              <a:t>])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冒泡排序，需要不断比较</a:t>
            </a:r>
            <a:r>
              <a:rPr lang="zh-CN" altLang="en-US" sz="1400" dirty="0">
                <a:solidFill>
                  <a:srgbClr val="002060"/>
                </a:solidFill>
              </a:rPr>
              <a:t>相邻的连个数，</a:t>
            </a:r>
            <a:br>
              <a:rPr lang="en-US" altLang="zh-CN" sz="1400" dirty="0">
                <a:solidFill>
                  <a:srgbClr val="002060"/>
                </a:solidFill>
              </a:rPr>
            </a:br>
            <a:r>
              <a:rPr lang="en-US" altLang="zh-CN" sz="1400" dirty="0">
                <a:solidFill>
                  <a:srgbClr val="002060"/>
                </a:solidFill>
              </a:rPr>
              <a:t>                                                      </a:t>
            </a:r>
            <a:r>
              <a:rPr lang="zh-CN" altLang="en-US" sz="1400" dirty="0">
                <a:solidFill>
                  <a:srgbClr val="002060"/>
                </a:solidFill>
              </a:rPr>
              <a:t>如果本身的顺序和想要的不一致</a:t>
            </a:r>
            <a:br>
              <a:rPr lang="en-US" altLang="zh-CN" sz="1400" dirty="0">
                <a:solidFill>
                  <a:srgbClr val="002060"/>
                </a:solidFill>
              </a:rPr>
            </a:br>
            <a:r>
              <a:rPr lang="en-US" altLang="zh-CN" sz="1400" dirty="0">
                <a:solidFill>
                  <a:srgbClr val="002060"/>
                </a:solidFill>
              </a:rPr>
              <a:t>	</a:t>
            </a:r>
            <a:r>
              <a:rPr lang="en-US" altLang="zh-CN" sz="2400" dirty="0">
                <a:solidFill>
                  <a:srgbClr val="002060"/>
                </a:solidFill>
              </a:rPr>
              <a:t>swap(a</a:t>
            </a:r>
            <a:r>
              <a:rPr lang="zh-CN" altLang="en-US" sz="2400" dirty="0">
                <a:solidFill>
                  <a:srgbClr val="002060"/>
                </a:solidFill>
              </a:rPr>
              <a:t>[</a:t>
            </a:r>
            <a:r>
              <a:rPr lang="en-US" altLang="zh-CN" sz="2400" dirty="0">
                <a:solidFill>
                  <a:srgbClr val="FF0000"/>
                </a:solidFill>
              </a:rPr>
              <a:t>j</a:t>
            </a:r>
            <a:r>
              <a:rPr lang="zh-CN" altLang="en-US" sz="2400" dirty="0">
                <a:solidFill>
                  <a:srgbClr val="002060"/>
                </a:solidFill>
              </a:rPr>
              <a:t>]</a:t>
            </a:r>
            <a:r>
              <a:rPr lang="en-US" altLang="zh-CN" sz="2400" dirty="0">
                <a:solidFill>
                  <a:srgbClr val="002060"/>
                </a:solidFill>
              </a:rPr>
              <a:t>, a</a:t>
            </a:r>
            <a:r>
              <a:rPr lang="zh-CN" altLang="en-US" sz="2400" dirty="0">
                <a:solidFill>
                  <a:srgbClr val="002060"/>
                </a:solidFill>
              </a:rPr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j</a:t>
            </a:r>
            <a:r>
              <a:rPr lang="en-US" altLang="zh-CN" sz="2400" dirty="0">
                <a:solidFill>
                  <a:srgbClr val="FF0000"/>
                </a:solidFill>
              </a:rPr>
              <a:t>+1</a:t>
            </a:r>
            <a:r>
              <a:rPr lang="zh-CN" altLang="en-US" sz="2400" dirty="0">
                <a:solidFill>
                  <a:srgbClr val="002060"/>
                </a:solidFill>
              </a:rPr>
              <a:t>]</a:t>
            </a:r>
            <a:r>
              <a:rPr lang="en-US" altLang="zh-CN" sz="2400" dirty="0">
                <a:solidFill>
                  <a:srgbClr val="002060"/>
                </a:solidFill>
              </a:rPr>
              <a:t>); </a:t>
            </a:r>
            <a:r>
              <a:rPr lang="en-US" altLang="zh-CN" sz="1400" dirty="0">
                <a:solidFill>
                  <a:srgbClr val="002060"/>
                </a:solidFill>
              </a:rPr>
              <a:t>//</a:t>
            </a:r>
            <a:r>
              <a:rPr lang="zh-CN" altLang="en-US" sz="1400" dirty="0">
                <a:solidFill>
                  <a:srgbClr val="002060"/>
                </a:solidFill>
              </a:rPr>
              <a:t>交换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9D9F2A-EC00-5A8F-D862-CC27DE224ACE}"/>
              </a:ext>
            </a:extLst>
          </p:cNvPr>
          <p:cNvSpPr txBox="1"/>
          <p:nvPr/>
        </p:nvSpPr>
        <p:spPr>
          <a:xfrm>
            <a:off x="3203848" y="1556792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算法公式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29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216F2-E1B5-A4F1-1C64-C49734E1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32856"/>
            <a:ext cx="8229600" cy="2376264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你来尝试写出“从小到大”的公式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453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5869285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成绩排序</a:t>
            </a:r>
            <a:r>
              <a:rPr lang="en-US" altLang="zh-CN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(</a:t>
            </a: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冒泡排序</a:t>
            </a:r>
            <a:r>
              <a:rPr lang="en-US" altLang="zh-CN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)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323528" y="836712"/>
            <a:ext cx="820814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个学生的成绩，并将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个学生的成绩按由大到小的顺序排列。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输入格式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】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个整数表示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个学生的成绩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整数之间使用空格隔开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输出格式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】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按由大到小的顺序排列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个成绩。</a:t>
            </a:r>
            <a:endParaRPr lang="en-US" altLang="zh-CN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输入样例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】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20 30 40 50 60 70 80 90 91 95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输出样例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】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95 91 90 80 70 60 50 40 30 20</a:t>
            </a:r>
            <a:endParaRPr lang="zh-CN" altLang="en-US" sz="28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647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6E2B02-32A2-3152-ABA4-CA9A2AFD6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8800"/>
            <a:ext cx="5572166" cy="421484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B01B9C-889B-8579-891F-54A8346CE9C7}"/>
              </a:ext>
            </a:extLst>
          </p:cNvPr>
          <p:cNvSpPr txBox="1"/>
          <p:nvPr/>
        </p:nvSpPr>
        <p:spPr>
          <a:xfrm>
            <a:off x="2483768" y="798333"/>
            <a:ext cx="3589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直接套用算法公式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581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44624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站队</a:t>
            </a:r>
            <a:r>
              <a:rPr lang="en-US" altLang="zh-CN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(</a:t>
            </a: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冒泡排序</a:t>
            </a:r>
            <a:r>
              <a:rPr lang="en-US" altLang="zh-CN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)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395536" y="764704"/>
            <a:ext cx="8208144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问题描述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】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给出 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个同学的身高，请根据他们的身高升序排列并输出排序结果。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输入格式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】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第一行 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 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个正整数 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，表示有 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个同学的身高，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2&lt;n≤100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第二行包含 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个正整数，之间用一个空格隔开，表示 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个同学的身高。每个同学的身高都在 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150~200 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厘米之间。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输出格式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】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一行 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个正整数，之间用一个空格隔开，表示 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个同学根据身高升序排列的结果。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输入样例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】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7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180 170 176 160 155 150 160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输出样例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】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150 155 160 160 170 176 180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88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5B01B9C-889B-8579-891F-54A8346CE9C7}"/>
              </a:ext>
            </a:extLst>
          </p:cNvPr>
          <p:cNvSpPr txBox="1"/>
          <p:nvPr/>
        </p:nvSpPr>
        <p:spPr>
          <a:xfrm>
            <a:off x="2483768" y="798333"/>
            <a:ext cx="3589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直接套用算法公式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20618-1E6E-99AF-1831-4E0EE6BC3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63" y="1628800"/>
            <a:ext cx="4872073" cy="417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6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0B07C-3B6D-02CD-036C-2C681A12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268760"/>
            <a:ext cx="532859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什么是算法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(ALGORITHEM)?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344-A551-EC8E-5037-DB671B41DA25}"/>
              </a:ext>
            </a:extLst>
          </p:cNvPr>
          <p:cNvSpPr txBox="1"/>
          <p:nvPr/>
        </p:nvSpPr>
        <p:spPr>
          <a:xfrm>
            <a:off x="755576" y="2823195"/>
            <a:ext cx="720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zh-CN" altLang="en-US" sz="3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解决问题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36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固定套路</a:t>
            </a:r>
            <a:endParaRPr lang="zh-CN" altLang="en-US" sz="3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52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D4057-C468-45A0-4F62-F0755787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412776"/>
            <a:ext cx="6768752" cy="1143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感受到了吗！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508B4-93BF-D3EE-ADE3-CF526A37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96" y="2636912"/>
            <a:ext cx="5760640" cy="1296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虽然算法思想比较难</a:t>
            </a:r>
            <a:endParaRPr lang="en-US" altLang="zh-CN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但算法应用如此简单！</a:t>
            </a:r>
          </a:p>
        </p:txBody>
      </p:sp>
    </p:spTree>
    <p:extLst>
      <p:ext uri="{BB962C8B-B14F-4D97-AF65-F5344CB8AC3E}">
        <p14:creationId xmlns:p14="http://schemas.microsoft.com/office/powerpoint/2010/main" val="777487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0164B-2EC1-FD3C-EAF8-CAA46C1B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作为大聪明的你，是不是想，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背下来公式就可以了？</a:t>
            </a:r>
          </a:p>
        </p:txBody>
      </p:sp>
    </p:spTree>
    <p:extLst>
      <p:ext uri="{BB962C8B-B14F-4D97-AF65-F5344CB8AC3E}">
        <p14:creationId xmlns:p14="http://schemas.microsoft.com/office/powerpoint/2010/main" val="3989208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44624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车厢重组（信奥赛真题）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51520" y="764704"/>
            <a:ext cx="835216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在一个旧式的火车站旁边有一座桥，其桥面可以绕河中心的桥墩水平旋转。一个车站的职工发现桥的长度最多能容纳两节车厢，如果将桥旋转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180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度，则可以把相邻两节车厢的位置交换，用这种方法可以重新排列车厢的顺序。于是他就负责用这座桥将进站的车厢按车厢号从小到大排列。他退休后，火车站决定将这一工作自动化，其中一项重要的工作是编一个程序，输入初始的车厢顺序，计算最少用多少步就能将车厢排序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输入格式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】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第一行是车厢总数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N(≤10000)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第二行是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个不同的数表示初始的车厢顺序。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输出格式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】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一个整数，最少的旋转次数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】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4 3 2 1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】</a:t>
            </a: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6</a:t>
            </a: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871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ACBB3EF-7108-9E02-02CE-A7E0A6E34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620688"/>
            <a:ext cx="6912768" cy="5711658"/>
          </a:xfrm>
        </p:spPr>
      </p:pic>
    </p:spTree>
    <p:extLst>
      <p:ext uri="{BB962C8B-B14F-4D97-AF65-F5344CB8AC3E}">
        <p14:creationId xmlns:p14="http://schemas.microsoft.com/office/powerpoint/2010/main" val="1086235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D4057-C468-45A0-4F62-F0755787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412776"/>
            <a:ext cx="6768752" cy="1143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感受到了吗！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508B4-93BF-D3EE-ADE3-CF526A37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688" y="2780928"/>
            <a:ext cx="5760640" cy="1296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只有真正理解算法思想</a:t>
            </a:r>
            <a:endParaRPr lang="en-US" altLang="zh-CN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才能解决更复杂的引用问题</a:t>
            </a:r>
          </a:p>
        </p:txBody>
      </p:sp>
    </p:spTree>
    <p:extLst>
      <p:ext uri="{BB962C8B-B14F-4D97-AF65-F5344CB8AC3E}">
        <p14:creationId xmlns:p14="http://schemas.microsoft.com/office/powerpoint/2010/main" val="2593631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03288" y="75982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缺失数字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84150" y="830317"/>
            <a:ext cx="878363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给定一个包含 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0, 1, 2, ..., n 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中 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个数的序列，找出 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0 .. n 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中没有出现在序列中的那个数。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第一行一个正整数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n&lt;=10000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），第二行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个整数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一个整数即缺失的那个整数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样例输入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9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9 6 4 2 3 5 7 0 1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样例输出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8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96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BD8A7-B440-1B1E-8492-C4B1792B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EDCA121-7D06-514B-1BAB-380D303B1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4664"/>
            <a:ext cx="6827902" cy="5760640"/>
          </a:xfrm>
        </p:spPr>
      </p:pic>
    </p:spTree>
    <p:extLst>
      <p:ext uri="{BB962C8B-B14F-4D97-AF65-F5344CB8AC3E}">
        <p14:creationId xmlns:p14="http://schemas.microsoft.com/office/powerpoint/2010/main" val="1555383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D4057-C468-45A0-4F62-F0755787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708920"/>
            <a:ext cx="676875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很多复杂的问题，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其实是用到了排序作为步骤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然后就简单了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900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DBBDE-A206-D86E-DC81-7D8C0410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286000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B42C0B-E8BB-BD68-70F0-A35345B05810}"/>
              </a:ext>
            </a:extLst>
          </p:cNvPr>
          <p:cNvSpPr txBox="1"/>
          <p:nvPr/>
        </p:nvSpPr>
        <p:spPr>
          <a:xfrm flipH="1">
            <a:off x="2339752" y="3573016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程序写多少都可以交，起码排序能写出来吧</a:t>
            </a:r>
            <a:b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不会的地方用注释注明</a:t>
            </a:r>
          </a:p>
        </p:txBody>
      </p:sp>
    </p:spTree>
    <p:extLst>
      <p:ext uri="{BB962C8B-B14F-4D97-AF65-F5344CB8AC3E}">
        <p14:creationId xmlns:p14="http://schemas.microsoft.com/office/powerpoint/2010/main" val="2753636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71120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求中位数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84150" y="830317"/>
            <a:ext cx="878363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对于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个数把他们高低排序后，正中间的就是这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个数的中位数。如果正中间的数有两个，则取这两个数的平均值作为中位数。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个数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(1&lt;=n&lt;=100000)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，求这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个数的中位数。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第一行，整数的个数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n(1&lt;=n&lt;=100000)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第二行，用空格隔开的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个整数。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一行，这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个数的中位数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保留两位小数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样例输入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3 1 8 6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样例输出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4.50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60032" y="4154304"/>
            <a:ext cx="29340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样例输入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2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5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3 1 2 5 4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样例输出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2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3.00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045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5523A-24A9-785B-1214-213B3F46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排序算法：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人类研究最多的一大类算法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15D4C-286E-3D72-3FCD-35162C427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28" y="2345179"/>
            <a:ext cx="4896544" cy="3052936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排序算法为什么重要？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791F1E-130E-6509-B8A0-CD6520B10E2F}"/>
              </a:ext>
            </a:extLst>
          </p:cNvPr>
          <p:cNvSpPr txBox="1"/>
          <p:nvPr/>
        </p:nvSpPr>
        <p:spPr>
          <a:xfrm>
            <a:off x="1002877" y="4221788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学习价值  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C676F90-E1C1-445E-FD42-3CBC0192C1D3}"/>
              </a:ext>
            </a:extLst>
          </p:cNvPr>
          <p:cNvSpPr/>
          <p:nvPr/>
        </p:nvSpPr>
        <p:spPr>
          <a:xfrm>
            <a:off x="3203848" y="3965765"/>
            <a:ext cx="1656184" cy="1466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下限低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8F6DAA-319C-564C-7837-265DE2D8C786}"/>
              </a:ext>
            </a:extLst>
          </p:cNvPr>
          <p:cNvSpPr/>
          <p:nvPr/>
        </p:nvSpPr>
        <p:spPr>
          <a:xfrm>
            <a:off x="6022504" y="3704613"/>
            <a:ext cx="1656184" cy="15575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上限高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85BD2E-C524-B365-96A9-F8F74EF59DE8}"/>
              </a:ext>
            </a:extLst>
          </p:cNvPr>
          <p:cNvSpPr txBox="1"/>
          <p:nvPr/>
        </p:nvSpPr>
        <p:spPr>
          <a:xfrm>
            <a:off x="1028699" y="3083293"/>
            <a:ext cx="7399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应用价值：     无处不在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（举例：搜索引擎） 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481B77-5F7F-210F-6541-2416FA051AF9}"/>
              </a:ext>
            </a:extLst>
          </p:cNvPr>
          <p:cNvSpPr txBox="1"/>
          <p:nvPr/>
        </p:nvSpPr>
        <p:spPr>
          <a:xfrm>
            <a:off x="2571903" y="54989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最简单的一类算法</a:t>
            </a:r>
            <a:br>
              <a:rPr lang="en-US" altLang="zh-CN" dirty="0"/>
            </a:br>
            <a:r>
              <a:rPr lang="zh-CN" altLang="en-US" dirty="0"/>
              <a:t>快速入门算法思想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D0EA5-E870-3A5B-D9AE-67D123E40D70}"/>
              </a:ext>
            </a:extLst>
          </p:cNvPr>
          <p:cNvSpPr txBox="1"/>
          <p:nvPr/>
        </p:nvSpPr>
        <p:spPr>
          <a:xfrm>
            <a:off x="6022504" y="543138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上百种排序</a:t>
            </a:r>
            <a:br>
              <a:rPr lang="en-US" altLang="zh-CN" dirty="0"/>
            </a:br>
            <a:r>
              <a:rPr lang="zh-CN" altLang="en-US" dirty="0"/>
              <a:t>有无尽的学问</a:t>
            </a:r>
          </a:p>
        </p:txBody>
      </p:sp>
    </p:spTree>
    <p:extLst>
      <p:ext uri="{BB962C8B-B14F-4D97-AF65-F5344CB8AC3E}">
        <p14:creationId xmlns:p14="http://schemas.microsoft.com/office/powerpoint/2010/main" val="1160260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63013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歌手评分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396422" y="836712"/>
            <a:ext cx="835204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问题描述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在歌星大奖赛中，有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个评委为参赛的选手打分，分数为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1~100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分。选手最后得分为：去掉一个最高分和一个最低分后其余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个分数的平均值。请编写一个程序实现。</a:t>
            </a: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90 91 93 94 90 99 97 92 91 95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92.875</a:t>
            </a: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455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DBBDE-A206-D86E-DC81-7D8C0410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780928"/>
            <a:ext cx="8229600" cy="1143000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挑战题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（量力而行）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136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685269"/>
            <a:ext cx="8784976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医院采样了某临床病例治疗期间的白细胞数量样本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份，用于分析某种新抗生素对该病例的治疗效果。为了降低分析误差，要先从这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份样本中去除一个数值最大的样本和一个数值最小的样本，然后将剩余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n-2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有效样本的平均值作为分析指标。同时，为了观察该抗生素的疗效是否稳定，还要给出该平均值的误差，即所有有效样本（即不包括已扣除的两个样本）与该平均值之差的绝对值的最大值。现在请你编写程序，根据提供的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个样本值，计算出该病例的平均白细胞数量和对应的误差。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输入的第一行是一个正整数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&lt;n&lt;= 300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），表明共有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个样本。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以下共有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行，每行为一个浮点数，为对应的白细胞数量，其单位为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10^9/L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。数与数之间以一个空格分开。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输出为两个浮点数，中间以一个空格分开。分别为平均白细胞数量和对应的误差，单位也是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000" baseline="30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/L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。计算结果需保留到小数点后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528" y="4946392"/>
            <a:ext cx="2402701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样例输入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: 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12.0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13.0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11.0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9.0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73400" y="5098509"/>
            <a:ext cx="1467068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样例输出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:</a:t>
            </a:r>
          </a:p>
          <a:p>
            <a:pPr algn="l"/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11.00 1.00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23"/>
          <p:cNvGrpSpPr/>
          <p:nvPr/>
        </p:nvGrpSpPr>
        <p:grpSpPr bwMode="auto">
          <a:xfrm>
            <a:off x="0" y="687879"/>
            <a:ext cx="9144000" cy="7938"/>
            <a:chOff x="0" y="714356"/>
            <a:chExt cx="9144000" cy="869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214630" y="44624"/>
            <a:ext cx="489347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医院采样</a:t>
            </a:r>
          </a:p>
        </p:txBody>
      </p:sp>
    </p:spTree>
    <p:extLst>
      <p:ext uri="{BB962C8B-B14F-4D97-AF65-F5344CB8AC3E}">
        <p14:creationId xmlns:p14="http://schemas.microsoft.com/office/powerpoint/2010/main" val="386622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BBF6285-76A2-F12A-BE46-CA8BB51F1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560" y="1412776"/>
            <a:ext cx="822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学好了排序，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就学好了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算法的思想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1041DC-C187-4801-DB64-F334AEE0B671}"/>
              </a:ext>
            </a:extLst>
          </p:cNvPr>
          <p:cNvSpPr txBox="1"/>
          <p:nvPr/>
        </p:nvSpPr>
        <p:spPr>
          <a:xfrm>
            <a:off x="2483768" y="3717032"/>
            <a:ext cx="50223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本阶段学习策略： </a:t>
            </a:r>
            <a:b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先学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算法思想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，再学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算法应用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D619C50-DA86-804D-FFB1-8FBB6AF0F1B2}"/>
              </a:ext>
            </a:extLst>
          </p:cNvPr>
          <p:cNvSpPr/>
          <p:nvPr/>
        </p:nvSpPr>
        <p:spPr>
          <a:xfrm>
            <a:off x="3419872" y="4620037"/>
            <a:ext cx="576064" cy="576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D0C7DCC-4B32-A7D8-2447-06C56448D3E1}"/>
              </a:ext>
            </a:extLst>
          </p:cNvPr>
          <p:cNvSpPr/>
          <p:nvPr/>
        </p:nvSpPr>
        <p:spPr>
          <a:xfrm>
            <a:off x="5426968" y="4620037"/>
            <a:ext cx="576064" cy="5760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</a:p>
        </p:txBody>
      </p:sp>
    </p:spTree>
    <p:extLst>
      <p:ext uri="{BB962C8B-B14F-4D97-AF65-F5344CB8AC3E}">
        <p14:creationId xmlns:p14="http://schemas.microsoft.com/office/powerpoint/2010/main" val="379366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875C7-9F04-F22D-85F7-19D0533D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一道排序题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9DF5E-DCB1-78E8-552B-1C4746BF0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  <a:ea typeface="黑体" panose="02010609060101010101" pitchFamily="49" charset="-122"/>
              </a:rPr>
              <a:t>5</a:t>
            </a:r>
            <a:r>
              <a:rPr lang="zh-CN" altLang="en-US" sz="3200" dirty="0">
                <a:solidFill>
                  <a:srgbClr val="00206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3200" dirty="0">
                <a:solidFill>
                  <a:srgbClr val="002060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3200" dirty="0">
                <a:solidFill>
                  <a:srgbClr val="00206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3200" dirty="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ea typeface="黑体" panose="02010609060101010101" pitchFamily="49" charset="-122"/>
              </a:rPr>
              <a:t>3</a:t>
            </a:r>
            <a:endParaRPr lang="en-US" altLang="zh-CN" sz="32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/>
              <a:t>写程序，从小到大排列这些数？</a:t>
            </a:r>
            <a:br>
              <a:rPr lang="en-US" altLang="zh-CN" dirty="0"/>
            </a:b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大胆说说你的思路吧！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1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875C7-9F04-F22D-85F7-19D0533D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一道排序题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9DF5E-DCB1-78E8-552B-1C4746BF0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  <a:ea typeface="黑体" panose="02010609060101010101" pitchFamily="49" charset="-122"/>
              </a:rPr>
              <a:t>5</a:t>
            </a:r>
            <a:r>
              <a:rPr lang="zh-CN" altLang="en-US" sz="3200" dirty="0">
                <a:solidFill>
                  <a:srgbClr val="00206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3200" dirty="0">
                <a:solidFill>
                  <a:srgbClr val="002060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3200" dirty="0">
                <a:solidFill>
                  <a:srgbClr val="00206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3200" dirty="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ea typeface="黑体" panose="02010609060101010101" pitchFamily="49" charset="-122"/>
              </a:rPr>
              <a:t>3</a:t>
            </a:r>
            <a:endParaRPr lang="en-US" altLang="zh-CN" sz="32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/>
              <a:t>写程序，从小到大排列这些数？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最“老实质朴”的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算法思路：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准备两个数组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重复</a:t>
            </a:r>
            <a:r>
              <a:rPr lang="en-US" altLang="zh-CN" sz="2400" b="1" dirty="0">
                <a:solidFill>
                  <a:srgbClr val="FF0000"/>
                </a:solidFill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</a:rPr>
              <a:t>次：</a:t>
            </a:r>
            <a:br>
              <a:rPr lang="en-US" altLang="zh-CN" sz="2400" b="1" dirty="0">
                <a:solidFill>
                  <a:srgbClr val="FF0000"/>
                </a:solidFill>
              </a:rPr>
            </a:br>
            <a:r>
              <a:rPr lang="en-US" altLang="zh-CN" sz="2400" b="1" dirty="0">
                <a:solidFill>
                  <a:srgbClr val="FF0000"/>
                </a:solidFill>
              </a:rPr>
              <a:t>     step1:   </a:t>
            </a:r>
            <a:r>
              <a:rPr lang="zh-CN" altLang="en-US" sz="2400" b="1" dirty="0">
                <a:solidFill>
                  <a:srgbClr val="FF0000"/>
                </a:solidFill>
              </a:rPr>
              <a:t>在原数组中找最小值（多次运算） 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Step2</a:t>
            </a:r>
            <a:r>
              <a:rPr lang="zh-CN" altLang="en-US" sz="2000" b="1" dirty="0">
                <a:solidFill>
                  <a:srgbClr val="FF0000"/>
                </a:solidFill>
              </a:rPr>
              <a:t>： 把最小的从原数组删掉（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次操作）</a:t>
            </a:r>
            <a:br>
              <a:rPr lang="en-US" altLang="zh-CN" sz="2000" b="1" dirty="0">
                <a:solidFill>
                  <a:srgbClr val="FF0000"/>
                </a:solidFill>
              </a:rPr>
            </a:br>
            <a:r>
              <a:rPr lang="en-US" altLang="zh-CN" sz="2000" b="1" dirty="0">
                <a:solidFill>
                  <a:srgbClr val="FF0000"/>
                </a:solidFill>
              </a:rPr>
              <a:t>Step3</a:t>
            </a:r>
            <a:r>
              <a:rPr lang="zh-CN" altLang="en-US" sz="2000" b="1" dirty="0">
                <a:solidFill>
                  <a:srgbClr val="FF0000"/>
                </a:solidFill>
              </a:rPr>
              <a:t>： 把最小的加入到新的数组（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次操作）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09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8F3A3-805A-AE50-4222-69B7135C0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809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上面的算法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低效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在哪里？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910466-114C-7D38-C905-DD123EE69C40}"/>
              </a:ext>
            </a:extLst>
          </p:cNvPr>
          <p:cNvSpPr txBox="1"/>
          <p:nvPr/>
        </p:nvSpPr>
        <p:spPr>
          <a:xfrm>
            <a:off x="3167844" y="392392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如何改进他</a:t>
            </a:r>
          </a:p>
        </p:txBody>
      </p:sp>
    </p:spTree>
    <p:extLst>
      <p:ext uri="{BB962C8B-B14F-4D97-AF65-F5344CB8AC3E}">
        <p14:creationId xmlns:p14="http://schemas.microsoft.com/office/powerpoint/2010/main" val="157186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8F3A3-805A-AE50-4222-69B7135C0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809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在一个数组里就可以搞定！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96C517-76C9-4159-4CC8-FB5F72F24B17}"/>
              </a:ext>
            </a:extLst>
          </p:cNvPr>
          <p:cNvSpPr txBox="1"/>
          <p:nvPr/>
        </p:nvSpPr>
        <p:spPr>
          <a:xfrm>
            <a:off x="2699792" y="4221088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冒泡排序法</a:t>
            </a:r>
          </a:p>
        </p:txBody>
      </p:sp>
    </p:spTree>
    <p:extLst>
      <p:ext uri="{BB962C8B-B14F-4D97-AF65-F5344CB8AC3E}">
        <p14:creationId xmlns:p14="http://schemas.microsoft.com/office/powerpoint/2010/main" val="194053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44624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算法：冒泡排序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738055-BC63-5077-6A4F-54A4C9346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58" y="1916832"/>
            <a:ext cx="8534684" cy="374282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4194C7C-E47C-CA79-88EA-63315F9484B2}"/>
              </a:ext>
            </a:extLst>
          </p:cNvPr>
          <p:cNvSpPr txBox="1"/>
          <p:nvPr/>
        </p:nvSpPr>
        <p:spPr>
          <a:xfrm>
            <a:off x="3203848" y="134076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你看明白了吗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F50FFC-15C2-5947-2F17-292C431FC467}"/>
              </a:ext>
            </a:extLst>
          </p:cNvPr>
          <p:cNvSpPr txBox="1"/>
          <p:nvPr/>
        </p:nvSpPr>
        <p:spPr>
          <a:xfrm>
            <a:off x="2931166" y="5192991"/>
            <a:ext cx="3281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CN" sz="3200" b="1" dirty="0"/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在一个数组中大的数组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像水泡一样咕嘟咕嘟往后冒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117D85-524F-1B07-B18D-A26FA94791FA}"/>
              </a:ext>
            </a:extLst>
          </p:cNvPr>
          <p:cNvSpPr txBox="1"/>
          <p:nvPr/>
        </p:nvSpPr>
        <p:spPr>
          <a:xfrm>
            <a:off x="1979712" y="940078"/>
            <a:ext cx="462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遍，说一说冒泡排序法是如何工作的</a:t>
            </a:r>
          </a:p>
        </p:txBody>
      </p:sp>
    </p:spTree>
    <p:extLst>
      <p:ext uri="{BB962C8B-B14F-4D97-AF65-F5344CB8AC3E}">
        <p14:creationId xmlns:p14="http://schemas.microsoft.com/office/powerpoint/2010/main" val="367700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8118</TotalTime>
  <Words>1751</Words>
  <Application>Microsoft Office PowerPoint</Application>
  <PresentationFormat>全屏显示(4:3)</PresentationFormat>
  <Paragraphs>217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FrutigerNext LT Regular</vt:lpstr>
      <vt:lpstr>黑体</vt:lpstr>
      <vt:lpstr>微软雅黑</vt:lpstr>
      <vt:lpstr>Arial</vt:lpstr>
      <vt:lpstr>Calibri</vt:lpstr>
      <vt:lpstr>Wingdings</vt:lpstr>
      <vt:lpstr>Office 主题</vt:lpstr>
      <vt:lpstr>第四阶段 经典算法专题  第一课-排序</vt:lpstr>
      <vt:lpstr>什么是算法(ALGORITHEM)?</vt:lpstr>
      <vt:lpstr>排序算法：人类研究最多的一大类算法</vt:lpstr>
      <vt:lpstr>学好了排序， 就学好了算法的思想</vt:lpstr>
      <vt:lpstr>一道排序题</vt:lpstr>
      <vt:lpstr>一道排序题</vt:lpstr>
      <vt:lpstr> 上面的算法低效在哪里？</vt:lpstr>
      <vt:lpstr> 在一个数组里就可以搞定！</vt:lpstr>
      <vt:lpstr>PowerPoint 演示文稿</vt:lpstr>
      <vt:lpstr>PowerPoint 演示文稿</vt:lpstr>
      <vt:lpstr>一道排序题</vt:lpstr>
      <vt:lpstr>PowerPoint 演示文稿</vt:lpstr>
      <vt:lpstr>   两层循环结构 轮数就是外层循环（n-1次）：        每一轮的比较在内层循环（每轮少一次）：          判断是否顺序正确（if）：     进行交换(swap)：</vt:lpstr>
      <vt:lpstr>PowerPoint 演示文稿</vt:lpstr>
      <vt:lpstr>      你来尝试写出“从小到大”的公式</vt:lpstr>
      <vt:lpstr>PowerPoint 演示文稿</vt:lpstr>
      <vt:lpstr>PowerPoint 演示文稿</vt:lpstr>
      <vt:lpstr>PowerPoint 演示文稿</vt:lpstr>
      <vt:lpstr>PowerPoint 演示文稿</vt:lpstr>
      <vt:lpstr>感受到了吗！</vt:lpstr>
      <vt:lpstr>作为大聪明的你，是不是想， 背下来公式就可以了？</vt:lpstr>
      <vt:lpstr>PowerPoint 演示文稿</vt:lpstr>
      <vt:lpstr>PowerPoint 演示文稿</vt:lpstr>
      <vt:lpstr>感受到了吗！</vt:lpstr>
      <vt:lpstr>PowerPoint 演示文稿</vt:lpstr>
      <vt:lpstr>PowerPoint 演示文稿</vt:lpstr>
      <vt:lpstr>很多复杂的问题， 其实是用到了排序作为步骤 然后就简单了!</vt:lpstr>
      <vt:lpstr>作业题</vt:lpstr>
      <vt:lpstr>PowerPoint 演示文稿</vt:lpstr>
      <vt:lpstr>PowerPoint 演示文稿</vt:lpstr>
      <vt:lpstr>挑战题（量力而行）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信息学奥赛 前言(先导)</dc:title>
  <dc:creator>ymei</dc:creator>
  <cp:lastModifiedBy>gao tom</cp:lastModifiedBy>
  <cp:revision>634</cp:revision>
  <dcterms:created xsi:type="dcterms:W3CDTF">2019-05-24T09:46:00Z</dcterms:created>
  <dcterms:modified xsi:type="dcterms:W3CDTF">2023-04-22T06:47:23Z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2052-11.1.0.8986</vt:lpwstr>
  </property>
</Properties>
</file>