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567" r:id="rId2"/>
    <p:sldId id="575" r:id="rId3"/>
    <p:sldId id="568" r:id="rId4"/>
    <p:sldId id="574" r:id="rId5"/>
    <p:sldId id="570" r:id="rId6"/>
    <p:sldId id="583" r:id="rId7"/>
    <p:sldId id="584" r:id="rId8"/>
    <p:sldId id="555" r:id="rId9"/>
    <p:sldId id="454" r:id="rId10"/>
    <p:sldId id="477" r:id="rId11"/>
    <p:sldId id="455" r:id="rId12"/>
    <p:sldId id="585" r:id="rId13"/>
    <p:sldId id="466" r:id="rId14"/>
    <p:sldId id="553" r:id="rId15"/>
    <p:sldId id="543" r:id="rId16"/>
    <p:sldId id="474" r:id="rId17"/>
    <p:sldId id="586" r:id="rId18"/>
    <p:sldId id="541" r:id="rId19"/>
    <p:sldId id="545" r:id="rId20"/>
    <p:sldId id="587" r:id="rId21"/>
    <p:sldId id="552" r:id="rId22"/>
    <p:sldId id="468" r:id="rId23"/>
    <p:sldId id="473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9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7" autoAdjust="0"/>
    <p:restoredTop sz="90429" autoAdjust="0"/>
  </p:normalViewPr>
  <p:slideViewPr>
    <p:cSldViewPr>
      <p:cViewPr varScale="1">
        <p:scale>
          <a:sx n="68" d="100"/>
          <a:sy n="68" d="100"/>
        </p:scale>
        <p:origin x="1128" y="51"/>
      </p:cViewPr>
      <p:guideLst>
        <p:guide orient="horz" pos="2150"/>
        <p:guide pos="29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EE3B4-BB82-496E-B9D0-CD60A9B4DEC9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0D162-5550-497A-8E7C-B1F79DE0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2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四舍五入保留小数点的方法讲解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0D162-5550-497A-8E7C-B1F79DE0E6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3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0D162-5550-497A-8E7C-B1F79DE0E60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3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四舍五入保留小数点的方法讲解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0D162-5550-497A-8E7C-B1F79DE0E60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3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5C037-287F-DCCF-A3DB-C7373C49C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第四阶段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经典算法专题</a:t>
            </a:r>
            <a:b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第二课</a:t>
            </a:r>
            <a:r>
              <a:rPr lang="en-US" altLang="zh-CN" sz="3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排序之选择算法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04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63013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四个数排序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396422" y="778583"/>
            <a:ext cx="8352042" cy="19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个数，将这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个数按照从大到小的顺序排列。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输入： 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4 4 5 8 1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输出： 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5 4 3 1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90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150" y="198755"/>
            <a:ext cx="54057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rgbClr val="002060"/>
                </a:solidFill>
              </a:rPr>
              <a:t>选择排序：从大到小排列</a:t>
            </a:r>
          </a:p>
        </p:txBody>
      </p:sp>
      <p:sp>
        <p:nvSpPr>
          <p:cNvPr id="3" name="矩形 2"/>
          <p:cNvSpPr/>
          <p:nvPr/>
        </p:nvSpPr>
        <p:spPr>
          <a:xfrm>
            <a:off x="827405" y="1340485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8" name="矩形 7"/>
          <p:cNvSpPr/>
          <p:nvPr/>
        </p:nvSpPr>
        <p:spPr>
          <a:xfrm>
            <a:off x="1403350" y="1340485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2" name="矩形 11"/>
          <p:cNvSpPr/>
          <p:nvPr/>
        </p:nvSpPr>
        <p:spPr>
          <a:xfrm>
            <a:off x="1979295" y="1340485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3" name="矩形 12"/>
          <p:cNvSpPr/>
          <p:nvPr/>
        </p:nvSpPr>
        <p:spPr>
          <a:xfrm>
            <a:off x="2555240" y="1340485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4" name="矩形 13"/>
          <p:cNvSpPr/>
          <p:nvPr/>
        </p:nvSpPr>
        <p:spPr>
          <a:xfrm>
            <a:off x="3131185" y="1340485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10515" y="2207895"/>
            <a:ext cx="2821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</a:rPr>
              <a:t>选取第一个位置放最大值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115695" y="1844675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rot="16200000">
            <a:off x="1402080" y="986790"/>
            <a:ext cx="3175" cy="575945"/>
          </a:xfrm>
          <a:prstGeom prst="curvedConnector3">
            <a:avLst>
              <a:gd name="adj1" fmla="val 756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3" idx="0"/>
            <a:endCxn id="12" idx="0"/>
          </p:cNvCxnSpPr>
          <p:nvPr/>
        </p:nvCxnSpPr>
        <p:spPr>
          <a:xfrm rot="16200000">
            <a:off x="1691640" y="764540"/>
            <a:ext cx="3175" cy="1151890"/>
          </a:xfrm>
          <a:prstGeom prst="curvedConnector3">
            <a:avLst>
              <a:gd name="adj1" fmla="val 1193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3" idx="0"/>
            <a:endCxn id="13" idx="0"/>
          </p:cNvCxnSpPr>
          <p:nvPr/>
        </p:nvCxnSpPr>
        <p:spPr>
          <a:xfrm rot="16200000">
            <a:off x="1979295" y="476885"/>
            <a:ext cx="3175" cy="1727835"/>
          </a:xfrm>
          <a:prstGeom prst="curvedConnector3">
            <a:avLst>
              <a:gd name="adj1" fmla="val 1588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3" idx="0"/>
            <a:endCxn id="14" idx="0"/>
          </p:cNvCxnSpPr>
          <p:nvPr/>
        </p:nvCxnSpPr>
        <p:spPr>
          <a:xfrm rot="16200000">
            <a:off x="2267585" y="188595"/>
            <a:ext cx="3175" cy="2303780"/>
          </a:xfrm>
          <a:prstGeom prst="curvedConnector3">
            <a:avLst>
              <a:gd name="adj1" fmla="val 189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67385" y="3189605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25" name="矩形 24"/>
          <p:cNvSpPr/>
          <p:nvPr/>
        </p:nvSpPr>
        <p:spPr>
          <a:xfrm>
            <a:off x="1243330" y="3189605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26" name="矩形 25"/>
          <p:cNvSpPr/>
          <p:nvPr/>
        </p:nvSpPr>
        <p:spPr>
          <a:xfrm>
            <a:off x="1819275" y="3189605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27" name="矩形 26"/>
          <p:cNvSpPr/>
          <p:nvPr/>
        </p:nvSpPr>
        <p:spPr>
          <a:xfrm>
            <a:off x="2395220" y="3189605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28" name="矩形 27"/>
          <p:cNvSpPr/>
          <p:nvPr/>
        </p:nvSpPr>
        <p:spPr>
          <a:xfrm>
            <a:off x="2971165" y="3189605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530985" y="3707765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11150" y="4067810"/>
            <a:ext cx="3613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选取第二个位置放其后的最大值</a:t>
            </a:r>
          </a:p>
        </p:txBody>
      </p:sp>
      <p:cxnSp>
        <p:nvCxnSpPr>
          <p:cNvPr id="35" name="曲线连接符 34"/>
          <p:cNvCxnSpPr>
            <a:stCxn id="25" idx="0"/>
            <a:endCxn id="26" idx="0"/>
          </p:cNvCxnSpPr>
          <p:nvPr/>
        </p:nvCxnSpPr>
        <p:spPr>
          <a:xfrm rot="16200000">
            <a:off x="1819275" y="2901950"/>
            <a:ext cx="3175" cy="575945"/>
          </a:xfrm>
          <a:prstGeom prst="curvedConnector3">
            <a:avLst>
              <a:gd name="adj1" fmla="val 756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25" idx="0"/>
            <a:endCxn id="27" idx="0"/>
          </p:cNvCxnSpPr>
          <p:nvPr/>
        </p:nvCxnSpPr>
        <p:spPr>
          <a:xfrm rot="16200000">
            <a:off x="2107565" y="2613660"/>
            <a:ext cx="3175" cy="1151890"/>
          </a:xfrm>
          <a:prstGeom prst="curvedConnector3">
            <a:avLst>
              <a:gd name="adj1" fmla="val 75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5" idx="0"/>
            <a:endCxn id="28" idx="0"/>
          </p:cNvCxnSpPr>
          <p:nvPr/>
        </p:nvCxnSpPr>
        <p:spPr>
          <a:xfrm rot="16200000">
            <a:off x="2395220" y="2326005"/>
            <a:ext cx="3175" cy="1727835"/>
          </a:xfrm>
          <a:prstGeom prst="curvedConnector3">
            <a:avLst>
              <a:gd name="adj1" fmla="val 1326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50875" y="5110480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39" name="矩形 38"/>
          <p:cNvSpPr/>
          <p:nvPr/>
        </p:nvSpPr>
        <p:spPr>
          <a:xfrm>
            <a:off x="1226820" y="5110480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40" name="矩形 39"/>
          <p:cNvSpPr/>
          <p:nvPr/>
        </p:nvSpPr>
        <p:spPr>
          <a:xfrm>
            <a:off x="1802765" y="5110480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41" name="矩形 40"/>
          <p:cNvSpPr/>
          <p:nvPr/>
        </p:nvSpPr>
        <p:spPr>
          <a:xfrm>
            <a:off x="2378710" y="5110480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42" name="矩形 41"/>
          <p:cNvSpPr/>
          <p:nvPr/>
        </p:nvSpPr>
        <p:spPr>
          <a:xfrm>
            <a:off x="2954655" y="5110480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2090420" y="5642610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4640" y="5988685"/>
            <a:ext cx="35445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选取第三个位置放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其后的</a:t>
            </a:r>
            <a:r>
              <a:rPr lang="zh-CN" altLang="en-US" dirty="0">
                <a:solidFill>
                  <a:srgbClr val="002060"/>
                </a:solidFill>
              </a:rPr>
              <a:t>最大值</a:t>
            </a:r>
          </a:p>
        </p:txBody>
      </p:sp>
      <p:cxnSp>
        <p:nvCxnSpPr>
          <p:cNvPr id="48" name="曲线连接符 47"/>
          <p:cNvCxnSpPr>
            <a:stCxn id="40" idx="0"/>
            <a:endCxn id="41" idx="0"/>
          </p:cNvCxnSpPr>
          <p:nvPr/>
        </p:nvCxnSpPr>
        <p:spPr>
          <a:xfrm rot="16200000">
            <a:off x="2378710" y="4822825"/>
            <a:ext cx="3175" cy="575945"/>
          </a:xfrm>
          <a:prstGeom prst="curvedConnector3">
            <a:avLst>
              <a:gd name="adj1" fmla="val 756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40" idx="0"/>
            <a:endCxn id="42" idx="0"/>
          </p:cNvCxnSpPr>
          <p:nvPr/>
        </p:nvCxnSpPr>
        <p:spPr>
          <a:xfrm rot="16200000">
            <a:off x="2667000" y="4534535"/>
            <a:ext cx="3175" cy="1151890"/>
          </a:xfrm>
          <a:prstGeom prst="curvedConnector3">
            <a:avLst>
              <a:gd name="adj1" fmla="val 1237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226685" y="1290955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52" name="矩形 51"/>
          <p:cNvSpPr/>
          <p:nvPr/>
        </p:nvSpPr>
        <p:spPr>
          <a:xfrm>
            <a:off x="5802630" y="1290955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53" name="矩形 52"/>
          <p:cNvSpPr/>
          <p:nvPr/>
        </p:nvSpPr>
        <p:spPr>
          <a:xfrm>
            <a:off x="6378575" y="1290955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54" name="矩形 53"/>
          <p:cNvSpPr/>
          <p:nvPr/>
        </p:nvSpPr>
        <p:spPr>
          <a:xfrm>
            <a:off x="6954520" y="1290955"/>
            <a:ext cx="57594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55" name="矩形 54"/>
          <p:cNvSpPr/>
          <p:nvPr/>
        </p:nvSpPr>
        <p:spPr>
          <a:xfrm>
            <a:off x="7530465" y="1290955"/>
            <a:ext cx="575945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7153275" y="1809115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588000" y="2169160"/>
            <a:ext cx="3447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选取第四个位置放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其后的</a:t>
            </a:r>
            <a:r>
              <a:rPr lang="zh-CN" altLang="en-US" dirty="0">
                <a:solidFill>
                  <a:srgbClr val="002060"/>
                </a:solidFill>
              </a:rPr>
              <a:t>最大值</a:t>
            </a:r>
          </a:p>
        </p:txBody>
      </p:sp>
      <p:cxnSp>
        <p:nvCxnSpPr>
          <p:cNvPr id="60" name="曲线连接符 59"/>
          <p:cNvCxnSpPr>
            <a:stCxn id="54" idx="0"/>
            <a:endCxn id="55" idx="0"/>
          </p:cNvCxnSpPr>
          <p:nvPr/>
        </p:nvCxnSpPr>
        <p:spPr>
          <a:xfrm rot="16200000">
            <a:off x="7530465" y="1003300"/>
            <a:ext cx="3175" cy="575945"/>
          </a:xfrm>
          <a:prstGeom prst="curvedConnector3">
            <a:avLst>
              <a:gd name="adj1" fmla="val 756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644008" y="2944425"/>
            <a:ext cx="3924944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</a:rPr>
              <a:t>核心代码：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for(i=1;i</a:t>
            </a:r>
            <a:r>
              <a:rPr lang="zh-CN" altLang="en-US" sz="2800" dirty="0">
                <a:solidFill>
                  <a:srgbClr val="002060"/>
                </a:solidFill>
                <a:highlight>
                  <a:srgbClr val="FFFF00"/>
                </a:highlight>
              </a:rPr>
              <a:t>&lt;</a:t>
            </a:r>
            <a:r>
              <a:rPr lang="zh-CN" altLang="en-US" sz="2800" dirty="0">
                <a:solidFill>
                  <a:srgbClr val="002060"/>
                </a:solidFill>
              </a:rPr>
              <a:t>n;i++)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     for(j=i+1;j</a:t>
            </a:r>
            <a:r>
              <a:rPr lang="zh-CN" altLang="en-US" sz="2800" dirty="0">
                <a:solidFill>
                  <a:srgbClr val="002060"/>
                </a:solidFill>
                <a:highlight>
                  <a:srgbClr val="FFFF00"/>
                </a:highlight>
              </a:rPr>
              <a:t>&lt;=</a:t>
            </a:r>
            <a:r>
              <a:rPr lang="zh-CN" altLang="en-US" sz="2800" dirty="0">
                <a:solidFill>
                  <a:srgbClr val="002060"/>
                </a:solidFill>
              </a:rPr>
              <a:t>n;j++)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          if(</a:t>
            </a:r>
            <a:r>
              <a:rPr lang="en-US" altLang="zh-CN" sz="2800" dirty="0">
                <a:solidFill>
                  <a:srgbClr val="002060"/>
                </a:solidFill>
              </a:rPr>
              <a:t>a</a:t>
            </a:r>
            <a:r>
              <a:rPr lang="zh-CN" altLang="en-US" sz="2800" dirty="0">
                <a:solidFill>
                  <a:srgbClr val="002060"/>
                </a:solidFill>
              </a:rPr>
              <a:t>[</a:t>
            </a:r>
            <a:r>
              <a:rPr lang="zh-CN" altLang="en-US" sz="2800" b="1" dirty="0">
                <a:solidFill>
                  <a:srgbClr val="FF0000"/>
                </a:solidFill>
              </a:rPr>
              <a:t>i</a:t>
            </a:r>
            <a:r>
              <a:rPr lang="zh-CN" altLang="en-US" sz="2800" dirty="0">
                <a:solidFill>
                  <a:srgbClr val="002060"/>
                </a:solidFill>
              </a:rPr>
              <a:t>]&lt;</a:t>
            </a:r>
            <a:r>
              <a:rPr lang="en-US" altLang="zh-CN" sz="2800" dirty="0">
                <a:solidFill>
                  <a:srgbClr val="002060"/>
                </a:solidFill>
              </a:rPr>
              <a:t>a</a:t>
            </a:r>
            <a:r>
              <a:rPr lang="zh-CN" altLang="en-US" sz="2800" dirty="0">
                <a:solidFill>
                  <a:srgbClr val="002060"/>
                </a:solidFill>
              </a:rPr>
              <a:t>[</a:t>
            </a:r>
            <a:r>
              <a:rPr lang="zh-CN" altLang="en-US" sz="2800" b="1" dirty="0">
                <a:solidFill>
                  <a:srgbClr val="FF0000"/>
                </a:solidFill>
              </a:rPr>
              <a:t>j</a:t>
            </a:r>
            <a:r>
              <a:rPr lang="zh-CN" altLang="en-US" sz="2800" dirty="0">
                <a:solidFill>
                  <a:srgbClr val="002060"/>
                </a:solidFill>
              </a:rPr>
              <a:t>])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               </a:t>
            </a:r>
            <a:r>
              <a:rPr lang="en-US" altLang="zh-CN" sz="2800" dirty="0">
                <a:solidFill>
                  <a:srgbClr val="002060"/>
                </a:solidFill>
              </a:rPr>
              <a:t>swap(a[</a:t>
            </a:r>
            <a:r>
              <a:rPr lang="en-US" altLang="zh-CN" sz="2800" dirty="0" err="1">
                <a:solidFill>
                  <a:srgbClr val="002060"/>
                </a:solidFill>
              </a:rPr>
              <a:t>i</a:t>
            </a:r>
            <a:r>
              <a:rPr lang="en-US" altLang="zh-CN" sz="2800" dirty="0">
                <a:solidFill>
                  <a:srgbClr val="002060"/>
                </a:solidFill>
              </a:rPr>
              <a:t>], a[j])</a:t>
            </a:r>
            <a:r>
              <a:rPr lang="zh-CN" altLang="en-US" sz="2800" dirty="0">
                <a:solidFill>
                  <a:srgbClr val="00206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4699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4380C-EA12-CC33-A1E8-842E841F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52622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5E0929-5554-CFCD-E1FB-7721D9985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96752"/>
            <a:ext cx="4608512" cy="505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63013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序列第</a:t>
            </a:r>
            <a:r>
              <a:rPr lang="en-US" altLang="zh-CN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K</a:t>
            </a: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小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79512" y="745300"/>
            <a:ext cx="8640074" cy="578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给定一个长度为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n(1&lt;=n&lt;=100000)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的序列，问第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k(1&lt;=k&lt;=n)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小的元素是多少。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第一行两个整数</a:t>
            </a:r>
            <a:r>
              <a:rPr lang="en-US" altLang="zh-CN" sz="28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n,k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接下来一行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个数，表示这个序列。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输出仅一行，表示第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小的元素。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5 3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18 23 4 5 12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96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63013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最大的两个数的和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396422" y="764704"/>
            <a:ext cx="8352042" cy="537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现有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个数，现在你要输出其中最大的两个数加起来等于多少。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输入格式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一行，包括六个整数。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输出格式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最大的两个数的和。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限制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这些数都是小于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的正整数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样例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1 :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5 6 7 10 9 8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19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579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44624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AB</a:t>
            </a: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之差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42875" y="821025"/>
            <a:ext cx="8893621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给定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个数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Ai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，以及一个正整数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，问有多少对</a:t>
            </a:r>
            <a:r>
              <a:rPr lang="en-US" altLang="zh-CN" sz="2400" dirty="0" err="1">
                <a:solidFill>
                  <a:srgbClr val="002060"/>
                </a:solidFill>
                <a:ea typeface="黑体" panose="02010609060101010101" pitchFamily="49" charset="-122"/>
              </a:rPr>
              <a:t>i,j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，满足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Ai-</a:t>
            </a:r>
            <a:r>
              <a:rPr lang="en-US" altLang="zh-CN" sz="2400" dirty="0" err="1">
                <a:solidFill>
                  <a:srgbClr val="002060"/>
                </a:solidFill>
                <a:ea typeface="黑体" panose="02010609060101010101" pitchFamily="49" charset="-122"/>
              </a:rPr>
              <a:t>Aj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=C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第一行输入两个空格隔开的整数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C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第二行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个整数 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Ai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输出一个数表示答案。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样例输入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5 3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2 1 4 2 5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样例输出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3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42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73814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两数的差</a:t>
            </a:r>
          </a:p>
        </p:txBody>
      </p:sp>
      <p:sp>
        <p:nvSpPr>
          <p:cNvPr id="2" name="矩形 1"/>
          <p:cNvSpPr/>
          <p:nvPr/>
        </p:nvSpPr>
        <p:spPr>
          <a:xfrm>
            <a:off x="175234" y="764704"/>
            <a:ext cx="87129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给定一个整数数组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，请从中找出两个整数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Aj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&lt;j)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，使得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Ai-</a:t>
            </a:r>
            <a:r>
              <a:rPr lang="en-US" altLang="zh-CN" sz="24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Aj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的值尽量大，并输出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Ai-</a:t>
            </a:r>
            <a:r>
              <a:rPr lang="en-US" altLang="zh-CN" sz="24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Aj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的最大值。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第一行一个整数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2&lt;=n&lt;=1000)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个绝对值不超过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150000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整数。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Ai-</a:t>
            </a:r>
            <a:r>
              <a:rPr lang="en-US" altLang="zh-CN" sz="24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Aj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(</a:t>
            </a:r>
            <a:r>
              <a:rPr lang="en-US" altLang="zh-CN" sz="24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&lt;j)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的最大值。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3 1 6 5 2 4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56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21200-A7CF-411A-4C17-1A783442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31010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44624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FrutigerNext LT Regular" pitchFamily="2" charset="0"/>
                <a:ea typeface="华文细黑" pitchFamily="2" charset="-122"/>
                <a:cs typeface="+mn-cs"/>
              </a:rPr>
              <a:t>站队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FrutigerNext LT Regular" pitchFamily="2" charset="0"/>
                <a:ea typeface="华文细黑" pitchFamily="2" charset="-122"/>
                <a:cs typeface="+mn-cs"/>
              </a:rPr>
              <a:t>(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FrutigerNext LT Regular" pitchFamily="2" charset="0"/>
                <a:ea typeface="华文细黑" pitchFamily="2" charset="-122"/>
                <a:cs typeface="+mn-cs"/>
              </a:rPr>
              <a:t>选择排序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FrutigerNext LT Regular" pitchFamily="2" charset="0"/>
                <a:ea typeface="华文细黑" pitchFamily="2" charset="-122"/>
                <a:cs typeface="+mn-cs"/>
              </a:rPr>
              <a:t>)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FrutigerNext LT Regular" pitchFamily="2" charset="0"/>
              <a:ea typeface="华文细黑" pitchFamily="2" charset="-122"/>
              <a:cs typeface="+mn-cs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395536" y="764704"/>
            <a:ext cx="8208144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问题描述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给出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n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个同学的身高，请根据他们的身高升序排列并输出排序结果。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输入格式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第一行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个正整数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，表示有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n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个同学的身高，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2&lt;n≤100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第二行包含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n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个正整数，之间用一个空格隔开，表示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n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个同学的身高。每个同学的身高都在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150~200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厘米之间。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输出格式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一行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n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个正整数，之间用一个空格隔开，表示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n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个同学根据身高升序排列的结果。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输入样例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180 170 176 160 155 150 160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输出样例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150 155 160 160 170 176 180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9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73814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找和为</a:t>
            </a:r>
            <a:r>
              <a:rPr lang="en-US" altLang="zh-CN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K</a:t>
            </a: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的两个元素</a:t>
            </a:r>
          </a:p>
        </p:txBody>
      </p:sp>
      <p:sp>
        <p:nvSpPr>
          <p:cNvPr id="2" name="矩形 1"/>
          <p:cNvSpPr/>
          <p:nvPr/>
        </p:nvSpPr>
        <p:spPr>
          <a:xfrm>
            <a:off x="180528" y="776893"/>
            <a:ext cx="88559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在一个长度为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n(n &lt; 1000)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的整数序列中，判断是否存在某两个元素之和为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第一行输入序列的长度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，用空格分开。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第二行输入序列中的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个整数，用空格分开。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如果存在某两个元素的和为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，则输出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，否则输出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9 10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1 2 3 4 5 6 7 8 9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41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441D2-80E3-7584-3AA1-D8EC54EB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9168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z="5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上节课我们学了什么</a:t>
            </a:r>
          </a:p>
        </p:txBody>
      </p:sp>
    </p:spTree>
    <p:extLst>
      <p:ext uri="{BB962C8B-B14F-4D97-AF65-F5344CB8AC3E}">
        <p14:creationId xmlns:p14="http://schemas.microsoft.com/office/powerpoint/2010/main" val="2730052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21200-A7CF-411A-4C17-1A783442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</a:p>
        </p:txBody>
      </p:sp>
    </p:spTree>
    <p:extLst>
      <p:ext uri="{BB962C8B-B14F-4D97-AF65-F5344CB8AC3E}">
        <p14:creationId xmlns:p14="http://schemas.microsoft.com/office/powerpoint/2010/main" val="449975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44624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最大间距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84150" y="749017"/>
            <a:ext cx="878363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有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个无序的整数，请找出这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个数在排序之后，相邻元素之间最大的差值。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第一行：一个正整数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2&lt;=n&lt;=1000)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第二行：有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个整数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a[</a:t>
            </a:r>
            <a:r>
              <a:rPr lang="en-US" altLang="zh-CN" sz="2400" dirty="0" err="1">
                <a:solidFill>
                  <a:srgbClr val="00206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]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a[</a:t>
            </a:r>
            <a:r>
              <a:rPr lang="en-US" altLang="zh-CN" sz="2400" dirty="0" err="1">
                <a:solidFill>
                  <a:srgbClr val="00206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]&lt;=1000)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排序后的相邻元素之间最大的差值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样例输入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7 10 3 1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样例输出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提示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样例解释：排序后为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7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， 相邻元素之间的差值分别为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，所以最大差值为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4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219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71120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奇数单增序列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84150" y="759470"/>
            <a:ext cx="8783638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给定一个长度为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（不大于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500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）的正整数序列，请将其中的所有奇数取出，并按升序输出。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共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行：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第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行为 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第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行为 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N 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个正整数，其间用空格间隔。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增序输出的奇数序列。数据保证至少有一个奇数。</a:t>
            </a:r>
            <a:endParaRPr lang="en-US" altLang="zh-CN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样例输入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1 3 2 6 5 4 9 8 7 10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样例输出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</a:rPr>
              <a:t>1 3 5 7 9</a:t>
            </a:r>
          </a:p>
        </p:txBody>
      </p:sp>
    </p:spTree>
    <p:extLst>
      <p:ext uri="{BB962C8B-B14F-4D97-AF65-F5344CB8AC3E}">
        <p14:creationId xmlns:p14="http://schemas.microsoft.com/office/powerpoint/2010/main" val="1302766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73814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姐妹数对</a:t>
            </a:r>
          </a:p>
        </p:txBody>
      </p:sp>
      <p:sp>
        <p:nvSpPr>
          <p:cNvPr id="2" name="矩形 1"/>
          <p:cNvSpPr/>
          <p:nvPr/>
        </p:nvSpPr>
        <p:spPr>
          <a:xfrm>
            <a:off x="175234" y="764704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给定两个不同的正整数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，若</a:t>
            </a:r>
            <a:r>
              <a:rPr lang="en-US" altLang="zh-CN" sz="24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x+y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能被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除尽或能被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除尽，则称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为姐妹数对。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2,4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2,5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；为姐妹数对。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3,7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4,9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；不是姐妹数对。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那么，对给出的一个整数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之间有多少个姐妹数。</a:t>
            </a:r>
          </a:p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一个整数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。（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1&lt;=n&lt;=100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一个整数，即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之间姐妹数对的个数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77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0B07C-3B6D-02CD-036C-2C681A12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268760"/>
            <a:ext cx="532859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什么是算法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(ALGORITHEM)?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85C344-A551-EC8E-5037-DB671B41DA25}"/>
              </a:ext>
            </a:extLst>
          </p:cNvPr>
          <p:cNvSpPr txBox="1"/>
          <p:nvPr/>
        </p:nvSpPr>
        <p:spPr>
          <a:xfrm>
            <a:off x="755576" y="2823195"/>
            <a:ext cx="720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解决问题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固定套路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5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BBF6285-76A2-F12A-BE46-CA8BB51F1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560" y="1412776"/>
            <a:ext cx="822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学好了排序，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就学好了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算法的思想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1041DC-C187-4801-DB64-F334AEE0B671}"/>
              </a:ext>
            </a:extLst>
          </p:cNvPr>
          <p:cNvSpPr txBox="1"/>
          <p:nvPr/>
        </p:nvSpPr>
        <p:spPr>
          <a:xfrm>
            <a:off x="2483768" y="3717032"/>
            <a:ext cx="50223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本阶段学习策略： 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先学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算法思想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，再学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算法应用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D619C50-DA86-804D-FFB1-8FBB6AF0F1B2}"/>
              </a:ext>
            </a:extLst>
          </p:cNvPr>
          <p:cNvSpPr/>
          <p:nvPr/>
        </p:nvSpPr>
        <p:spPr>
          <a:xfrm>
            <a:off x="3419872" y="4620036"/>
            <a:ext cx="792088" cy="6811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D0C7DCC-4B32-A7D8-2447-06C56448D3E1}"/>
              </a:ext>
            </a:extLst>
          </p:cNvPr>
          <p:cNvSpPr/>
          <p:nvPr/>
        </p:nvSpPr>
        <p:spPr>
          <a:xfrm>
            <a:off x="5652120" y="4620037"/>
            <a:ext cx="792088" cy="6811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易</a:t>
            </a:r>
          </a:p>
        </p:txBody>
      </p:sp>
    </p:spTree>
    <p:extLst>
      <p:ext uri="{BB962C8B-B14F-4D97-AF65-F5344CB8AC3E}">
        <p14:creationId xmlns:p14="http://schemas.microsoft.com/office/powerpoint/2010/main" val="379366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44624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FrutigerNext LT Regular" pitchFamily="2" charset="0"/>
                <a:ea typeface="华文细黑" pitchFamily="2" charset="-122"/>
                <a:cs typeface="+mn-cs"/>
              </a:rPr>
              <a:t>算法：冒泡排序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738055-BC63-5077-6A4F-54A4C9346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8534684" cy="374282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4F50FFC-15C2-5947-2F17-292C431FC467}"/>
              </a:ext>
            </a:extLst>
          </p:cNvPr>
          <p:cNvSpPr txBox="1"/>
          <p:nvPr/>
        </p:nvSpPr>
        <p:spPr>
          <a:xfrm>
            <a:off x="2633007" y="51571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两两比较，如果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逆序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就交换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00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216F2-E1B5-A4F1-1C64-C49734E1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476672"/>
            <a:ext cx="8229600" cy="2376264"/>
          </a:xfrm>
        </p:spPr>
        <p:txBody>
          <a:bodyPr>
            <a:noAutofit/>
          </a:bodyPr>
          <a:lstStyle/>
          <a:p>
            <a:pPr algn="l"/>
            <a:b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轮数就是外层循环（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次）：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每一轮的比较在内层循环（每轮少一次）：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判断是否顺序正确（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进行交换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(swap)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EFCEF3-7D49-6E38-B815-27A9C5E8D357}"/>
              </a:ext>
            </a:extLst>
          </p:cNvPr>
          <p:cNvSpPr/>
          <p:nvPr/>
        </p:nvSpPr>
        <p:spPr>
          <a:xfrm>
            <a:off x="1115616" y="3284984"/>
            <a:ext cx="75608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for(i=1;i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n;i++)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冒泡排序，一定进行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n-1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轮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for(j=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;j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FF00"/>
                </a:highligh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&lt;=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;j++)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每一轮，比之前那一轮少一次，也就是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n-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次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if(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j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]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])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冒泡排序，需要不断比较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相邻的连个数，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                                      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如果本身的顺序和想要的不一致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swap(a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j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]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]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交换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05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8B6C0-C86C-9200-894A-226FD97D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42088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一种新思路：选择排序法</a:t>
            </a:r>
          </a:p>
        </p:txBody>
      </p:sp>
    </p:spTree>
    <p:extLst>
      <p:ext uri="{BB962C8B-B14F-4D97-AF65-F5344CB8AC3E}">
        <p14:creationId xmlns:p14="http://schemas.microsoft.com/office/powerpoint/2010/main" val="31537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-blog.csdnimg.cn/2cfb4e7870144c7c9ddf977ebc62764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0357"/>
            <a:ext cx="847720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29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47536"/>
            <a:ext cx="489347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算法：选择排序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468313" y="908720"/>
            <a:ext cx="8351837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SzPct val="80000"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选择排序的基本思想是：比较当前数字，和他之后的所有数字，始终选择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大的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放在前面，这样所有位置都比较完毕以后，一串数字就会按照从大到小的顺序排列了。</a:t>
            </a:r>
          </a:p>
        </p:txBody>
      </p:sp>
      <p:sp>
        <p:nvSpPr>
          <p:cNvPr id="8" name="矩形 7"/>
          <p:cNvSpPr/>
          <p:nvPr/>
        </p:nvSpPr>
        <p:spPr>
          <a:xfrm>
            <a:off x="323528" y="3985900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本质上都是通过数组中的元素比较和交换位置来实现</a:t>
            </a:r>
          </a:p>
        </p:txBody>
      </p:sp>
    </p:spTree>
    <p:extLst>
      <p:ext uri="{BB962C8B-B14F-4D97-AF65-F5344CB8AC3E}">
        <p14:creationId xmlns:p14="http://schemas.microsoft.com/office/powerpoint/2010/main" val="197282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7636</TotalTime>
  <Words>1333</Words>
  <Application>Microsoft Office PowerPoint</Application>
  <PresentationFormat>全屏显示(4:3)</PresentationFormat>
  <Paragraphs>183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FrutigerNext LT Regular</vt:lpstr>
      <vt:lpstr>黑体</vt:lpstr>
      <vt:lpstr>微软雅黑</vt:lpstr>
      <vt:lpstr>Arial</vt:lpstr>
      <vt:lpstr>Calibri</vt:lpstr>
      <vt:lpstr>Wingdings</vt:lpstr>
      <vt:lpstr>Office 主题</vt:lpstr>
      <vt:lpstr>第四阶段 经典算法专题  第二课-排序之选择算法</vt:lpstr>
      <vt:lpstr>回顾 上节课我们学了什么</vt:lpstr>
      <vt:lpstr>什么是算法(ALGORITHEM)?</vt:lpstr>
      <vt:lpstr>学好了排序， 就学好了算法的思想</vt:lpstr>
      <vt:lpstr>PowerPoint 演示文稿</vt:lpstr>
      <vt:lpstr> 轮数就是外层循环（n-1次）：        每一轮的比较在内层循环（每轮少一次）：          判断是否顺序正确（if）：     进行交换(swap)：</vt:lpstr>
      <vt:lpstr>一种新思路：选择排序法</vt:lpstr>
      <vt:lpstr>PowerPoint 演示文稿</vt:lpstr>
      <vt:lpstr>PowerPoint 演示文稿</vt:lpstr>
      <vt:lpstr>PowerPoint 演示文稿</vt:lpstr>
      <vt:lpstr>PowerPoint 演示文稿</vt:lpstr>
      <vt:lpstr>完整代码</vt:lpstr>
      <vt:lpstr>PowerPoint 演示文稿</vt:lpstr>
      <vt:lpstr>PowerPoint 演示文稿</vt:lpstr>
      <vt:lpstr>PowerPoint 演示文稿</vt:lpstr>
      <vt:lpstr>PowerPoint 演示文稿</vt:lpstr>
      <vt:lpstr>作业</vt:lpstr>
      <vt:lpstr>PowerPoint 演示文稿</vt:lpstr>
      <vt:lpstr>PowerPoint 演示文稿</vt:lpstr>
      <vt:lpstr>挑战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信息学奥赛 前言(先导)</dc:title>
  <dc:creator>ymei</dc:creator>
  <cp:lastModifiedBy>gao tom</cp:lastModifiedBy>
  <cp:revision>631</cp:revision>
  <dcterms:created xsi:type="dcterms:W3CDTF">2019-05-24T09:46:00Z</dcterms:created>
  <dcterms:modified xsi:type="dcterms:W3CDTF">2023-05-02T05:46:57Z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2052-11.1.0.8986</vt:lpwstr>
  </property>
</Properties>
</file>