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580" r:id="rId3"/>
    <p:sldId id="570" r:id="rId4"/>
    <p:sldId id="563" r:id="rId5"/>
    <p:sldId id="562" r:id="rId7"/>
    <p:sldId id="565" r:id="rId8"/>
    <p:sldId id="569" r:id="rId9"/>
    <p:sldId id="566" r:id="rId10"/>
    <p:sldId id="568" r:id="rId11"/>
    <p:sldId id="564" r:id="rId12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7" autoAdjust="0"/>
    <p:restoredTop sz="90429" autoAdjust="0"/>
  </p:normalViewPr>
  <p:slideViewPr>
    <p:cSldViewPr showGuides="1">
      <p:cViewPr>
        <p:scale>
          <a:sx n="80" d="100"/>
          <a:sy n="80" d="100"/>
        </p:scale>
        <p:origin x="783" y="60"/>
      </p:cViewPr>
      <p:guideLst>
        <p:guide orient="horz" pos="2150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9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EE3B4-BB82-496E-B9D0-CD60A9B4DE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0D162-5550-497A-8E7C-B1F79DE0E6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两个集合的所有元素组成的集合是两个集合的并集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两个集合中的公共元素组成的集合是两个集合的交集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0D162-5550-497A-8E7C-B1F79DE0E6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b="1" dirty="0">
                <a:latin typeface="微软雅黑" panose="020B0503020204020204" charset="-122"/>
                <a:ea typeface="微软雅黑" panose="020B0503020204020204" charset="-122"/>
              </a:rPr>
              <a:t>计数统计</a:t>
            </a:r>
            <a:endParaRPr 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7405" y="884555"/>
            <a:ext cx="7488555" cy="41973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桶排序可以完成的功能：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将输入的数据按照顺序排序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将没有输入的数据挑出来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将输出的数据去除重复的数据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将重复数据的个数输出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判断一个数据是否在数列中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36508" y="774229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44624"/>
            <a:ext cx="738145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集合的并与交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512" y="764704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已知两个集合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 </a:t>
            </a:r>
            <a:endParaRPr lang="zh-CN" altLang="en-US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集合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中的每一元素属于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或者属于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C=A</a:t>
            </a:r>
            <a:r>
              <a:rPr lang="en-US" altLang="zh-CN" dirty="0">
                <a:solidFill>
                  <a:srgbClr val="00206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∪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endParaRPr lang="en-US" altLang="zh-CN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集合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中的每一元素属于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同时也属于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D=A</a:t>
            </a:r>
            <a:r>
              <a:rPr lang="en-US" altLang="zh-CN" dirty="0">
                <a:solidFill>
                  <a:srgbClr val="002060"/>
                </a:solidFill>
                <a:highlight>
                  <a:srgbClr val="00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∩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en-US" altLang="zh-CN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endParaRPr lang="zh-CN" altLang="en-US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第一行一个正整数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，表示集合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的个数，接下来是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个不同的正整数，数与数之间用一个空格隔开 </a:t>
            </a:r>
            <a:endParaRPr lang="zh-CN" altLang="en-US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第二行一个正整数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，表示集合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的个数，接下来是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个不同的正整数，数与数之间用一个空格隔开 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(1&lt;=</a:t>
            </a:r>
            <a:r>
              <a:rPr lang="en-US" altLang="zh-CN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m,n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&lt;=1000,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每一元素都是不超过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3000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的正整数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endParaRPr lang="zh-CN" altLang="en-US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第一行共有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个正整数：集合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中按从小到大排列的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个元素，数与数之间用一个空格隔开 </a:t>
            </a:r>
            <a:endParaRPr lang="zh-CN" altLang="en-US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第二行共有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个正整数：集合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中按从小到大排列的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个元素，数与数之间用一个空格隔开</a:t>
            </a:r>
            <a:endParaRPr lang="zh-CN" altLang="en-US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样例输入</a:t>
            </a:r>
            <a:endParaRPr lang="zh-CN" altLang="en-US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endParaRPr lang="en-US" altLang="zh-CN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1 5 8</a:t>
            </a:r>
            <a:endParaRPr lang="en-US" altLang="zh-CN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endParaRPr lang="en-US" altLang="zh-CN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2 5 6 8</a:t>
            </a:r>
            <a:endParaRPr lang="en-US" altLang="zh-CN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  <a:endParaRPr lang="zh-CN" altLang="en-US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1 2 5 6 8</a:t>
            </a:r>
            <a:endParaRPr lang="en-US" altLang="zh-CN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5 8</a:t>
            </a:r>
            <a:endParaRPr lang="zh-CN" altLang="en-US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564255" y="3933825"/>
            <a:ext cx="4739640" cy="2521699"/>
            <a:chOff x="5613" y="6030"/>
            <a:chExt cx="7937" cy="4307"/>
          </a:xfrm>
        </p:grpSpPr>
        <p:sp>
          <p:nvSpPr>
            <p:cNvPr id="3" name="椭圆 2"/>
            <p:cNvSpPr/>
            <p:nvPr>
              <p:custDataLst>
                <p:tags r:id="rId1"/>
              </p:custDataLst>
            </p:nvPr>
          </p:nvSpPr>
          <p:spPr>
            <a:xfrm>
              <a:off x="5727" y="7211"/>
              <a:ext cx="4649" cy="2461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>
              <p:custDataLst>
                <p:tags r:id="rId2"/>
              </p:custDataLst>
            </p:nvPr>
          </p:nvSpPr>
          <p:spPr>
            <a:xfrm>
              <a:off x="8901" y="7211"/>
              <a:ext cx="4649" cy="2461"/>
            </a:xfrm>
            <a:prstGeom prst="ellipse">
              <a:avLst/>
            </a:prstGeom>
            <a:solidFill>
              <a:schemeClr val="accent2">
                <a:alpha val="4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>
              <p:custDataLst>
                <p:tags r:id="rId3"/>
              </p:custDataLst>
            </p:nvPr>
          </p:nvSpPr>
          <p:spPr>
            <a:xfrm>
              <a:off x="7078" y="8024"/>
              <a:ext cx="1029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17" name="文本框 16"/>
            <p:cNvSpPr txBox="1"/>
            <p:nvPr>
              <p:custDataLst>
                <p:tags r:id="rId4"/>
              </p:custDataLst>
            </p:nvPr>
          </p:nvSpPr>
          <p:spPr>
            <a:xfrm>
              <a:off x="11396" y="8031"/>
              <a:ext cx="1125" cy="57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19" name="文本框 18"/>
            <p:cNvSpPr txBox="1"/>
            <p:nvPr>
              <p:custDataLst>
                <p:tags r:id="rId5"/>
              </p:custDataLst>
            </p:nvPr>
          </p:nvSpPr>
          <p:spPr>
            <a:xfrm>
              <a:off x="9354" y="9708"/>
              <a:ext cx="2800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C——</a:t>
              </a:r>
              <a:r>
                <a:rPr lang="zh-CN" altLang="en-US"/>
                <a:t>交集</a:t>
              </a:r>
              <a:r>
                <a:rPr lang="en-US" altLang="zh-CN"/>
                <a:t>∩</a:t>
              </a:r>
              <a:endParaRPr lang="en-US" altLang="zh-CN"/>
            </a:p>
          </p:txBody>
        </p:sp>
        <p:cxnSp>
          <p:nvCxnSpPr>
            <p:cNvPr id="20" name="直接箭头连接符 19"/>
            <p:cNvCxnSpPr/>
            <p:nvPr>
              <p:custDataLst>
                <p:tags r:id="rId6"/>
              </p:custDataLst>
            </p:nvPr>
          </p:nvCxnSpPr>
          <p:spPr>
            <a:xfrm flipH="1">
              <a:off x="9582" y="8497"/>
              <a:ext cx="2" cy="13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右大括号 20"/>
            <p:cNvSpPr/>
            <p:nvPr>
              <p:custDataLst>
                <p:tags r:id="rId7"/>
              </p:custDataLst>
            </p:nvPr>
          </p:nvSpPr>
          <p:spPr>
            <a:xfrm rot="16200000">
              <a:off x="9237" y="3020"/>
              <a:ext cx="567" cy="781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>
              <p:custDataLst>
                <p:tags r:id="rId8"/>
              </p:custDataLst>
            </p:nvPr>
          </p:nvSpPr>
          <p:spPr>
            <a:xfrm>
              <a:off x="9241" y="6030"/>
              <a:ext cx="262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/>
                <a:t>D——</a:t>
              </a:r>
              <a:r>
                <a:rPr lang="zh-CN" altLang="en-US"/>
                <a:t>并集</a:t>
              </a:r>
              <a:r>
                <a:rPr lang="en-US" altLang="zh-CN"/>
                <a:t>∪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44624"/>
            <a:ext cx="702141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公交换乘站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2874" y="844738"/>
            <a:ext cx="889248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银川的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路公交经过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个站点，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路公交经过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个站点。所有站点使用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1,2,3……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编号。求出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A,B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两路公交可以在哪些站点实现换乘？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第一行：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n(1&lt;=m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n&lt;=200)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第二行：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个使用空格隔开的整数，表示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路公交经过的站点，经过站点不重复。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第三行：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个使用空格隔开的整数，表示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路公交经过的站点，经过站点不重复。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站点的编号不超过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A,B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两路公交可</a:t>
            </a:r>
            <a:r>
              <a:rPr lang="zh-CN" altLang="en-US" sz="2000" dirty="0">
                <a:solidFill>
                  <a:srgbClr val="002060"/>
                </a:solidFill>
                <a:highlight>
                  <a:srgbClr val="00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换乘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的站点编号，按由小到大的顺序输出；如果不存在可换乘的站点，则输出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样例输入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3 5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9 8 7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6 2 5 7 8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7 8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44624"/>
            <a:ext cx="6733381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错误票据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496" y="620688"/>
            <a:ext cx="914501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某涉密单位下发了某种票据，并要在年终全部收回。每张票据有唯一的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号。全年所有票据的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号是连续的，但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的开始数码是随机选定的。因为工作人员疏忽，在录入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号的时候发生了一处错误，造成了某个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断号，另外一个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重号。你的任务是通过编程，找出断号的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和重号的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。假设断号不可能发生在最大和最小号。 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第一行：一个整数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N(N&lt;100)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表示后面数据个数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第二行：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个不</a:t>
            </a:r>
            <a:r>
              <a:rPr lang="zh-CN" altLang="en-US" sz="2400" dirty="0">
                <a:solidFill>
                  <a:srgbClr val="002060"/>
                </a:solidFill>
                <a:highlight>
                  <a:srgbClr val="FF00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大于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00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10000</a:t>
            </a:r>
            <a:r>
              <a:rPr lang="zh-CN" altLang="en-US" sz="2400" dirty="0">
                <a:solidFill>
                  <a:srgbClr val="002060"/>
                </a:solidFill>
                <a:highlight>
                  <a:srgbClr val="FF00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正整数，每个整数代表一个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号。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要求程序输出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行，含两个整数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  n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，用空格分隔。 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其中，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表示断号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表示重号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 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样例输入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 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5  6  8  11  9  10  12  9 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7 9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44624"/>
            <a:ext cx="738145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两倍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234" y="749017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给定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1~100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之间不同的正整数，你的任务是计算这些数里面有多少个数对满足：数对中一个数是另一个数的两倍。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比如给定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1 4 3 2 9 7 18 22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，得到的答案是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，因为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的两倍，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的两倍，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的两倍。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第一行，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表示数的个数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第二行：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个两两不同且小于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的正整数。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一个整数，即有多少个数对满足其中一个数是另一个数的两倍。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样例输入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1 4 3 2 9 7 18 22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44624"/>
            <a:ext cx="738145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小白的名次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512" y="764704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兔子小白是位数学爱好者，有一次它参加了兔界里的数学比赛，成绩公布后，小白很想知道自己的成绩到底排第几，现在请你帮它编一个程序，要求输入一个成绩，就能知道相应的名次。注意：同分的按相同名次算，且只算一次。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输入共三行。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第一行：一个整数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n&lt;=30000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第二行：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个正整数（这些数不大于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第三行：一个整数，需要查询的分数。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输出共一行。一个整数，查询成绩的名次。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样例输入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30 50 80 60 20 50 60 30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提示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分第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名，两个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分都是第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名，两个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分都是第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名，两个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分第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名，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分第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名。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07504" y="46365"/>
            <a:ext cx="745346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停车收费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692696"/>
            <a:ext cx="86712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小明毕业了，他找到了驾驶卡车的工作。一天晚上，他将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辆卡车停在一个停车场，收费方式如下：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停放一辆卡车时，司机每分钟给每辆车支付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元。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停放两辆卡车时，司机每分钟给每辆车支付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元。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停放三辆卡车时，司机每分钟给每辆车支付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元。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给定</a:t>
            </a:r>
            <a:r>
              <a:rPr lang="en-US" altLang="zh-CN" sz="20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a,b,c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，以及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小明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的三辆卡车的停车时间，请确定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小明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要交多少钱。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输入格式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第一行，</a:t>
            </a:r>
            <a:r>
              <a:rPr lang="en-US" altLang="zh-CN" sz="20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a,b,c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，含义见题目描述。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接下来三行，每行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个数，表示第</a:t>
            </a:r>
            <a:r>
              <a:rPr lang="en-US" altLang="zh-CN" sz="20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辆车的停车开始时间 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begin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和结束时间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，第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分钟不收费，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0&lt;begin&lt;end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≤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10000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输出格式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第一行，一个正整数，表示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小明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要交的钱。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 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#1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5 3 1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1 6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3 5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2 8 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 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#1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33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05746" y="4293096"/>
            <a:ext cx="20346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 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#2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10 8 6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15 30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25 50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70 80 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 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#2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480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71120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玩扑克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84150" y="692696"/>
            <a:ext cx="8783638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又到休息时间了。两个小伙伴要玩扑克牌比大小的游戏：每人分到一种花色的扑克牌，然后每人随机出一张牌，大者胜，最后获胜次数多的人，赢一轮。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不开心的事发生了，玩了一轮后，发现扑克牌竟然少了一张。到底少了几呢？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你能写个程序，快速找到扑克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x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吗？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输入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输入一行，包括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25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个用空格分隔的数字（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表示为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J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Q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K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表示为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11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12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13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）。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输出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输出数字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x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，表示缺少的扑克牌数字。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样例输入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9 1 13 2 6 10 7 8 3 11 4 1 5 9 10 2 4 3 12 13 11 5 8 6 7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样例输出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12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PP_MARK_KEY" val="992e6fd1-d152-4493-9960-6aea3678e3a9"/>
  <p:tag name="COMMONDATA" val="eyJoZGlkIjoiMzkyYzk3ZjQ2MmY2N2M4ZDU4MDVlNmVlZTY5YTQ2ZTg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2012</Words>
  <Application>WPS 演示</Application>
  <PresentationFormat>全屏显示(4:3)</PresentationFormat>
  <Paragraphs>150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黑体</vt:lpstr>
      <vt:lpstr>FrutigerNext LT Regular</vt:lpstr>
      <vt:lpstr>Calibri</vt:lpstr>
      <vt:lpstr>华文细黑</vt:lpstr>
      <vt:lpstr>Arial Unicode MS</vt:lpstr>
      <vt:lpstr>Office 主题</vt:lpstr>
      <vt:lpstr>计数统计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信息学奥赛 前言(先导)</dc:title>
  <dc:creator>ymei</dc:creator>
  <cp:lastModifiedBy>鲁 廿一</cp:lastModifiedBy>
  <cp:revision>651</cp:revision>
  <dcterms:created xsi:type="dcterms:W3CDTF">2019-05-24T09:46:00Z</dcterms:created>
  <dcterms:modified xsi:type="dcterms:W3CDTF">2023-06-27T09:08:45Z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ED44B87A065D4F06A663B940E0A16588_12</vt:lpwstr>
  </property>
</Properties>
</file>