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563" r:id="rId2"/>
    <p:sldId id="564" r:id="rId3"/>
    <p:sldId id="565" r:id="rId4"/>
    <p:sldId id="568" r:id="rId5"/>
    <p:sldId id="569" r:id="rId6"/>
    <p:sldId id="571" r:id="rId7"/>
    <p:sldId id="57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7" autoAdjust="0"/>
    <p:restoredTop sz="90429" autoAdjust="0"/>
  </p:normalViewPr>
  <p:slideViewPr>
    <p:cSldViewPr>
      <p:cViewPr varScale="1">
        <p:scale>
          <a:sx n="78" d="100"/>
          <a:sy n="78" d="100"/>
        </p:scale>
        <p:origin x="-1507" y="-77"/>
      </p:cViewPr>
      <p:guideLst>
        <p:guide orient="horz" pos="2150"/>
        <p:guide pos="29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EE3B4-BB82-496E-B9D0-CD60A9B4DEC9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0D162-5550-497A-8E7C-B1F79DE0E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902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5" y="71120"/>
            <a:ext cx="489347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结构体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1520" y="836712"/>
            <a:ext cx="8784976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如果想表达的数据比较复杂，数据不是一个值，</a:t>
            </a:r>
            <a:r>
              <a:rPr lang="zh-CN" altLang="zh-CN" sz="28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比如</a:t>
            </a:r>
            <a:r>
              <a:rPr lang="zh-CN" altLang="en-US" sz="28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zh-CN" sz="28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表达日期，有年月日三个值</a:t>
            </a:r>
          </a:p>
          <a:p>
            <a:r>
              <a:rPr lang="zh-CN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表达时间有时分秒三个</a:t>
            </a:r>
            <a:r>
              <a:rPr lang="zh-CN" altLang="zh-CN" sz="28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  <a:endParaRPr lang="en-US" altLang="zh-CN" sz="280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每个学生有学号，姓名，年龄，班级，各科成绩</a:t>
            </a:r>
          </a:p>
          <a:p>
            <a:r>
              <a:rPr lang="zh-CN" altLang="zh-CN" sz="28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</a:t>
            </a:r>
            <a:r>
              <a:rPr lang="zh-CN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用一个整体来表达这么多</a:t>
            </a:r>
            <a:r>
              <a:rPr lang="zh-CN" altLang="zh-CN" sz="28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r>
              <a:rPr lang="zh-CN" altLang="en-US" sz="28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altLang="en-US" sz="28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12976"/>
            <a:ext cx="4248472" cy="310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897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5" y="71120"/>
            <a:ext cx="489347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结构体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1520" y="769922"/>
            <a:ext cx="8496944" cy="57554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一个结构就是复合的数据类型，在里面可以有很多各种类型的成员，用一个变量来表达那么多的数据，比如下面声明的结构类型</a:t>
            </a:r>
          </a:p>
          <a:p>
            <a:r>
              <a:rPr lang="en-US" altLang="zh-CN" sz="28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struct</a:t>
            </a:r>
            <a:r>
              <a:rPr lang="en-US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date</a:t>
            </a:r>
          </a:p>
          <a:p>
            <a:r>
              <a:rPr lang="en-US" altLang="zh-CN" sz="28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endParaRPr lang="zh-CN" altLang="zh-CN" sz="28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800" dirty="0" err="1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year;</a:t>
            </a:r>
            <a:endParaRPr lang="zh-CN" altLang="zh-CN" sz="28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800" dirty="0" err="1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month;</a:t>
            </a:r>
            <a:endParaRPr lang="zh-CN" altLang="zh-CN" sz="28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800" dirty="0" err="1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day;</a:t>
            </a:r>
            <a:endParaRPr lang="zh-CN" altLang="zh-CN" sz="28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r>
              <a:rPr lang="en-US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zh-CN" sz="28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声明结构体类型时一定要记得在</a:t>
            </a:r>
            <a:r>
              <a:rPr lang="en-US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{}</a:t>
            </a:r>
            <a:r>
              <a:rPr lang="zh-CN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后有一个分号。</a:t>
            </a:r>
          </a:p>
          <a:p>
            <a:r>
              <a:rPr lang="zh-CN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声明结构类型只是告诉编译器这种类型长的什么样子，结构类型就</a:t>
            </a:r>
            <a:r>
              <a:rPr lang="zh-CN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相当于自定义的一种新的数据类型</a:t>
            </a:r>
            <a:r>
              <a:rPr lang="zh-CN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将一组数据打包成为一个</a:t>
            </a:r>
            <a:r>
              <a:rPr lang="zh-CN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整体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来处理</a:t>
            </a:r>
            <a:r>
              <a:rPr lang="zh-CN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11960" y="1772816"/>
            <a:ext cx="4104456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64360" y="1988840"/>
            <a:ext cx="1215752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002060"/>
                </a:solidFill>
              </a:rPr>
              <a:t>year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60504" y="1988840"/>
            <a:ext cx="1215752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002060"/>
                </a:solidFill>
              </a:rPr>
              <a:t>month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6648" y="1988840"/>
            <a:ext cx="1215752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002060"/>
                </a:solidFill>
              </a:rPr>
              <a:t>day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95234" y="3155484"/>
            <a:ext cx="249299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struct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date d1;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1.year=2021;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1.month=8;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1.day=13;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04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5" y="71120"/>
            <a:ext cx="489347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结构体的定义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7360" y="1593850"/>
            <a:ext cx="3986530" cy="40093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err="1">
                <a:solidFill>
                  <a:srgbClr val="002060"/>
                </a:solidFill>
                <a:sym typeface="+mn-ea"/>
              </a:rPr>
              <a:t>struct</a:t>
            </a:r>
            <a:r>
              <a:rPr lang="en-US" altLang="zh-CN" sz="2800" dirty="0">
                <a:solidFill>
                  <a:srgbClr val="002060"/>
                </a:solidFill>
                <a:sym typeface="+mn-ea"/>
              </a:rPr>
              <a:t> </a:t>
            </a:r>
            <a:r>
              <a:rPr lang="zh-CN" altLang="en-US" sz="2800" dirty="0">
                <a:solidFill>
                  <a:srgbClr val="002060"/>
                </a:solidFill>
                <a:sym typeface="+mn-ea"/>
              </a:rPr>
              <a:t>类型名</a:t>
            </a:r>
            <a:r>
              <a:rPr lang="en-US" altLang="zh-CN" sz="2800" dirty="0">
                <a:solidFill>
                  <a:srgbClr val="002060"/>
                </a:solidFill>
                <a:sym typeface="+mn-ea"/>
              </a:rPr>
              <a:t>{</a:t>
            </a:r>
            <a:endParaRPr lang="en-US" altLang="zh-CN" sz="2800" dirty="0">
              <a:solidFill>
                <a:srgbClr val="002060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2060"/>
                </a:solidFill>
                <a:sym typeface="+mn-ea"/>
              </a:rPr>
              <a:t>    </a:t>
            </a:r>
            <a:r>
              <a:rPr lang="zh-CN" altLang="en-US" sz="2800" dirty="0">
                <a:solidFill>
                  <a:srgbClr val="002060"/>
                </a:solidFill>
                <a:sym typeface="+mn-ea"/>
              </a:rPr>
              <a:t>数据类型</a:t>
            </a:r>
            <a:r>
              <a:rPr lang="en-US" altLang="zh-CN" sz="2800" dirty="0">
                <a:solidFill>
                  <a:srgbClr val="002060"/>
                </a:solidFill>
                <a:sym typeface="+mn-ea"/>
              </a:rPr>
              <a:t>1   </a:t>
            </a:r>
            <a:r>
              <a:rPr lang="zh-CN" altLang="en-US" sz="2800" dirty="0">
                <a:solidFill>
                  <a:srgbClr val="002060"/>
                </a:solidFill>
                <a:sym typeface="+mn-ea"/>
              </a:rPr>
              <a:t>成员名</a:t>
            </a:r>
            <a:r>
              <a:rPr lang="en-US" altLang="zh-CN" sz="2800" dirty="0">
                <a:solidFill>
                  <a:srgbClr val="002060"/>
                </a:solidFill>
                <a:sym typeface="+mn-ea"/>
              </a:rPr>
              <a:t>1;</a:t>
            </a:r>
            <a:endParaRPr lang="en-US" altLang="zh-CN" sz="2800" dirty="0">
              <a:solidFill>
                <a:srgbClr val="002060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2060"/>
                </a:solidFill>
                <a:sym typeface="+mn-ea"/>
              </a:rPr>
              <a:t>    </a:t>
            </a:r>
            <a:r>
              <a:rPr lang="zh-CN" altLang="en-US" sz="2800" dirty="0">
                <a:solidFill>
                  <a:srgbClr val="002060"/>
                </a:solidFill>
                <a:sym typeface="+mn-ea"/>
              </a:rPr>
              <a:t>数据类型</a:t>
            </a:r>
            <a:r>
              <a:rPr lang="en-US" altLang="zh-CN" sz="2800" dirty="0">
                <a:solidFill>
                  <a:srgbClr val="002060"/>
                </a:solidFill>
                <a:sym typeface="+mn-ea"/>
              </a:rPr>
              <a:t>2   </a:t>
            </a:r>
            <a:r>
              <a:rPr lang="zh-CN" altLang="en-US" sz="2800" dirty="0">
                <a:solidFill>
                  <a:srgbClr val="002060"/>
                </a:solidFill>
                <a:sym typeface="+mn-ea"/>
              </a:rPr>
              <a:t>成员名</a:t>
            </a:r>
            <a:r>
              <a:rPr lang="en-US" altLang="zh-CN" sz="2800" dirty="0">
                <a:solidFill>
                  <a:srgbClr val="002060"/>
                </a:solidFill>
                <a:sym typeface="+mn-ea"/>
              </a:rPr>
              <a:t>2;</a:t>
            </a:r>
            <a:endParaRPr lang="en-US" altLang="zh-CN" sz="2800" dirty="0">
              <a:solidFill>
                <a:srgbClr val="002060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2060"/>
                </a:solidFill>
                <a:sym typeface="+mn-ea"/>
              </a:rPr>
              <a:t>    …</a:t>
            </a:r>
            <a:endParaRPr lang="en-US" altLang="zh-CN" sz="2800" dirty="0">
              <a:solidFill>
                <a:srgbClr val="002060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2060"/>
                </a:solidFill>
                <a:sym typeface="+mn-ea"/>
              </a:rPr>
              <a:t>};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err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struct</a:t>
            </a:r>
            <a:r>
              <a:rPr lang="en-US" altLang="zh-CN" sz="28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 </a:t>
            </a:r>
            <a:r>
              <a:rPr lang="zh-CN" altLang="en-US" sz="28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结构体类型名   变量名表</a:t>
            </a:r>
            <a:r>
              <a:rPr lang="en-US" altLang="zh-CN" sz="28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;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5605" y="763905"/>
            <a:ext cx="838327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使用结构体，必须要先声明一个结构体类型，再定义和使用结构体变量。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95265" y="1880870"/>
            <a:ext cx="422275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举例：</a:t>
            </a:r>
            <a:endParaRPr lang="zh-CN" altLang="en-US" sz="2800" dirty="0">
              <a:solidFill>
                <a:srgbClr val="002060"/>
              </a:solidFill>
              <a:latin typeface="+mn-ea"/>
              <a:cs typeface="+mn-ea"/>
            </a:endParaRPr>
          </a:p>
          <a:p>
            <a:pPr algn="just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 err="1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struct</a:t>
            </a:r>
            <a:r>
              <a:rPr lang="en-US" altLang="zh-CN" sz="2800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 point	</a:t>
            </a:r>
            <a:endParaRPr lang="en-US" altLang="zh-CN" sz="2800" dirty="0">
              <a:solidFill>
                <a:srgbClr val="002060"/>
              </a:solidFill>
              <a:latin typeface="+mn-ea"/>
              <a:cs typeface="+mn-ea"/>
            </a:endParaRPr>
          </a:p>
          <a:p>
            <a:pPr algn="just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{</a:t>
            </a:r>
            <a:endParaRPr lang="en-US" altLang="zh-CN" sz="2800" dirty="0">
              <a:solidFill>
                <a:srgbClr val="002060"/>
              </a:solidFill>
              <a:latin typeface="+mn-ea"/>
              <a:cs typeface="+mn-ea"/>
            </a:endParaRPr>
          </a:p>
          <a:p>
            <a:pPr algn="just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	</a:t>
            </a:r>
            <a:r>
              <a:rPr lang="en-US" altLang="zh-CN" sz="2800" dirty="0" err="1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int</a:t>
            </a:r>
            <a:r>
              <a:rPr lang="en-US" altLang="zh-CN" sz="2800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 x;		</a:t>
            </a:r>
            <a:endParaRPr lang="en-US" altLang="zh-CN" sz="2800" dirty="0">
              <a:solidFill>
                <a:srgbClr val="002060"/>
              </a:solidFill>
              <a:latin typeface="+mn-ea"/>
              <a:cs typeface="+mn-ea"/>
            </a:endParaRPr>
          </a:p>
          <a:p>
            <a:pPr algn="just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	</a:t>
            </a:r>
            <a:r>
              <a:rPr lang="en-US" altLang="zh-CN" sz="2800" dirty="0" err="1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int</a:t>
            </a:r>
            <a:r>
              <a:rPr lang="en-US" altLang="zh-CN" sz="2800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 y;		</a:t>
            </a:r>
            <a:endParaRPr lang="en-US" altLang="zh-CN" sz="2800" dirty="0">
              <a:solidFill>
                <a:srgbClr val="002060"/>
              </a:solidFill>
              <a:latin typeface="+mn-ea"/>
              <a:cs typeface="+mn-ea"/>
            </a:endParaRPr>
          </a:p>
          <a:p>
            <a:pPr algn="just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};</a:t>
            </a:r>
            <a:endParaRPr lang="en-US" altLang="zh-CN" sz="2800" dirty="0">
              <a:solidFill>
                <a:srgbClr val="002060"/>
              </a:solidFill>
              <a:latin typeface="+mn-ea"/>
              <a:cs typeface="+mn-ea"/>
            </a:endParaRPr>
          </a:p>
          <a:p>
            <a:pPr algn="just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 err="1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struct</a:t>
            </a:r>
            <a:r>
              <a:rPr lang="en-US" altLang="zh-CN" sz="2800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 point p1,p2;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23850" y="5572209"/>
            <a:ext cx="856869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在定义结构体变量时注意，结构体变量名和结构体名不能相同。</a:t>
            </a:r>
          </a:p>
        </p:txBody>
      </p:sp>
      <p:sp>
        <p:nvSpPr>
          <p:cNvPr id="11" name="矩形 10"/>
          <p:cNvSpPr/>
          <p:nvPr/>
        </p:nvSpPr>
        <p:spPr>
          <a:xfrm>
            <a:off x="251460" y="1700530"/>
            <a:ext cx="3960495" cy="3816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3755" y="1700530"/>
            <a:ext cx="4248785" cy="3528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8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4" y="71120"/>
            <a:ext cx="694940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身高</a:t>
            </a:r>
            <a:r>
              <a:rPr lang="zh-CN" altLang="en-US" sz="3600" b="1" dirty="0" smtClean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问题</a:t>
            </a:r>
            <a:endParaRPr lang="en-US" altLang="zh-CN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496" y="692696"/>
            <a:ext cx="910850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en-US" altLang="zh-CN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学生的信息，每个学生信息包括姓名、身高、学号。编程输出身高最高的学生的信息。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输入格式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行一个正整数 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，表示学生个数，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n≤100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以下 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行，每一行依次输入学生的姓名、身高、学号。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输出格式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输出最高的学生信息，如存在身高一样的请输出学号小的那个同学。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输入样例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John 172 20160302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David 173 20160306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Jason 168 20160309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Jack 152 20160311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Kitty 147 20160319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输出样例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David 173 20160306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145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5" y="44624"/>
            <a:ext cx="489347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甲流病人初筛</a:t>
            </a:r>
          </a:p>
        </p:txBody>
      </p:sp>
      <p:sp>
        <p:nvSpPr>
          <p:cNvPr id="2" name="矩形 1"/>
          <p:cNvSpPr/>
          <p:nvPr/>
        </p:nvSpPr>
        <p:spPr>
          <a:xfrm>
            <a:off x="251520" y="769922"/>
            <a:ext cx="871296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目前正是甲流盛行时期，为了更好地进行分流治疗，医院在挂号时要求对病人的体温和咳嗽情况进行检查，对于体温</a:t>
            </a:r>
            <a:r>
              <a:rPr lang="zh-CN" altLang="en-US" sz="16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超过</a:t>
            </a:r>
            <a:r>
              <a:rPr lang="en-US" altLang="zh-CN" sz="16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16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度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（含</a:t>
            </a:r>
            <a:r>
              <a:rPr lang="zh-CN" altLang="en-US" sz="16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等于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16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度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）并且咳嗽的病人初步判定为甲流病人（初筛）。现需要统计某天前来挂号就诊的病人中有多少人被初筛为甲流病人。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  <a:p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第一行是某天前来挂号就诊的病人数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(n&lt;200)</a:t>
            </a:r>
          </a:p>
          <a:p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其后有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行，每行是病人的信息，包括三个信息：姓名（字符串，不含空格，最多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个字符）、体温（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float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）、是否咳嗽（整数，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表示咳嗽，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表示不咳嗽）。每行三个信息之间以一个空格分开</a:t>
            </a:r>
            <a:r>
              <a:rPr lang="zh-CN" altLang="en-US" sz="16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160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最后一行是大于等于甲流病人的体温</a:t>
            </a:r>
            <a:r>
              <a:rPr lang="en-US" altLang="zh-CN" sz="16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lang="zh-CN" altLang="en-US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  <a:p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按输入顺序依次输出所有被筛选为甲流的病人的姓名，每个名字占一行</a:t>
            </a:r>
            <a:r>
              <a:rPr lang="zh-CN" altLang="en-US" sz="16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输入样例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Zhang 38.3 0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 37.5 1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Wang 37.1 1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Zhao 39.0 1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Liu 38.2 </a:t>
            </a:r>
            <a:r>
              <a:rPr lang="en-US" altLang="zh-CN" sz="16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  <a:p>
            <a:r>
              <a:rPr lang="en-US" altLang="zh-CN" sz="16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37.5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输出样例</a:t>
            </a:r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Zhao</a:t>
            </a:r>
          </a:p>
          <a:p>
            <a:r>
              <a:rPr lang="en-US" altLang="zh-CN" sz="16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Liu</a:t>
            </a:r>
            <a:endParaRPr lang="en-US" altLang="zh-CN" sz="16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428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5" y="71120"/>
            <a:ext cx="489347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谁考了第</a:t>
            </a:r>
            <a:r>
              <a:rPr lang="en-US" altLang="zh-CN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k</a:t>
            </a:r>
            <a:r>
              <a:rPr lang="zh-CN" altLang="en-US" sz="3600" b="1" dirty="0" smtClean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名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84150" y="765210"/>
            <a:ext cx="8783638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在一次考试中，每个学生的成绩都不相同，现知道了每个学生的学号和成绩，求考第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k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名学生的学号和成绩。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输入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第一行有两个整数，分别是学生的人数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1≤n≤100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），和求第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k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名学生的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k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1≤k≤n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）。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其后有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行数据，每行包括一个学号（整数）和一个成绩（浮点数），中间用一个空格分隔。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输出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输出第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k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名学生的学号和成绩，中间用空格分隔</a:t>
            </a:r>
            <a:r>
              <a:rPr lang="zh-CN" altLang="en-US" sz="2000" dirty="0" smtClean="0">
                <a:solidFill>
                  <a:srgbClr val="002060"/>
                </a:solidFill>
                <a:ea typeface="黑体" panose="02010609060101010101" pitchFamily="49" charset="-122"/>
              </a:rPr>
              <a:t>。</a:t>
            </a:r>
            <a:endParaRPr lang="en-US" altLang="zh-CN" sz="2000" dirty="0" smtClean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002060"/>
                </a:solidFill>
                <a:ea typeface="黑体" panose="02010609060101010101" pitchFamily="49" charset="-122"/>
              </a:rPr>
              <a:t>样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例输入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5 3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90788001 67.8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90788002 90.3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90788003 61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90788004 68.4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90788005 73.9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样例输出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90788004 68.4</a:t>
            </a:r>
          </a:p>
        </p:txBody>
      </p:sp>
    </p:spTree>
    <p:extLst>
      <p:ext uri="{BB962C8B-B14F-4D97-AF65-F5344CB8AC3E}">
        <p14:creationId xmlns:p14="http://schemas.microsoft.com/office/powerpoint/2010/main" val="55129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42875" y="71120"/>
            <a:ext cx="489347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成绩排序</a:t>
            </a:r>
            <a:endParaRPr lang="en-US" altLang="zh-CN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742052"/>
            <a:ext cx="87849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给出班里某门课程的成绩单，请你按成绩从高到低对成绩单排序输出，如果有相同分数则名字字典序小的在前面。</a:t>
            </a:r>
            <a:endParaRPr lang="en-US" altLang="zh-CN" sz="240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输入格式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行一个正整数 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，表示学生个数，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n≤100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以下 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行，每一行依次输入学生的</a:t>
            </a:r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姓名和成绩。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输出格式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  <a:p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把成绩单按分数从高到低的顺序进行排序并输出。</a:t>
            </a:r>
            <a:endParaRPr lang="zh-CN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3856980"/>
            <a:ext cx="35283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输入样例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Kitty              80</a:t>
            </a:r>
          </a:p>
          <a:p>
            <a:r>
              <a:rPr lang="en-US" altLang="zh-CN" sz="24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Hanmeimei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90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Joey              </a:t>
            </a:r>
            <a:r>
              <a:rPr lang="en-US" altLang="zh-CN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92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Tim                </a:t>
            </a:r>
            <a:r>
              <a:rPr lang="en-US" altLang="zh-CN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27984" y="3861048"/>
            <a:ext cx="40324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输出样例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Joey              </a:t>
            </a:r>
            <a:r>
              <a:rPr lang="en-US" altLang="zh-CN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92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Hanmeimei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90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Kitty              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</a:t>
            </a:r>
          </a:p>
          <a:p>
            <a:r>
              <a:rPr lang="en-US" altLang="zh-CN" sz="24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Tim                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11945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7627</TotalTime>
  <Words>849</Words>
  <Application>Microsoft Office PowerPoint</Application>
  <PresentationFormat>全屏显示(4:3)</PresentationFormat>
  <Paragraphs>110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信息学奥赛 前言(先导)</dc:title>
  <dc:creator>ymei</dc:creator>
  <cp:lastModifiedBy>mtf</cp:lastModifiedBy>
  <cp:revision>650</cp:revision>
  <dcterms:created xsi:type="dcterms:W3CDTF">2019-05-24T09:46:00Z</dcterms:created>
  <dcterms:modified xsi:type="dcterms:W3CDTF">2022-07-03T06:08:50Z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2052-11.1.0.8986</vt:lpwstr>
  </property>
</Properties>
</file>