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580" r:id="rId2"/>
    <p:sldId id="579" r:id="rId3"/>
    <p:sldId id="578" r:id="rId4"/>
    <p:sldId id="577" r:id="rId5"/>
    <p:sldId id="571" r:id="rId6"/>
    <p:sldId id="570" r:id="rId7"/>
    <p:sldId id="572" r:id="rId8"/>
    <p:sldId id="573" r:id="rId9"/>
    <p:sldId id="57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0429" autoAdjust="0"/>
  </p:normalViewPr>
  <p:slideViewPr>
    <p:cSldViewPr>
      <p:cViewPr varScale="1">
        <p:scale>
          <a:sx n="78" d="100"/>
          <a:sy n="78" d="100"/>
        </p:scale>
        <p:origin x="-1507" y="-82"/>
      </p:cViewPr>
      <p:guideLst>
        <p:guide orient="horz" pos="2150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E3B4-BB82-496E-B9D0-CD60A9B4DEC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D162-5550-497A-8E7C-B1F79DE0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DC0F4-7817-4F85-9ECC-AD626D538F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2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四舍五入保留小数点的方法讲解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3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字符串</a:t>
            </a: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处理对比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059"/>
              </p:ext>
            </p:extLst>
          </p:nvPr>
        </p:nvGraphicFramePr>
        <p:xfrm>
          <a:off x="395536" y="731872"/>
          <a:ext cx="8424936" cy="596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3456384"/>
                <a:gridCol w="2952328"/>
              </a:tblGrid>
              <a:tr h="436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字符数组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string</a:t>
                      </a:r>
                      <a:r>
                        <a:rPr lang="zh-CN" altLang="en-US" sz="2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27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定义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 a[10000];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string </a:t>
                      </a: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a,b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字符串长度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strlen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(a)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a.length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或</a:t>
                      </a: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a.size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366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字符串中不存在空格的读取输出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cin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&gt;&gt;a;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&lt;&lt;a;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cin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&gt;&gt;a;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&lt;&lt;a;</a:t>
                      </a:r>
                      <a:endParaRPr lang="zh-CN" altLang="en-US" sz="20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36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字符串中存在空格的读取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gets(a);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getline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cin,a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);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1655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支持的函数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isalpha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isdigit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isupper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islower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strcat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(),</a:t>
                      </a: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strcpy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(),</a:t>
                      </a: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strcmp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isalpha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isdigit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isupper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islower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a.find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(b)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12861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特殊操作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 i="0" kern="120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a=“</a:t>
                      </a:r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abc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”;</a:t>
                      </a:r>
                    </a:p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a+b</a:t>
                      </a:r>
                      <a:endParaRPr lang="en-US" altLang="zh-CN" sz="20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a&gt;b</a:t>
                      </a:r>
                    </a:p>
                    <a:p>
                      <a:pPr algn="l"/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a&lt;b</a:t>
                      </a:r>
                    </a:p>
                    <a:p>
                      <a:pPr algn="l"/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a==b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最后一个字符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764704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输入一个字符串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，判断某个字符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在该字符串中最后一次出现的位置，字符串的长度小于等于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</a:p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输入的第一行一个字符串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第二行为一个字符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输出一个整数，表示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中最后出现的位置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，位置编号从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开始，输入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保证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一定会在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出现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:</a:t>
            </a:r>
          </a:p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FExgsagewrE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2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0866" y="44624"/>
            <a:ext cx="694940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第一个大写字符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40237" y="836712"/>
            <a:ext cx="865224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输入一个由大小写字符以及空格构成的字符串，输出其第一个大写字符。输入保证包含大写字符。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行字符串，串中有若干空格。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行，串中第一个大写字符。</a:t>
            </a:r>
            <a:endParaRPr lang="en-US" altLang="zh-CN" sz="280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样例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y name is </a:t>
            </a:r>
            <a:r>
              <a:rPr lang="en-US" altLang="zh-CN" sz="2800" dirty="0" err="1" smtClean="0">
                <a:solidFill>
                  <a:srgbClr val="002060"/>
                </a:solidFill>
                <a:ea typeface="黑体" panose="02010609060101010101" pitchFamily="49" charset="-122"/>
              </a:rPr>
              <a:t>HanMeimei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样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H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5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比身高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764704"/>
            <a:ext cx="8784976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个人排成一排，假设他们的身高均为正整数，请找出其中符合以下条件的人：排在他前面且比他高的人数与排在他后面且比他高的人数相等。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第一行为一个正整数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1&lt;N&lt;1000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，表示有多少个人。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行，每行一个正整数，表示从前往后每个人的身高，假设每个人的身高≤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一行一个整数，表示满足这个条件的人数。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2 1 3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样例说明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、第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个人满足条件。</a:t>
            </a:r>
          </a:p>
        </p:txBody>
      </p:sp>
    </p:spTree>
    <p:extLst>
      <p:ext uri="{BB962C8B-B14F-4D97-AF65-F5344CB8AC3E}">
        <p14:creationId xmlns:p14="http://schemas.microsoft.com/office/powerpoint/2010/main" val="14138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7333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排序对比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11701"/>
              </p:ext>
            </p:extLst>
          </p:nvPr>
        </p:nvGraphicFramePr>
        <p:xfrm>
          <a:off x="467544" y="758984"/>
          <a:ext cx="828092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冒泡排序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选择排序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相邻两数比较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两层循环，可将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个数中任意两个数的</a:t>
                      </a:r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所有组合选出来。</a:t>
                      </a:r>
                      <a:endParaRPr lang="en-US" altLang="zh-CN" sz="2400" kern="12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如：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a[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]+a[j]</a:t>
                      </a:r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的值为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M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a[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]-a[j]</a:t>
                      </a:r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的最大值</a:t>
                      </a:r>
                      <a:endParaRPr lang="zh-CN" altLang="en-US" sz="2400" kern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84033"/>
              </p:ext>
            </p:extLst>
          </p:nvPr>
        </p:nvGraphicFramePr>
        <p:xfrm>
          <a:off x="467544" y="2780928"/>
          <a:ext cx="82809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76464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sort()</a:t>
                      </a:r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排序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桶排序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对大量数据排序，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sort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执行效率高。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可以实现特殊比较策略。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如：按语数英的顺序排序，按日期排序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按男女分类排序。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按桶序号对数据排序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统计每个数值出现的次数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3.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去除重复的数据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4.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判断数值是否存在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桶排序局限性：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数据范围确定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数据必须是大于等于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的整数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7333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排序对比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11955"/>
              </p:ext>
            </p:extLst>
          </p:nvPr>
        </p:nvGraphicFramePr>
        <p:xfrm>
          <a:off x="467544" y="836712"/>
          <a:ext cx="828092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冒泡排序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选择排序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for(i=1;i&lt;n;i++)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    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 for(j=1;j&lt;=n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;j++)</a:t>
                      </a:r>
                    </a:p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          if(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&lt;a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])</a:t>
                      </a:r>
                      <a:endParaRPr lang="en-US" altLang="zh-CN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               swap(a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, a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);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for(i=1;i&lt;n;i++)</a:t>
                      </a:r>
                    </a:p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     for(j=i+1;j&lt;=n;j++)</a:t>
                      </a:r>
                    </a:p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          if(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]&lt;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])</a:t>
                      </a:r>
                    </a:p>
                    <a:p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               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swap(a[</a:t>
                      </a: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], a[j])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;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9652"/>
              </p:ext>
            </p:extLst>
          </p:nvPr>
        </p:nvGraphicFramePr>
        <p:xfrm>
          <a:off x="467544" y="2852936"/>
          <a:ext cx="828092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76464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sort()</a:t>
                      </a:r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排序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桶排序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bool </a:t>
                      </a: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cmp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a1,int a2)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return a1&gt;a2;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}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sort(a+1,a+n+1,cmp);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for(</a:t>
                      </a: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=1;i&lt;=</a:t>
                      </a: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n;i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++)</a:t>
                      </a:r>
                    </a:p>
                    <a:p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   </a:t>
                      </a:r>
                      <a:r>
                        <a:rPr lang="en-US" altLang="zh-CN" sz="2400" baseline="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cin</a:t>
                      </a:r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&gt;&gt;x;</a:t>
                      </a:r>
                    </a:p>
                    <a:p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a[x]++;</a:t>
                      </a:r>
                    </a:p>
                    <a:p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}</a:t>
                      </a:r>
                    </a:p>
                    <a:p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for(</a:t>
                      </a:r>
                      <a:r>
                        <a:rPr lang="en-US" altLang="zh-CN" sz="2400" baseline="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x=1;x&lt;=1000;x++)</a:t>
                      </a:r>
                    </a:p>
                    <a:p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   if(a[x])</a:t>
                      </a:r>
                    </a:p>
                    <a:p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</a:t>
                      </a:r>
                      <a:r>
                        <a:rPr lang="en-US" altLang="zh-CN" sz="2400" baseline="0" dirty="0" err="1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cout</a:t>
                      </a:r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&lt;&lt;x&lt;&lt;</a:t>
                      </a:r>
                      <a:r>
                        <a:rPr lang="zh-CN" altLang="en-US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 ”；</a:t>
                      </a:r>
                      <a:endParaRPr lang="en-US" altLang="zh-CN" sz="2400" baseline="0" dirty="0" smtClean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}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5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3013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身高最高和最矮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96422" y="764704"/>
            <a:ext cx="8352042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班主任在学生第一次来的时候要给所有的学生按照身高安排座位，为了避免大家慌乱，老师提议先从家长那里了解每个学生的身高，提前排好顺序，安排好座位。请问排在最前的和最尾的学生身高是多少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班级里最多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两行。第一行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个整数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，第二行是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个学生的身高。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个整数，排最前和最尾的同学身高。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样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例输入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1 2 3 4 5 6 7 8 9 10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1 10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1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685269"/>
            <a:ext cx="8784976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医院采样了某临床病例治疗期间的白细胞数量样本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份，用于分析某种新抗生素对该病例的治疗效果。为了降低分析误差，要先从这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份样本中去除一个数值最大的样本和一个数值最小的样本，然后将剩余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有效样本的平均值作为分析指标。同时，为了观察该抗生素的疗效是否稳定，还要给出该平均值的误差，即所有有效样本（即不包括已扣除的两个样本）与该平均值之差的绝对值的最大值。现在请你编写程序，根据提供的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个样本值，计算出该病例的平均白细胞数量和对应的误差。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输入的第一行是一个正整数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&lt;n&lt;= 300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），表明共有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个样本。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以下共有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行，每行为一个浮点数，为对应的白细胞数量，其单位为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10^9/L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。数与数之间以一个空格分开。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输出为两个浮点数，中间以一个空格分开。分别为平均白细胞数量和对应的误差，单位也是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10^9/L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。计算结果需保留到小数点后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528" y="4946392"/>
            <a:ext cx="240270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样例输入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 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3400" y="5098509"/>
            <a:ext cx="146706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样例输出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11.00 1.00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23"/>
          <p:cNvGrpSpPr/>
          <p:nvPr/>
        </p:nvGrpSpPr>
        <p:grpSpPr bwMode="auto">
          <a:xfrm>
            <a:off x="0" y="687879"/>
            <a:ext cx="9144000" cy="7938"/>
            <a:chOff x="0" y="714356"/>
            <a:chExt cx="9144000" cy="869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14630" y="44624"/>
            <a:ext cx="489347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医院采样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38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排队</a:t>
            </a:r>
          </a:p>
        </p:txBody>
      </p:sp>
      <p:sp>
        <p:nvSpPr>
          <p:cNvPr id="2" name="矩形 1"/>
          <p:cNvSpPr/>
          <p:nvPr/>
        </p:nvSpPr>
        <p:spPr>
          <a:xfrm>
            <a:off x="129486" y="692696"/>
            <a:ext cx="883500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某校组织了一场篮球比赛，其中一班和二班各出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名同学参加，入场时两个班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名同学需要按照以下规则从左到右排成一队，然后按顺序进入赛场。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规则：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一班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名同学排在队伍前半部分，且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名同学按照身高从矮到高的顺序排列（如下图蓝色背景小人）；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二班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名同学排在队伍后半部分，且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名同学按照身高从高到矮的顺序排序（如下图橙色背景小人）</a:t>
            </a:r>
            <a:r>
              <a:rPr lang="zh-CN" altLang="en-US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在给出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名同学的身高及班级后，按照排队规则输出最后排队的顺序（身高保留两位小数）。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输入描述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第一行输入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个浮点型数字，表示每名同学的身高（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1.00&lt;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身高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&lt;2.50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，身高保留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位小数），身高之间以一个空格隔开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第二行输入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个正整数，表示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名同学所在的班级（正整数只能为“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或者“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2”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，且“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和“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2”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"1"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代表一班，“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2”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代表二班），班级之间以一个空格隔开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（注：第一行输入的第一个数字（身高）对应第二行输入的第一个正整数（班级），以此类推）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输出描述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按照排队规则，输出排序后的身高顺序，且身高之间以一个空格隔开（身高保留两位小数）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1.60 1.66 1.58 1.69 1.70 1.50 1.62 1.80 1.73 1.60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1 2 2 1 2 1 2 1 2 1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1.50 1.60 1.60 1.69 1.80 1.73 1.70 1.66 1.62 1.58</a:t>
            </a:r>
            <a:endParaRPr lang="zh-CN" altLang="en-US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 descr="https://img-blog.csdnimg.cn/img_convert/59e8038ab12c4ac736111e07e7edf16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" y="2315312"/>
            <a:ext cx="5119191" cy="10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4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7556</TotalTime>
  <Words>1401</Words>
  <Application>Microsoft Office PowerPoint</Application>
  <PresentationFormat>全屏显示(4:3)</PresentationFormat>
  <Paragraphs>172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信息学奥赛 前言(先导)</dc:title>
  <dc:creator>ymei</dc:creator>
  <cp:lastModifiedBy>mtf</cp:lastModifiedBy>
  <cp:revision>659</cp:revision>
  <dcterms:created xsi:type="dcterms:W3CDTF">2019-05-24T09:46:00Z</dcterms:created>
  <dcterms:modified xsi:type="dcterms:W3CDTF">2022-07-03T07:07:02Z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