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571" r:id="rId3"/>
    <p:sldId id="489" r:id="rId4"/>
    <p:sldId id="573" r:id="rId5"/>
    <p:sldId id="572" r:id="rId6"/>
    <p:sldId id="490" r:id="rId8"/>
    <p:sldId id="491" r:id="rId9"/>
    <p:sldId id="567" r:id="rId10"/>
    <p:sldId id="570" r:id="rId11"/>
    <p:sldId id="493" r:id="rId12"/>
    <p:sldId id="564" r:id="rId13"/>
    <p:sldId id="507" r:id="rId14"/>
    <p:sldId id="568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0429" autoAdjust="0"/>
  </p:normalViewPr>
  <p:slideViewPr>
    <p:cSldViewPr showGuides="1">
      <p:cViewPr>
        <p:scale>
          <a:sx n="90" d="100"/>
          <a:sy n="90" d="100"/>
        </p:scale>
        <p:origin x="498" y="51"/>
      </p:cViewPr>
      <p:guideLst>
        <p:guide orient="horz" pos="2150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814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判断等差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788506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如果一个数字列表中，任意相邻两项的差总等于同一个常数，那么这个数列就称为等差数列。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请编写程序，判断输入的乱序数字列表在重新排列后是否可以形成一个等差数列。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第一行输入一个正整数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，代表整数的个数。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个乱序的整数，数字间用空格分隔。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输出为判断输入整数串是否为等差数列的结果，有两种结果：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若输入整数串为等差数列，则输出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若输入整数串不是等差数列，则输出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3 5 1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有趣的跳跃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620688"/>
            <a:ext cx="8783638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一个长度为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n&gt;0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）的序列中存在“有趣的跳跃”当且仅当相邻元素的差的绝对值经过排序后正好是从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到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(n-1)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。例如，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1 4 2 3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存在“有趣的跳跃”，因为差的绝对值分别为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3,2,1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。当然，任何只包含单个元素的序列一定存在“有趣的跳跃”。你需要写一个程序判定给定序列是否存在“有趣的跳跃”。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一行，第一个数是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0 &lt; n &lt; 3000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），为序列长度，接下来有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个整数，依次为序列中各元素，各元素的绝对值均不超过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1,000,000,000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一行，若该序列存在“有趣的跳跃”，输出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"Jolly"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，否则输出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"Not jolly"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 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1 4 2 3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Jolly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6613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整数奇偶排序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1536" y="836712"/>
            <a:ext cx="885234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给定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个整数的序列，要求对其重新排序。排序要求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奇数在前，偶数在后；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奇数按从大到小排序；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偶数按从小到大排序。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输入一行，包含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个整数，彼此以一个空格分开，每个整数的范围是大于等于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，小于等于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按照要求排序后输出一行，包含排序后的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个整数，数与数之间以一个空格分开。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4 7 3 13 11 12 0 47 34 98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47 13 11 7 3 0 4 12 34 98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66948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sort()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函数（左闭右开区间）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3148" y="2132856"/>
            <a:ext cx="8893620" cy="361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Sort</a:t>
            </a:r>
            <a:r>
              <a:rPr lang="zh-CN" altLang="en-US" sz="2400" dirty="0">
                <a:solidFill>
                  <a:srgbClr val="002060"/>
                </a:solidFill>
              </a:rPr>
              <a:t>排序是</a:t>
            </a:r>
            <a:r>
              <a:rPr lang="en-US" altLang="zh-CN" sz="2400" dirty="0">
                <a:solidFill>
                  <a:srgbClr val="002060"/>
                </a:solidFill>
              </a:rPr>
              <a:t>C++</a:t>
            </a:r>
            <a:r>
              <a:rPr lang="zh-CN" altLang="en-US" sz="2400" dirty="0">
                <a:solidFill>
                  <a:srgbClr val="002060"/>
                </a:solidFill>
              </a:rPr>
              <a:t>自带的库函数进行排序。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（使用简单）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sort ()</a:t>
            </a:r>
            <a:r>
              <a:rPr lang="zh-CN" altLang="en-US" sz="2400" dirty="0"/>
              <a:t>是实现</a:t>
            </a:r>
            <a:r>
              <a:rPr lang="zh-CN" altLang="en-US" sz="2400" dirty="0">
                <a:highlight>
                  <a:srgbClr val="FFFF00"/>
                </a:highlight>
              </a:rPr>
              <a:t>数组排序</a:t>
            </a:r>
            <a:r>
              <a:rPr lang="zh-CN" altLang="en-US" sz="2400" dirty="0"/>
              <a:t>的函数。</a:t>
            </a:r>
            <a:r>
              <a:rPr lang="en-US" altLang="zh-CN" sz="2400" dirty="0"/>
              <a:t>sort ()</a:t>
            </a:r>
            <a:r>
              <a:rPr lang="zh-CN" altLang="en-US" sz="2400" dirty="0"/>
              <a:t>在具体实现中规避了经典快速排序（包括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语言中的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 </a:t>
            </a:r>
            <a:r>
              <a:rPr lang="zh-CN" altLang="en-US" sz="2400" dirty="0"/>
              <a:t>函数）可能出现的、会导致实际复杂度退化到</a:t>
            </a:r>
            <a:r>
              <a:rPr lang="en-US" altLang="zh-CN" sz="2400" dirty="0"/>
              <a:t>O(n</a:t>
            </a:r>
            <a:r>
              <a:rPr lang="en-US" altLang="zh-CN" sz="2400" baseline="5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的极端情况。它根据具体情形使用不同的排序方法，</a:t>
            </a:r>
            <a:r>
              <a:rPr lang="zh-CN" altLang="en-US" sz="2400" dirty="0">
                <a:highlight>
                  <a:srgbClr val="FFFF00"/>
                </a:highlight>
              </a:rPr>
              <a:t>效率极高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             稳定性强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>
              <a:highlight>
                <a:srgbClr val="00FFFF"/>
              </a:highlight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highlight>
                  <a:srgbClr val="00FFFF"/>
                </a:highlight>
              </a:rPr>
              <a:t>快速排序（不稳定）</a:t>
            </a:r>
            <a:endParaRPr lang="en-US" altLang="zh-C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1, 2,3, 4</a:t>
            </a:r>
            <a:endParaRPr lang="en-US" altLang="zh-CN" dirty="0"/>
          </a:p>
          <a:p>
            <a:r>
              <a:rPr lang="en-US" altLang="zh-CN" dirty="0"/>
              <a:t>B[100] ={1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…………………..}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>
                <a:highlight>
                  <a:srgbClr val="FFFF00"/>
                </a:highlight>
              </a:rPr>
              <a:t>B            B+1</a:t>
            </a:r>
            <a:r>
              <a:rPr lang="zh-CN" altLang="en-US" dirty="0">
                <a:highlight>
                  <a:srgbClr val="FFFF00"/>
                </a:highlight>
              </a:rPr>
              <a:t>          </a:t>
            </a:r>
            <a:r>
              <a:rPr lang="en-US" altLang="zh-CN" dirty="0">
                <a:highlight>
                  <a:srgbClr val="FFFF00"/>
                </a:highlight>
              </a:rPr>
              <a:t>B+2</a:t>
            </a:r>
            <a:r>
              <a:rPr lang="zh-CN" altLang="en-US" dirty="0">
                <a:highlight>
                  <a:srgbClr val="FFFF00"/>
                </a:highlight>
              </a:rPr>
              <a:t>           </a:t>
            </a:r>
            <a:r>
              <a:rPr lang="en-US" altLang="zh-CN" dirty="0">
                <a:highlight>
                  <a:srgbClr val="FFFF00"/>
                </a:highlight>
              </a:rPr>
              <a:t>B+n-1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        数组的首地址就是数组的名称（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 地址的后移通过首地址进行加减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115616" y="3058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地址（编号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66948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sort()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函数（左闭右开区间）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2874" y="1340768"/>
            <a:ext cx="8893620" cy="517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46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highlight>
                  <a:srgbClr val="FFFF00"/>
                </a:highlight>
              </a:rPr>
              <a:t>sort(</a:t>
            </a:r>
            <a:r>
              <a:rPr lang="zh-CN" altLang="en-US" sz="2400" dirty="0">
                <a:highlight>
                  <a:srgbClr val="FFFF00"/>
                </a:highlight>
              </a:rPr>
              <a:t>数组首元素地址</a:t>
            </a:r>
            <a:r>
              <a:rPr lang="en-US" altLang="zh-CN" sz="2400" dirty="0">
                <a:highlight>
                  <a:srgbClr val="FFFF00"/>
                </a:highlight>
              </a:rPr>
              <a:t>, </a:t>
            </a:r>
            <a:r>
              <a:rPr lang="zh-CN" altLang="en-US" sz="2400" dirty="0">
                <a:highlight>
                  <a:srgbClr val="FFFF00"/>
                </a:highlight>
              </a:rPr>
              <a:t>尾元素地址</a:t>
            </a:r>
            <a:r>
              <a:rPr lang="en-US" altLang="zh-CN" sz="2400" dirty="0">
                <a:highlight>
                  <a:srgbClr val="FFFF00"/>
                </a:highlight>
              </a:rPr>
              <a:t>+1,   </a:t>
            </a:r>
            <a:r>
              <a:rPr lang="zh-CN" altLang="en-US" sz="2400" dirty="0">
                <a:highlight>
                  <a:srgbClr val="FFFF00"/>
                </a:highlight>
              </a:rPr>
              <a:t>比较函数</a:t>
            </a:r>
            <a:r>
              <a:rPr lang="en-US" altLang="zh-CN" sz="2400" dirty="0">
                <a:highlight>
                  <a:srgbClr val="FFFF00"/>
                </a:highlight>
              </a:rPr>
              <a:t>);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FF0000"/>
                </a:solidFill>
              </a:rPr>
              <a:t>从小到大</a:t>
            </a:r>
            <a:r>
              <a:rPr lang="zh-CN" altLang="en-US" sz="2400" dirty="0"/>
              <a:t>排序</a:t>
            </a:r>
            <a:r>
              <a:rPr lang="zh-CN" altLang="en-US" sz="2400" dirty="0">
                <a:sym typeface="Wingdings" panose="05000000000000000000" pitchFamily="2" charset="2"/>
              </a:rPr>
              <a:t>：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数组名称为</a:t>
            </a:r>
            <a:r>
              <a:rPr lang="en-US" altLang="zh-CN" sz="2400" dirty="0">
                <a:sym typeface="Wingdings" panose="05000000000000000000" pitchFamily="2" charset="2"/>
              </a:rPr>
              <a:t>A</a:t>
            </a:r>
            <a:r>
              <a:rPr lang="zh-CN" altLang="en-US" sz="2400" dirty="0">
                <a:sym typeface="Wingdings" panose="05000000000000000000" pitchFamily="2" charset="2"/>
              </a:rPr>
              <a:t>，有</a:t>
            </a:r>
            <a:r>
              <a:rPr lang="en-US" altLang="zh-CN" sz="2400" dirty="0"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ym typeface="Wingdings" panose="05000000000000000000" pitchFamily="2" charset="2"/>
              </a:rPr>
              <a:t>个需要排序的元素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sort(A, 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 err="1">
                <a:highlight>
                  <a:srgbClr val="FFFF00"/>
                </a:highlight>
              </a:rPr>
              <a:t>A+n</a:t>
            </a:r>
            <a:r>
              <a:rPr lang="en-US" altLang="zh-CN" sz="2400" dirty="0">
                <a:highlight>
                  <a:srgbClr val="FFFF00"/>
                </a:highlight>
              </a:rPr>
              <a:t>)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我们看到，</a:t>
            </a:r>
            <a:r>
              <a:rPr lang="en-US" altLang="zh-CN" sz="2400" dirty="0"/>
              <a:t>sort()</a:t>
            </a:r>
            <a:r>
              <a:rPr lang="zh-CN" altLang="en-US" sz="2400" dirty="0"/>
              <a:t>有三个参数，其中前两个是必填的，</a:t>
            </a:r>
            <a:r>
              <a:rPr lang="zh-CN" altLang="en-US" sz="2400" dirty="0">
                <a:solidFill>
                  <a:srgbClr val="FF0000"/>
                </a:solidFill>
              </a:rPr>
              <a:t>比较函数缺省表示对区间元素进行递增排序。</a:t>
            </a:r>
            <a:r>
              <a:rPr lang="zh-CN" altLang="en-US" sz="2400" dirty="0"/>
              <a:t>对于数组基类型是基本数据类型的，如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、</a:t>
            </a:r>
            <a:r>
              <a:rPr lang="en-US" altLang="zh-CN" sz="2400" dirty="0"/>
              <a:t>double</a:t>
            </a:r>
            <a:r>
              <a:rPr lang="zh-CN" altLang="en-US" sz="2400" dirty="0"/>
              <a:t>、</a:t>
            </a:r>
            <a:r>
              <a:rPr lang="en-US" altLang="zh-CN" sz="2400" dirty="0"/>
              <a:t>char</a:t>
            </a:r>
            <a:r>
              <a:rPr lang="zh-CN" altLang="en-US" sz="2400" dirty="0"/>
              <a:t>，可以直接比较大小，使用方便。</a:t>
            </a:r>
            <a:endParaRPr lang="en-US" altLang="zh-CN" sz="2400" dirty="0"/>
          </a:p>
          <a:p>
            <a:pPr indent="0">
              <a:buNone/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sort(</a:t>
            </a:r>
            <a:r>
              <a:rPr lang="en-US" altLang="zh-CN" sz="2400" dirty="0" err="1">
                <a:solidFill>
                  <a:srgbClr val="002060"/>
                </a:solidFill>
              </a:rPr>
              <a:t>arr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起始值</a:t>
            </a:r>
            <a:r>
              <a:rPr lang="en-US" altLang="zh-CN" sz="2400" dirty="0">
                <a:solidFill>
                  <a:srgbClr val="002060"/>
                </a:solidFill>
              </a:rPr>
              <a:t>,</a:t>
            </a:r>
            <a:r>
              <a:rPr lang="en-US" altLang="zh-CN" sz="2400" dirty="0" err="1">
                <a:solidFill>
                  <a:srgbClr val="002060"/>
                </a:solidFill>
              </a:rPr>
              <a:t>arr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结束值</a:t>
            </a:r>
            <a:r>
              <a:rPr lang="en-US" altLang="zh-CN" sz="2400" dirty="0">
                <a:solidFill>
                  <a:srgbClr val="002060"/>
                </a:solidFill>
              </a:rPr>
              <a:t>+1); 		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indent="0">
              <a:buNone/>
              <a:defRPr/>
            </a:pPr>
            <a:r>
              <a:rPr lang="en-US" altLang="zh-CN" sz="2400" dirty="0">
                <a:solidFill>
                  <a:srgbClr val="002060"/>
                </a:solidFill>
              </a:rPr>
              <a:t>sort(</a:t>
            </a:r>
            <a:r>
              <a:rPr lang="en-US" altLang="zh-CN" sz="2400" dirty="0" err="1">
                <a:solidFill>
                  <a:srgbClr val="002060"/>
                </a:solidFill>
              </a:rPr>
              <a:t>arr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起始值</a:t>
            </a:r>
            <a:r>
              <a:rPr lang="en-US" altLang="zh-CN" sz="2400" dirty="0">
                <a:solidFill>
                  <a:srgbClr val="002060"/>
                </a:solidFill>
              </a:rPr>
              <a:t>,</a:t>
            </a:r>
            <a:r>
              <a:rPr lang="en-US" altLang="zh-CN" sz="2400" dirty="0" err="1">
                <a:solidFill>
                  <a:srgbClr val="002060"/>
                </a:solidFill>
              </a:rPr>
              <a:t>arr</a:t>
            </a:r>
            <a:r>
              <a:rPr lang="en-US" altLang="zh-CN" sz="2400" dirty="0">
                <a:solidFill>
                  <a:srgbClr val="002060"/>
                </a:solidFill>
              </a:rPr>
              <a:t>+</a:t>
            </a:r>
            <a:r>
              <a:rPr lang="zh-CN" altLang="en-US" sz="2400" dirty="0">
                <a:solidFill>
                  <a:srgbClr val="002060"/>
                </a:solidFill>
              </a:rPr>
              <a:t>结束值</a:t>
            </a:r>
            <a:r>
              <a:rPr lang="en-US" altLang="zh-CN" sz="2400" dirty="0">
                <a:solidFill>
                  <a:srgbClr val="002060"/>
                </a:solidFill>
              </a:rPr>
              <a:t>,</a:t>
            </a:r>
            <a:r>
              <a:rPr lang="en-US" altLang="zh-CN" sz="2400" dirty="0" err="1">
                <a:solidFill>
                  <a:srgbClr val="002060"/>
                </a:solidFill>
              </a:rPr>
              <a:t>cmp</a:t>
            </a:r>
            <a:r>
              <a:rPr lang="en-US" altLang="zh-CN" sz="2400" dirty="0">
                <a:solidFill>
                  <a:srgbClr val="002060"/>
                </a:solidFill>
              </a:rPr>
              <a:t>);          //</a:t>
            </a:r>
            <a:r>
              <a:rPr lang="en-US" altLang="zh-CN" sz="2400" dirty="0" err="1">
                <a:solidFill>
                  <a:srgbClr val="002060"/>
                </a:solidFill>
              </a:rPr>
              <a:t>cmp</a:t>
            </a:r>
            <a:r>
              <a:rPr lang="zh-CN" altLang="en-US" sz="2400" dirty="0">
                <a:solidFill>
                  <a:srgbClr val="002060"/>
                </a:solidFill>
              </a:rPr>
              <a:t>为自定义的函数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sort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的使用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95536" y="1268760"/>
            <a:ext cx="8137525" cy="230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char c[] = {'T','W','A','K'};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sort(c,c+4);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4;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]&lt;&lt;" ";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输出</a:t>
            </a:r>
            <a:r>
              <a:rPr lang="en-US" altLang="zh-CN" sz="2400" dirty="0"/>
              <a:t>AKTW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sort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的使用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23528" y="749730"/>
            <a:ext cx="8497887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如果需要实现递减排序，或者对结构体（本身没有大小关系）等进行排序，就需要用到比较函数，一般写成</a:t>
            </a:r>
            <a:r>
              <a:rPr lang="en-US" altLang="zh-CN" sz="2400" dirty="0" err="1"/>
              <a:t>cmp</a:t>
            </a:r>
            <a:r>
              <a:rPr lang="zh-CN" altLang="en-US" sz="2400" dirty="0"/>
              <a:t>函数。例如：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bool </a:t>
            </a:r>
            <a:r>
              <a:rPr lang="en-US" altLang="zh-CN" sz="2400" dirty="0" err="1">
                <a:solidFill>
                  <a:srgbClr val="FF0000"/>
                </a:solidFill>
              </a:rPr>
              <a:t>cmp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a,int</a:t>
            </a:r>
            <a:r>
              <a:rPr lang="en-US" altLang="zh-CN" sz="2400" dirty="0">
                <a:solidFill>
                  <a:srgbClr val="FF0000"/>
                </a:solidFill>
              </a:rPr>
              <a:t> b)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{  //</a:t>
            </a:r>
            <a:r>
              <a:rPr lang="zh-CN" altLang="en-US" sz="2400" dirty="0">
                <a:solidFill>
                  <a:srgbClr val="FF0000"/>
                </a:solidFill>
              </a:rPr>
              <a:t>先定义</a:t>
            </a:r>
            <a:r>
              <a:rPr lang="en-US" altLang="zh-CN" sz="2400" dirty="0" err="1">
                <a:solidFill>
                  <a:srgbClr val="FF0000"/>
                </a:solidFill>
              </a:rPr>
              <a:t>cmp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  <a:r>
              <a:rPr lang="en-US" altLang="zh-CN" sz="2400" dirty="0">
                <a:solidFill>
                  <a:srgbClr val="FF0000"/>
                </a:solidFill>
              </a:rPr>
              <a:t>,double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char</a:t>
            </a:r>
            <a:r>
              <a:rPr lang="zh-CN" altLang="en-US" sz="2400" dirty="0">
                <a:solidFill>
                  <a:srgbClr val="FF0000"/>
                </a:solidFill>
              </a:rPr>
              <a:t>类型均可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return a &gt; b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可以理解成如果</a:t>
            </a:r>
            <a:r>
              <a:rPr lang="en-US" altLang="zh-CN" sz="2400" dirty="0">
                <a:solidFill>
                  <a:srgbClr val="FF0000"/>
                </a:solidFill>
              </a:rPr>
              <a:t>a&gt;b</a:t>
            </a:r>
            <a:r>
              <a:rPr lang="zh-CN" altLang="en-US" sz="2400" dirty="0">
                <a:solidFill>
                  <a:srgbClr val="FF0000"/>
                </a:solidFill>
              </a:rPr>
              <a:t>就把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放在前面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比较规则：如果返回值为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，那么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排在前面，否则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排在前面。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下面调用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()</a:t>
            </a:r>
            <a:r>
              <a:rPr lang="zh-CN" altLang="en-US" sz="2400" dirty="0"/>
              <a:t>函数实现递减排序：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a[6] = {9,4,2,5,6,-1};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sort(a,a+6,cmp);</a:t>
            </a:r>
            <a:endParaRPr lang="zh-CN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6;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]&lt;&lt;“ ”;              //</a:t>
            </a:r>
            <a:r>
              <a:rPr lang="zh-CN" altLang="en-US" sz="2400" dirty="0"/>
              <a:t>输出</a:t>
            </a:r>
            <a:r>
              <a:rPr lang="en-US" altLang="zh-CN" sz="2400" dirty="0"/>
              <a:t>9 6 5 4 2 -1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71120"/>
            <a:ext cx="637334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排序输出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839609"/>
            <a:ext cx="87836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个数，从小到大将它们输出。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第一行是一个整数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 &lt;= n &lt;= 100000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之后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个浮点数。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一行，从小到大输出这些数，相邻两个数之间用单个空格隔开。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5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2.3  4.5  4.5  1000  -3.3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-3.3  2.3  4.5  4.5  1000 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630133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序列第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K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小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79512" y="745300"/>
            <a:ext cx="8640074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给定一个长度为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n(1&lt;=n&lt;=100000)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的序列，问第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k(1&lt;=k&lt;=n)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小的元素是多少。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第一行两个整数</a:t>
            </a:r>
            <a:r>
              <a:rPr lang="en-US" altLang="zh-CN" sz="28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n,k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接下来一行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个数，表示这个序列。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输出仅一行，表示第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小的元素。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5 3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18 23 4 5 12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姓名排序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667717"/>
            <a:ext cx="878363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个人的姓名，请把他们按姓名的字典序排序输出。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行，有一个整数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的范围是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[1,10000]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；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行到第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n+1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行，每行是一个姓名。姓名由小写字母组成，长度不超过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50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行，每行一个姓名。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Wang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Liying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Anqian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Anqian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Liying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Wang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7fc81c5-2a2d-4875-be32-666d9e6d50c6"/>
  <p:tag name="COMMONDATA" val="eyJoZGlkIjoiMzkyYzk3ZjQ2MmY2N2M4ZDU4MDVlNmVlZTY5YTQ2Z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演示</Application>
  <PresentationFormat>全屏显示(4:3)</PresentationFormat>
  <Paragraphs>155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FrutigerNext LT Regular</vt:lpstr>
      <vt:lpstr>Calibri</vt:lpstr>
      <vt:lpstr>华文细黑</vt:lpstr>
      <vt:lpstr>Times New Roman</vt:lpstr>
      <vt:lpstr>黑体</vt:lpstr>
      <vt:lpstr>Arial Unicode MS</vt:lpstr>
      <vt:lpstr>Office 主题</vt:lpstr>
      <vt:lpstr>Sort排序</vt:lpstr>
      <vt:lpstr>PowerPoint 演示文稿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鲁 廿一</cp:lastModifiedBy>
  <cp:revision>660</cp:revision>
  <dcterms:created xsi:type="dcterms:W3CDTF">2019-05-24T09:46:00Z</dcterms:created>
  <dcterms:modified xsi:type="dcterms:W3CDTF">2023-07-08T09:33:20Z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5B8E9A0BBDDE4957B93C493BFFA23B1D_12</vt:lpwstr>
  </property>
</Properties>
</file>