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564" r:id="rId3"/>
    <p:sldId id="565" r:id="rId4"/>
    <p:sldId id="566" r:id="rId5"/>
    <p:sldId id="577" r:id="rId7"/>
    <p:sldId id="379" r:id="rId8"/>
    <p:sldId id="567" r:id="rId9"/>
    <p:sldId id="560" r:id="rId10"/>
    <p:sldId id="588" r:id="rId11"/>
    <p:sldId id="561" r:id="rId12"/>
    <p:sldId id="284" r:id="rId13"/>
    <p:sldId id="568" r:id="rId14"/>
    <p:sldId id="395" r:id="rId15"/>
    <p:sldId id="396" r:id="rId16"/>
    <p:sldId id="397" r:id="rId17"/>
    <p:sldId id="562" r:id="rId18"/>
  </p:sldIdLst>
  <p:sldSz cx="9144000" cy="6858000" type="screen4x3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7" autoAdjust="0"/>
    <p:restoredTop sz="90429" autoAdjust="0"/>
  </p:normalViewPr>
  <p:slideViewPr>
    <p:cSldViewPr showGuides="1">
      <p:cViewPr varScale="1">
        <p:scale>
          <a:sx n="72" d="100"/>
          <a:sy n="72" d="100"/>
        </p:scale>
        <p:origin x="1008" y="45"/>
      </p:cViewPr>
      <p:guideLst>
        <p:guide orient="horz" pos="2150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3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桶排序与冒泡排序对比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[工作簿1]Sheet1!$A$2</c:f>
              <c:strCache>
                <c:ptCount val="1"/>
                <c:pt idx="0">
                  <c:v>占用内存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[工作簿1]Sheet1!$B$1:$C$1</c:f>
              <c:strCache>
                <c:ptCount val="2"/>
                <c:pt idx="0">
                  <c:v>桶排序</c:v>
                </c:pt>
                <c:pt idx="1">
                  <c:v>冒泡排序</c:v>
                </c:pt>
              </c:strCache>
            </c:strRef>
          </c:cat>
          <c:val>
            <c:numRef>
              <c:f>[工作簿1]Sheet1!$B$2:$C$2</c:f>
              <c:numCache>
                <c:formatCode>General</c:formatCode>
                <c:ptCount val="2"/>
                <c:pt idx="0">
                  <c:v>4</c:v>
                </c:pt>
                <c:pt idx="1">
                  <c:v>2</c:v>
                </c:pt>
              </c:numCache>
            </c:numRef>
          </c:val>
        </c:ser>
        <c:ser>
          <c:idx val="1"/>
          <c:order val="1"/>
          <c:tx>
            <c:strRef>
              <c:f>[工作簿1]Sheet1!$A$3</c:f>
              <c:strCache>
                <c:ptCount val="1"/>
                <c:pt idx="0">
                  <c:v>时间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[工作簿1]Sheet1!$B$1:$C$1</c:f>
              <c:strCache>
                <c:ptCount val="2"/>
                <c:pt idx="0">
                  <c:v>桶排序</c:v>
                </c:pt>
                <c:pt idx="1">
                  <c:v>冒泡排序</c:v>
                </c:pt>
              </c:strCache>
            </c:strRef>
          </c:cat>
          <c:val>
            <c:numRef>
              <c:f>[工作簿1]Sheet1!$B$3:$C$3</c:f>
              <c:numCache>
                <c:formatCode>General</c:formatCode>
                <c:ptCount val="2"/>
                <c:pt idx="0">
                  <c:v>4</c:v>
                </c:pt>
                <c:pt idx="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0"/>
        <c:axId val="641045030"/>
        <c:axId val="273508113"/>
      </c:barChart>
      <c:catAx>
        <c:axId val="641045030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73508113"/>
        <c:crosses val="autoZero"/>
        <c:auto val="1"/>
        <c:lblAlgn val="ctr"/>
        <c:lblOffset val="100"/>
        <c:noMultiLvlLbl val="0"/>
      </c:catAx>
      <c:valAx>
        <c:axId val="27350811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4104503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EE3B4-BB82-496E-B9D0-CD60A9B4DE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0D162-5550-497A-8E7C-B1F79DE0E6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0D162-5550-497A-8E7C-B1F79DE0E6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0D162-5550-497A-8E7C-B1F79DE0E6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算法专题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r>
              <a:rPr lang="zh-CN" altLang="en-US" sz="4800" b="1" dirty="0">
                <a:solidFill>
                  <a:srgbClr val="FF0000"/>
                </a:solidFill>
                <a:highlight>
                  <a:srgbClr val="FFFF00"/>
                </a:highlight>
              </a:rPr>
              <a:t>桶排序</a:t>
            </a:r>
            <a:endParaRPr lang="en-US" altLang="zh-CN" sz="48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（思想精妙）（应用广泛）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4" y="44624"/>
            <a:ext cx="8461573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示例代码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769922"/>
            <a:ext cx="777686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</a:rPr>
              <a:t>#include &lt;bits/</a:t>
            </a:r>
            <a:r>
              <a:rPr lang="en-US" altLang="zh-CN" sz="1600" dirty="0" err="1">
                <a:solidFill>
                  <a:srgbClr val="002060"/>
                </a:solidFill>
              </a:rPr>
              <a:t>stdc</a:t>
            </a:r>
            <a:r>
              <a:rPr lang="en-US" altLang="zh-CN" sz="1600" dirty="0">
                <a:solidFill>
                  <a:srgbClr val="002060"/>
                </a:solidFill>
              </a:rPr>
              <a:t>++.h&gt;</a:t>
            </a:r>
            <a:endParaRPr lang="en-US" altLang="zh-CN" sz="1600" dirty="0">
              <a:solidFill>
                <a:srgbClr val="002060"/>
              </a:solidFill>
            </a:endParaRPr>
          </a:p>
          <a:p>
            <a:r>
              <a:rPr lang="en-US" altLang="zh-CN" sz="1600" dirty="0">
                <a:solidFill>
                  <a:srgbClr val="002060"/>
                </a:solidFill>
              </a:rPr>
              <a:t>using namespace </a:t>
            </a:r>
            <a:r>
              <a:rPr lang="en-US" altLang="zh-CN" sz="1600" dirty="0" err="1">
                <a:solidFill>
                  <a:srgbClr val="002060"/>
                </a:solidFill>
              </a:rPr>
              <a:t>std</a:t>
            </a:r>
            <a:r>
              <a:rPr lang="en-US" altLang="zh-CN" sz="1600" dirty="0">
                <a:solidFill>
                  <a:srgbClr val="002060"/>
                </a:solidFill>
              </a:rPr>
              <a:t>;</a:t>
            </a:r>
            <a:endParaRPr lang="en-US" altLang="zh-CN" sz="1600" dirty="0">
              <a:solidFill>
                <a:srgbClr val="002060"/>
              </a:solidFill>
            </a:endParaRPr>
          </a:p>
          <a:p>
            <a:r>
              <a:rPr lang="en-US" altLang="zh-CN" sz="1600" dirty="0" err="1">
                <a:solidFill>
                  <a:srgbClr val="002060"/>
                </a:solidFill>
              </a:rPr>
              <a:t>int</a:t>
            </a:r>
            <a:r>
              <a:rPr lang="en-US" altLang="zh-CN" sz="1600" dirty="0">
                <a:solidFill>
                  <a:srgbClr val="002060"/>
                </a:solidFill>
              </a:rPr>
              <a:t> a[100000];</a:t>
            </a:r>
            <a:endParaRPr lang="en-US" altLang="zh-CN" sz="1600" dirty="0">
              <a:solidFill>
                <a:srgbClr val="002060"/>
              </a:solidFill>
            </a:endParaRPr>
          </a:p>
          <a:p>
            <a:r>
              <a:rPr lang="en-US" altLang="zh-CN" sz="1600" dirty="0" err="1">
                <a:solidFill>
                  <a:srgbClr val="002060"/>
                </a:solidFill>
              </a:rPr>
              <a:t>int</a:t>
            </a:r>
            <a:r>
              <a:rPr lang="en-US" altLang="zh-CN" sz="1600" dirty="0">
                <a:solidFill>
                  <a:srgbClr val="002060"/>
                </a:solidFill>
              </a:rPr>
              <a:t> main()</a:t>
            </a:r>
            <a:endParaRPr lang="en-US" altLang="zh-CN" sz="1600" dirty="0">
              <a:solidFill>
                <a:srgbClr val="002060"/>
              </a:solidFill>
            </a:endParaRPr>
          </a:p>
          <a:p>
            <a:r>
              <a:rPr lang="en-US" altLang="zh-CN" sz="1600" dirty="0">
                <a:solidFill>
                  <a:srgbClr val="002060"/>
                </a:solidFill>
              </a:rPr>
              <a:t>{</a:t>
            </a:r>
            <a:endParaRPr lang="en-US" altLang="zh-CN" sz="1600" dirty="0">
              <a:solidFill>
                <a:srgbClr val="002060"/>
              </a:solidFill>
            </a:endParaRPr>
          </a:p>
          <a:p>
            <a:r>
              <a:rPr lang="en-US" altLang="zh-CN" sz="1600" dirty="0">
                <a:solidFill>
                  <a:srgbClr val="002060"/>
                </a:solidFill>
              </a:rPr>
              <a:t>	</a:t>
            </a:r>
            <a:r>
              <a:rPr lang="en-US" altLang="zh-CN" sz="1600" dirty="0" err="1">
                <a:solidFill>
                  <a:srgbClr val="002060"/>
                </a:solidFill>
              </a:rPr>
              <a:t>int</a:t>
            </a:r>
            <a:r>
              <a:rPr lang="en-US" altLang="zh-CN" sz="1600" dirty="0">
                <a:solidFill>
                  <a:srgbClr val="002060"/>
                </a:solidFill>
              </a:rPr>
              <a:t> </a:t>
            </a:r>
            <a:r>
              <a:rPr lang="en-US" altLang="zh-CN" sz="1600" dirty="0" err="1">
                <a:solidFill>
                  <a:srgbClr val="002060"/>
                </a:solidFill>
              </a:rPr>
              <a:t>n,x</a:t>
            </a:r>
            <a:r>
              <a:rPr lang="en-US" altLang="zh-CN" sz="1600" dirty="0">
                <a:solidFill>
                  <a:srgbClr val="002060"/>
                </a:solidFill>
              </a:rPr>
              <a:t>;</a:t>
            </a:r>
            <a:endParaRPr lang="en-US" altLang="zh-CN" sz="1600" dirty="0">
              <a:solidFill>
                <a:srgbClr val="002060"/>
              </a:solidFill>
            </a:endParaRPr>
          </a:p>
          <a:p>
            <a:r>
              <a:rPr lang="en-US" altLang="zh-CN" sz="1600" dirty="0">
                <a:solidFill>
                  <a:srgbClr val="002060"/>
                </a:solidFill>
              </a:rPr>
              <a:t>	</a:t>
            </a:r>
            <a:r>
              <a:rPr lang="en-US" altLang="zh-CN" sz="1600" dirty="0" err="1">
                <a:solidFill>
                  <a:srgbClr val="002060"/>
                </a:solidFill>
              </a:rPr>
              <a:t>cin</a:t>
            </a:r>
            <a:r>
              <a:rPr lang="en-US" altLang="zh-CN" sz="1600" dirty="0">
                <a:solidFill>
                  <a:srgbClr val="002060"/>
                </a:solidFill>
              </a:rPr>
              <a:t>&gt;&gt;n; </a:t>
            </a:r>
            <a:r>
              <a:rPr lang="en-US" altLang="zh-CN" sz="1600" dirty="0">
                <a:solidFill>
                  <a:srgbClr val="FF0000"/>
                </a:solidFill>
              </a:rPr>
              <a:t>//</a:t>
            </a:r>
            <a:r>
              <a:rPr lang="zh-CN" altLang="en-US" sz="1600" dirty="0">
                <a:solidFill>
                  <a:srgbClr val="FF0000"/>
                </a:solidFill>
              </a:rPr>
              <a:t>输入多少个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002060"/>
                </a:solidFill>
              </a:rPr>
              <a:t>	for(int </a:t>
            </a:r>
            <a:r>
              <a:rPr lang="en-US" altLang="zh-CN" sz="1600" dirty="0" err="1">
                <a:solidFill>
                  <a:srgbClr val="002060"/>
                </a:solidFill>
              </a:rPr>
              <a:t>i</a:t>
            </a:r>
            <a:r>
              <a:rPr lang="en-US" altLang="zh-CN" sz="1600" dirty="0">
                <a:solidFill>
                  <a:srgbClr val="002060"/>
                </a:solidFill>
              </a:rPr>
              <a:t>=1;i&lt;=</a:t>
            </a:r>
            <a:r>
              <a:rPr lang="en-US" altLang="zh-CN" sz="1600" dirty="0" err="1">
                <a:solidFill>
                  <a:srgbClr val="002060"/>
                </a:solidFill>
              </a:rPr>
              <a:t>n;i</a:t>
            </a:r>
            <a:r>
              <a:rPr lang="en-US" altLang="zh-CN" sz="1600" dirty="0">
                <a:solidFill>
                  <a:srgbClr val="002060"/>
                </a:solidFill>
              </a:rPr>
              <a:t>++)</a:t>
            </a:r>
            <a:r>
              <a:rPr lang="en-US" altLang="zh-CN" sz="1600" dirty="0">
                <a:solidFill>
                  <a:srgbClr val="FF0000"/>
                </a:solidFill>
              </a:rPr>
              <a:t> //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002060"/>
                </a:solidFill>
              </a:rPr>
              <a:t>	{</a:t>
            </a:r>
            <a:endParaRPr lang="en-US" altLang="zh-CN" sz="1600" dirty="0">
              <a:solidFill>
                <a:srgbClr val="002060"/>
              </a:solidFill>
            </a:endParaRPr>
          </a:p>
          <a:p>
            <a:r>
              <a:rPr lang="en-US" altLang="zh-CN" sz="1600" dirty="0">
                <a:solidFill>
                  <a:srgbClr val="002060"/>
                </a:solidFill>
              </a:rPr>
              <a:t>		</a:t>
            </a:r>
            <a:r>
              <a:rPr lang="en-US" altLang="zh-CN" sz="1600" dirty="0" err="1">
                <a:solidFill>
                  <a:srgbClr val="002060"/>
                </a:solidFill>
              </a:rPr>
              <a:t>cin</a:t>
            </a:r>
            <a:r>
              <a:rPr lang="en-US" altLang="zh-CN" sz="1600" dirty="0">
                <a:solidFill>
                  <a:srgbClr val="002060"/>
                </a:solidFill>
              </a:rPr>
              <a:t>&gt;&gt;x;</a:t>
            </a:r>
            <a:endParaRPr lang="en-US" altLang="zh-CN" sz="1600" dirty="0">
              <a:solidFill>
                <a:srgbClr val="002060"/>
              </a:solidFill>
            </a:endParaRPr>
          </a:p>
          <a:p>
            <a:r>
              <a:rPr lang="en-US" altLang="zh-CN" sz="1600" dirty="0">
                <a:solidFill>
                  <a:srgbClr val="002060"/>
                </a:solidFill>
              </a:rPr>
              <a:t>		a[x] ++;</a:t>
            </a:r>
            <a:endParaRPr lang="en-US" altLang="zh-CN" sz="1600" dirty="0">
              <a:solidFill>
                <a:srgbClr val="002060"/>
              </a:solidFill>
            </a:endParaRPr>
          </a:p>
          <a:p>
            <a:r>
              <a:rPr lang="en-US" altLang="zh-CN" sz="1600" dirty="0">
                <a:solidFill>
                  <a:srgbClr val="002060"/>
                </a:solidFill>
              </a:rPr>
              <a:t>	}</a:t>
            </a:r>
            <a:endParaRPr lang="en-US" altLang="zh-CN" sz="1600" dirty="0">
              <a:solidFill>
                <a:srgbClr val="002060"/>
              </a:solidFill>
            </a:endParaRPr>
          </a:p>
          <a:p>
            <a:endParaRPr lang="en-US" altLang="zh-CN" sz="1600" dirty="0">
              <a:solidFill>
                <a:srgbClr val="002060"/>
              </a:solidFill>
            </a:endParaRPr>
          </a:p>
          <a:p>
            <a:r>
              <a:rPr lang="en-US" altLang="zh-CN" sz="1600" dirty="0">
                <a:solidFill>
                  <a:srgbClr val="002060"/>
                </a:solidFill>
              </a:rPr>
              <a:t>	for(</a:t>
            </a:r>
            <a:r>
              <a:rPr lang="en-US" altLang="zh-CN" sz="1600" dirty="0" err="1">
                <a:solidFill>
                  <a:srgbClr val="002060"/>
                </a:solidFill>
              </a:rPr>
              <a:t>int</a:t>
            </a:r>
            <a:r>
              <a:rPr lang="en-US" altLang="zh-CN" sz="1600" dirty="0">
                <a:solidFill>
                  <a:srgbClr val="002060"/>
                </a:solidFill>
              </a:rPr>
              <a:t> </a:t>
            </a:r>
            <a:r>
              <a:rPr lang="en-US" altLang="zh-CN" sz="1600" dirty="0" err="1">
                <a:solidFill>
                  <a:srgbClr val="002060"/>
                </a:solidFill>
              </a:rPr>
              <a:t>i</a:t>
            </a:r>
            <a:r>
              <a:rPr lang="en-US" altLang="zh-CN" sz="1600" dirty="0">
                <a:solidFill>
                  <a:srgbClr val="002060"/>
                </a:solidFill>
              </a:rPr>
              <a:t>=1;i&lt;=10000;i++)</a:t>
            </a:r>
            <a:endParaRPr lang="en-US" altLang="zh-CN" sz="1600" dirty="0">
              <a:solidFill>
                <a:srgbClr val="002060"/>
              </a:solidFill>
            </a:endParaRPr>
          </a:p>
          <a:p>
            <a:r>
              <a:rPr lang="en-US" altLang="zh-CN" sz="1600" dirty="0">
                <a:solidFill>
                  <a:srgbClr val="002060"/>
                </a:solidFill>
              </a:rPr>
              <a:t>	{</a:t>
            </a:r>
            <a:endParaRPr lang="en-US" altLang="zh-CN" sz="1600" dirty="0">
              <a:solidFill>
                <a:srgbClr val="002060"/>
              </a:solidFill>
            </a:endParaRPr>
          </a:p>
          <a:p>
            <a:r>
              <a:rPr lang="en-US" altLang="zh-CN" sz="1600" dirty="0">
                <a:solidFill>
                  <a:srgbClr val="002060"/>
                </a:solidFill>
              </a:rPr>
              <a:t>		for(int j=</a:t>
            </a:r>
            <a:r>
              <a:rPr lang="en-US" altLang="zh-CN" sz="1600" dirty="0">
                <a:solidFill>
                  <a:srgbClr val="002060"/>
                </a:solidFill>
                <a:highlight>
                  <a:srgbClr val="FFFF00"/>
                </a:highlight>
              </a:rPr>
              <a:t>1</a:t>
            </a:r>
            <a:r>
              <a:rPr lang="en-US" altLang="zh-CN" sz="1600" dirty="0">
                <a:solidFill>
                  <a:srgbClr val="002060"/>
                </a:solidFill>
              </a:rPr>
              <a:t>;j&lt;=a[</a:t>
            </a:r>
            <a:r>
              <a:rPr lang="en-US" altLang="zh-CN" sz="1600" dirty="0" err="1">
                <a:solidFill>
                  <a:srgbClr val="002060"/>
                </a:solidFill>
              </a:rPr>
              <a:t>i</a:t>
            </a:r>
            <a:r>
              <a:rPr lang="en-US" altLang="zh-CN" sz="1600" dirty="0">
                <a:solidFill>
                  <a:srgbClr val="002060"/>
                </a:solidFill>
              </a:rPr>
              <a:t>];</a:t>
            </a:r>
            <a:r>
              <a:rPr lang="en-US" altLang="zh-CN" sz="1600" dirty="0" err="1">
                <a:solidFill>
                  <a:srgbClr val="002060"/>
                </a:solidFill>
              </a:rPr>
              <a:t>j++</a:t>
            </a:r>
            <a:r>
              <a:rPr lang="en-US" altLang="zh-CN" sz="1600" dirty="0">
                <a:solidFill>
                  <a:srgbClr val="002060"/>
                </a:solidFill>
              </a:rPr>
              <a:t>)  //</a:t>
            </a:r>
            <a:r>
              <a:rPr lang="zh-CN" altLang="en-US" sz="1600" b="1" dirty="0">
                <a:solidFill>
                  <a:srgbClr val="002060"/>
                </a:solidFill>
                <a:highlight>
                  <a:srgbClr val="FFFF00"/>
                </a:highlight>
              </a:rPr>
              <a:t>因为有</a:t>
            </a:r>
            <a:r>
              <a:rPr lang="en-US" altLang="zh-CN" sz="1600" b="1" dirty="0">
                <a:solidFill>
                  <a:srgbClr val="002060"/>
                </a:solidFill>
                <a:highlight>
                  <a:srgbClr val="FFFF00"/>
                </a:highlight>
              </a:rPr>
              <a:t>a[</a:t>
            </a:r>
            <a:r>
              <a:rPr lang="en-US" altLang="zh-CN" sz="1600" b="1" dirty="0" err="1">
                <a:solidFill>
                  <a:srgbClr val="002060"/>
                </a:solidFill>
                <a:highlight>
                  <a:srgbClr val="FFFF00"/>
                </a:highlight>
              </a:rPr>
              <a:t>i</a:t>
            </a:r>
            <a:r>
              <a:rPr lang="zh-CN" altLang="en-US" sz="1600" b="1" dirty="0">
                <a:solidFill>
                  <a:srgbClr val="002060"/>
                </a:solidFill>
                <a:highlight>
                  <a:srgbClr val="FFFF00"/>
                </a:highlight>
              </a:rPr>
              <a:t>个重复</a:t>
            </a:r>
            <a:r>
              <a:rPr lang="en-US" altLang="zh-CN" sz="1600" b="1" dirty="0">
                <a:solidFill>
                  <a:srgbClr val="002060"/>
                </a:solidFill>
                <a:highlight>
                  <a:srgbClr val="FFFF00"/>
                </a:highlight>
              </a:rPr>
              <a:t>], </a:t>
            </a:r>
            <a:r>
              <a:rPr lang="zh-CN" altLang="en-US" sz="1600" b="1" dirty="0">
                <a:solidFill>
                  <a:srgbClr val="002060"/>
                </a:solidFill>
                <a:highlight>
                  <a:srgbClr val="FFFF00"/>
                </a:highlight>
              </a:rPr>
              <a:t>去除了</a:t>
            </a:r>
            <a:r>
              <a:rPr lang="en-US" altLang="zh-CN" sz="1600" b="1" dirty="0">
                <a:solidFill>
                  <a:srgbClr val="002060"/>
                </a:solidFill>
                <a:highlight>
                  <a:srgbClr val="FFFF00"/>
                </a:highlight>
              </a:rPr>
              <a:t>0</a:t>
            </a:r>
            <a:r>
              <a:rPr lang="zh-CN" altLang="en-US" sz="1600" b="1" dirty="0">
                <a:solidFill>
                  <a:srgbClr val="002060"/>
                </a:solidFill>
                <a:highlight>
                  <a:srgbClr val="FFFF00"/>
                </a:highlight>
              </a:rPr>
              <a:t>的情况</a:t>
            </a:r>
            <a:r>
              <a:rPr lang="en-US" altLang="zh-CN" sz="1600" dirty="0">
                <a:solidFill>
                  <a:srgbClr val="002060"/>
                </a:solidFill>
              </a:rPr>
              <a:t>	</a:t>
            </a:r>
            <a:endParaRPr lang="en-US" altLang="zh-CN" sz="1600" dirty="0">
              <a:solidFill>
                <a:srgbClr val="002060"/>
              </a:solidFill>
            </a:endParaRPr>
          </a:p>
          <a:p>
            <a:r>
              <a:rPr lang="en-US" altLang="zh-CN" sz="1600" dirty="0">
                <a:solidFill>
                  <a:srgbClr val="002060"/>
                </a:solidFill>
              </a:rPr>
              <a:t>		{</a:t>
            </a:r>
            <a:endParaRPr lang="en-US" altLang="zh-CN" sz="1600" dirty="0">
              <a:solidFill>
                <a:srgbClr val="002060"/>
              </a:solidFill>
            </a:endParaRPr>
          </a:p>
          <a:p>
            <a:r>
              <a:rPr lang="en-US" altLang="zh-CN" sz="1600" dirty="0">
                <a:solidFill>
                  <a:srgbClr val="002060"/>
                </a:solidFill>
              </a:rPr>
              <a:t>			</a:t>
            </a:r>
            <a:r>
              <a:rPr lang="en-US" altLang="zh-CN" sz="1600" dirty="0" err="1">
                <a:solidFill>
                  <a:srgbClr val="002060"/>
                </a:solidFill>
              </a:rPr>
              <a:t>cout</a:t>
            </a:r>
            <a:r>
              <a:rPr lang="en-US" altLang="zh-CN" sz="1600" dirty="0">
                <a:solidFill>
                  <a:srgbClr val="002060"/>
                </a:solidFill>
              </a:rPr>
              <a:t>&lt;&lt;</a:t>
            </a:r>
            <a:r>
              <a:rPr lang="en-US" altLang="zh-CN" sz="1600" dirty="0" err="1">
                <a:solidFill>
                  <a:srgbClr val="002060"/>
                </a:solidFill>
              </a:rPr>
              <a:t>i</a:t>
            </a:r>
            <a:r>
              <a:rPr lang="en-US" altLang="zh-CN" sz="1600" dirty="0">
                <a:solidFill>
                  <a:srgbClr val="002060"/>
                </a:solidFill>
              </a:rPr>
              <a:t>&lt;&lt;" ";</a:t>
            </a:r>
            <a:endParaRPr lang="en-US" altLang="zh-CN" sz="1600" dirty="0">
              <a:solidFill>
                <a:srgbClr val="002060"/>
              </a:solidFill>
            </a:endParaRPr>
          </a:p>
          <a:p>
            <a:r>
              <a:rPr lang="en-US" altLang="zh-CN" sz="1600" dirty="0">
                <a:solidFill>
                  <a:srgbClr val="002060"/>
                </a:solidFill>
              </a:rPr>
              <a:t>		} </a:t>
            </a:r>
            <a:endParaRPr lang="en-US" altLang="zh-CN" sz="1600" dirty="0">
              <a:solidFill>
                <a:srgbClr val="002060"/>
              </a:solidFill>
            </a:endParaRPr>
          </a:p>
          <a:p>
            <a:r>
              <a:rPr lang="en-US" altLang="zh-CN" sz="1600" dirty="0">
                <a:solidFill>
                  <a:srgbClr val="002060"/>
                </a:solidFill>
              </a:rPr>
              <a:t>	}</a:t>
            </a:r>
            <a:endParaRPr lang="en-US" altLang="zh-CN" sz="1600" dirty="0">
              <a:solidFill>
                <a:srgbClr val="002060"/>
              </a:solidFill>
            </a:endParaRPr>
          </a:p>
          <a:p>
            <a:r>
              <a:rPr lang="en-US" altLang="zh-CN" sz="1600" dirty="0">
                <a:solidFill>
                  <a:srgbClr val="002060"/>
                </a:solidFill>
              </a:rPr>
              <a:t>	return 0;</a:t>
            </a:r>
            <a:endParaRPr lang="en-US" altLang="zh-CN" sz="1600" dirty="0">
              <a:solidFill>
                <a:srgbClr val="002060"/>
              </a:solidFill>
            </a:endParaRPr>
          </a:p>
          <a:p>
            <a:r>
              <a:rPr lang="en-US" altLang="zh-CN" sz="1600" dirty="0">
                <a:solidFill>
                  <a:srgbClr val="002060"/>
                </a:solidFill>
              </a:rPr>
              <a:t>} </a:t>
            </a:r>
            <a:endParaRPr lang="en-US" altLang="zh-CN" sz="1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27584" y="916178"/>
            <a:ext cx="822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桶排序：可以完成的功能：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000" dirty="0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将输入的数据按照顺序排序</a:t>
            </a:r>
            <a:endParaRPr lang="zh-CN" altLang="en-US" sz="2000" dirty="0">
              <a:highlight>
                <a:srgbClr val="FFFF00"/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将输出的数据去除重复的数据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将没有输入的数据挑出来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将重复数据的个数输出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判断一个数据是否在数列中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1600" y="3573016"/>
            <a:ext cx="42307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牢记，局限性：</a:t>
            </a: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数组范围确定，并在合理范围内。</a:t>
            </a: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数值必须是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和正整数。</a:t>
            </a:r>
            <a:endPara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0980" y="759470"/>
            <a:ext cx="8771255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校推出10名歌手，校学生会想知道这10名歌手受欢迎的程度，设计一个投票箱，让每一个同学给自已喜欢的歌手投票，为了方便，学生会把10名歌手用1～10进行编号，这样，同学们只要用编号进行投票了。现在，学生会找到你，帮助统计一下每个歌手获得的票数。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输入：第一行为总票数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第二行为选票，即歌手的序号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输出：第一行为歌手序号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第二行为歌手获得的票数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输入样例： 13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2 8 1 2 6 4 5 9 3 10 5 3 2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输出样例： 1 2 3 4 5 6 7 8 9 10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1 3 2 1 2 1 0 1 1 1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23"/>
          <p:cNvGrpSpPr/>
          <p:nvPr/>
        </p:nvGrpSpPr>
        <p:grpSpPr bwMode="auto">
          <a:xfrm>
            <a:off x="0" y="687879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5" y="44624"/>
            <a:ext cx="489347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歌手投票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9725" y="286385"/>
            <a:ext cx="846518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</a:rPr>
              <a:t>对10名歌手各放置一个投票箱，用数组下标标识歌手箱号，初始投票箱值为0，投谁，谁的票加</a:t>
            </a:r>
            <a:r>
              <a:rPr lang="en-US" altLang="zh-CN" sz="2800" dirty="0">
                <a:solidFill>
                  <a:srgbClr val="002060"/>
                </a:solidFill>
              </a:rPr>
              <a:t>1</a:t>
            </a:r>
            <a:endParaRPr lang="zh-CN" altLang="en-US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int a[12];                //</a:t>
            </a:r>
            <a:r>
              <a:rPr lang="zh-CN" altLang="en-US" sz="2800" dirty="0">
                <a:solidFill>
                  <a:srgbClr val="002060"/>
                </a:solidFill>
              </a:rPr>
              <a:t>记录票数，初始为</a:t>
            </a:r>
            <a:r>
              <a:rPr lang="en-US" altLang="zh-CN" sz="2800" dirty="0">
                <a:solidFill>
                  <a:srgbClr val="002060"/>
                </a:solidFill>
              </a:rPr>
              <a:t>0</a:t>
            </a:r>
            <a:endParaRPr lang="en-US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a[</a:t>
            </a:r>
            <a:r>
              <a:rPr lang="en-US" altLang="zh-CN" sz="2800" dirty="0" err="1">
                <a:solidFill>
                  <a:srgbClr val="002060"/>
                </a:solidFill>
              </a:rPr>
              <a:t>i</a:t>
            </a:r>
            <a:r>
              <a:rPr lang="en-US" altLang="zh-CN" sz="2800" dirty="0">
                <a:solidFill>
                  <a:srgbClr val="002060"/>
                </a:solidFill>
              </a:rPr>
              <a:t>]</a:t>
            </a:r>
            <a:r>
              <a:rPr lang="en-US" altLang="zh-CN" sz="2800" dirty="0" err="1">
                <a:solidFill>
                  <a:srgbClr val="002060"/>
                </a:solidFill>
              </a:rPr>
              <a:t>表示第i个歌手的票数</a:t>
            </a:r>
            <a:endParaRPr lang="en-US" altLang="zh-CN" sz="2800" dirty="0">
              <a:solidFill>
                <a:srgbClr val="00206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7525" y="2256155"/>
            <a:ext cx="74980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3600" dirty="0">
                <a:solidFill>
                  <a:srgbClr val="002060"/>
                </a:solidFill>
                <a:latin typeface="宋体" panose="02010600030101010101" pitchFamily="2" charset="-122"/>
                <a:sym typeface="+mn-ea"/>
              </a:rPr>
              <a:t>选票：2 8 1 2 6 4 5 9 3 10 5 3 2</a:t>
            </a:r>
            <a:endParaRPr lang="en-US" altLang="zh-CN" sz="3600" dirty="0">
              <a:solidFill>
                <a:srgbClr val="002060"/>
              </a:solidFill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1880" y="3915410"/>
            <a:ext cx="647700" cy="575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rgbClr val="002060"/>
                </a:solidFill>
              </a:rPr>
              <a:t>1</a:t>
            </a:r>
            <a:endParaRPr lang="en-US" altLang="zh-CN" sz="3200">
              <a:solidFill>
                <a:srgbClr val="00206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19580" y="3915410"/>
            <a:ext cx="647700" cy="575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rgbClr val="002060"/>
                </a:solidFill>
              </a:rPr>
              <a:t>2</a:t>
            </a:r>
            <a:endParaRPr lang="en-US" altLang="zh-CN" sz="320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67280" y="3915410"/>
            <a:ext cx="647700" cy="575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rgbClr val="002060"/>
                </a:solidFill>
              </a:rPr>
              <a:t>3</a:t>
            </a:r>
            <a:endParaRPr lang="en-US" altLang="zh-CN" sz="320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06090" y="3915410"/>
            <a:ext cx="647700" cy="575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rgbClr val="002060"/>
                </a:solidFill>
              </a:rPr>
              <a:t>4</a:t>
            </a:r>
            <a:endParaRPr lang="en-US" altLang="zh-CN" sz="3200">
              <a:solidFill>
                <a:srgbClr val="00206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53790" y="3915410"/>
            <a:ext cx="647700" cy="575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rgbClr val="002060"/>
                </a:solidFill>
              </a:rPr>
              <a:t>5</a:t>
            </a:r>
            <a:endParaRPr lang="en-US" altLang="zh-CN" sz="3200">
              <a:solidFill>
                <a:srgbClr val="00206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01490" y="3915410"/>
            <a:ext cx="647700" cy="575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rgbClr val="002060"/>
                </a:solidFill>
              </a:rPr>
              <a:t>6</a:t>
            </a:r>
            <a:endParaRPr lang="en-US" altLang="zh-CN" sz="3200">
              <a:solidFill>
                <a:srgbClr val="00206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49190" y="3915410"/>
            <a:ext cx="647700" cy="575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rgbClr val="002060"/>
                </a:solidFill>
              </a:rPr>
              <a:t>7</a:t>
            </a:r>
            <a:endParaRPr lang="en-US" altLang="zh-CN" sz="3200">
              <a:solidFill>
                <a:srgbClr val="00206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10225" y="3915410"/>
            <a:ext cx="647700" cy="575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rgbClr val="002060"/>
                </a:solidFill>
              </a:rPr>
              <a:t>8</a:t>
            </a:r>
            <a:endParaRPr lang="en-US" altLang="zh-CN" sz="3200">
              <a:solidFill>
                <a:srgbClr val="00206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49035" y="3915410"/>
            <a:ext cx="647700" cy="575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rgbClr val="002060"/>
                </a:solidFill>
              </a:rPr>
              <a:t>9</a:t>
            </a:r>
            <a:endParaRPr lang="en-US" altLang="zh-CN" sz="3200">
              <a:solidFill>
                <a:srgbClr val="00206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96735" y="3915410"/>
            <a:ext cx="647700" cy="575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rgbClr val="002060"/>
                </a:solidFill>
              </a:rPr>
              <a:t>10</a:t>
            </a:r>
            <a:endParaRPr lang="en-US" altLang="zh-CN" sz="3200">
              <a:solidFill>
                <a:srgbClr val="002060"/>
              </a:solidFill>
            </a:endParaRPr>
          </a:p>
        </p:txBody>
      </p:sp>
      <p:cxnSp>
        <p:nvCxnSpPr>
          <p:cNvPr id="18" name="直接箭头连接符 17"/>
          <p:cNvCxnSpPr>
            <a:endCxn id="7" idx="0"/>
          </p:cNvCxnSpPr>
          <p:nvPr/>
        </p:nvCxnSpPr>
        <p:spPr>
          <a:xfrm>
            <a:off x="2040255" y="2833370"/>
            <a:ext cx="3175" cy="1153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3" idx="0"/>
          </p:cNvCxnSpPr>
          <p:nvPr/>
        </p:nvCxnSpPr>
        <p:spPr>
          <a:xfrm>
            <a:off x="2582545" y="2833370"/>
            <a:ext cx="3351530" cy="1153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6" idx="0"/>
          </p:cNvCxnSpPr>
          <p:nvPr/>
        </p:nvCxnSpPr>
        <p:spPr>
          <a:xfrm flipH="1">
            <a:off x="1395730" y="2861310"/>
            <a:ext cx="1617980" cy="1125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2051685" y="2747645"/>
            <a:ext cx="1421130" cy="1110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1" idx="0"/>
          </p:cNvCxnSpPr>
          <p:nvPr/>
        </p:nvCxnSpPr>
        <p:spPr>
          <a:xfrm>
            <a:off x="3931920" y="2778125"/>
            <a:ext cx="693420" cy="1209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9" idx="0"/>
          </p:cNvCxnSpPr>
          <p:nvPr/>
        </p:nvCxnSpPr>
        <p:spPr>
          <a:xfrm flipH="1">
            <a:off x="3329940" y="2805430"/>
            <a:ext cx="1089025" cy="1181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0" idx="0"/>
          </p:cNvCxnSpPr>
          <p:nvPr/>
        </p:nvCxnSpPr>
        <p:spPr>
          <a:xfrm flipH="1">
            <a:off x="3977640" y="2819400"/>
            <a:ext cx="900430" cy="1167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4" idx="0"/>
          </p:cNvCxnSpPr>
          <p:nvPr/>
        </p:nvCxnSpPr>
        <p:spPr>
          <a:xfrm>
            <a:off x="5351145" y="2833370"/>
            <a:ext cx="1221740" cy="1153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8" idx="0"/>
          </p:cNvCxnSpPr>
          <p:nvPr/>
        </p:nvCxnSpPr>
        <p:spPr>
          <a:xfrm flipH="1">
            <a:off x="2691130" y="2833370"/>
            <a:ext cx="3091180" cy="1153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5" idx="0"/>
          </p:cNvCxnSpPr>
          <p:nvPr/>
        </p:nvCxnSpPr>
        <p:spPr>
          <a:xfrm>
            <a:off x="6421755" y="2847340"/>
            <a:ext cx="798830" cy="1139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3996055" y="2733675"/>
            <a:ext cx="2898775" cy="1124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2699385" y="2733675"/>
            <a:ext cx="4668520" cy="1196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2123440" y="2747645"/>
            <a:ext cx="5772785" cy="1110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59080" y="4871720"/>
            <a:ext cx="881316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票数：    </a:t>
            </a:r>
            <a:r>
              <a:rPr lang="en-US" altLang="zh-CN" sz="2000" dirty="0">
                <a:solidFill>
                  <a:srgbClr val="002060"/>
                </a:solidFill>
              </a:rPr>
              <a:t>1         2          2         1        5         1          0         1         1          1</a:t>
            </a:r>
            <a:endParaRPr lang="en-US" altLang="zh-CN" sz="2000" dirty="0">
              <a:solidFill>
                <a:srgbClr val="002060"/>
              </a:solidFill>
            </a:endParaRPr>
          </a:p>
          <a:p>
            <a:r>
              <a:rPr lang="zh-CN" altLang="en-US" sz="2000" dirty="0">
                <a:solidFill>
                  <a:srgbClr val="002060"/>
                </a:solidFill>
                <a:sym typeface="+mn-ea"/>
              </a:rPr>
              <a:t>数组值 </a:t>
            </a:r>
            <a:r>
              <a:rPr lang="zh-CN" altLang="en-US" sz="2000" dirty="0">
                <a:solidFill>
                  <a:srgbClr val="002060"/>
                </a:solidFill>
              </a:rPr>
              <a:t> 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14300" y="3561715"/>
            <a:ext cx="13525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002060"/>
                </a:solidFill>
              </a:rPr>
              <a:t>数组下标：</a:t>
            </a:r>
            <a:endParaRPr lang="zh-CN" altLang="en-US">
              <a:solidFill>
                <a:srgbClr val="002060"/>
              </a:solidFill>
            </a:endParaRPr>
          </a:p>
        </p:txBody>
      </p:sp>
      <p:cxnSp>
        <p:nvCxnSpPr>
          <p:cNvPr id="33" name="直接箭头连接符 32"/>
          <p:cNvCxnSpPr>
            <a:stCxn id="6" idx="2"/>
          </p:cNvCxnSpPr>
          <p:nvPr/>
        </p:nvCxnSpPr>
        <p:spPr>
          <a:xfrm>
            <a:off x="1395730" y="4563110"/>
            <a:ext cx="7620" cy="447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" idx="2"/>
          </p:cNvCxnSpPr>
          <p:nvPr/>
        </p:nvCxnSpPr>
        <p:spPr>
          <a:xfrm>
            <a:off x="2043430" y="4563110"/>
            <a:ext cx="8255" cy="447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8" idx="2"/>
          </p:cNvCxnSpPr>
          <p:nvPr/>
        </p:nvCxnSpPr>
        <p:spPr>
          <a:xfrm>
            <a:off x="2691130" y="4563110"/>
            <a:ext cx="8255" cy="374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9" idx="2"/>
          </p:cNvCxnSpPr>
          <p:nvPr/>
        </p:nvCxnSpPr>
        <p:spPr>
          <a:xfrm>
            <a:off x="3329940" y="4563110"/>
            <a:ext cx="17780" cy="374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0" idx="2"/>
          </p:cNvCxnSpPr>
          <p:nvPr/>
        </p:nvCxnSpPr>
        <p:spPr>
          <a:xfrm>
            <a:off x="3977640" y="4563110"/>
            <a:ext cx="18415" cy="447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1" idx="2"/>
            <a:endCxn id="31" idx="0"/>
          </p:cNvCxnSpPr>
          <p:nvPr/>
        </p:nvCxnSpPr>
        <p:spPr>
          <a:xfrm>
            <a:off x="4625340" y="4563110"/>
            <a:ext cx="40640" cy="380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2" idx="2"/>
          </p:cNvCxnSpPr>
          <p:nvPr/>
        </p:nvCxnSpPr>
        <p:spPr>
          <a:xfrm>
            <a:off x="5273040" y="4563110"/>
            <a:ext cx="19050" cy="374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3" idx="2"/>
          </p:cNvCxnSpPr>
          <p:nvPr/>
        </p:nvCxnSpPr>
        <p:spPr>
          <a:xfrm>
            <a:off x="5934075" y="4563110"/>
            <a:ext cx="5715" cy="374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4" idx="2"/>
          </p:cNvCxnSpPr>
          <p:nvPr/>
        </p:nvCxnSpPr>
        <p:spPr>
          <a:xfrm>
            <a:off x="6572885" y="4563110"/>
            <a:ext cx="15240" cy="374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5" idx="2"/>
          </p:cNvCxnSpPr>
          <p:nvPr/>
        </p:nvCxnSpPr>
        <p:spPr>
          <a:xfrm>
            <a:off x="7220585" y="4563110"/>
            <a:ext cx="15240" cy="447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2315" y="565150"/>
            <a:ext cx="643382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</a:rPr>
              <a:t>1.定义数组a，大小至少超过10</a:t>
            </a:r>
            <a:endParaRPr lang="zh-CN" altLang="en-US" sz="2800" dirty="0">
              <a:solidFill>
                <a:srgbClr val="002060"/>
              </a:solidFill>
            </a:endParaRPr>
          </a:p>
          <a:p>
            <a:r>
              <a:rPr lang="zh-CN" altLang="en-US" sz="2800" dirty="0">
                <a:solidFill>
                  <a:srgbClr val="002060"/>
                </a:solidFill>
              </a:rPr>
              <a:t>2.获取总票数n</a:t>
            </a:r>
            <a:endParaRPr lang="zh-CN" altLang="en-US" sz="2800" dirty="0">
              <a:solidFill>
                <a:srgbClr val="002060"/>
              </a:solidFill>
            </a:endParaRPr>
          </a:p>
          <a:p>
            <a:r>
              <a:rPr lang="zh-CN" altLang="en-US" sz="2800" dirty="0">
                <a:solidFill>
                  <a:srgbClr val="002060"/>
                </a:solidFill>
              </a:rPr>
              <a:t>3.for(从1循环到n)</a:t>
            </a:r>
            <a:endParaRPr lang="zh-CN" altLang="en-US" sz="2800" dirty="0">
              <a:solidFill>
                <a:srgbClr val="002060"/>
              </a:solidFill>
            </a:endParaRPr>
          </a:p>
          <a:p>
            <a:r>
              <a:rPr lang="zh-CN" altLang="en-US" sz="2800" dirty="0">
                <a:solidFill>
                  <a:srgbClr val="002060"/>
                </a:solidFill>
              </a:rPr>
              <a:t>     依次获取选票</a:t>
            </a:r>
            <a:endParaRPr lang="zh-CN" altLang="en-US" sz="2800" dirty="0">
              <a:solidFill>
                <a:srgbClr val="002060"/>
              </a:solidFill>
            </a:endParaRPr>
          </a:p>
          <a:p>
            <a:r>
              <a:rPr lang="zh-CN" altLang="en-US" sz="2800" dirty="0">
                <a:solidFill>
                  <a:srgbClr val="002060"/>
                </a:solidFill>
              </a:rPr>
              <a:t>     a[选票]值加1</a:t>
            </a:r>
            <a:endParaRPr lang="zh-CN" altLang="en-US" sz="2800" dirty="0">
              <a:solidFill>
                <a:srgbClr val="002060"/>
              </a:solidFill>
            </a:endParaRPr>
          </a:p>
          <a:p>
            <a:r>
              <a:rPr lang="zh-CN" altLang="en-US" sz="2800" dirty="0">
                <a:solidFill>
                  <a:srgbClr val="002060"/>
                </a:solidFill>
              </a:rPr>
              <a:t>4</a:t>
            </a:r>
            <a:r>
              <a:rPr lang="zh-CN" altLang="en-US" sz="2800" dirty="0">
                <a:solidFill>
                  <a:srgbClr val="002060"/>
                </a:solidFill>
                <a:highlight>
                  <a:srgbClr val="00FF00"/>
                </a:highlight>
              </a:rPr>
              <a:t>.for(从1循环到10)</a:t>
            </a:r>
            <a:endParaRPr lang="zh-CN" altLang="en-US" sz="2800" dirty="0">
              <a:solidFill>
                <a:srgbClr val="002060"/>
              </a:solidFill>
              <a:highlight>
                <a:srgbClr val="00FF00"/>
              </a:highlight>
            </a:endParaRPr>
          </a:p>
          <a:p>
            <a:r>
              <a:rPr lang="zh-CN" altLang="en-US" sz="2800" dirty="0">
                <a:solidFill>
                  <a:srgbClr val="002060"/>
                </a:solidFill>
                <a:highlight>
                  <a:srgbClr val="00FF00"/>
                </a:highlight>
              </a:rPr>
              <a:t>     打印歌手编号</a:t>
            </a:r>
            <a:endParaRPr lang="zh-CN" altLang="en-US" sz="2800" dirty="0">
              <a:solidFill>
                <a:srgbClr val="002060"/>
              </a:solidFill>
              <a:highlight>
                <a:srgbClr val="00FF00"/>
              </a:highlight>
            </a:endParaRPr>
          </a:p>
          <a:p>
            <a:r>
              <a:rPr lang="zh-CN" altLang="en-US" sz="2800" dirty="0">
                <a:solidFill>
                  <a:srgbClr val="002060"/>
                </a:solidFill>
                <a:highlight>
                  <a:srgbClr val="00FF00"/>
                </a:highlight>
              </a:rPr>
              <a:t>5.for(从1循环到10)</a:t>
            </a:r>
            <a:endParaRPr lang="zh-CN" altLang="en-US" sz="2800" dirty="0">
              <a:solidFill>
                <a:srgbClr val="002060"/>
              </a:solidFill>
              <a:highlight>
                <a:srgbClr val="00FF00"/>
              </a:highlight>
            </a:endParaRPr>
          </a:p>
          <a:p>
            <a:r>
              <a:rPr lang="zh-CN" altLang="en-US" sz="2800" dirty="0">
                <a:solidFill>
                  <a:srgbClr val="002060"/>
                </a:solidFill>
                <a:highlight>
                  <a:srgbClr val="00FF00"/>
                </a:highlight>
              </a:rPr>
              <a:t>     打印歌手的选票数</a:t>
            </a:r>
            <a:endParaRPr lang="zh-CN" altLang="en-US" sz="2800" dirty="0">
              <a:solidFill>
                <a:srgbClr val="002060"/>
              </a:solidFill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0980" y="759470"/>
            <a:ext cx="8771255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小明所在的学校近期统计了师生的年龄数据，教务处主任希望你帮忙把这些年龄按从小到大的顺序排序，</a:t>
            </a:r>
            <a:r>
              <a:rPr lang="zh-CN" altLang="en-US" sz="2400" dirty="0">
                <a:solidFill>
                  <a:srgbClr val="00206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重复的年龄只保留一个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。作为编程高手的你能帮他解决这个问题吗？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输入：第一行是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第二行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个整数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输出：所有整数去重后从低到高排序后的结果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输入样例： 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26 18 18 47 47 26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输出样例： 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18 26 47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23"/>
          <p:cNvGrpSpPr/>
          <p:nvPr/>
        </p:nvGrpSpPr>
        <p:grpSpPr bwMode="auto">
          <a:xfrm>
            <a:off x="0" y="687879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5" y="44624"/>
            <a:ext cx="489347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年龄排序去重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第二大类排序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87624" y="1393032"/>
            <a:ext cx="6624736" cy="1846659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109" tIns="0" rIns="11109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第一大类（比较型）：冒泡，  选择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桶排序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是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也是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所有排序中最简单的排序之一。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没毛病老铁，就是最简单的之一。 </a:t>
            </a:r>
            <a:b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并且桶排序和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计数排序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，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基数排序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有</a:t>
            </a:r>
            <a:r>
              <a:rPr lang="zh-CN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不同于冒泡排序和选择排序，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他们属于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不基于比较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的排序算法。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zh-CN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算法思想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空间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，换时间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7"/>
            <a:r>
              <a:rPr lang="zh-CN" altLang="en-US" u="sng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巧用数组的“</a:t>
            </a:r>
            <a:r>
              <a:rPr lang="en-US" altLang="zh-CN" u="sng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u="sng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u="sng" dirty="0">
              <a:solidFill>
                <a:srgbClr val="FF0000"/>
              </a:solidFill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7"/>
            <a:endParaRPr lang="en-US" altLang="zh-CN" u="sng" dirty="0">
              <a:solidFill>
                <a:srgbClr val="FF0000"/>
              </a:solidFill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7"/>
            <a:endParaRPr lang="zh-CN" altLang="en-US" u="sng" dirty="0">
              <a:solidFill>
                <a:srgbClr val="FF0000"/>
              </a:solidFill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539552" y="2971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也叫分治算法 </a:t>
            </a:r>
            <a:endParaRPr lang="en-US" altLang="zh-CN" u="sng" dirty="0">
              <a:solidFill>
                <a:srgbClr val="FF0000"/>
              </a:solidFill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7"/>
            <a:endParaRPr lang="zh-CN" altLang="en-US" u="sng" dirty="0">
              <a:solidFill>
                <a:srgbClr val="FF0000"/>
              </a:solidFill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算法思想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内容占位符 5"/>
          <p:cNvGraphicFramePr/>
          <p:nvPr>
            <p:ph idx="1"/>
            <p:custDataLst>
              <p:tags r:id="rId2"/>
            </p:custData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4" y="44624"/>
            <a:ext cx="8821613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桶排序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836712"/>
            <a:ext cx="84249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投票选举活动需要给</a:t>
            </a:r>
            <a:r>
              <a:rPr lang="en-US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名同学投票，其中有</a:t>
            </a:r>
            <a:r>
              <a:rPr lang="en-US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个同学分别拿的投票编号为</a:t>
            </a:r>
            <a:r>
              <a:rPr lang="en-US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，请将投票编号进行从小到大排序，排序后是</a:t>
            </a:r>
            <a:r>
              <a:rPr lang="en-US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2 3 5 </a:t>
            </a:r>
            <a:r>
              <a:rPr lang="en-US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</a:t>
            </a:r>
            <a:endParaRPr lang="zh-CN" altLang="en-US" sz="28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7197" y="4217987"/>
            <a:ext cx="88216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数组下标表示票号，计数的范围确定，并在合理范围内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13233" b="2907"/>
          <a:stretch>
            <a:fillRect/>
          </a:stretch>
        </p:blipFill>
        <p:spPr>
          <a:xfrm>
            <a:off x="1619250" y="2132965"/>
            <a:ext cx="6445250" cy="2088515"/>
          </a:xfrm>
          <a:prstGeom prst="rect">
            <a:avLst/>
          </a:prstGeom>
        </p:spPr>
      </p:pic>
      <p:graphicFrame>
        <p:nvGraphicFramePr>
          <p:cNvPr id="12" name="表格 11"/>
          <p:cNvGraphicFramePr/>
          <p:nvPr/>
        </p:nvGraphicFramePr>
        <p:xfrm>
          <a:off x="1403985" y="5012690"/>
          <a:ext cx="64001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445"/>
                <a:gridCol w="639445"/>
                <a:gridCol w="639445"/>
                <a:gridCol w="639445"/>
                <a:gridCol w="639445"/>
                <a:gridCol w="639445"/>
                <a:gridCol w="639445"/>
                <a:gridCol w="639445"/>
                <a:gridCol w="639445"/>
                <a:gridCol w="63944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/>
          <p:nvPr/>
        </p:nvGraphicFramePr>
        <p:xfrm>
          <a:off x="1374775" y="5445125"/>
          <a:ext cx="64001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445"/>
                <a:gridCol w="639445"/>
                <a:gridCol w="639445"/>
                <a:gridCol w="639445"/>
                <a:gridCol w="639445"/>
                <a:gridCol w="639445"/>
                <a:gridCol w="639445"/>
                <a:gridCol w="639445"/>
                <a:gridCol w="639445"/>
                <a:gridCol w="63944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a[1]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a[2]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a[3]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a[4]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a[5]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a[6]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a7]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a8]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a[9]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a[10]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ighlight>
                  <a:srgbClr val="FFFF00"/>
                </a:highlight>
              </a:rPr>
              <a:t>5</a:t>
            </a:r>
            <a:r>
              <a:rPr lang="zh-CN" altLang="en-US" dirty="0">
                <a:highlight>
                  <a:srgbClr val="FFFF00"/>
                </a:highlight>
              </a:rPr>
              <a:t>  </a:t>
            </a:r>
            <a:r>
              <a:rPr lang="en-US" altLang="zh-CN" dirty="0">
                <a:highlight>
                  <a:srgbClr val="FFFF00"/>
                </a:highlight>
              </a:rPr>
              <a:t>3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5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2</a:t>
            </a:r>
            <a:r>
              <a:rPr lang="zh-CN" altLang="en-US" dirty="0">
                <a:highlight>
                  <a:srgbClr val="FFFF00"/>
                </a:highlight>
              </a:rPr>
              <a:t>  </a:t>
            </a:r>
            <a:r>
              <a:rPr lang="en-US" altLang="zh-CN" dirty="0">
                <a:highlight>
                  <a:srgbClr val="FFFF00"/>
                </a:highlight>
              </a:rPr>
              <a:t>8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开辟空间（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个桶）：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1    1      2           1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[1]</a:t>
            </a:r>
            <a:r>
              <a:rPr lang="zh-CN" altLang="en-US" dirty="0"/>
              <a:t> </a:t>
            </a:r>
            <a:r>
              <a:rPr lang="en-US" altLang="zh-CN" dirty="0"/>
              <a:t>[2]</a:t>
            </a:r>
            <a:r>
              <a:rPr lang="zh-CN" altLang="en-US" dirty="0"/>
              <a:t> </a:t>
            </a:r>
            <a:r>
              <a:rPr lang="en-US" altLang="zh-CN" dirty="0"/>
              <a:t>[3]</a:t>
            </a:r>
            <a:r>
              <a:rPr lang="zh-CN" altLang="en-US" dirty="0"/>
              <a:t> </a:t>
            </a:r>
            <a:r>
              <a:rPr lang="en-US" altLang="zh-CN" dirty="0"/>
              <a:t>[4]</a:t>
            </a:r>
            <a:r>
              <a:rPr lang="zh-CN" altLang="en-US" dirty="0"/>
              <a:t> </a:t>
            </a:r>
            <a:r>
              <a:rPr lang="en-US" altLang="zh-CN" dirty="0"/>
              <a:t>[5]</a:t>
            </a:r>
            <a:r>
              <a:rPr lang="zh-CN" altLang="en-US" dirty="0"/>
              <a:t> </a:t>
            </a:r>
            <a:r>
              <a:rPr lang="en-US" altLang="zh-CN" dirty="0"/>
              <a:t>[6]</a:t>
            </a:r>
            <a:r>
              <a:rPr lang="zh-CN" altLang="en-US" dirty="0"/>
              <a:t> </a:t>
            </a:r>
            <a:r>
              <a:rPr lang="en-US" altLang="zh-CN" dirty="0"/>
              <a:t>[7]</a:t>
            </a:r>
            <a:r>
              <a:rPr lang="zh-CN" altLang="en-US" dirty="0"/>
              <a:t> </a:t>
            </a:r>
            <a:r>
              <a:rPr lang="en-US" altLang="zh-CN" dirty="0"/>
              <a:t>[8]</a:t>
            </a:r>
            <a:r>
              <a:rPr lang="zh-CN" altLang="en-US" dirty="0"/>
              <a:t> </a:t>
            </a:r>
            <a:r>
              <a:rPr lang="en-US" altLang="zh-CN" dirty="0"/>
              <a:t>[9]</a:t>
            </a:r>
            <a:r>
              <a:rPr lang="zh-CN" altLang="en-US" dirty="0"/>
              <a:t> </a:t>
            </a:r>
            <a:r>
              <a:rPr lang="en-US" altLang="zh-CN" dirty="0"/>
              <a:t>[10]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桶中倒水（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个桶）：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给出结果：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2  3  5  5   8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4" y="44624"/>
            <a:ext cx="8461573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桶排序练一练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782836"/>
            <a:ext cx="84969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如果需要排序的整数在一个明显的有限范围内，可以用数组下标与数值一一对应，则可以使用桶排序。</a:t>
            </a:r>
            <a:endParaRPr lang="zh-CN" altLang="en-US" sz="28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55" y="1693433"/>
            <a:ext cx="777881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32" y="3307197"/>
            <a:ext cx="6328232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092280" y="3717032"/>
            <a:ext cx="1879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初值全部为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8770" y="5274786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可以利用桶来完成去重与计数的任务</a:t>
            </a:r>
            <a:endParaRPr lang="zh-CN" altLang="en-US" sz="28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331640" y="2564904"/>
            <a:ext cx="1728192" cy="13829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051720" y="2564904"/>
            <a:ext cx="1872208" cy="13829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699792" y="2564904"/>
            <a:ext cx="2079996" cy="13109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419872" y="2564904"/>
            <a:ext cx="600376" cy="13829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139952" y="2564904"/>
            <a:ext cx="720080" cy="13109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860032" y="2564904"/>
            <a:ext cx="1584176" cy="13829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3131840" y="2564904"/>
            <a:ext cx="2520280" cy="13109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6300192" y="2564904"/>
            <a:ext cx="216024" cy="13829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4139952" y="2564904"/>
            <a:ext cx="2952328" cy="13829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4932040" y="2564904"/>
            <a:ext cx="2880320" cy="13109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687879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5" y="44624"/>
            <a:ext cx="489347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桶排序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pic>
        <p:nvPicPr>
          <p:cNvPr id="1026" name="Picture 2" descr="https://n.sinaimg.cn/sinacn/20171122/b4c7-fynwxum9428873.gif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2873" y="1124744"/>
            <a:ext cx="8893621" cy="489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3548" y="1268760"/>
            <a:ext cx="8136904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个正整数，数字范围在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1~10000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之间，请你将这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个数字从小到大输出。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输入：第一行是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第二行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个整数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输出：所有整数从低到高排序后的结果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输入样例： 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87 84 91 90 99 95 99 84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输出样例： 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84 84 87 90 91 95 99 99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23"/>
          <p:cNvGrpSpPr/>
          <p:nvPr/>
        </p:nvGrpSpPr>
        <p:grpSpPr bwMode="auto">
          <a:xfrm>
            <a:off x="0" y="687879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5" y="44624"/>
            <a:ext cx="489347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桶排序示例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PP_MARK_KEY" val="76deec5d-ef21-4fba-a82e-1157b2a8c39c"/>
  <p:tag name="COMMONDATA" val="eyJoZGlkIjoiMzkyYzk3ZjQ2MmY2N2M4ZDU4MDVlNmVlZTY5YTQ2ZTg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1859</Words>
  <Application>WPS 演示</Application>
  <PresentationFormat>全屏显示(4:3)</PresentationFormat>
  <Paragraphs>206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Verdana</vt:lpstr>
      <vt:lpstr>Courier New</vt:lpstr>
      <vt:lpstr>FrutigerNext LT Regular</vt:lpstr>
      <vt:lpstr>Calibri</vt:lpstr>
      <vt:lpstr>华文细黑</vt:lpstr>
      <vt:lpstr>黑体</vt:lpstr>
      <vt:lpstr>Arial Unicode MS</vt:lpstr>
      <vt:lpstr>Office 主题</vt:lpstr>
      <vt:lpstr>算法专题</vt:lpstr>
      <vt:lpstr>第二大类排序</vt:lpstr>
      <vt:lpstr>算法思想</vt:lpstr>
      <vt:lpstr>算法思想</vt:lpstr>
      <vt:lpstr>PowerPoint 演示文稿</vt:lpstr>
      <vt:lpstr>5  3 5 2  8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信息学奥赛 前言(先导)</dc:title>
  <dc:creator>ymei</dc:creator>
  <cp:lastModifiedBy>鲁 廿一</cp:lastModifiedBy>
  <cp:revision>652</cp:revision>
  <dcterms:created xsi:type="dcterms:W3CDTF">2019-05-24T09:46:00Z</dcterms:created>
  <dcterms:modified xsi:type="dcterms:W3CDTF">2023-07-09T08:21:06Z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0EA23E1E630A4814962F0C1AA4D339F7_12</vt:lpwstr>
  </property>
</Properties>
</file>