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487" r:id="rId4"/>
    <p:sldId id="611" r:id="rId5"/>
    <p:sldId id="581" r:id="rId6"/>
    <p:sldId id="561" r:id="rId7"/>
    <p:sldId id="608" r:id="rId9"/>
    <p:sldId id="609" r:id="rId10"/>
    <p:sldId id="610" r:id="rId11"/>
    <p:sldId id="612" r:id="rId12"/>
    <p:sldId id="569" r:id="rId13"/>
    <p:sldId id="613" r:id="rId14"/>
    <p:sldId id="614" r:id="rId15"/>
    <p:sldId id="615" r:id="rId16"/>
    <p:sldId id="616" r:id="rId17"/>
    <p:sldId id="619" r:id="rId18"/>
    <p:sldId id="617" r:id="rId19"/>
    <p:sldId id="61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1" autoAdjust="0"/>
    <p:restoredTop sz="81054" autoAdjust="0"/>
  </p:normalViewPr>
  <p:slideViewPr>
    <p:cSldViewPr snapToGrid="0">
      <p:cViewPr>
        <p:scale>
          <a:sx n="65" d="100"/>
          <a:sy n="65" d="100"/>
        </p:scale>
        <p:origin x="7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6122-A094-4791-A445-D5EC55A9DA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86144-512C-480F-A9A1-21DBC41511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>
          <a:xfrm>
            <a:off x="1524000" y="2714777"/>
            <a:ext cx="9144000" cy="1428915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复习回顾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1651000" y="1071397"/>
            <a:ext cx="9144000" cy="14289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综合专题三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字符串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副标题 12"/>
          <p:cNvSpPr>
            <a:spLocks noGrp="1"/>
          </p:cNvSpPr>
          <p:nvPr>
            <p:ph type="subTitle" idx="1"/>
          </p:nvPr>
        </p:nvSpPr>
        <p:spPr>
          <a:xfrm>
            <a:off x="1524000" y="4440238"/>
            <a:ext cx="9144000" cy="1297886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实验班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2023.12.16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</a:rPr>
              <a:t>Q3415 成绩排序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给出了班里某门课程的成绩单，请你按成绩从高到低对成绩单排序输出，如果有相同分数则名字字典序小的在前。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</a:t>
            </a:r>
            <a:r>
              <a:rPr lang="zh-CN" altLang="en-US" sz="2400">
                <a:latin typeface="宋体" charset="0"/>
                <a:ea typeface="宋体" charset="0"/>
              </a:rPr>
              <a:t>第一行为</a:t>
            </a:r>
            <a:r>
              <a:rPr lang="en-US" altLang="zh-CN" sz="2400">
                <a:latin typeface="宋体" charset="0"/>
                <a:ea typeface="宋体" charset="0"/>
              </a:rPr>
              <a:t> n , </a:t>
            </a:r>
            <a:r>
              <a:rPr lang="zh-CN" altLang="en-US" sz="2400">
                <a:latin typeface="宋体" charset="0"/>
                <a:ea typeface="宋体" charset="0"/>
              </a:rPr>
              <a:t>代表班级学生数量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 第二行为学生姓名和</a:t>
            </a:r>
            <a:r>
              <a:rPr lang="zh-CN" altLang="en-US" sz="2400">
                <a:latin typeface="宋体" charset="0"/>
                <a:ea typeface="宋体" charset="0"/>
              </a:rPr>
              <a:t>他的成绩</a:t>
            </a:r>
            <a:endParaRPr lang="en-US" altLang="zh-CN"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把成绩单按分数从高到低的顺序进行排序并输出，每行包含名字和分数两项，之间有一个空格。</a:t>
            </a:r>
            <a:endParaRPr lang="zh-CN" altLang="en-US" sz="2400">
              <a:latin typeface="宋体" charset="0"/>
              <a:ea typeface="宋体" charset="0"/>
            </a:endParaRPr>
          </a:p>
        </p:txBody>
      </p:sp>
      <p:pic>
        <p:nvPicPr>
          <p:cNvPr id="6" name="图片 5" descr="截屏2023-12-15 15.46.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2715" y="4253230"/>
            <a:ext cx="6545580" cy="27628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</a:rPr>
              <a:t>Q3394 字符串判等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判断两个由大小写字母和空格组成的字符串在忽略大小写，且忽略空格后是否相等。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</a:t>
            </a:r>
            <a:r>
              <a:rPr sz="2400">
                <a:latin typeface="宋体" charset="0"/>
                <a:ea typeface="宋体" charset="0"/>
              </a:rPr>
              <a:t>两行，每行包含一个字符串；字符串长度不超过 100。</a:t>
            </a:r>
            <a:endParaRPr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若两个字符串相等，输出 “YES”，否则输出 “NO”。</a:t>
            </a:r>
            <a:endParaRPr lang="zh-CN" altLang="en-US" sz="2400">
              <a:latin typeface="宋体" charset="0"/>
              <a:ea typeface="宋体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54685" y="411924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zh-CN" altLang="en-US" sz="2400" i="1">
                <a:solidFill>
                  <a:schemeClr val="tx1"/>
                </a:solidFill>
                <a:sym typeface="+mn-ea"/>
              </a:rPr>
              <a:t>a A bb BB ccc CCC</a:t>
            </a:r>
            <a:endParaRPr lang="zh-CN" altLang="en-US" sz="2400" i="1">
              <a:solidFill>
                <a:schemeClr val="tx1"/>
              </a:solidFill>
              <a:sym typeface="+mn-ea"/>
            </a:endParaRPr>
          </a:p>
          <a:p>
            <a:pPr marL="1371600" lvl="3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</a:t>
            </a:r>
            <a:r>
              <a:rPr lang="zh-CN" altLang="en-US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Aa BBbb CCCccc</a:t>
            </a:r>
            <a:endParaRPr lang="zh-CN" altLang="en-US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54685" y="5048250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sym typeface="+mn-ea"/>
              </a:rPr>
              <a:t>Yes</a:t>
            </a:r>
            <a:endParaRPr lang="en-US" altLang="zh-CN" sz="2400" i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</a:rPr>
              <a:t>Q3402 单词倒排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编写程序，读入一行英文(只包含字母和空格，单词间以单个空格分隔)，将所有单词的顺序倒排并输出，依然以单个空格分隔。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</a:t>
            </a:r>
            <a:r>
              <a:rPr sz="2400">
                <a:latin typeface="宋体" charset="0"/>
                <a:ea typeface="宋体" charset="0"/>
              </a:rPr>
              <a:t>输入为一个字符串（字符串长度至多为 100）。</a:t>
            </a:r>
            <a:endParaRPr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输出为按要求排序后的字符串。</a:t>
            </a:r>
            <a:endParaRPr lang="zh-CN" altLang="en-US" sz="2400">
              <a:latin typeface="宋体" charset="0"/>
              <a:ea typeface="宋体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54685" y="411924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zh-CN" altLang="en-US" sz="2400" i="1">
                <a:solidFill>
                  <a:schemeClr val="tx1"/>
                </a:solidFill>
                <a:sym typeface="+mn-ea"/>
              </a:rPr>
              <a:t>I am a student</a:t>
            </a:r>
            <a:endParaRPr lang="zh-CN" altLang="en-US" sz="2400" i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54685" y="5048250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sym typeface="+mn-ea"/>
              </a:rPr>
              <a:t>student a am I</a:t>
            </a:r>
            <a:endParaRPr lang="en-US" altLang="zh-CN" sz="2400" i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</a:rPr>
              <a:t>Q3408 单词翻转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输入一个句子（一行），将句子中的每一个单词翻转后输出。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</a:t>
            </a:r>
            <a:r>
              <a:rPr sz="2400">
                <a:latin typeface="宋体" charset="0"/>
                <a:ea typeface="宋体" charset="0"/>
              </a:rPr>
              <a:t>只有一行，为一个字符串，不超过 500 个字符。单词之间以空格隔开。注意字符串开头和结尾可能有空格。</a:t>
            </a:r>
            <a:endParaRPr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翻转每一个单词后的字符串，单词之间的空格需与原文一致。</a:t>
            </a:r>
            <a:endParaRPr lang="zh-CN" altLang="en-US" sz="2400">
              <a:latin typeface="宋体" charset="0"/>
              <a:ea typeface="宋体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54685" y="411924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zh-CN" altLang="en-US" sz="2400" i="1">
                <a:solidFill>
                  <a:schemeClr val="tx1"/>
                </a:solidFill>
                <a:sym typeface="+mn-ea"/>
              </a:rPr>
              <a:t>hello world</a:t>
            </a:r>
            <a:endParaRPr lang="zh-CN" altLang="en-US" sz="2400" i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54685" y="5048250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sym typeface="+mn-ea"/>
              </a:rPr>
              <a:t>olleh dlrow</a:t>
            </a:r>
            <a:endParaRPr lang="en-US" altLang="zh-CN" sz="2400" i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</a:rPr>
              <a:t>Q3046 加四密码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China 译成密码，译码规律是：用原来字母后面的第 4个字母代替原来的字母。例如，字母 A 后面第 4 个字母是 E。E 代替 A。因此，China 应译为 Glmre。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</a:t>
            </a:r>
            <a:r>
              <a:rPr sz="2400">
                <a:latin typeface="宋体" charset="0"/>
                <a:ea typeface="宋体" charset="0"/>
              </a:rPr>
              <a:t>输入长度为 5 的字符串（保证字母后面的第 4 个字符存在）。</a:t>
            </a:r>
            <a:endParaRPr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输出加密后的</a:t>
            </a:r>
            <a:r>
              <a:rPr lang="zh-CN" altLang="en-US" sz="2400">
                <a:latin typeface="宋体" charset="0"/>
                <a:ea typeface="宋体" charset="0"/>
              </a:rPr>
              <a:t>结构</a:t>
            </a:r>
            <a:endParaRPr lang="zh-CN" altLang="en-US" sz="2400">
              <a:latin typeface="宋体" charset="0"/>
              <a:ea typeface="宋体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54685" y="458787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zh-CN" altLang="en-US" sz="2400" i="1">
                <a:solidFill>
                  <a:schemeClr val="tx1"/>
                </a:solidFill>
                <a:sym typeface="+mn-ea"/>
              </a:rPr>
              <a:t>China</a:t>
            </a:r>
            <a:endParaRPr lang="zh-CN" altLang="en-US" sz="2400" i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54685" y="5048250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sym typeface="+mn-ea"/>
              </a:rPr>
              <a:t>Glmre</a:t>
            </a:r>
            <a:endParaRPr lang="en-US" altLang="zh-CN" sz="2400" i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</a:rPr>
              <a:t>Q3407 求A-B字符串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本题要求你计算 A−B。不过麻烦的是，A 和 B 都是字符串 —— 即从字符串 A 中把字符串 B 所包含的字符全删掉，剩下的字符组成的就是字符串 A−B。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</a:t>
            </a:r>
            <a:r>
              <a:rPr lang="zh-CN" altLang="en-US" sz="2400">
                <a:latin typeface="宋体" charset="0"/>
                <a:ea typeface="宋体" charset="0"/>
              </a:rPr>
              <a:t>输入两行字符串</a:t>
            </a:r>
            <a:r>
              <a:rPr lang="en-US" altLang="zh-CN" sz="2400">
                <a:latin typeface="宋体" charset="0"/>
                <a:ea typeface="宋体" charset="0"/>
              </a:rPr>
              <a:t>A</a:t>
            </a:r>
            <a:r>
              <a:rPr lang="zh-CN" altLang="en-US" sz="2400">
                <a:latin typeface="宋体" charset="0"/>
                <a:ea typeface="宋体" charset="0"/>
              </a:rPr>
              <a:t>和</a:t>
            </a:r>
            <a:r>
              <a:rPr lang="en-US" altLang="zh-CN" sz="2400">
                <a:latin typeface="宋体" charset="0"/>
                <a:ea typeface="宋体" charset="0"/>
              </a:rPr>
              <a:t>B</a:t>
            </a:r>
            <a:r>
              <a:rPr lang="zh-CN" altLang="en-US" sz="2400">
                <a:latin typeface="宋体" charset="0"/>
                <a:ea typeface="宋体" charset="0"/>
              </a:rPr>
              <a:t>，保证每个字符串都是由数字，字母，空格等字符组成，最后以换行符结束。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在一行中打印出 A−B 的结果字符串。</a:t>
            </a:r>
            <a:endParaRPr lang="zh-CN" altLang="en-US" sz="2400">
              <a:latin typeface="宋体" charset="0"/>
              <a:ea typeface="宋体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54685" y="458787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zh-CN" altLang="en-US" sz="2400" i="1">
                <a:solidFill>
                  <a:schemeClr val="tx1"/>
                </a:solidFill>
                <a:sym typeface="+mn-ea"/>
              </a:rPr>
              <a:t>I love GPLT It is a fun game</a:t>
            </a:r>
            <a:endParaRPr lang="zh-CN" altLang="en-US" sz="2400" i="1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400" i="1">
                <a:solidFill>
                  <a:schemeClr val="tx1"/>
                </a:solidFill>
                <a:sym typeface="+mn-ea"/>
              </a:rPr>
              <a:t>            </a:t>
            </a:r>
            <a:r>
              <a:rPr lang="zh-CN" altLang="en-US" sz="2400" i="1">
                <a:solidFill>
                  <a:schemeClr val="tx1"/>
                </a:solidFill>
                <a:sym typeface="+mn-ea"/>
              </a:rPr>
              <a:t>aeiou</a:t>
            </a:r>
            <a:endParaRPr lang="zh-CN" altLang="en-US" sz="2400" i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54685" y="550862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sym typeface="+mn-ea"/>
              </a:rPr>
              <a:t>I lv GPLT It s  fn gm</a:t>
            </a:r>
            <a:endParaRPr lang="en-US" altLang="zh-CN" sz="2400" i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9340" y="2799080"/>
            <a:ext cx="4973320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后练习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</a:rPr>
              <a:t>Q3419 乘法运算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 i="1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       </a:t>
            </a:r>
            <a:r>
              <a:rPr lang="zh-CN" altLang="en-US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从键盘读入 2 个 1000 以内的正整数 m,n (n ≤ m)请你模拟乘法运算并以竖式形式输出。</a:t>
            </a:r>
            <a:endParaRPr lang="zh-CN" altLang="en-US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</a:t>
            </a:r>
            <a:r>
              <a:rPr lang="zh-CN" altLang="en-US" sz="2400">
                <a:latin typeface="宋体" charset="0"/>
                <a:ea typeface="宋体" charset="0"/>
              </a:rPr>
              <a:t>两个正整数</a:t>
            </a:r>
            <a:r>
              <a:rPr lang="en-US" altLang="zh-CN" sz="2400">
                <a:latin typeface="宋体" charset="0"/>
                <a:ea typeface="宋体" charset="0"/>
              </a:rPr>
              <a:t>m 和 n。</a:t>
            </a:r>
            <a:endParaRPr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输出两个整数进行乘法运算的竖式。每行数字右侧直接回车，没有空格了；最后一行的积所代表的数字左侧无任何内容。具体格式见下面的样例输出。</a:t>
            </a:r>
            <a:endParaRPr lang="zh-CN" altLang="en-US" sz="2400">
              <a:latin typeface="宋体" charset="0"/>
              <a:ea typeface="宋体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54685" y="458787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zh-CN" altLang="en-US" sz="2400" i="1">
                <a:solidFill>
                  <a:schemeClr val="tx1"/>
                </a:solidFill>
                <a:sym typeface="+mn-ea"/>
              </a:rPr>
              <a:t>129 91</a:t>
            </a:r>
            <a:endParaRPr lang="zh-CN" altLang="en-US" sz="2400" i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4889500" y="4587875"/>
            <a:ext cx="922591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sym typeface="+mn-ea"/>
              </a:rPr>
              <a:t>129</a:t>
            </a:r>
            <a:endParaRPr lang="en-US" altLang="zh-CN" sz="2400" i="1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 i="1">
                <a:solidFill>
                  <a:schemeClr val="tx1"/>
                </a:solidFill>
                <a:sym typeface="+mn-ea"/>
              </a:rPr>
              <a:t>             91</a:t>
            </a:r>
            <a:endParaRPr lang="en-US" altLang="zh-CN" sz="2400" i="1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 i="1">
                <a:sym typeface="+mn-ea"/>
              </a:rPr>
              <a:t>             </a:t>
            </a:r>
            <a:r>
              <a:rPr lang="en-US" altLang="zh-CN" sz="2400" i="1">
                <a:solidFill>
                  <a:schemeClr val="tx1"/>
                </a:solidFill>
                <a:sym typeface="+mn-ea"/>
              </a:rPr>
              <a:t>129</a:t>
            </a:r>
            <a:endParaRPr lang="en-US" altLang="zh-CN" sz="2400" i="1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 i="1">
                <a:sym typeface="+mn-ea"/>
              </a:rPr>
              <a:t>             </a:t>
            </a:r>
            <a:r>
              <a:rPr lang="en-US" altLang="zh-CN" sz="2400" i="1">
                <a:solidFill>
                  <a:schemeClr val="tx1"/>
                </a:solidFill>
                <a:sym typeface="+mn-ea"/>
              </a:rPr>
              <a:t>1161</a:t>
            </a:r>
            <a:endParaRPr lang="en-US" altLang="zh-CN" sz="2400" i="1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 i="1">
                <a:sym typeface="+mn-ea"/>
              </a:rPr>
              <a:t>             </a:t>
            </a:r>
            <a:r>
              <a:rPr lang="en-US" altLang="zh-CN" sz="2400" i="1">
                <a:solidFill>
                  <a:schemeClr val="tx1"/>
                </a:solidFill>
                <a:sym typeface="+mn-ea"/>
              </a:rPr>
              <a:t>11739</a:t>
            </a:r>
            <a:endParaRPr lang="en-US" altLang="zh-CN" sz="2400" i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10" y="2458720"/>
            <a:ext cx="6214745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755" y="3820795"/>
            <a:ext cx="105511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字符串，字符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9225" y="2691765"/>
            <a:ext cx="9460865" cy="327469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4400">
                <a:solidFill>
                  <a:schemeClr val="tx1"/>
                </a:solidFill>
              </a:rPr>
              <a:t>字符数组与之前学习的数值数组有着</a:t>
            </a:r>
            <a:r>
              <a:rPr lang="en-US" altLang="zh-CN" sz="4400">
                <a:solidFill>
                  <a:schemeClr val="tx1"/>
                </a:solidFill>
              </a:rPr>
              <a:t>	    </a:t>
            </a:r>
            <a:endParaRPr lang="en-US" altLang="zh-CN" sz="44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76700" y="3533775"/>
            <a:ext cx="34988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chemeClr val="tx1"/>
                </a:solidFill>
                <a:sym typeface="+mn-ea"/>
              </a:rPr>
              <a:t>异曲同工</a:t>
            </a:r>
            <a:r>
              <a:rPr lang="zh-CN" altLang="en-US" sz="4000">
                <a:solidFill>
                  <a:schemeClr val="tx1"/>
                </a:solidFill>
                <a:sym typeface="+mn-ea"/>
              </a:rPr>
              <a:t>之妙</a:t>
            </a:r>
            <a:endParaRPr lang="zh-CN" altLang="en-US" sz="40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861185" y="754380"/>
            <a:ext cx="8470265" cy="1383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800">
                <a:solidFill>
                  <a:srgbClr val="FF0000"/>
                </a:solidFill>
              </a:rPr>
              <a:t>回顾一下之前学习的数组</a:t>
            </a:r>
            <a:endParaRPr lang="zh-CN" altLang="en-US" sz="4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50265" y="2660015"/>
            <a:ext cx="10399395" cy="768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7365" y="110490"/>
            <a:ext cx="10400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FF0000"/>
                </a:solidFill>
              </a:rPr>
              <a:t>复习</a:t>
            </a:r>
            <a:r>
              <a:rPr lang="en-US" altLang="zh-CN" sz="3600" b="1">
                <a:solidFill>
                  <a:srgbClr val="FF0000"/>
                </a:solidFill>
              </a:rPr>
              <a:t> -- </a:t>
            </a:r>
            <a:r>
              <a:rPr lang="zh-CN" altLang="en-US" sz="3600" b="1">
                <a:solidFill>
                  <a:srgbClr val="FF0000"/>
                </a:solidFill>
              </a:rPr>
              <a:t>字符数组（初始化方法</a:t>
            </a:r>
            <a:r>
              <a:rPr lang="en-US" altLang="zh-CN" sz="3600" b="1">
                <a:solidFill>
                  <a:srgbClr val="FF0000"/>
                </a:solidFill>
              </a:rPr>
              <a:t>1</a:t>
            </a:r>
            <a:r>
              <a:rPr lang="zh-CN" altLang="en-US" sz="3600" b="1">
                <a:solidFill>
                  <a:srgbClr val="FF0000"/>
                </a:solidFill>
              </a:rPr>
              <a:t>）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71374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8120" y="1551940"/>
            <a:ext cx="11796395" cy="4079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rgbClr val="0000FF"/>
                </a:solidFill>
                <a:effectLst/>
                <a:latin typeface="JetBrains Mono" panose="02000009000000000000" pitchFamily="49" charset="0"/>
                <a:sym typeface="+mn-ea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 ch1[</a:t>
            </a:r>
            <a:r>
              <a:rPr lang="en-US" altLang="zh-CN" sz="2400" dirty="0">
                <a:solidFill>
                  <a:srgbClr val="098658"/>
                </a:solidFill>
                <a:effectLst/>
                <a:latin typeface="JetBrains Mono" panose="02000009000000000000" pitchFamily="49" charset="0"/>
                <a:sym typeface="+mn-ea"/>
              </a:rPr>
              <a:t>12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] =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"nice cat."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;</a:t>
            </a:r>
            <a:endParaRPr lang="en-US" altLang="zh-CN" sz="2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pPr algn="l"/>
            <a:r>
              <a:rPr lang="en-US" altLang="zh-CN" sz="2400" dirty="0">
                <a:solidFill>
                  <a:srgbClr val="0000FF"/>
                </a:solidFill>
                <a:effectLst/>
                <a:latin typeface="JetBrains Mono" panose="02000009000000000000" pitchFamily="49" charset="0"/>
                <a:sym typeface="+mn-ea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 ch2[</a:t>
            </a:r>
            <a:r>
              <a:rPr lang="en-US" altLang="zh-CN" sz="2400" dirty="0">
                <a:solidFill>
                  <a:srgbClr val="098658"/>
                </a:solidFill>
                <a:effectLst/>
                <a:latin typeface="JetBrains Mono" panose="02000009000000000000" pitchFamily="49" charset="0"/>
                <a:sym typeface="+mn-ea"/>
              </a:rPr>
              <a:t>12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] = {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'n'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</a:t>
            </a:r>
            <a:r>
              <a:rPr lang="en-US" altLang="zh-CN" sz="240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i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'c'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'e'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 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'c'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'a'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't'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'.'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 };</a:t>
            </a:r>
            <a:endParaRPr lang="en-US" altLang="zh-CN" sz="2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指定数组大小时，确保数组元素长度至少比字符串长度多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（为了确保容纳空字符）</a:t>
            </a:r>
            <a:endParaRPr lang="zh-CN" altLang="en-US" sz="2400" b="0" dirty="0">
              <a:solidFill>
                <a:schemeClr val="tx1"/>
              </a:solidFill>
              <a:effectLst/>
              <a:latin typeface="+mn-ea"/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字符常量‘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’占一个字节，字符串常量“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”占二个字节。</a:t>
            </a:r>
            <a:endParaRPr lang="zh-CN" altLang="en-US" sz="2400" b="0" dirty="0">
              <a:solidFill>
                <a:schemeClr val="tx1"/>
              </a:solidFill>
              <a:effectLst/>
              <a:latin typeface="+mn-ea"/>
            </a:endParaRPr>
          </a:p>
          <a:p>
            <a:pPr algn="l"/>
            <a:endParaRPr lang="en-US" altLang="zh-CN" sz="2400" b="0" dirty="0">
              <a:solidFill>
                <a:srgbClr val="333333"/>
              </a:solidFill>
              <a:effectLst/>
              <a:latin typeface="+mn-ea"/>
            </a:endParaRPr>
          </a:p>
          <a:p>
            <a:pPr algn="l"/>
            <a:r>
              <a:rPr lang="zh-CN" altLang="en-US" sz="2400" dirty="0">
                <a:solidFill>
                  <a:srgbClr val="FF0000"/>
                </a:solidFill>
                <a:effectLst/>
                <a:latin typeface="+mn-ea"/>
                <a:sym typeface="+mn-ea"/>
              </a:rPr>
              <a:t>注意：</a:t>
            </a:r>
            <a:endParaRPr lang="zh-CN" altLang="en-US" sz="2400" b="0" dirty="0">
              <a:solidFill>
                <a:srgbClr val="FF0000"/>
              </a:solidFill>
              <a:effectLst/>
              <a:latin typeface="+mn-ea"/>
            </a:endParaRPr>
          </a:p>
          <a:p>
            <a:pPr algn="l"/>
            <a:r>
              <a:rPr lang="zh-CN" altLang="en-US" sz="2400" dirty="0">
                <a:solidFill>
                  <a:srgbClr val="333333"/>
                </a:solidFill>
                <a:effectLst/>
                <a:latin typeface="+mn-ea"/>
                <a:sym typeface="+mn-ea"/>
              </a:rPr>
              <a:t>        ■ 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JetBrains Mono" panose="02000009000000000000" pitchFamily="49" charset="0"/>
                <a:sym typeface="+mn-ea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 ch3[</a:t>
            </a:r>
            <a:r>
              <a:rPr lang="en-US" altLang="zh-CN" sz="2400" dirty="0">
                <a:solidFill>
                  <a:srgbClr val="098658"/>
                </a:solidFill>
                <a:effectLst/>
                <a:latin typeface="JetBrains Mono" panose="02000009000000000000" pitchFamily="49" charset="0"/>
                <a:sym typeface="+mn-ea"/>
              </a:rPr>
              <a:t>12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] = {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'n'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</a:t>
            </a:r>
            <a:r>
              <a:rPr lang="en-US" altLang="zh-CN" sz="240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i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'c'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'e'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'\0'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'c'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'a'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't'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effectLst/>
                <a:latin typeface="JetBrains Mono" panose="02000009000000000000" pitchFamily="49" charset="0"/>
                <a:sym typeface="+mn-ea"/>
              </a:rPr>
              <a:t>'.'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JetBrains Mono" panose="02000009000000000000" pitchFamily="49" charset="0"/>
                <a:sym typeface="+mn-ea"/>
              </a:rPr>
              <a:t> };</a:t>
            </a:r>
            <a:endParaRPr lang="en-US" altLang="zh-CN" sz="2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endParaRPr lang="en-US" altLang="zh-CN" sz="2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pPr algn="l"/>
            <a:r>
              <a:rPr lang="en-US" altLang="zh-CN" sz="2400" dirty="0">
                <a:solidFill>
                  <a:srgbClr val="333333"/>
                </a:solidFill>
                <a:effectLst/>
                <a:latin typeface="+mn-ea"/>
                <a:sym typeface="+mn-ea"/>
              </a:rPr>
              <a:t>        ■</a:t>
            </a:r>
            <a:r>
              <a:rPr lang="en-US" altLang="zh-CN" sz="2400" dirty="0">
                <a:solidFill>
                  <a:schemeClr val="bg2"/>
                </a:solidFill>
                <a:effectLst/>
                <a:latin typeface="+mn-ea"/>
                <a:sym typeface="+mn-ea"/>
              </a:rPr>
              <a:t> 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如果字符序列中间有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‘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\0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’（空格）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间隔则输出结果截止在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nice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400" dirty="0">
              <a:solidFill>
                <a:schemeClr val="tx2"/>
              </a:solidFill>
              <a:sym typeface="宋体" pitchFamily="2" charset="-122"/>
            </a:endParaRPr>
          </a:p>
          <a:p>
            <a:endParaRPr lang="zh-CN" altLang="en-US" sz="2400" dirty="0">
              <a:solidFill>
                <a:schemeClr val="tx2"/>
              </a:solidFill>
              <a:sym typeface="宋体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5102225"/>
            <a:ext cx="7891780" cy="1666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3900" y="1310005"/>
            <a:ext cx="5054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直接使用字符串初始化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3" name="图片 2" descr="截屏2023-12-01 09.57.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" y="2425700"/>
            <a:ext cx="5562600" cy="635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3900" y="4025900"/>
            <a:ext cx="95123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 </a:t>
            </a:r>
            <a:r>
              <a:rPr lang="zh-CN" altLang="en-US" sz="2400"/>
              <a:t>使用字符串初始化，会自动在字符数组的末尾添加一个’</a:t>
            </a:r>
            <a:r>
              <a:rPr lang="en-US" altLang="zh-CN" sz="2400"/>
              <a:t>\0’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数组容量至少要比字符串的字符数量大</a:t>
            </a:r>
            <a:r>
              <a:rPr lang="en-US" altLang="zh-CN" sz="2400"/>
              <a:t>1</a:t>
            </a:r>
            <a:r>
              <a:rPr lang="zh-CN" altLang="en-US" sz="2400"/>
              <a:t>，因为要预留一个位置给空字符‘</a:t>
            </a:r>
            <a:r>
              <a:rPr lang="en-US" altLang="zh-CN" sz="2400"/>
              <a:t>\0</a:t>
            </a:r>
            <a:r>
              <a:rPr lang="zh-CN" altLang="en-US" sz="2400"/>
              <a:t>’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812800" y="350393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5"/>
                </a:solidFill>
              </a:rPr>
              <a:t>注意</a:t>
            </a:r>
            <a:endParaRPr lang="zh-CN" altLang="en-US" sz="2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7365" y="130175"/>
            <a:ext cx="103574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sym typeface="+mn-ea"/>
              </a:rPr>
              <a:t>复习</a:t>
            </a:r>
            <a:r>
              <a:rPr lang="en-US" altLang="zh-CN" sz="3600" b="1">
                <a:solidFill>
                  <a:srgbClr val="FF0000"/>
                </a:solidFill>
                <a:sym typeface="+mn-ea"/>
              </a:rPr>
              <a:t> -- </a:t>
            </a:r>
            <a:r>
              <a:rPr lang="zh-CN" altLang="en-US" sz="3600" b="1">
                <a:solidFill>
                  <a:srgbClr val="FF0000"/>
                </a:solidFill>
                <a:sym typeface="+mn-ea"/>
              </a:rPr>
              <a:t>字符数组（初始化方法</a:t>
            </a:r>
            <a:r>
              <a:rPr lang="en-US" altLang="zh-CN" sz="3600" b="1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3600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36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6535" y="1073150"/>
            <a:ext cx="11759565" cy="33369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字符串</a:t>
            </a:r>
            <a:r>
              <a:rPr lang="en-US" altLang="zh-CN" sz="2400" dirty="0">
                <a:solidFill>
                  <a:srgbClr val="002060"/>
                </a:solidFill>
                <a:latin typeface="Times New Roman Regular" panose="02020503050405090304" charset="0"/>
                <a:ea typeface="黑体" panose="02010609060101010101" pitchFamily="49" charset="-122"/>
                <a:cs typeface="Times New Roman Regular" panose="02020503050405090304" charset="0"/>
                <a:sym typeface="+mn-ea"/>
              </a:rPr>
              <a:t>string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类型：用双引号“”括起来的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0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个或多个字符组成的序列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字符串的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声明和初始化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  <a:latin typeface="Times New Roman Regular" panose="02020503050405090304" charset="0"/>
                <a:ea typeface="黑体" panose="02010609060101010101" pitchFamily="49" charset="-122"/>
                <a:cs typeface="Times New Roman Regular" panose="02020503050405090304" charset="0"/>
                <a:sym typeface="+mn-ea"/>
              </a:rPr>
              <a:t>string name = “black cat”;</a:t>
            </a:r>
            <a:endParaRPr lang="en-US" altLang="zh-CN" sz="2400" dirty="0">
              <a:solidFill>
                <a:srgbClr val="002060"/>
              </a:solidFill>
              <a:latin typeface="Times New Roman Regular" panose="02020503050405090304" charset="0"/>
              <a:ea typeface="黑体" panose="02010609060101010101" pitchFamily="49" charset="-122"/>
              <a:cs typeface="Times New Roman Regular" panose="02020503050405090304" charset="0"/>
              <a:sym typeface="+mn-ea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头文件：</a:t>
            </a:r>
            <a:r>
              <a:rPr lang="en-US" altLang="zh-CN" sz="2400" dirty="0">
                <a:solidFill>
                  <a:srgbClr val="002060"/>
                </a:solidFill>
                <a:latin typeface="Times New Roman Regular" panose="02020503050405090304" charset="0"/>
                <a:ea typeface="黑体" panose="02010609060101010101" pitchFamily="49" charset="-122"/>
                <a:cs typeface="Times New Roman Regular" panose="02020503050405090304" charset="0"/>
                <a:sym typeface="+mn-ea"/>
              </a:rPr>
              <a:t>#include &lt;cstring&gt; </a:t>
            </a:r>
            <a:endParaRPr lang="en-US" altLang="zh-CN" sz="2400" dirty="0">
              <a:solidFill>
                <a:srgbClr val="002060"/>
              </a:solidFill>
              <a:latin typeface="Times New Roman Regular" panose="02020503050405090304" charset="0"/>
              <a:ea typeface="黑体" panose="02010609060101010101" pitchFamily="49" charset="-122"/>
              <a:cs typeface="Times New Roman Regular" panose="02020503050405090304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rgbClr val="FF0000"/>
              </a:solidFill>
              <a:latin typeface="Times New Roman Regular" panose="02020503050405090304" charset="0"/>
              <a:ea typeface="黑体" panose="02010609060101010101" pitchFamily="49" charset="-122"/>
              <a:cs typeface="Times New Roman Regular" panose="0202050305040509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8465" y="16764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FF0000"/>
                </a:solidFill>
              </a:rPr>
              <a:t>复习</a:t>
            </a:r>
            <a:r>
              <a:rPr lang="en-US" altLang="zh-CN" sz="3600" b="1">
                <a:solidFill>
                  <a:srgbClr val="FF0000"/>
                </a:solidFill>
              </a:rPr>
              <a:t> -- </a:t>
            </a:r>
            <a:r>
              <a:rPr lang="zh-CN" altLang="en-US" sz="3600" b="1">
                <a:solidFill>
                  <a:srgbClr val="FF0000"/>
                </a:solidFill>
              </a:rPr>
              <a:t>字符串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pic>
        <p:nvPicPr>
          <p:cNvPr id="4" name="图片 3" descr="截屏2023-11-30 16.36.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4060" y="4083685"/>
            <a:ext cx="6299200" cy="2667000"/>
          </a:xfrm>
          <a:prstGeom prst="rect">
            <a:avLst/>
          </a:prstGeom>
        </p:spPr>
      </p:pic>
      <p:sp>
        <p:nvSpPr>
          <p:cNvPr id="6" name="左箭头 5"/>
          <p:cNvSpPr/>
          <p:nvPr/>
        </p:nvSpPr>
        <p:spPr>
          <a:xfrm>
            <a:off x="9192895" y="4540250"/>
            <a:ext cx="1008380" cy="36703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8465" y="1676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</a:rPr>
              <a:t>字符串</a:t>
            </a:r>
            <a:r>
              <a:rPr lang="zh-CN" altLang="en-US" sz="3200" b="1">
                <a:solidFill>
                  <a:srgbClr val="FF0000"/>
                </a:solidFill>
              </a:rPr>
              <a:t>使用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0090" y="1268095"/>
            <a:ext cx="10427970" cy="4024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字符串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赋值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str1=str2</a:t>
            </a:r>
            <a:endParaRPr lang="en-US" altLang="zh-CN" sz="28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字符串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拼接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str1+=str2</a:t>
            </a:r>
            <a:endParaRPr lang="en-US" altLang="zh-CN" sz="28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判断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字符串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是否相等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str1==str2	str1!=str2</a:t>
            </a:r>
            <a:endParaRPr lang="en-US" altLang="zh-CN" sz="28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基于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字典序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的字符串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比较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str1&gt;str2	str1&lt;str2</a:t>
            </a:r>
            <a:endParaRPr lang="en-US" altLang="zh-CN" sz="28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String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类型内置函数：</a:t>
            </a:r>
            <a:r>
              <a:rPr lang="en-US" altLang="zh-CN" sz="2800" dirty="0" err="1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str.empty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() 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判断字符串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是否为空</a:t>
            </a:r>
            <a:endParaRPr lang="en-US" altLang="zh-CN" sz="2800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lvl="6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str.length</a:t>
            </a:r>
            <a:r>
              <a:rPr lang="en-US" altLang="zh-CN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() 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返回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字符串长度</a:t>
            </a:r>
            <a:endParaRPr lang="zh-CN" altLang="en-US" sz="2800" dirty="0">
              <a:solidFill>
                <a:srgbClr val="FF0000"/>
              </a:solidFill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9340" y="2799080"/>
            <a:ext cx="4973320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</a:rPr>
              <a:t>Q3415 过滤多余</a:t>
            </a:r>
            <a:r>
              <a:rPr lang="zh-CN" altLang="en-US">
                <a:solidFill>
                  <a:srgbClr val="00B0F0"/>
                </a:solidFill>
              </a:rPr>
              <a:t>空格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一个句子中也许有多个连续空格，过滤掉多余的空格，只留下一个空格。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</a:t>
            </a:r>
            <a:r>
              <a:rPr sz="2400">
                <a:latin typeface="宋体" charset="0"/>
                <a:ea typeface="宋体" charset="0"/>
              </a:rPr>
              <a:t>一行，一个字符串（长度不超过 200），句子的头和尾都没有空格。</a:t>
            </a:r>
            <a:endParaRPr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过滤之后的句子。</a:t>
            </a:r>
            <a:endParaRPr lang="zh-CN" altLang="en-US" sz="2400">
              <a:latin typeface="宋体" charset="0"/>
              <a:ea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11924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zh-CN" altLang="en-US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Hello      world.This is    c language.</a:t>
            </a:r>
            <a:endParaRPr lang="zh-CN" altLang="en-US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54685" y="5048250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zh-CN" altLang="en-US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Hello world.This is c language.</a:t>
            </a:r>
            <a:endParaRPr lang="zh-CN" altLang="en-US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2242</Words>
  <Application>WPS 文字</Application>
  <PresentationFormat>宽屏</PresentationFormat>
  <Paragraphs>170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汉仪旗黑</vt:lpstr>
      <vt:lpstr>汉仪书宋二KW</vt:lpstr>
      <vt:lpstr>黑体</vt:lpstr>
      <vt:lpstr>JetBrains Mono</vt:lpstr>
      <vt:lpstr>苹方-简</vt:lpstr>
      <vt:lpstr>等线</vt:lpstr>
      <vt:lpstr>等线</vt:lpstr>
      <vt:lpstr>汉仪中黑KW</vt:lpstr>
      <vt:lpstr>宋体</vt:lpstr>
      <vt:lpstr>Arial Unicode MS</vt:lpstr>
      <vt:lpstr>等线 Light</vt:lpstr>
      <vt:lpstr>汉仪中等线KW</vt:lpstr>
      <vt:lpstr>Consolas</vt:lpstr>
      <vt:lpstr>Times New Roman Regular</vt:lpstr>
      <vt:lpstr>等线</vt:lpstr>
      <vt:lpstr>Calibri</vt:lpstr>
      <vt:lpstr>Helvetica Neue</vt:lpstr>
      <vt:lpstr>Wingdings</vt:lpstr>
      <vt:lpstr>微软雅黑</vt:lpstr>
      <vt:lpstr>黑体</vt:lpstr>
      <vt:lpstr>Office 主题​​</vt:lpstr>
      <vt:lpstr>复习回顾</vt:lpstr>
      <vt:lpstr>复习回顾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Q3415 成绩排序</vt:lpstr>
      <vt:lpstr>统计个数</vt:lpstr>
      <vt:lpstr>Q3415 成绩排序</vt:lpstr>
      <vt:lpstr>Q3394 字符串判等</vt:lpstr>
      <vt:lpstr>Q3402 单词倒排</vt:lpstr>
      <vt:lpstr>Q3408 单词翻转</vt:lpstr>
      <vt:lpstr>Q3046 加四密码</vt:lpstr>
      <vt:lpstr>课后练习</vt:lpstr>
      <vt:lpstr>Q3046 加四密码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gao</dc:creator>
  <cp:lastModifiedBy>Y</cp:lastModifiedBy>
  <cp:revision>28</cp:revision>
  <dcterms:created xsi:type="dcterms:W3CDTF">2023-12-15T08:27:50Z</dcterms:created>
  <dcterms:modified xsi:type="dcterms:W3CDTF">2023-12-15T08:27:50Z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AB3945D25FC9A73F7B48696535F58332_43</vt:lpwstr>
  </property>
  <property fmtid="{D5CDD505-2E9C-101B-9397-08002B2CF9AE}" pid="3" name="KSOProductBuildVer">
    <vt:lpwstr>2052-6.4.0.8550</vt:lpwstr>
  </property>
</Properties>
</file>