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487" r:id="rId4"/>
    <p:sldId id="530" r:id="rId5"/>
    <p:sldId id="540" r:id="rId7"/>
    <p:sldId id="531" r:id="rId8"/>
    <p:sldId id="541" r:id="rId9"/>
    <p:sldId id="532" r:id="rId10"/>
    <p:sldId id="533" r:id="rId11"/>
    <p:sldId id="534" r:id="rId12"/>
    <p:sldId id="535" r:id="rId13"/>
    <p:sldId id="536" r:id="rId14"/>
    <p:sldId id="542" r:id="rId15"/>
    <p:sldId id="537" r:id="rId16"/>
    <p:sldId id="538" r:id="rId17"/>
    <p:sldId id="539" r:id="rId18"/>
    <p:sldId id="549" r:id="rId19"/>
    <p:sldId id="543" r:id="rId20"/>
    <p:sldId id="544" r:id="rId21"/>
    <p:sldId id="545" r:id="rId22"/>
    <p:sldId id="546" r:id="rId23"/>
    <p:sldId id="548" r:id="rId24"/>
    <p:sldId id="550" r:id="rId25"/>
    <p:sldId id="551" r:id="rId26"/>
    <p:sldId id="547" r:id="rId27"/>
    <p:sldId id="55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1" autoAdjust="0"/>
    <p:restoredTop sz="81054" autoAdjust="0"/>
  </p:normalViewPr>
  <p:slideViewPr>
    <p:cSldViewPr snapToGrid="0">
      <p:cViewPr>
        <p:scale>
          <a:sx n="65" d="100"/>
          <a:sy n="65" d="100"/>
        </p:scale>
        <p:origin x="7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6122-A094-4791-A445-D5EC55A9DA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1524000" y="2714777"/>
            <a:ext cx="9144000" cy="1428915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复习回顾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651000" y="1071397"/>
            <a:ext cx="9144000" cy="1428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综合专题三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297886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实验班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2023.12.02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8465" y="1676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字符串输入</a:t>
            </a:r>
            <a:r>
              <a:rPr lang="zh-CN" altLang="en-US" sz="3200">
                <a:solidFill>
                  <a:srgbClr val="FF0000"/>
                </a:solidFill>
              </a:rPr>
              <a:t>输出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10" name="图片 9" descr="截屏2023-11-30 17.02.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350" y="883920"/>
            <a:ext cx="6225540" cy="3642995"/>
          </a:xfrm>
          <a:prstGeom prst="rect">
            <a:avLst/>
          </a:prstGeom>
        </p:spPr>
      </p:pic>
      <p:pic>
        <p:nvPicPr>
          <p:cNvPr id="6" name="图片 5" descr="截屏2023-11-30 16.55.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" y="751205"/>
            <a:ext cx="5727065" cy="3775710"/>
          </a:xfrm>
          <a:prstGeom prst="rect">
            <a:avLst/>
          </a:prstGeom>
        </p:spPr>
      </p:pic>
      <p:pic>
        <p:nvPicPr>
          <p:cNvPr id="4" name="图片 3" descr="截屏2023-11-30 17.04.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5261610"/>
            <a:ext cx="6057900" cy="914400"/>
          </a:xfrm>
          <a:prstGeom prst="rect">
            <a:avLst/>
          </a:prstGeom>
        </p:spPr>
      </p:pic>
      <p:pic>
        <p:nvPicPr>
          <p:cNvPr id="5" name="图片 4" descr="截屏2023-11-30 16.55.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" y="5261610"/>
            <a:ext cx="6045200" cy="1016000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>
          <a:xfrm rot="16200000">
            <a:off x="2366010" y="4493260"/>
            <a:ext cx="914400" cy="3683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 rot="16200000">
            <a:off x="8425180" y="4620260"/>
            <a:ext cx="914400" cy="3683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01085" y="6404610"/>
            <a:ext cx="5831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cin</a:t>
            </a:r>
            <a:r>
              <a:rPr lang="zh-CN" altLang="en-US" sz="3200">
                <a:solidFill>
                  <a:srgbClr val="FF0000"/>
                </a:solidFill>
              </a:rPr>
              <a:t>在读取到空格后会停止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 bldLvl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8465" y="1676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字符串</a:t>
            </a:r>
            <a:r>
              <a:rPr lang="zh-CN" altLang="en-US" sz="3200">
                <a:solidFill>
                  <a:srgbClr val="FF0000"/>
                </a:solidFill>
              </a:rPr>
              <a:t>拼接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8" name="图片 7" descr="截屏2023-11-30 17.10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2260600"/>
            <a:ext cx="5025390" cy="2648585"/>
          </a:xfrm>
          <a:prstGeom prst="rect">
            <a:avLst/>
          </a:prstGeom>
        </p:spPr>
      </p:pic>
      <p:pic>
        <p:nvPicPr>
          <p:cNvPr id="9" name="图片 8" descr="截屏2023-11-30 17.12.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215" y="1384935"/>
            <a:ext cx="6005195" cy="465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8465" y="1676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字符串查找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find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7205" y="1411605"/>
            <a:ext cx="106375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find() </a:t>
            </a:r>
            <a:r>
              <a:rPr lang="zh-CN" altLang="en-US" sz="3200"/>
              <a:t>函数用于寻找字符串中的子串，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返回值是子串在母串中的下标位置，若没有找到，返回</a:t>
            </a:r>
            <a:r>
              <a:rPr lang="en-US" altLang="zh-CN" sz="3200"/>
              <a:t>-1</a:t>
            </a:r>
            <a:r>
              <a:rPr lang="zh-CN" altLang="en-US" sz="3200"/>
              <a:t>。</a:t>
            </a:r>
            <a:endParaRPr lang="zh-CN" altLang="en-US" sz="3200"/>
          </a:p>
        </p:txBody>
      </p:sp>
      <p:pic>
        <p:nvPicPr>
          <p:cNvPr id="4" name="图片 3" descr="截屏2023-11-30 17.17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390" y="3429000"/>
            <a:ext cx="8997950" cy="2865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8465" y="1676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字符串</a:t>
            </a:r>
            <a:r>
              <a:rPr lang="zh-CN" altLang="en-US" sz="3200">
                <a:solidFill>
                  <a:srgbClr val="FF0000"/>
                </a:solidFill>
              </a:rPr>
              <a:t>使用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090" y="1268095"/>
            <a:ext cx="10427970" cy="4024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字符串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赋值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str1=str2</a:t>
            </a:r>
            <a:endParaRPr lang="en-US" altLang="zh-CN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字符串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拼接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str1+=str2</a:t>
            </a:r>
            <a:endParaRPr lang="en-US" altLang="zh-CN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判断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字符串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是否相等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str1==str2	str1!=str2</a:t>
            </a:r>
            <a:endParaRPr lang="en-US" altLang="zh-CN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基于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字典序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的字符串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比较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str1&gt;str2	str1&lt;str2</a:t>
            </a:r>
            <a:endParaRPr lang="en-US" altLang="zh-CN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String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类型内置函数：</a:t>
            </a:r>
            <a:r>
              <a:rPr lang="en-US" altLang="zh-CN" sz="2800" dirty="0" err="1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str.empty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() 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判断字符串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是否为空</a:t>
            </a:r>
            <a:endParaRPr lang="en-US" altLang="zh-CN" sz="280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str.length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() 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返回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字符串长度</a:t>
            </a:r>
            <a:endParaRPr lang="zh-CN" altLang="en-US" sz="2800" dirty="0">
              <a:solidFill>
                <a:srgbClr val="FF0000"/>
              </a:solidFill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8465" y="1676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字符串常用</a:t>
            </a:r>
            <a:r>
              <a:rPr lang="zh-CN" altLang="en-US" sz="3200">
                <a:solidFill>
                  <a:srgbClr val="FF0000"/>
                </a:solidFill>
              </a:rPr>
              <a:t>函数</a:t>
            </a:r>
            <a:endParaRPr lang="zh-CN" altLang="en-US" sz="320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62305" y="913765"/>
          <a:ext cx="10946130" cy="557403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931410"/>
                <a:gridCol w="6014720"/>
              </a:tblGrid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函数格式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函数功能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字符串名</a:t>
                      </a:r>
                      <a:r>
                        <a:rPr lang="en-US" altLang="zh-CN" sz="1600" b="0" u="none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宋体" pitchFamily="2" charset="-122"/>
                        </a:rPr>
                        <a:t>.size()</a:t>
                      </a:r>
                      <a:endParaRPr lang="en-US" altLang="zh-CN" sz="1600" b="0" u="none" kern="120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u="none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宋体" pitchFamily="2" charset="-122"/>
                        </a:rPr>
                        <a:t>返回</a:t>
                      </a:r>
                      <a:r>
                        <a:rPr lang="zh-CN" altLang="en-US" sz="1600" b="0" u="none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Times New Roman" panose="02020503050405090304" pitchFamily="18" charset="0"/>
                        </a:rPr>
                        <a:t>字符串</a:t>
                      </a:r>
                      <a:r>
                        <a:rPr lang="zh-CN" altLang="en-US" sz="1600" b="0" u="none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宋体" pitchFamily="2" charset="-122"/>
                        </a:rPr>
                        <a:t>中字符的个数，</a:t>
                      </a:r>
                      <a:r>
                        <a:rPr lang="en-US" altLang="zh-CN" sz="1600" b="0" u="none" kern="1200" baseline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宋体" pitchFamily="2" charset="-122"/>
                        </a:rPr>
                        <a:t>strlen</a:t>
                      </a:r>
                      <a:r>
                        <a:rPr lang="en-US" altLang="zh-CN" sz="1600" b="0" u="none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宋体" pitchFamily="2" charset="-122"/>
                        </a:rPr>
                        <a:t>()</a:t>
                      </a:r>
                      <a:r>
                        <a:rPr lang="zh-CN" altLang="en-US" sz="1600" b="0" u="none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宋体" pitchFamily="2" charset="-122"/>
                        </a:rPr>
                        <a:t>用法与</a:t>
                      </a:r>
                      <a:r>
                        <a:rPr lang="en-US" altLang="zh-CN" sz="1600" b="0" u="none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宋体" pitchFamily="2" charset="-122"/>
                        </a:rPr>
                        <a:t>.size()</a:t>
                      </a:r>
                      <a:r>
                        <a:rPr lang="zh-CN" altLang="en-US" sz="1600" b="0" u="none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宋体" pitchFamily="2" charset="-122"/>
                        </a:rPr>
                        <a:t>相同</a:t>
                      </a:r>
                      <a:endParaRPr lang="zh-CN" altLang="en-US" sz="1600" b="0" u="none" kern="120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</a:tr>
              <a:tr h="3803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strcat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(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字符串名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1,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字符串名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2)</a:t>
                      </a:r>
                      <a:endParaRPr lang="en-US" altLang="zh-CN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将字符串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连接到字符串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后边，返回字符串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的值。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</a:tr>
              <a:tr h="48958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strncat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(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字符串名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1,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字符串名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2,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长度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n)</a:t>
                      </a:r>
                      <a:endParaRPr lang="en-US" altLang="zh-CN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将字符串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2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前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n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个字符连接到字符串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后边，返回字符串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的值。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strcpy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(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字符串名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1,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字符串名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2)</a:t>
                      </a:r>
                      <a:endParaRPr lang="en-US" altLang="zh-CN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将字符串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2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复制到字符串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里，返回字符串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的值。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</a:tr>
              <a:tr h="4889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strncpy(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字符串名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1,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字符串名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2,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长度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n)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将字符串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前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n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个字符复制到字符串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里，返回字符串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的值。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</a:tr>
              <a:tr h="12947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strcmp(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字符串名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1,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字符串名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2)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比较字符串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和字符串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的大小，比较的结果由函数带回；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如果字符串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1&gt;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，返回一个正整数；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如果字符串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1=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，返回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0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；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如果字符串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1&lt;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，返回一个负整数；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</a:tr>
              <a:tr h="635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strncmp(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字符串名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1,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字符串名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2,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长度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n)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比较字符串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和字符串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的前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n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个字符进行比较，函数返回值的情况同</a:t>
                      </a:r>
                      <a:r>
                        <a:rPr lang="en-US" altLang="zh-CN" sz="1600" b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strcmp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函数；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</a:tr>
              <a:tr h="3803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strlen(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字符串名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)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计算字符串的长度，终止符’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\0’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不算在长度之内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strlwr(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字符串名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)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将字符串中大写字母换成小写字母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strupr(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字符串名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)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宋体" pitchFamily="2" charset="-122"/>
                        </a:rPr>
                        <a:t>将字符串中小写字母换成大写字母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8465" y="1676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字符串常用</a:t>
            </a:r>
            <a:r>
              <a:rPr lang="zh-CN" altLang="en-US" sz="3200">
                <a:solidFill>
                  <a:srgbClr val="FF0000"/>
                </a:solidFill>
              </a:rPr>
              <a:t>函数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5385" y="1356360"/>
            <a:ext cx="9848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注意：字符串可以通过</a:t>
            </a:r>
            <a:r>
              <a:rPr lang="en-US" altLang="zh-CN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变量名</a:t>
            </a:r>
            <a:r>
              <a:rPr lang="en-US" altLang="zh-CN" sz="2800">
                <a:solidFill>
                  <a:srgbClr val="FF0000"/>
                </a:solidFill>
              </a:rPr>
              <a:t>+ [</a:t>
            </a:r>
            <a:r>
              <a:rPr lang="zh-CN" altLang="en-US" sz="2800">
                <a:solidFill>
                  <a:srgbClr val="FF0000"/>
                </a:solidFill>
              </a:rPr>
              <a:t>下标</a:t>
            </a:r>
            <a:r>
              <a:rPr lang="en-US" altLang="zh-CN" sz="2800">
                <a:solidFill>
                  <a:srgbClr val="FF0000"/>
                </a:solidFill>
              </a:rPr>
              <a:t>]</a:t>
            </a:r>
            <a:r>
              <a:rPr lang="en-US" altLang="zh-CN" sz="2800"/>
              <a:t> </a:t>
            </a:r>
            <a:r>
              <a:rPr lang="zh-CN" altLang="en-US" sz="2800"/>
              <a:t>的方式访问单个字符</a:t>
            </a:r>
            <a:endParaRPr lang="zh-CN" altLang="en-US" sz="2800"/>
          </a:p>
        </p:txBody>
      </p:sp>
      <p:pic>
        <p:nvPicPr>
          <p:cNvPr id="4" name="图片 3" descr="截屏2023-12-01 09.08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616200"/>
            <a:ext cx="1083056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83230" y="4625975"/>
            <a:ext cx="62325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也可以通过下标来修改对应位置的字符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str[1] = ‘b’;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str[3] = ‘Z’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S1</a:t>
            </a:r>
            <a:r>
              <a:rPr lang="en-US" altLang="zh-CN">
                <a:solidFill>
                  <a:srgbClr val="00B0F0"/>
                </a:solidFill>
              </a:rPr>
              <a:t>477</a:t>
            </a:r>
            <a:r>
              <a:rPr lang="zh-CN" altLang="en-US">
                <a:solidFill>
                  <a:srgbClr val="00B0F0"/>
                </a:solidFill>
              </a:rPr>
              <a:t> 垃圾</a:t>
            </a:r>
            <a:r>
              <a:rPr lang="zh-CN" altLang="en-US">
                <a:solidFill>
                  <a:srgbClr val="00B0F0"/>
                </a:solidFill>
              </a:rPr>
              <a:t>短信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用户输出信息，计算机判别是否是垃圾短信，如果含有“贷款”两个字，则为垃圾信息，并给出提示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</a:rPr>
              <a:t>短信信息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不是垃圾信息则输出“请阅读短信”；是垃圾信息，系统进行提示“这是垃圾短信，已移入垃圾箱”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pic>
        <p:nvPicPr>
          <p:cNvPr id="3" name="图片 2" descr="截屏2023-11-30 17.25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2255" y="4470400"/>
            <a:ext cx="55372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S1</a:t>
            </a:r>
            <a:r>
              <a:rPr lang="en-US" altLang="zh-CN">
                <a:solidFill>
                  <a:srgbClr val="00B0F0"/>
                </a:solidFill>
              </a:rPr>
              <a:t>477</a:t>
            </a:r>
            <a:r>
              <a:rPr lang="zh-CN" altLang="en-US">
                <a:solidFill>
                  <a:srgbClr val="00B0F0"/>
                </a:solidFill>
              </a:rPr>
              <a:t> 垃圾</a:t>
            </a:r>
            <a:r>
              <a:rPr lang="zh-CN" altLang="en-US">
                <a:solidFill>
                  <a:srgbClr val="00B0F0"/>
                </a:solidFill>
              </a:rPr>
              <a:t>短信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9460" y="2399665"/>
            <a:ext cx="6096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 </a:t>
            </a:r>
            <a:r>
              <a:rPr lang="zh-CN" altLang="en-US" sz="3600"/>
              <a:t>获取用户短信</a:t>
            </a:r>
            <a:r>
              <a:rPr lang="en-US" altLang="zh-CN" sz="3600"/>
              <a:t> </a:t>
            </a:r>
            <a:r>
              <a:rPr lang="zh-CN" altLang="en-US" sz="3600"/>
              <a:t>（输入）</a:t>
            </a:r>
            <a:endParaRPr lang="zh-CN" altLang="en-US" sz="3600"/>
          </a:p>
          <a:p>
            <a:r>
              <a:rPr lang="en-US" altLang="zh-CN" sz="3600"/>
              <a:t>2. </a:t>
            </a:r>
            <a:r>
              <a:rPr lang="zh-CN" altLang="en-US" sz="3600"/>
              <a:t>检索信息</a:t>
            </a:r>
            <a:r>
              <a:rPr lang="en-US" altLang="zh-CN" sz="3600"/>
              <a:t> </a:t>
            </a:r>
            <a:r>
              <a:rPr lang="zh-CN" altLang="en-US" sz="3600"/>
              <a:t>（</a:t>
            </a:r>
            <a:r>
              <a:rPr lang="en-US" altLang="zh-CN" sz="3600"/>
              <a:t>find</a:t>
            </a:r>
            <a:r>
              <a:rPr lang="zh-CN" altLang="en-US" sz="3600"/>
              <a:t>函数）</a:t>
            </a:r>
            <a:endParaRPr lang="zh-CN" altLang="en-US" sz="3600"/>
          </a:p>
          <a:p>
            <a:r>
              <a:rPr lang="en-US" altLang="zh-CN" sz="3600"/>
              <a:t>3. </a:t>
            </a:r>
            <a:r>
              <a:rPr lang="zh-CN" altLang="en-US" sz="3600"/>
              <a:t>判断输出</a:t>
            </a:r>
            <a:r>
              <a:rPr lang="en-US" altLang="zh-CN" sz="3600"/>
              <a:t> </a:t>
            </a:r>
            <a:r>
              <a:rPr lang="zh-CN" altLang="en-US" sz="3600"/>
              <a:t>（</a:t>
            </a:r>
            <a:r>
              <a:rPr lang="en-US" altLang="zh-CN" sz="3600"/>
              <a:t>if</a:t>
            </a:r>
            <a:r>
              <a:rPr lang="zh-CN" altLang="en-US" sz="3600"/>
              <a:t>判断）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1070610" y="239966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问题分解：</a:t>
            </a:r>
            <a:r>
              <a:rPr lang="en-US" altLang="zh-CN" sz="3200">
                <a:sym typeface="+mn-ea"/>
              </a:rPr>
              <a:t> 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755" y="3820795"/>
            <a:ext cx="105511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变量类型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自定义变量名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[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具体值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S1</a:t>
            </a:r>
            <a:r>
              <a:rPr lang="en-US" altLang="zh-CN">
                <a:solidFill>
                  <a:srgbClr val="00B0F0"/>
                </a:solidFill>
              </a:rPr>
              <a:t>477</a:t>
            </a:r>
            <a:r>
              <a:rPr lang="zh-CN" altLang="en-US">
                <a:solidFill>
                  <a:srgbClr val="00B0F0"/>
                </a:solidFill>
              </a:rPr>
              <a:t> 垃圾</a:t>
            </a:r>
            <a:r>
              <a:rPr lang="zh-CN" altLang="en-US">
                <a:solidFill>
                  <a:srgbClr val="00B0F0"/>
                </a:solidFill>
              </a:rPr>
              <a:t>短信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3" name="图片 2" descr="截屏2023-11-30 17.41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4240" y="0"/>
            <a:ext cx="6609080" cy="68580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2983865" y="1615440"/>
            <a:ext cx="1730375" cy="58864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983865" y="2701290"/>
            <a:ext cx="1730375" cy="58801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2983865" y="4234180"/>
            <a:ext cx="1730375" cy="58864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3740" y="1725295"/>
            <a:ext cx="1993265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字符串输入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713740" y="2786380"/>
            <a:ext cx="1993265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find</a:t>
            </a:r>
            <a:r>
              <a:rPr lang="zh-CN" altLang="en-US" sz="2400"/>
              <a:t>函数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713740" y="4325620"/>
            <a:ext cx="2597785" cy="537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根据返回值判断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en-US" altLang="zh-CN">
                <a:solidFill>
                  <a:srgbClr val="00B0F0"/>
                </a:solidFill>
              </a:rPr>
              <a:t>C5100</a:t>
            </a:r>
            <a:r>
              <a:rPr lang="zh-CN" altLang="en-US">
                <a:solidFill>
                  <a:srgbClr val="00B0F0"/>
                </a:solidFill>
              </a:rPr>
              <a:t> 统计</a:t>
            </a:r>
            <a:r>
              <a:rPr lang="zh-CN" altLang="en-US">
                <a:solidFill>
                  <a:srgbClr val="00B0F0"/>
                </a:solidFill>
              </a:rPr>
              <a:t>个数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算算以‘</a:t>
            </a:r>
            <a:r>
              <a:rPr lang="en-US" altLang="zh-CN" sz="2400">
                <a:latin typeface="宋体" charset="0"/>
                <a:ea typeface="宋体" charset="0"/>
              </a:rPr>
              <a:t>.</a:t>
            </a:r>
            <a:r>
              <a:rPr lang="zh-CN" altLang="en-US" sz="2400">
                <a:latin typeface="宋体" charset="0"/>
                <a:ea typeface="宋体" charset="0"/>
              </a:rPr>
              <a:t>’结束的一串字符中含有多少个大写的英文</a:t>
            </a:r>
            <a:r>
              <a:rPr lang="zh-CN" altLang="en-US" sz="2400">
                <a:latin typeface="宋体" charset="0"/>
                <a:ea typeface="宋体" charset="0"/>
              </a:rPr>
              <a:t>字母。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</a:rPr>
              <a:t>输入一串字符（长度不超过</a:t>
            </a:r>
            <a:r>
              <a:rPr lang="en-US" altLang="zh-CN" sz="2400">
                <a:latin typeface="宋体" charset="0"/>
                <a:ea typeface="宋体" charset="0"/>
              </a:rPr>
              <a:t>80</a:t>
            </a:r>
            <a:r>
              <a:rPr lang="zh-CN" altLang="en-US" sz="2400">
                <a:latin typeface="宋体" charset="0"/>
                <a:ea typeface="宋体" charset="0"/>
              </a:rPr>
              <a:t>），以‘</a:t>
            </a:r>
            <a:r>
              <a:rPr lang="en-US" altLang="zh-CN" sz="2400">
                <a:latin typeface="宋体" charset="0"/>
                <a:ea typeface="宋体" charset="0"/>
              </a:rPr>
              <a:t>.</a:t>
            </a:r>
            <a:r>
              <a:rPr lang="zh-CN" altLang="en-US" sz="2400">
                <a:latin typeface="宋体" charset="0"/>
                <a:ea typeface="宋体" charset="0"/>
              </a:rPr>
              <a:t>’</a:t>
            </a:r>
            <a:r>
              <a:rPr lang="zh-CN" altLang="en-US" sz="2400">
                <a:latin typeface="宋体" charset="0"/>
                <a:ea typeface="宋体" charset="0"/>
              </a:rPr>
              <a:t>结束。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输出一行，即这串字符中大写字母的</a:t>
            </a:r>
            <a:r>
              <a:rPr lang="zh-CN" altLang="en-US" sz="2400">
                <a:latin typeface="宋体" charset="0"/>
                <a:ea typeface="宋体" charset="0"/>
              </a:rPr>
              <a:t>个数。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pic>
        <p:nvPicPr>
          <p:cNvPr id="18" name="图片 17" descr="截屏2023-11-30 17.51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390" y="4123690"/>
            <a:ext cx="7706995" cy="25742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en-US" altLang="zh-CN">
                <a:solidFill>
                  <a:srgbClr val="00B0F0"/>
                </a:solidFill>
              </a:rPr>
              <a:t>C5100</a:t>
            </a:r>
            <a:r>
              <a:rPr lang="zh-CN" altLang="en-US">
                <a:solidFill>
                  <a:srgbClr val="00B0F0"/>
                </a:solidFill>
              </a:rPr>
              <a:t> 统计</a:t>
            </a:r>
            <a:r>
              <a:rPr lang="zh-CN" altLang="en-US">
                <a:solidFill>
                  <a:srgbClr val="00B0F0"/>
                </a:solidFill>
              </a:rPr>
              <a:t>个数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3" name="图片 2" descr="截屏2023-12-01 09.23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885" y="0"/>
            <a:ext cx="43649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en-US" altLang="zh-CN">
                <a:solidFill>
                  <a:srgbClr val="00B0F0"/>
                </a:solidFill>
              </a:rPr>
              <a:t>Y1162</a:t>
            </a:r>
            <a:r>
              <a:rPr lang="zh-CN" altLang="en-US">
                <a:solidFill>
                  <a:srgbClr val="00B0F0"/>
                </a:solidFill>
              </a:rPr>
              <a:t> 字符串</a:t>
            </a:r>
            <a:r>
              <a:rPr lang="zh-CN" altLang="en-US">
                <a:solidFill>
                  <a:srgbClr val="00B0F0"/>
                </a:solidFill>
              </a:rPr>
              <a:t>逆序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输入一串以</a:t>
            </a:r>
            <a:r>
              <a:rPr lang="en-US" altLang="zh-CN" sz="2400">
                <a:latin typeface="宋体" charset="0"/>
                <a:ea typeface="宋体" charset="0"/>
              </a:rPr>
              <a:t>  </a:t>
            </a:r>
            <a:r>
              <a:rPr lang="zh-CN" altLang="en-US" sz="2400">
                <a:latin typeface="宋体" charset="0"/>
                <a:ea typeface="宋体" charset="0"/>
              </a:rPr>
              <a:t>！结束的字符，按逆序输出。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</a:rPr>
              <a:t>字符串</a:t>
            </a:r>
            <a:r>
              <a:rPr lang="zh-CN" altLang="en-US" sz="2400">
                <a:latin typeface="宋体" charset="0"/>
                <a:ea typeface="宋体" charset="0"/>
              </a:rPr>
              <a:t>输入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逆序后的字符串（不包含</a:t>
            </a:r>
            <a:r>
              <a:rPr lang="en-US" altLang="zh-CN" sz="2400">
                <a:latin typeface="宋体" charset="0"/>
                <a:ea typeface="宋体" charset="0"/>
              </a:rPr>
              <a:t>  !  </a:t>
            </a:r>
            <a:r>
              <a:rPr lang="zh-CN" altLang="en-US" sz="2400">
                <a:latin typeface="宋体" charset="0"/>
                <a:ea typeface="宋体" charset="0"/>
              </a:rPr>
              <a:t>）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pic>
        <p:nvPicPr>
          <p:cNvPr id="3" name="图片 2" descr="截屏2023-12-01 09.43.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0" y="4612640"/>
            <a:ext cx="8084820" cy="14617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字符串</a:t>
            </a:r>
            <a:r>
              <a:rPr lang="zh-CN" altLang="en-US">
                <a:solidFill>
                  <a:srgbClr val="00B0F0"/>
                </a:solidFill>
              </a:rPr>
              <a:t>拼接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不借用任何字符串库函数实现无冗余地接受两个字符串，然后把它们无冗余的连接起来。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</a:rPr>
              <a:t>每一行包括两个字符串，长度不超过100。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宋体" charset="0"/>
                <a:ea typeface="宋体" charset="0"/>
              </a:rPr>
              <a:t>输出连接后的字符串。</a:t>
            </a:r>
            <a:endParaRPr sz="2400">
              <a:latin typeface="宋体" charset="0"/>
              <a:ea typeface="宋体" charset="0"/>
            </a:endParaRPr>
          </a:p>
        </p:txBody>
      </p:sp>
      <p:pic>
        <p:nvPicPr>
          <p:cNvPr id="4" name="图片 3" descr="截屏2023-12-01 09.45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985" y="4624705"/>
            <a:ext cx="7131050" cy="1243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6535" y="1073150"/>
            <a:ext cx="11759565" cy="3336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FF0000"/>
              </a:solidFill>
              <a:latin typeface="Times New Roman Regular" panose="02020503050405090304" charset="0"/>
              <a:ea typeface="黑体" panose="02010609060101010101" pitchFamily="49" charset="-122"/>
              <a:cs typeface="Times New Roman Regular" panose="0202050305040509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8465" y="1676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字符串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8" name="图片 7" descr="截屏2023-11-30 16.37.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863600"/>
            <a:ext cx="11557000" cy="3206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13155" y="5013325"/>
            <a:ext cx="9798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FF0000"/>
                </a:solidFill>
              </a:rPr>
              <a:t>使用什么变量装载毕加索的名字？</a:t>
            </a:r>
            <a:r>
              <a:rPr lang="en-US" altLang="zh-CN" sz="3600">
                <a:solidFill>
                  <a:srgbClr val="FF0000"/>
                </a:solidFill>
              </a:rPr>
              <a:t> </a:t>
            </a:r>
            <a:r>
              <a:rPr lang="zh-CN" altLang="en-US" sz="3600">
                <a:solidFill>
                  <a:srgbClr val="FF0000"/>
                </a:solidFill>
              </a:rPr>
              <a:t>如何输出呢？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6535" y="1073150"/>
            <a:ext cx="11759565" cy="3336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字符串</a:t>
            </a:r>
            <a:r>
              <a:rPr lang="en-US" altLang="zh-CN" sz="2400" dirty="0">
                <a:solidFill>
                  <a:srgbClr val="002060"/>
                </a:solidFill>
                <a:latin typeface="Times New Roman Regular" panose="02020503050405090304" charset="0"/>
                <a:ea typeface="黑体" panose="02010609060101010101" pitchFamily="49" charset="-122"/>
                <a:cs typeface="Times New Roman Regular" panose="02020503050405090304" charset="0"/>
                <a:sym typeface="+mn-ea"/>
              </a:rPr>
              <a:t>string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类型：用双引号“”括起来的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个或多个字符组成的序列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字符串的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声明和初始化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latin typeface="Times New Roman Regular" panose="02020503050405090304" charset="0"/>
                <a:ea typeface="黑体" panose="02010609060101010101" pitchFamily="49" charset="-122"/>
                <a:cs typeface="Times New Roman Regular" panose="02020503050405090304" charset="0"/>
                <a:sym typeface="+mn-ea"/>
              </a:rPr>
              <a:t>string name = “black cat”;</a:t>
            </a:r>
            <a:endParaRPr lang="en-US" altLang="zh-CN" sz="2400" dirty="0">
              <a:solidFill>
                <a:srgbClr val="002060"/>
              </a:solidFill>
              <a:latin typeface="Times New Roman Regular" panose="02020503050405090304" charset="0"/>
              <a:ea typeface="黑体" panose="02010609060101010101" pitchFamily="49" charset="-122"/>
              <a:cs typeface="Times New Roman Regular" panose="02020503050405090304" charset="0"/>
              <a:sym typeface="+mn-ea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头文件：</a:t>
            </a:r>
            <a:r>
              <a:rPr lang="en-US" altLang="zh-CN" sz="2400" dirty="0">
                <a:solidFill>
                  <a:srgbClr val="002060"/>
                </a:solidFill>
                <a:latin typeface="Times New Roman Regular" panose="02020503050405090304" charset="0"/>
                <a:ea typeface="黑体" panose="02010609060101010101" pitchFamily="49" charset="-122"/>
                <a:cs typeface="Times New Roman Regular" panose="02020503050405090304" charset="0"/>
                <a:sym typeface="+mn-ea"/>
              </a:rPr>
              <a:t>#include &lt;cstring&gt; </a:t>
            </a:r>
            <a:endParaRPr lang="en-US" altLang="zh-CN" sz="2400" dirty="0">
              <a:solidFill>
                <a:srgbClr val="002060"/>
              </a:solidFill>
              <a:latin typeface="Times New Roman Regular" panose="02020503050405090304" charset="0"/>
              <a:ea typeface="黑体" panose="02010609060101010101" pitchFamily="49" charset="-122"/>
              <a:cs typeface="Times New Roman Regular" panose="02020503050405090304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FF0000"/>
              </a:solidFill>
              <a:latin typeface="Times New Roman Regular" panose="02020503050405090304" charset="0"/>
              <a:ea typeface="黑体" panose="02010609060101010101" pitchFamily="49" charset="-122"/>
              <a:cs typeface="Times New Roman Regular" panose="0202050305040509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8465" y="1676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字符串定义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4" name="图片 3" descr="截屏2023-11-30 16.36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4060" y="4083685"/>
            <a:ext cx="6299200" cy="2667000"/>
          </a:xfrm>
          <a:prstGeom prst="rect">
            <a:avLst/>
          </a:prstGeom>
        </p:spPr>
      </p:pic>
      <p:sp>
        <p:nvSpPr>
          <p:cNvPr id="6" name="左箭头 5"/>
          <p:cNvSpPr/>
          <p:nvPr/>
        </p:nvSpPr>
        <p:spPr>
          <a:xfrm>
            <a:off x="9192895" y="4540250"/>
            <a:ext cx="1008380" cy="36703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字符串输入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23160" y="1047750"/>
            <a:ext cx="7503160" cy="10058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 Regular" panose="02020503050405090304" charset="0"/>
                <a:ea typeface="黑体" panose="02010609060101010101" pitchFamily="49" charset="-122"/>
                <a:cs typeface="Times New Roman Regular" panose="02020503050405090304" charset="0"/>
                <a:sym typeface="+mn-ea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Times New Roman Regular" panose="02020503050405090304" charset="0"/>
                <a:ea typeface="黑体" panose="02010609060101010101" pitchFamily="49" charset="-122"/>
                <a:cs typeface="Times New Roman Regular" panose="02020503050405090304" charset="0"/>
                <a:sym typeface="+mn-ea"/>
              </a:rPr>
              <a:t>定义字符串，在命令行输出你的名字</a:t>
            </a:r>
            <a:endParaRPr lang="zh-CN" altLang="en-US" sz="3200" dirty="0">
              <a:solidFill>
                <a:schemeClr val="tx1"/>
              </a:solidFill>
              <a:latin typeface="Times New Roman Regular" panose="02020503050405090304" charset="0"/>
              <a:ea typeface="黑体" panose="02010609060101010101" pitchFamily="49" charset="-122"/>
              <a:cs typeface="Times New Roman Regular" panose="0202050305040509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8465" y="1676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字符串输入</a:t>
            </a:r>
            <a:r>
              <a:rPr lang="zh-CN" altLang="en-US" sz="3200">
                <a:solidFill>
                  <a:srgbClr val="FF0000"/>
                </a:solidFill>
              </a:rPr>
              <a:t>输出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3" name="图片 2" descr="截屏2023-11-30 16.40.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2075" y="2053590"/>
            <a:ext cx="4216400" cy="2616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20340" y="4914265"/>
            <a:ext cx="6469380" cy="10058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 Regular" panose="02020503050405090304" charset="0"/>
                <a:ea typeface="黑体" panose="02010609060101010101" pitchFamily="49" charset="-122"/>
                <a:cs typeface="Times New Roman Regular" panose="02020503050405090304" charset="0"/>
                <a:sym typeface="+mn-ea"/>
              </a:rPr>
              <a:t>修改程序，通过输入字符串的方式输出名字和年龄</a:t>
            </a:r>
            <a:r>
              <a:rPr lang="en-US" altLang="zh-CN" sz="3200" dirty="0">
                <a:solidFill>
                  <a:schemeClr val="tx1"/>
                </a:solidFill>
                <a:latin typeface="Times New Roman Regular" panose="02020503050405090304" charset="0"/>
                <a:ea typeface="黑体" panose="02010609060101010101" pitchFamily="49" charset="-122"/>
                <a:cs typeface="Times New Roman Regular" panose="02020503050405090304" charset="0"/>
                <a:sym typeface="+mn-ea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Times New Roman Regular" panose="02020503050405090304" charset="0"/>
                <a:ea typeface="黑体" panose="02010609060101010101" pitchFamily="49" charset="-122"/>
                <a:cs typeface="Times New Roman Regular" panose="02020503050405090304" charset="0"/>
                <a:sym typeface="+mn-ea"/>
              </a:rPr>
              <a:t>中间使用空格隔开</a:t>
            </a:r>
            <a:r>
              <a:rPr lang="en-US" altLang="zh-CN" sz="3200" dirty="0">
                <a:solidFill>
                  <a:schemeClr val="tx1"/>
                </a:solidFill>
                <a:latin typeface="Times New Roman Regular" panose="02020503050405090304" charset="0"/>
                <a:ea typeface="黑体" panose="02010609060101010101" pitchFamily="49" charset="-122"/>
                <a:cs typeface="Times New Roman Regular" panose="02020503050405090304" charset="0"/>
                <a:sym typeface="+mn-ea"/>
              </a:rPr>
              <a:t> </a:t>
            </a:r>
            <a:endParaRPr lang="zh-CN" altLang="en-US" sz="3200" dirty="0">
              <a:solidFill>
                <a:schemeClr val="tx1"/>
              </a:solidFill>
              <a:latin typeface="Times New Roman Regular" panose="02020503050405090304" charset="0"/>
              <a:ea typeface="黑体" panose="02010609060101010101" pitchFamily="49" charset="-122"/>
              <a:cs typeface="Times New Roman Regular" panose="020205030504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44875" y="646430"/>
            <a:ext cx="5906135" cy="10058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 Regular" panose="02020503050405090304" charset="0"/>
                <a:ea typeface="黑体" panose="02010609060101010101" pitchFamily="49" charset="-122"/>
                <a:cs typeface="Times New Roman Regular" panose="02020503050405090304" charset="0"/>
                <a:sym typeface="+mn-ea"/>
              </a:rPr>
              <a:t>年龄去哪了？</a:t>
            </a:r>
            <a:r>
              <a:rPr lang="en-US" altLang="zh-CN" sz="3200" dirty="0">
                <a:solidFill>
                  <a:schemeClr val="tx1"/>
                </a:solidFill>
                <a:latin typeface="Times New Roman Regular" panose="02020503050405090304" charset="0"/>
                <a:ea typeface="黑体" panose="02010609060101010101" pitchFamily="49" charset="-122"/>
                <a:cs typeface="Times New Roman Regular" panose="02020503050405090304" charset="0"/>
                <a:sym typeface="+mn-ea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Times New Roman Regular" panose="02020503050405090304" charset="0"/>
                <a:ea typeface="黑体" panose="02010609060101010101" pitchFamily="49" charset="-122"/>
                <a:cs typeface="Times New Roman Regular" panose="02020503050405090304" charset="0"/>
                <a:sym typeface="+mn-ea"/>
              </a:rPr>
              <a:t>为什么</a:t>
            </a:r>
            <a:r>
              <a:rPr lang="zh-CN" altLang="en-US" sz="3200" dirty="0">
                <a:solidFill>
                  <a:schemeClr val="tx1"/>
                </a:solidFill>
                <a:latin typeface="Times New Roman Regular" panose="02020503050405090304" charset="0"/>
                <a:ea typeface="黑体" panose="02010609060101010101" pitchFamily="49" charset="-122"/>
                <a:cs typeface="Times New Roman Regular" panose="02020503050405090304" charset="0"/>
                <a:sym typeface="+mn-ea"/>
              </a:rPr>
              <a:t>会这样呢？</a:t>
            </a:r>
            <a:endParaRPr lang="zh-CN" altLang="en-US" sz="3200" dirty="0">
              <a:solidFill>
                <a:schemeClr val="tx1"/>
              </a:solidFill>
              <a:latin typeface="Times New Roman Regular" panose="02020503050405090304" charset="0"/>
              <a:ea typeface="黑体" panose="02010609060101010101" pitchFamily="49" charset="-122"/>
              <a:cs typeface="Times New Roman Regular" panose="0202050305040509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8465" y="1676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字符串输入</a:t>
            </a:r>
            <a:r>
              <a:rPr lang="zh-CN" altLang="en-US" sz="3200">
                <a:solidFill>
                  <a:srgbClr val="FF0000"/>
                </a:solidFill>
              </a:rPr>
              <a:t>输出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4" name="图片 3" descr="截屏2023-11-30 16.55.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1305" y="5763260"/>
            <a:ext cx="6045200" cy="1016000"/>
          </a:xfrm>
          <a:prstGeom prst="rect">
            <a:avLst/>
          </a:prstGeom>
        </p:spPr>
      </p:pic>
      <p:pic>
        <p:nvPicPr>
          <p:cNvPr id="6" name="图片 5" descr="截屏2023-11-30 16.55.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05" y="1458595"/>
            <a:ext cx="5727065" cy="3775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80540" y="14585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80540" y="57632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8465" y="1676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字符串输入</a:t>
            </a:r>
            <a:r>
              <a:rPr lang="zh-CN" altLang="en-US" sz="3200">
                <a:solidFill>
                  <a:srgbClr val="FF0000"/>
                </a:solidFill>
              </a:rPr>
              <a:t>输出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5855" y="1176655"/>
            <a:ext cx="102711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我们使用cin函数给string对象赋值，如果遇到空格，那么</a:t>
            </a:r>
            <a:r>
              <a:rPr lang="zh-CN" altLang="en-US" sz="2800">
                <a:solidFill>
                  <a:srgbClr val="FFC000"/>
                </a:solidFill>
              </a:rPr>
              <a:t>空格和空格之后的内容就不能进行赋值操作</a:t>
            </a:r>
            <a:r>
              <a:rPr lang="zh-CN" altLang="en-US" sz="2800"/>
              <a:t>，这时候我们就需要使用getline（）函数进行输入。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125855" y="3795395"/>
            <a:ext cx="4377690" cy="1384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string str;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getline(cin, str);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10" name="图片 9" descr="截屏2023-11-30 17.02.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0" y="2730500"/>
            <a:ext cx="7010400" cy="410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UNIT_TABLE_BEAUTIFY" val="smartTable{2507c118-abcd-4f1f-9e0e-c7c354fa412d}"/>
  <p:tag name="TABLE_ENDDRAG_ORIGIN_RECT" val="881*452"/>
  <p:tag name="TABLE_ENDDRAG_RECT" val="52*71*881*45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1690</Words>
  <Application>WPS 演示</Application>
  <PresentationFormat>宽屏</PresentationFormat>
  <Paragraphs>188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汉仪旗黑</vt:lpstr>
      <vt:lpstr>Times New Roman Regular</vt:lpstr>
      <vt:lpstr>黑体</vt:lpstr>
      <vt:lpstr>等线</vt:lpstr>
      <vt:lpstr>等线</vt:lpstr>
      <vt:lpstr>汉仪中黑KW</vt:lpstr>
      <vt:lpstr>宋体</vt:lpstr>
      <vt:lpstr>Arial Unicode MS</vt:lpstr>
      <vt:lpstr>等线 Light</vt:lpstr>
      <vt:lpstr>汉仪中等线KW</vt:lpstr>
      <vt:lpstr>Calibri</vt:lpstr>
      <vt:lpstr>Helvetica Neue</vt:lpstr>
      <vt:lpstr>汉仪书宋二KW</vt:lpstr>
      <vt:lpstr>Times New Roman</vt:lpstr>
      <vt:lpstr>等线</vt:lpstr>
      <vt:lpstr>Office 主题​​</vt:lpstr>
      <vt:lpstr>复习回顾</vt:lpstr>
      <vt:lpstr>复习回顾</vt:lpstr>
      <vt:lpstr>PowerPoint 演示文稿</vt:lpstr>
      <vt:lpstr>字符串的定义</vt:lpstr>
      <vt:lpstr>PowerPoint 演示文稿</vt:lpstr>
      <vt:lpstr>字符串输入输出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字符串常用函数</vt:lpstr>
      <vt:lpstr>PowerPoint 演示文稿</vt:lpstr>
      <vt:lpstr>PowerPoint 演示文稿</vt:lpstr>
      <vt:lpstr>PowerPoint 演示文稿</vt:lpstr>
      <vt:lpstr>PowerPoint 演示文稿</vt:lpstr>
      <vt:lpstr>课堂练习</vt:lpstr>
      <vt:lpstr>S1477 垃圾短信</vt:lpstr>
      <vt:lpstr>S1477 垃圾短信</vt:lpstr>
      <vt:lpstr>S1477 垃圾短信</vt:lpstr>
      <vt:lpstr>C5100 统计个数</vt:lpstr>
      <vt:lpstr>C5100 统计个数</vt:lpstr>
      <vt:lpstr>Y1162 字符串逆序</vt:lpstr>
      <vt:lpstr>课后练习</vt:lpstr>
      <vt:lpstr>Y1162 字符串逆序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gao</dc:creator>
  <cp:lastModifiedBy>Y</cp:lastModifiedBy>
  <cp:revision>26</cp:revision>
  <dcterms:created xsi:type="dcterms:W3CDTF">2023-12-01T02:55:19Z</dcterms:created>
  <dcterms:modified xsi:type="dcterms:W3CDTF">2023-12-01T02:55:19Z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DC23F7BEEBACC60B5A2153650270AA15_43</vt:lpwstr>
  </property>
  <property fmtid="{D5CDD505-2E9C-101B-9397-08002B2CF9AE}" pid="3" name="KSOProductBuildVer">
    <vt:lpwstr>2052-6.2.2.8394</vt:lpwstr>
  </property>
</Properties>
</file>