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87" r:id="rId4"/>
    <p:sldId id="488" r:id="rId5"/>
    <p:sldId id="530" r:id="rId7"/>
    <p:sldId id="490" r:id="rId8"/>
    <p:sldId id="492" r:id="rId9"/>
    <p:sldId id="559" r:id="rId10"/>
    <p:sldId id="551" r:id="rId11"/>
    <p:sldId id="552" r:id="rId12"/>
    <p:sldId id="553" r:id="rId13"/>
    <p:sldId id="554" r:id="rId14"/>
    <p:sldId id="556" r:id="rId15"/>
    <p:sldId id="557" r:id="rId16"/>
    <p:sldId id="562" r:id="rId17"/>
    <p:sldId id="493" r:id="rId18"/>
    <p:sldId id="558" r:id="rId19"/>
    <p:sldId id="560" r:id="rId20"/>
    <p:sldId id="491" r:id="rId21"/>
    <p:sldId id="561" r:id="rId22"/>
    <p:sldId id="563" r:id="rId23"/>
    <p:sldId id="564" r:id="rId24"/>
    <p:sldId id="565" r:id="rId25"/>
    <p:sldId id="568" r:id="rId26"/>
    <p:sldId id="569" r:id="rId27"/>
    <p:sldId id="567" r:id="rId28"/>
    <p:sldId id="570" r:id="rId29"/>
    <p:sldId id="571" r:id="rId30"/>
    <p:sldId id="5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复习回顾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651000" y="1071397"/>
            <a:ext cx="9144000" cy="142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综合专题三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字符数组</a:t>
            </a:r>
            <a:endParaRPr lang="en-US" altLang="zh-CN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实验班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2023.12.09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</a:t>
            </a:r>
            <a:r>
              <a:rPr lang="zh-CN" altLang="en-US" sz="4400" b="1">
                <a:solidFill>
                  <a:srgbClr val="FF0000"/>
                </a:solidFill>
              </a:rPr>
              <a:t>数组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71374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定义：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字符数组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是指元素为字符的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数组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。字符数组是用来存放字符序列或字符串的。字符数组也有一维、二维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之分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字符数组的定义格式：</a:t>
            </a:r>
            <a:endParaRPr lang="zh-CN" altLang="en-US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　　字符数组定义格式同于一般数组，所不同的是数组类型是字符型，第一个元素同样是从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ch1[0]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开始，而不是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ch1[1]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。具体格式如下：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　　     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存储类型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 char 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数组名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常量表达式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1]…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例如：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ch1[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];</a:t>
            </a:r>
            <a:r>
              <a:rPr lang="zh-CN" altLang="en-US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                </a:t>
            </a:r>
            <a:r>
              <a:rPr lang="en-US" altLang="zh-CN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数组</a:t>
            </a:r>
            <a:r>
              <a:rPr lang="en-US" altLang="zh-CN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ch1</a:t>
            </a:r>
            <a:r>
              <a:rPr lang="zh-CN" altLang="en-US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是一个具有</a:t>
            </a:r>
            <a:r>
              <a:rPr lang="en-US" altLang="zh-CN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5</a:t>
            </a:r>
            <a:r>
              <a:rPr lang="zh-CN" altLang="en-US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个字符元素的一维字符数组</a:t>
            </a:r>
            <a:endParaRPr lang="zh-CN" altLang="en-US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ch2[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];</a:t>
            </a:r>
            <a:r>
              <a:rPr lang="zh-CN" altLang="en-US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             </a:t>
            </a:r>
            <a:r>
              <a:rPr lang="en-US" altLang="zh-CN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数组</a:t>
            </a:r>
            <a:r>
              <a:rPr lang="en-US" altLang="zh-CN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ch2</a:t>
            </a:r>
            <a:r>
              <a:rPr lang="zh-CN" altLang="en-US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是一个具有</a:t>
            </a:r>
            <a:r>
              <a:rPr lang="en-US" altLang="zh-CN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15</a:t>
            </a:r>
            <a:r>
              <a:rPr lang="zh-CN" altLang="en-US" sz="2400" dirty="0">
                <a:solidFill>
                  <a:srgbClr val="008000"/>
                </a:solidFill>
                <a:effectLst/>
                <a:latin typeface="JetBrains Mono" panose="02000009000000000000" pitchFamily="49" charset="0"/>
                <a:sym typeface="+mn-ea"/>
              </a:rPr>
              <a:t>个字符元素的二维字符数组</a:t>
            </a:r>
            <a:endParaRPr lang="zh-CN" altLang="en-US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br>
              <a:rPr lang="zh-CN" altLang="en-US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</a:br>
            <a:endParaRPr lang="zh-CN" altLang="en-US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0255" y="3044825"/>
            <a:ext cx="10399395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回忆一下我们如何创建以及初始化一般数组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79622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字符数组</a:t>
            </a:r>
            <a:r>
              <a:rPr lang="en-US" altLang="zh-CN" sz="4400" b="1">
                <a:solidFill>
                  <a:srgbClr val="FF0000"/>
                </a:solidFill>
              </a:rPr>
              <a:t>--</a:t>
            </a:r>
            <a:r>
              <a:rPr lang="zh-CN" altLang="en-US" sz="4400" b="1">
                <a:solidFill>
                  <a:srgbClr val="FF0000"/>
                </a:solidFill>
              </a:rPr>
              <a:t>赋值：方法（</a:t>
            </a:r>
            <a:r>
              <a:rPr lang="en-US" altLang="zh-CN" sz="4400" b="1">
                <a:solidFill>
                  <a:srgbClr val="FF0000"/>
                </a:solidFill>
              </a:rPr>
              <a:t>1</a:t>
            </a:r>
            <a:r>
              <a:rPr lang="zh-CN" altLang="en-US" sz="4400" b="1">
                <a:solidFill>
                  <a:srgbClr val="FF0000"/>
                </a:solidFill>
              </a:rPr>
              <a:t>）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71374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0265" y="2660015"/>
            <a:ext cx="10399395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74542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字符数组</a:t>
            </a:r>
            <a:r>
              <a:rPr lang="en-US" altLang="zh-CN" sz="4400" b="1">
                <a:solidFill>
                  <a:srgbClr val="FF0000"/>
                </a:solidFill>
              </a:rPr>
              <a:t>--</a:t>
            </a:r>
            <a:r>
              <a:rPr lang="zh-CN" altLang="en-US" sz="4400" b="1">
                <a:solidFill>
                  <a:srgbClr val="FF0000"/>
                </a:solidFill>
              </a:rPr>
              <a:t>赋值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：方法（</a:t>
            </a:r>
            <a:r>
              <a:rPr lang="en-US" altLang="zh-CN" sz="44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4400" b="1">
              <a:solidFill>
                <a:srgbClr val="FF0000"/>
              </a:solidFill>
            </a:endParaRPr>
          </a:p>
          <a:p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71374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120" y="1551940"/>
            <a:ext cx="11796395" cy="4079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ch1[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12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 =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"nice cat."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</a:t>
            </a:r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algn="l"/>
            <a:r>
              <a:rPr lang="en-US" altLang="zh-CN" sz="24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ch2[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12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 = {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'n'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i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'c'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'e'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 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'c'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'a'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't'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'.'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};</a:t>
            </a:r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指定数组大小时，确保数组元素长度至少比字符串长度多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（为了确保容纳空字符）</a:t>
            </a:r>
            <a:endParaRPr lang="zh-CN" altLang="en-US" sz="2400" b="0" dirty="0">
              <a:solidFill>
                <a:schemeClr val="tx1"/>
              </a:solidFill>
              <a:effectLst/>
              <a:latin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字符常量‘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’占一个字节，字符串常量“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”占二个字节。</a:t>
            </a:r>
            <a:endParaRPr lang="zh-CN" altLang="en-US" sz="2400" b="0" dirty="0">
              <a:solidFill>
                <a:schemeClr val="tx1"/>
              </a:solidFill>
              <a:effectLst/>
              <a:latin typeface="+mn-ea"/>
            </a:endParaRPr>
          </a:p>
          <a:p>
            <a:pPr algn="l"/>
            <a:endParaRPr lang="en-US" altLang="zh-CN" sz="2400" b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注意：</a:t>
            </a:r>
            <a:endParaRPr lang="zh-CN" altLang="en-US" sz="2400" b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zh-CN" altLang="en-US" sz="24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        ■ 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ch3[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12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 = {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'n'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i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'c'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'e'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'\0'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'c'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'a'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't'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'.'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};</a:t>
            </a:r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algn="l"/>
            <a:r>
              <a:rPr lang="en-US" altLang="zh-CN" sz="24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        ■</a:t>
            </a:r>
            <a:r>
              <a:rPr lang="en-US" altLang="zh-CN" sz="2400" dirty="0">
                <a:solidFill>
                  <a:schemeClr val="bg2"/>
                </a:solidFill>
                <a:effectLst/>
                <a:latin typeface="+mn-ea"/>
                <a:sym typeface="+mn-ea"/>
              </a:rPr>
              <a:t> 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如果字符序列中间有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‘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\0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’（空格）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间隔则输出结果截止在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nice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400" dirty="0">
              <a:solidFill>
                <a:schemeClr val="tx2"/>
              </a:solidFill>
              <a:sym typeface="宋体" pitchFamily="2" charset="-122"/>
            </a:endParaRPr>
          </a:p>
          <a:p>
            <a:endParaRPr lang="zh-CN" altLang="en-US" sz="2400" dirty="0">
              <a:solidFill>
                <a:schemeClr val="tx2"/>
              </a:solidFill>
              <a:sym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5102225"/>
            <a:ext cx="789178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0265" y="2660015"/>
            <a:ext cx="10399395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74542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字符数组</a:t>
            </a:r>
            <a:r>
              <a:rPr lang="en-US" altLang="zh-CN" sz="4400" b="1">
                <a:solidFill>
                  <a:srgbClr val="FF0000"/>
                </a:solidFill>
              </a:rPr>
              <a:t>--</a:t>
            </a:r>
            <a:r>
              <a:rPr lang="zh-CN" altLang="en-US" sz="4400" b="1">
                <a:solidFill>
                  <a:srgbClr val="FF0000"/>
                </a:solidFill>
              </a:rPr>
              <a:t>赋值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：方法（</a:t>
            </a:r>
            <a:r>
              <a:rPr lang="en-US" altLang="zh-CN" sz="44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4400" b="1">
              <a:solidFill>
                <a:srgbClr val="FF0000"/>
              </a:solidFill>
            </a:endParaRPr>
          </a:p>
          <a:p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71374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4340225"/>
            <a:ext cx="7891780" cy="1666875"/>
          </a:xfrm>
          <a:prstGeom prst="rect">
            <a:avLst/>
          </a:prstGeom>
        </p:spPr>
      </p:pic>
      <p:pic>
        <p:nvPicPr>
          <p:cNvPr id="4" name="图片 3" descr="截屏2023-11-30 15.48.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2378075"/>
            <a:ext cx="11043920" cy="1333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8500" y="136779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注意事项</a:t>
            </a:r>
            <a:endParaRPr lang="zh-CN" altLang="en-US" sz="32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74542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字符数组</a:t>
            </a:r>
            <a:r>
              <a:rPr lang="en-US" altLang="zh-CN" sz="4400" b="1">
                <a:solidFill>
                  <a:srgbClr val="FF0000"/>
                </a:solidFill>
              </a:rPr>
              <a:t>--</a:t>
            </a:r>
            <a:r>
              <a:rPr lang="zh-CN" altLang="en-US" sz="4400" b="1">
                <a:solidFill>
                  <a:srgbClr val="FF0000"/>
                </a:solidFill>
              </a:rPr>
              <a:t>赋值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：方法（</a:t>
            </a:r>
            <a:r>
              <a:rPr lang="en-US" altLang="zh-CN" sz="44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4400" b="1">
              <a:solidFill>
                <a:srgbClr val="FF0000"/>
              </a:solidFill>
            </a:endParaRPr>
          </a:p>
          <a:p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71374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截屏2023-12-01 09.53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955800"/>
            <a:ext cx="6184900" cy="4038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5165" y="13589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尝试这段代码</a:t>
            </a:r>
            <a:endParaRPr lang="zh-CN" altLang="en-US" sz="3200"/>
          </a:p>
        </p:txBody>
      </p:sp>
      <p:sp>
        <p:nvSpPr>
          <p:cNvPr id="10" name="右箭头 9"/>
          <p:cNvSpPr/>
          <p:nvPr/>
        </p:nvSpPr>
        <p:spPr>
          <a:xfrm>
            <a:off x="4025900" y="3429000"/>
            <a:ext cx="4140200" cy="2921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025900" y="3822700"/>
            <a:ext cx="4140200" cy="2921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382000" y="3352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空字符，</a:t>
            </a:r>
            <a:r>
              <a:rPr lang="en-US" altLang="zh-CN">
                <a:solidFill>
                  <a:srgbClr val="FF0000"/>
                </a:solidFill>
              </a:rPr>
              <a:t>ASCII</a:t>
            </a:r>
            <a:r>
              <a:rPr lang="zh-CN" altLang="en-US">
                <a:solidFill>
                  <a:srgbClr val="FF0000"/>
                </a:solidFill>
              </a:rPr>
              <a:t>码为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0" y="3822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空格字符，</a:t>
            </a:r>
            <a:r>
              <a:rPr lang="en-US" altLang="zh-CN">
                <a:solidFill>
                  <a:srgbClr val="FF0000"/>
                </a:solidFill>
              </a:rPr>
              <a:t>ASCII</a:t>
            </a:r>
            <a:r>
              <a:rPr lang="zh-CN" altLang="en-US">
                <a:solidFill>
                  <a:srgbClr val="FF0000"/>
                </a:solidFill>
              </a:rPr>
              <a:t>码为</a:t>
            </a:r>
            <a:r>
              <a:rPr lang="en-US" altLang="zh-CN">
                <a:solidFill>
                  <a:srgbClr val="FF0000"/>
                </a:solidFill>
              </a:rPr>
              <a:t>32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42925" y="691515"/>
            <a:ext cx="6854825" cy="163004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p>
            <a:r>
              <a:rPr lang="en-US" altLang="zh-CN" sz="2000" b="0" dirty="0">
                <a:solidFill>
                  <a:srgbClr val="7A3E9D"/>
                </a:solidFill>
                <a:effectLst/>
                <a:latin typeface="Consolas" charset="0"/>
              </a:rPr>
              <a:t>char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charset="0"/>
              </a:rPr>
              <a:t>ch1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[</a:t>
            </a:r>
            <a:r>
              <a:rPr lang="en-US" altLang="zh-CN" sz="2000" b="0" dirty="0">
                <a:solidFill>
                  <a:srgbClr val="9C5D27"/>
                </a:solidFill>
                <a:effectLst/>
                <a:latin typeface="Consolas" charset="0"/>
              </a:rPr>
              <a:t>4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]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=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{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a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',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b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',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c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};</a:t>
            </a:r>
            <a:endParaRPr lang="en-US" altLang="zh-CN" sz="2000" b="0" dirty="0">
              <a:solidFill>
                <a:srgbClr val="333333"/>
              </a:solidFill>
              <a:effectLst/>
              <a:latin typeface="Consolas" charset="0"/>
            </a:endParaRPr>
          </a:p>
          <a:p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charset="0"/>
              </a:rPr>
              <a:t>cout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ch1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charset="0"/>
              </a:rPr>
              <a:t>endl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;</a:t>
            </a:r>
            <a:endParaRPr lang="en-US" altLang="zh-CN" sz="2000" b="0" dirty="0">
              <a:solidFill>
                <a:srgbClr val="333333"/>
              </a:solidFill>
              <a:effectLst/>
              <a:latin typeface="Consolas" charset="0"/>
            </a:endParaRPr>
          </a:p>
          <a:p>
            <a:b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</a:br>
            <a:r>
              <a:rPr lang="en-US" altLang="zh-CN" sz="2000" b="0" dirty="0">
                <a:solidFill>
                  <a:srgbClr val="7A3E9D"/>
                </a:solidFill>
                <a:effectLst/>
                <a:latin typeface="Consolas" charset="0"/>
              </a:rPr>
              <a:t>char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charset="0"/>
              </a:rPr>
              <a:t>ch2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[</a:t>
            </a:r>
            <a:r>
              <a:rPr lang="en-US" altLang="zh-CN" sz="2000" b="0" dirty="0">
                <a:solidFill>
                  <a:srgbClr val="9C5D27"/>
                </a:solidFill>
                <a:effectLst/>
                <a:latin typeface="Consolas" charset="0"/>
              </a:rPr>
              <a:t>3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]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=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{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d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',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e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',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f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};</a:t>
            </a:r>
            <a:endParaRPr lang="en-US" altLang="zh-CN" sz="2000" b="0" dirty="0">
              <a:solidFill>
                <a:srgbClr val="333333"/>
              </a:solidFill>
              <a:effectLst/>
              <a:latin typeface="Consolas" charset="0"/>
            </a:endParaRPr>
          </a:p>
          <a:p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charset="0"/>
              </a:rPr>
              <a:t>cout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ch2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charset="0"/>
              </a:rPr>
              <a:t>endl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;</a:t>
            </a:r>
            <a:endParaRPr lang="en-US" altLang="zh-CN" sz="2000" b="0" dirty="0">
              <a:solidFill>
                <a:srgbClr val="777777"/>
              </a:solidFill>
              <a:effectLst/>
              <a:latin typeface="Consola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925" y="2969895"/>
            <a:ext cx="6854190" cy="10147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p>
            <a:r>
              <a:rPr lang="en-US" altLang="zh-CN" sz="2000" b="0" dirty="0">
                <a:solidFill>
                  <a:srgbClr val="7A3E9D"/>
                </a:solidFill>
                <a:effectLst/>
                <a:latin typeface="Consolas" charset="0"/>
              </a:rPr>
              <a:t>char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ch1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=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a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';</a:t>
            </a:r>
            <a:endParaRPr lang="en-US" altLang="zh-CN" sz="2000" b="0" dirty="0">
              <a:solidFill>
                <a:srgbClr val="333333"/>
              </a:solidFill>
              <a:effectLst/>
              <a:latin typeface="Consolas" charset="0"/>
            </a:endParaRPr>
          </a:p>
          <a:p>
            <a:r>
              <a:rPr lang="en-US" altLang="zh-CN" sz="2000" b="0" dirty="0">
                <a:solidFill>
                  <a:srgbClr val="7A3E9D"/>
                </a:solidFill>
                <a:effectLst/>
                <a:latin typeface="Consolas" charset="0"/>
              </a:rPr>
              <a:t>char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ch2[]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=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"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a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";</a:t>
            </a:r>
            <a:endParaRPr lang="en-US" altLang="zh-CN" sz="2000" b="0" dirty="0">
              <a:solidFill>
                <a:srgbClr val="333333"/>
              </a:solidFill>
              <a:effectLst/>
              <a:latin typeface="Consolas" charset="0"/>
            </a:endParaRPr>
          </a:p>
          <a:p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charset="0"/>
              </a:rPr>
              <a:t>cout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 err="1">
                <a:solidFill>
                  <a:srgbClr val="777777"/>
                </a:solidFill>
                <a:effectLst/>
                <a:latin typeface="Consolas" charset="0"/>
              </a:rPr>
              <a:t>sizeof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(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ch1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)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"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"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 err="1">
                <a:solidFill>
                  <a:srgbClr val="777777"/>
                </a:solidFill>
                <a:effectLst/>
                <a:latin typeface="Consolas" charset="0"/>
              </a:rPr>
              <a:t>sizeof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(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ch2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)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charset="0"/>
              </a:rPr>
              <a:t>endl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;</a:t>
            </a:r>
            <a:endParaRPr lang="en-US" altLang="zh-CN" sz="2000" b="0" dirty="0">
              <a:solidFill>
                <a:srgbClr val="777777"/>
              </a:solidFill>
              <a:effectLst/>
              <a:latin typeface="Consola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925" y="4815840"/>
            <a:ext cx="6854825" cy="10147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p>
            <a:r>
              <a:rPr lang="en-US" altLang="zh-CN" sz="2000" b="0" dirty="0">
                <a:solidFill>
                  <a:srgbClr val="7A3E9D"/>
                </a:solidFill>
                <a:effectLst/>
                <a:latin typeface="Consolas" charset="0"/>
              </a:rPr>
              <a:t>char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charset="0"/>
              </a:rPr>
              <a:t>ch1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[</a:t>
            </a:r>
            <a:r>
              <a:rPr lang="en-US" altLang="zh-CN" sz="2000" b="0" dirty="0">
                <a:solidFill>
                  <a:srgbClr val="9C5D27"/>
                </a:solidFill>
                <a:effectLst/>
                <a:latin typeface="Consolas" charset="0"/>
              </a:rPr>
              <a:t>4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]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=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{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a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',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b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',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448C27"/>
                </a:solidFill>
                <a:effectLst/>
                <a:latin typeface="Consolas" charset="0"/>
              </a:rPr>
              <a:t>c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};</a:t>
            </a:r>
            <a:endParaRPr lang="en-US" altLang="zh-CN" sz="2000" b="0" dirty="0">
              <a:solidFill>
                <a:srgbClr val="333333"/>
              </a:solidFill>
              <a:effectLst/>
              <a:latin typeface="Consolas" charset="0"/>
            </a:endParaRPr>
          </a:p>
          <a:p>
            <a:r>
              <a:rPr lang="en-US" altLang="zh-CN" sz="2000" b="0" dirty="0">
                <a:solidFill>
                  <a:srgbClr val="4B69C6"/>
                </a:solidFill>
                <a:effectLst/>
                <a:latin typeface="Consolas" charset="0"/>
              </a:rPr>
              <a:t>if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(</a:t>
            </a:r>
            <a:r>
              <a:rPr lang="en-US" altLang="zh-CN" sz="2000" b="0" dirty="0">
                <a:solidFill>
                  <a:srgbClr val="7A3E9D"/>
                </a:solidFill>
                <a:effectLst/>
                <a:latin typeface="Consolas" charset="0"/>
              </a:rPr>
              <a:t>ch1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[</a:t>
            </a:r>
            <a:r>
              <a:rPr lang="en-US" altLang="zh-CN" sz="2000" b="0" dirty="0">
                <a:solidFill>
                  <a:srgbClr val="9C5D27"/>
                </a:solidFill>
                <a:effectLst/>
                <a:latin typeface="Consolas" charset="0"/>
              </a:rPr>
              <a:t>3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]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==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'\0')</a:t>
            </a:r>
            <a:endParaRPr lang="en-US" altLang="zh-CN" sz="2000" b="0" dirty="0">
              <a:solidFill>
                <a:srgbClr val="333333"/>
              </a:solidFill>
              <a:effectLst/>
              <a:latin typeface="Consolas" charset="0"/>
            </a:endParaRPr>
          </a:p>
          <a:p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   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charset="0"/>
              </a:rPr>
              <a:t>cout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"</a:t>
            </a:r>
            <a:r>
              <a:rPr lang="zh-CN" altLang="en-US" sz="2000" b="0" dirty="0">
                <a:solidFill>
                  <a:srgbClr val="448C27"/>
                </a:solidFill>
                <a:effectLst/>
                <a:latin typeface="Consolas" charset="0"/>
              </a:rPr>
              <a:t>字符数组默认最后填充空字符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"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&lt;&lt;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Consolas" charset="0"/>
              </a:rPr>
              <a:t> 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charset="0"/>
              </a:rPr>
              <a:t>endl</a:t>
            </a:r>
            <a:r>
              <a:rPr lang="en-US" altLang="zh-CN" sz="2000" b="0" dirty="0">
                <a:solidFill>
                  <a:srgbClr val="777777"/>
                </a:solidFill>
                <a:effectLst/>
                <a:latin typeface="Consolas" charset="0"/>
              </a:rPr>
              <a:t>;</a:t>
            </a:r>
            <a:endParaRPr lang="en-US" altLang="zh-CN" sz="2000" b="0" dirty="0">
              <a:solidFill>
                <a:srgbClr val="777777"/>
              </a:solidFill>
              <a:effectLst/>
              <a:latin typeface="Consolas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6900" y="3232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542925" y="2601595"/>
            <a:ext cx="1206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 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542925" y="44475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3. </a:t>
            </a:r>
            <a:endParaRPr lang="en-US" altLang="zh-CN" sz="24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95" y="1084580"/>
            <a:ext cx="2913380" cy="10147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95" y="3061970"/>
            <a:ext cx="3266440" cy="704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95" y="5012055"/>
            <a:ext cx="3632835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0265" y="2660015"/>
            <a:ext cx="10399395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74542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字符数组</a:t>
            </a:r>
            <a:r>
              <a:rPr lang="en-US" altLang="zh-CN" sz="4400" b="1">
                <a:solidFill>
                  <a:srgbClr val="FF0000"/>
                </a:solidFill>
              </a:rPr>
              <a:t>--</a:t>
            </a:r>
            <a:r>
              <a:rPr lang="zh-CN" altLang="en-US" sz="4400" b="1">
                <a:solidFill>
                  <a:srgbClr val="FF0000"/>
                </a:solidFill>
              </a:rPr>
              <a:t>赋值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：方法（</a:t>
            </a:r>
            <a:r>
              <a:rPr lang="en-US" altLang="zh-CN" sz="44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4400" b="1">
              <a:solidFill>
                <a:srgbClr val="FF0000"/>
              </a:solidFill>
            </a:endParaRPr>
          </a:p>
          <a:p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71374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120" y="1551940"/>
            <a:ext cx="117963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+mn-ea"/>
                <a:sym typeface="+mn-ea"/>
              </a:rPr>
              <a:t>字符数组的赋值是给该字符数组的各个元素赋一个字符值。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  <a:p>
            <a:endParaRPr lang="zh-CN" altLang="en-US" sz="2400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例如：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    char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chr[4];</a:t>
            </a:r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   chr[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]=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'a'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 chr[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]=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b'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;chr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]=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'c'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</a:t>
            </a:r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对二维、三维字符数组也是如此。当需要将一个数组的全部元素值赋予另一数组时，不可以用数组名直接赋值的方式，要使用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字符串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拷贝函数来完成。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490156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FF0000"/>
                </a:solidFill>
              </a:rPr>
              <a:t>什么是字符串？</a:t>
            </a:r>
            <a:endParaRPr lang="zh-CN" altLang="en-US" sz="4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1000" y="449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3535" y="890270"/>
            <a:ext cx="117595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string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类型：用双引号“”括起来的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个或多个字符组成的序列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字符串的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声明和初始化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string name = “black cat”;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获取含空格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的字符串：</a:t>
            </a: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getline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cin,str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)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赋值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str1=str2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拼接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str1+=str2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判断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是否相等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str1==str2	str1!=str2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基于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字典序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的字符串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比较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str1&gt;str2	str1&lt;str2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String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类型内置函数：</a:t>
            </a: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str.empty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()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判断字符串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是否为空</a:t>
            </a:r>
            <a:endParaRPr lang="en-US" altLang="zh-CN" sz="24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str.length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()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返回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字符串长度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365" y="110490"/>
            <a:ext cx="7454265" cy="912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字符数组</a:t>
            </a:r>
            <a:r>
              <a:rPr lang="en-US" altLang="zh-CN" sz="4400" b="1">
                <a:solidFill>
                  <a:srgbClr val="FF0000"/>
                </a:solidFill>
              </a:rPr>
              <a:t>--</a:t>
            </a:r>
            <a:r>
              <a:rPr lang="zh-CN" altLang="en-US" sz="4400" b="1">
                <a:solidFill>
                  <a:srgbClr val="FF0000"/>
                </a:solidFill>
              </a:rPr>
              <a:t>赋值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：方法（</a:t>
            </a:r>
            <a:r>
              <a:rPr lang="en-US" altLang="zh-CN" sz="44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4400" b="1">
              <a:solidFill>
                <a:srgbClr val="FF0000"/>
              </a:solidFill>
            </a:endParaRPr>
          </a:p>
          <a:p>
            <a:endParaRPr lang="en-US" altLang="zh-CN" sz="4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07365" y="110490"/>
            <a:ext cx="7454265" cy="912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字符数组</a:t>
            </a:r>
            <a:r>
              <a:rPr lang="en-US" altLang="zh-CN" sz="4400" b="1">
                <a:solidFill>
                  <a:srgbClr val="FF0000"/>
                </a:solidFill>
              </a:rPr>
              <a:t>--</a:t>
            </a:r>
            <a:r>
              <a:rPr lang="zh-CN" altLang="en-US" sz="4400" b="1">
                <a:solidFill>
                  <a:srgbClr val="FF0000"/>
                </a:solidFill>
              </a:rPr>
              <a:t>赋值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：方法（</a:t>
            </a:r>
            <a:r>
              <a:rPr lang="en-US" altLang="zh-CN" sz="44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44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4400" b="1">
              <a:solidFill>
                <a:srgbClr val="FF0000"/>
              </a:solidFill>
            </a:endParaRPr>
          </a:p>
          <a:p>
            <a:endParaRPr lang="en-US" altLang="zh-CN" sz="44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191260"/>
            <a:ext cx="5054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直接使用字符串初始化</a:t>
            </a:r>
            <a:endParaRPr lang="zh-CN" altLang="en-US" sz="3200"/>
          </a:p>
        </p:txBody>
      </p:sp>
      <p:pic>
        <p:nvPicPr>
          <p:cNvPr id="3" name="图片 2" descr="截屏2023-12-01 09.57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2425700"/>
            <a:ext cx="5562600" cy="635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3900" y="4025900"/>
            <a:ext cx="951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使用字符串初始化，会自动在字符数组的末尾添加一个’</a:t>
            </a:r>
            <a:r>
              <a:rPr lang="en-US" altLang="zh-CN" sz="2400"/>
              <a:t>\0’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数组容量至少要比字符串的字符数量大</a:t>
            </a:r>
            <a:r>
              <a:rPr lang="en-US" altLang="zh-CN" sz="2400"/>
              <a:t>1</a:t>
            </a:r>
            <a:r>
              <a:rPr lang="zh-CN" altLang="en-US" sz="2400"/>
              <a:t>，因为要预留一个位置给空字符‘</a:t>
            </a:r>
            <a:r>
              <a:rPr lang="en-US" altLang="zh-CN" sz="2400"/>
              <a:t>\0</a:t>
            </a:r>
            <a:r>
              <a:rPr lang="zh-CN" altLang="en-US" sz="2400"/>
              <a:t>’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12800" y="35039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5"/>
                </a:solidFill>
              </a:rPr>
              <a:t>注意</a:t>
            </a:r>
            <a:endParaRPr lang="zh-CN" altLang="en-US" sz="2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755" y="3820795"/>
            <a:ext cx="10551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一维数组，二维数组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07365" y="110490"/>
            <a:ext cx="7454265" cy="912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字符数组</a:t>
            </a:r>
            <a:r>
              <a:rPr lang="zh-CN" altLang="en-US" sz="4400" b="1">
                <a:solidFill>
                  <a:srgbClr val="FF0000"/>
                </a:solidFill>
              </a:rPr>
              <a:t>输入</a:t>
            </a:r>
            <a:endParaRPr lang="zh-CN" altLang="en-US" sz="4400" b="1">
              <a:solidFill>
                <a:srgbClr val="FF0000"/>
              </a:solidFill>
            </a:endParaRPr>
          </a:p>
          <a:p>
            <a:endParaRPr lang="en-US" altLang="zh-CN" sz="4400" b="1">
              <a:solidFill>
                <a:srgbClr val="FF0000"/>
              </a:solidFill>
            </a:endParaRPr>
          </a:p>
        </p:txBody>
      </p:sp>
      <p:pic>
        <p:nvPicPr>
          <p:cNvPr id="5" name="图片 4" descr="截屏2023-12-01 10.18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2692400"/>
            <a:ext cx="9601200" cy="2971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43965" y="1130300"/>
            <a:ext cx="6717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 </a:t>
            </a:r>
            <a:r>
              <a:rPr lang="zh-CN" altLang="en-US" sz="3200"/>
              <a:t>标准输入输出方式</a:t>
            </a:r>
            <a:r>
              <a:rPr lang="en-US" altLang="zh-CN" sz="3200"/>
              <a:t> </a:t>
            </a:r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cin cout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3965" y="2108835"/>
            <a:ext cx="6717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 </a:t>
            </a:r>
            <a:r>
              <a:rPr lang="zh-CN" altLang="en-US" sz="3200"/>
              <a:t>字符数组输入输出方式</a:t>
            </a:r>
            <a:r>
              <a:rPr lang="en-US" altLang="zh-CN" sz="3200"/>
              <a:t> </a:t>
            </a:r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gets puts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07365" y="110490"/>
            <a:ext cx="7454265" cy="912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字符数组</a:t>
            </a:r>
            <a:r>
              <a:rPr lang="zh-CN" altLang="en-US" sz="4400" b="1">
                <a:solidFill>
                  <a:srgbClr val="FF0000"/>
                </a:solidFill>
              </a:rPr>
              <a:t>输入</a:t>
            </a:r>
            <a:endParaRPr lang="zh-CN" altLang="en-US" sz="4400" b="1">
              <a:solidFill>
                <a:srgbClr val="FF0000"/>
              </a:solidFill>
            </a:endParaRPr>
          </a:p>
          <a:p>
            <a:endParaRPr lang="en-US" altLang="zh-CN" sz="4400" b="1">
              <a:solidFill>
                <a:srgbClr val="FF0000"/>
              </a:solidFill>
            </a:endParaRPr>
          </a:p>
        </p:txBody>
      </p:sp>
      <p:pic>
        <p:nvPicPr>
          <p:cNvPr id="2" name="图片 1" descr="截屏2023-12-01 10.21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939800"/>
            <a:ext cx="4737100" cy="3695700"/>
          </a:xfrm>
          <a:prstGeom prst="rect">
            <a:avLst/>
          </a:prstGeom>
        </p:spPr>
      </p:pic>
      <p:pic>
        <p:nvPicPr>
          <p:cNvPr id="3" name="图片 2" descr="截屏2023-12-01 10.21.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829300"/>
            <a:ext cx="1765300" cy="825500"/>
          </a:xfrm>
          <a:prstGeom prst="rect">
            <a:avLst/>
          </a:prstGeom>
        </p:spPr>
      </p:pic>
      <p:pic>
        <p:nvPicPr>
          <p:cNvPr id="4" name="图片 3" descr="截屏2023-12-01 10.22.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1022985"/>
            <a:ext cx="3606800" cy="3683000"/>
          </a:xfrm>
          <a:prstGeom prst="rect">
            <a:avLst/>
          </a:prstGeom>
        </p:spPr>
      </p:pic>
      <p:pic>
        <p:nvPicPr>
          <p:cNvPr id="6" name="图片 5" descr="截屏2023-12-01 10.22.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5867400"/>
            <a:ext cx="1803400" cy="850900"/>
          </a:xfrm>
          <a:prstGeom prst="rect">
            <a:avLst/>
          </a:prstGeom>
        </p:spPr>
      </p:pic>
      <p:sp>
        <p:nvSpPr>
          <p:cNvPr id="9" name="左箭头 8"/>
          <p:cNvSpPr/>
          <p:nvPr/>
        </p:nvSpPr>
        <p:spPr>
          <a:xfrm rot="16200000">
            <a:off x="2124710" y="4950460"/>
            <a:ext cx="914400" cy="3683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 rot="16200000">
            <a:off x="8420100" y="5077460"/>
            <a:ext cx="914400" cy="3683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统计个数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输入一段英文，统计字符的个数以及”.”出现的次数，最终再输出这段英文。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一行字符串,总长度不超过255。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输出3行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第一行:字符的个数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第二行：”.”出现的个数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第三行:输入的这行字符串。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pic>
        <p:nvPicPr>
          <p:cNvPr id="4" name="图片 3" descr="截屏2023-12-01 10.26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4787900"/>
            <a:ext cx="8846820" cy="20694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数字字符</a:t>
            </a:r>
            <a:r>
              <a:rPr lang="zh-CN" altLang="en-US">
                <a:solidFill>
                  <a:srgbClr val="00B0F0"/>
                </a:solidFill>
              </a:rPr>
              <a:t>个数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输入一行字符，统计出其中数字字符的个数。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一行字符串,总长度不超过255。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输出为1行，输出字符串里面数字字符的个数。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7100" y="4267200"/>
            <a:ext cx="779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输入样例：Peking University is set up at 1898.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27100" y="5207000"/>
            <a:ext cx="4512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输出：</a:t>
            </a:r>
            <a:r>
              <a:rPr lang="en-US" altLang="zh-CN" sz="2400"/>
              <a:t> 4</a:t>
            </a:r>
            <a:endParaRPr lang="en-US" alt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大小写字符</a:t>
            </a:r>
            <a:r>
              <a:rPr lang="zh-CN" altLang="en-US">
                <a:solidFill>
                  <a:srgbClr val="00B0F0"/>
                </a:solidFill>
              </a:rPr>
              <a:t>个数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从键盘中任意输入一串字符,直至输入"#"字符代表结束。请编程统计输入的字符中的大写字母,小写字母和数字字符的个数分别是多少?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</a:t>
            </a:r>
            <a:r>
              <a:rPr lang="zh-CN" altLang="en-US" sz="2400">
                <a:latin typeface="宋体" charset="0"/>
                <a:ea typeface="宋体" charset="0"/>
              </a:rPr>
              <a:t>输入只有一行，包括一串字符。(长度小于20，且没有空格)。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输出只有一行，包括3个整数。分别代表大写字符，小写字符和数字字符的个数。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7100" y="4267200"/>
            <a:ext cx="7822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输入样例：daDSALDdcada3240#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27100" y="5207000"/>
            <a:ext cx="4526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输出：</a:t>
            </a:r>
            <a:r>
              <a:rPr lang="en-US" altLang="zh-CN" sz="2400"/>
              <a:t> 5  7  4</a:t>
            </a:r>
            <a:endParaRPr lang="en-US" altLang="zh-C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大小写</a:t>
            </a:r>
            <a:r>
              <a:rPr lang="zh-CN" altLang="en-US">
                <a:solidFill>
                  <a:srgbClr val="00B0F0"/>
                </a:solidFill>
              </a:rPr>
              <a:t>转化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把一个字符串里所有的大写字母换成小写字母，小写字母换成大写字母。其他字符保持不变。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输入为一行字符串，其中不含空格。长度不超过80个字符。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输出转换好的字符串。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7100" y="4267200"/>
            <a:ext cx="7822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输入样例：ABCDefgh123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27100" y="5207000"/>
            <a:ext cx="4526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输出：</a:t>
            </a:r>
            <a:r>
              <a:rPr lang="en-US" altLang="zh-CN" sz="2400"/>
              <a:t> abcdEFGH123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62735" y="4311650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62735" y="500316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62735" y="5653405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799590"/>
                <a:gridCol w="1548130"/>
                <a:gridCol w="1673860"/>
                <a:gridCol w="167386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69365" y="3517900"/>
            <a:ext cx="8815705" cy="70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</a:rPr>
              <a:t> </a:t>
            </a:r>
            <a:r>
              <a:rPr lang="zh-CN" altLang="en-US" sz="3600">
                <a:solidFill>
                  <a:schemeClr val="tx1"/>
                </a:solidFill>
              </a:rPr>
              <a:t>多行多列称为</a:t>
            </a:r>
            <a:r>
              <a:rPr lang="zh-CN" altLang="en-US" sz="3600">
                <a:solidFill>
                  <a:srgbClr val="FF0000"/>
                </a:solidFill>
              </a:rPr>
              <a:t>二维数组</a:t>
            </a:r>
            <a:r>
              <a:rPr lang="en-US" altLang="zh-CN" sz="3600">
                <a:solidFill>
                  <a:srgbClr val="FF0000"/>
                </a:solidFill>
              </a:rPr>
              <a:t> </a:t>
            </a:r>
            <a:r>
              <a:rPr lang="en-US" altLang="zh-CN" sz="3600">
                <a:solidFill>
                  <a:schemeClr val="tx1"/>
                </a:solidFill>
              </a:rPr>
              <a:t> -- matrix[3][4]</a:t>
            </a:r>
            <a:endParaRPr lang="en-US" altLang="zh-CN" sz="360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350" y="1405890"/>
          <a:ext cx="836930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673860"/>
                <a:gridCol w="1673860"/>
                <a:gridCol w="1673860"/>
                <a:gridCol w="1673860"/>
              </a:tblGrid>
              <a:tr h="482600">
                <a:tc>
                  <a:txBody>
                    <a:bodyPr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7000" y="531495"/>
            <a:ext cx="86880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tx1"/>
                </a:solidFill>
                <a:sym typeface="+mn-ea"/>
              </a:rPr>
              <a:t>单独一行称为</a:t>
            </a:r>
            <a:r>
              <a:rPr lang="zh-CN" altLang="en-US" sz="4000">
                <a:solidFill>
                  <a:srgbClr val="FF0000"/>
                </a:solidFill>
                <a:sym typeface="+mn-ea"/>
              </a:rPr>
              <a:t>一维数组</a:t>
            </a:r>
            <a:r>
              <a:rPr lang="en-US" altLang="zh-CN" sz="400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4000">
                <a:solidFill>
                  <a:schemeClr val="tx1"/>
                </a:solidFill>
                <a:sym typeface="+mn-ea"/>
              </a:rPr>
              <a:t>-- array[4]</a:t>
            </a:r>
            <a:endParaRPr lang="en-US" altLang="zh-CN" sz="4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750" y="960120"/>
            <a:ext cx="45593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数组的常规操作：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1. </a:t>
            </a:r>
            <a:r>
              <a:rPr lang="zh-CN" altLang="en-US" sz="4000"/>
              <a:t>数组</a:t>
            </a:r>
            <a:r>
              <a:rPr lang="zh-CN" altLang="en-US" sz="4000">
                <a:solidFill>
                  <a:srgbClr val="FF0000"/>
                </a:solidFill>
              </a:rPr>
              <a:t>创建</a:t>
            </a:r>
            <a:r>
              <a:rPr lang="zh-CN" altLang="en-US" sz="4000"/>
              <a:t>及</a:t>
            </a:r>
            <a:r>
              <a:rPr lang="zh-CN" altLang="en-US" sz="4000">
                <a:solidFill>
                  <a:srgbClr val="FF0000"/>
                </a:solidFill>
              </a:rPr>
              <a:t>输入</a:t>
            </a:r>
            <a:endParaRPr lang="zh-CN" altLang="en-US" sz="4000"/>
          </a:p>
          <a:p>
            <a:r>
              <a:rPr lang="en-US" altLang="zh-CN" sz="4000"/>
              <a:t>2. </a:t>
            </a:r>
            <a:r>
              <a:rPr lang="zh-CN" altLang="en-US" sz="4000"/>
              <a:t>数组元素</a:t>
            </a:r>
            <a:r>
              <a:rPr lang="zh-CN" altLang="en-US" sz="4000">
                <a:solidFill>
                  <a:srgbClr val="FF0000"/>
                </a:solidFill>
              </a:rPr>
              <a:t>查找</a:t>
            </a:r>
            <a:endParaRPr lang="zh-CN" altLang="en-US" sz="4000"/>
          </a:p>
          <a:p>
            <a:r>
              <a:rPr lang="en-US" altLang="zh-CN" sz="4000"/>
              <a:t>3. </a:t>
            </a:r>
            <a:r>
              <a:rPr lang="zh-CN" altLang="en-US" sz="4000"/>
              <a:t>数组元素</a:t>
            </a:r>
            <a:r>
              <a:rPr lang="zh-CN" altLang="en-US" sz="4000">
                <a:solidFill>
                  <a:srgbClr val="FF0000"/>
                </a:solidFill>
              </a:rPr>
              <a:t>修改</a:t>
            </a:r>
            <a:endParaRPr lang="zh-CN" altLang="en-US" sz="4000"/>
          </a:p>
          <a:p>
            <a:r>
              <a:rPr lang="en-US" altLang="zh-CN" sz="4000"/>
              <a:t>4. </a:t>
            </a:r>
            <a:r>
              <a:rPr lang="zh-CN" altLang="en-US" sz="4000"/>
              <a:t>数组元素</a:t>
            </a:r>
            <a:r>
              <a:rPr lang="zh-CN" altLang="en-US" sz="4000">
                <a:solidFill>
                  <a:srgbClr val="FF0000"/>
                </a:solidFill>
              </a:rPr>
              <a:t>增加</a:t>
            </a:r>
            <a:endParaRPr lang="zh-CN" altLang="en-US" sz="4000"/>
          </a:p>
          <a:p>
            <a:r>
              <a:rPr lang="en-US" altLang="zh-CN" sz="4000"/>
              <a:t>5. </a:t>
            </a:r>
            <a:r>
              <a:rPr lang="zh-CN" altLang="en-US" sz="4000"/>
              <a:t>数组元素</a:t>
            </a:r>
            <a:r>
              <a:rPr lang="zh-CN" altLang="en-US" sz="4000">
                <a:solidFill>
                  <a:srgbClr val="FF0000"/>
                </a:solidFill>
              </a:rPr>
              <a:t>删除</a:t>
            </a:r>
            <a:endParaRPr lang="zh-CN" altLang="en-US" sz="4000"/>
          </a:p>
          <a:p>
            <a:r>
              <a:rPr lang="en-US" altLang="zh-CN" sz="4000"/>
              <a:t>6. </a:t>
            </a:r>
            <a:r>
              <a:rPr lang="zh-CN" altLang="en-US" sz="4000"/>
              <a:t>数组</a:t>
            </a:r>
            <a:r>
              <a:rPr lang="zh-CN" altLang="en-US" sz="4000">
                <a:solidFill>
                  <a:srgbClr val="FF0000"/>
                </a:solidFill>
              </a:rPr>
              <a:t>输出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813300" y="3073400"/>
            <a:ext cx="2044700" cy="13970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04050" y="3322320"/>
            <a:ext cx="4686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</a:rPr>
              <a:t>for</a:t>
            </a:r>
            <a:r>
              <a:rPr lang="zh-CN" altLang="en-US" sz="4800">
                <a:solidFill>
                  <a:srgbClr val="FF0000"/>
                </a:solidFill>
              </a:rPr>
              <a:t>循环</a:t>
            </a:r>
            <a:r>
              <a:rPr lang="en-US" altLang="zh-CN" sz="4800">
                <a:solidFill>
                  <a:srgbClr val="FF0000"/>
                </a:solidFill>
              </a:rPr>
              <a:t> + if</a:t>
            </a:r>
            <a:r>
              <a:rPr lang="zh-CN" altLang="en-US" sz="4800">
                <a:solidFill>
                  <a:srgbClr val="FF0000"/>
                </a:solidFill>
              </a:rPr>
              <a:t>判断</a:t>
            </a: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05600" y="103632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ym typeface="+mn-ea"/>
              </a:rPr>
              <a:t>操作</a:t>
            </a:r>
            <a:r>
              <a:rPr lang="zh-CN" altLang="en-US" sz="4000">
                <a:sym typeface="+mn-ea"/>
              </a:rPr>
              <a:t>方式：</a:t>
            </a:r>
            <a:endParaRPr lang="zh-CN" altLang="en-US" sz="4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9055" y="3947795"/>
            <a:ext cx="68173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装载多个数字变量的称为数组，装载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多个字符类型的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</a:t>
            </a:r>
            <a:r>
              <a:rPr lang="zh-CN" altLang="en-US" sz="4400" b="1">
                <a:solidFill>
                  <a:srgbClr val="FF0000"/>
                </a:solidFill>
              </a:rPr>
              <a:t>类型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901700" y="878840"/>
            <a:ext cx="10353040" cy="422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字符类型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为由一个字符组成的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字符变量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字符变量定义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　    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字符变量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字符类型是一个有序类型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, 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字符的大小顺序按其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ASCII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代码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的大小而定。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7" name="图片 6" descr="截屏2023-11-30 15.19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0" y="3390900"/>
            <a:ext cx="5016500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7365" y="1028065"/>
            <a:ext cx="6170930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</a:rPr>
              <a:t>字符</a:t>
            </a:r>
            <a:r>
              <a:rPr lang="zh-CN" altLang="en-US" sz="4400" b="1">
                <a:solidFill>
                  <a:srgbClr val="FF0000"/>
                </a:solidFill>
              </a:rPr>
              <a:t>类型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pic>
        <p:nvPicPr>
          <p:cNvPr id="7" name="图片 6" descr="截屏2023-11-30 16.12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1028065"/>
            <a:ext cx="11302365" cy="4571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7567930" cy="911225"/>
          </a:xfrm>
        </p:spPr>
        <p:txBody>
          <a:bodyPr>
            <a:normAutofit/>
          </a:bodyPr>
          <a:p>
            <a:r>
              <a:rPr lang="zh-CN" altLang="en-US" sz="3200">
                <a:solidFill>
                  <a:srgbClr val="00B0F0"/>
                </a:solidFill>
              </a:rPr>
              <a:t>例题：字符间隔输出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00355" y="702310"/>
            <a:ext cx="11800205" cy="5958840"/>
          </a:xfr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zh-CN" altLang="en-US" sz="2000" i="1">
                <a:solidFill>
                  <a:srgbClr val="00B0F0"/>
                </a:solidFill>
              </a:rPr>
              <a:t>·描述</a:t>
            </a:r>
            <a:endParaRPr lang="zh-CN" altLang="en-US" sz="2000" i="1">
              <a:solidFill>
                <a:srgbClr val="00B0F0"/>
              </a:solidFill>
            </a:endParaRPr>
          </a:p>
          <a:p>
            <a:pPr marL="457200" lvl="1" indent="0" algn="l">
              <a:buClrTx/>
              <a:buSzTx/>
              <a:buNone/>
            </a:pPr>
            <a:r>
              <a:rPr lang="zh-CN" altLang="en-US" sz="2000" b="1" dirty="0">
                <a:sym typeface="+mn-ea"/>
              </a:rPr>
              <a:t>按字母表顺序和逆序每隔一个字母打印，使用空格隔开。</a:t>
            </a:r>
            <a:endParaRPr lang="zh-CN" altLang="en-US" sz="2000" i="1">
              <a:solidFill>
                <a:srgbClr val="00B0F0"/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0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latin typeface="宋体" charset="0"/>
                <a:ea typeface="宋体" charset="0"/>
              </a:rPr>
              <a:t>       </a:t>
            </a:r>
            <a:r>
              <a:rPr lang="zh-CN" altLang="en-US" sz="2000" b="1" dirty="0">
                <a:sym typeface="+mn-ea"/>
              </a:rPr>
              <a:t>无</a:t>
            </a:r>
            <a:endParaRPr lang="zh-CN" altLang="en-US" sz="20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0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0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en-US" altLang="zh-CN" sz="2000">
                <a:latin typeface="宋体" charset="0"/>
                <a:ea typeface="宋体" charset="0"/>
              </a:rPr>
              <a:t>       </a:t>
            </a:r>
            <a:r>
              <a:rPr lang="zh-CN" altLang="en-US" sz="2000" b="1" dirty="0">
                <a:sym typeface="+mn-ea"/>
              </a:rPr>
              <a:t>按顺序和逆序间隔输出的字符。</a:t>
            </a:r>
            <a:endParaRPr sz="2000">
              <a:latin typeface="宋体" charset="0"/>
              <a:ea typeface="宋体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>
              <a:latin typeface="宋体" charset="0"/>
              <a:ea typeface="宋体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" y="4563110"/>
            <a:ext cx="7175500" cy="910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7567930" cy="911225"/>
          </a:xfrm>
        </p:spPr>
        <p:txBody>
          <a:bodyPr>
            <a:normAutofit/>
          </a:bodyPr>
          <a:p>
            <a:r>
              <a:rPr lang="zh-CN" altLang="en-US" sz="3200">
                <a:solidFill>
                  <a:srgbClr val="00B0F0"/>
                </a:solidFill>
              </a:rPr>
              <a:t> 例题：字符间隔输出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00355" y="1438910"/>
            <a:ext cx="11800205" cy="5958840"/>
          </a:xfrm>
        </p:spPr>
        <p:txBody>
          <a:bodyPr>
            <a:noAutofit/>
          </a:bodyPr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#include </a:t>
            </a:r>
            <a:r>
              <a:rPr lang="en-US" altLang="zh-CN" sz="20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&lt;bits/</a:t>
            </a:r>
            <a:r>
              <a:rPr lang="en-US" altLang="zh-CN" sz="200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stdc</a:t>
            </a:r>
            <a:r>
              <a:rPr lang="en-US" altLang="zh-CN" sz="20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++.h&gt;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std;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main()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{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   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letter = </a:t>
            </a:r>
            <a:r>
              <a:rPr lang="en-US" altLang="zh-CN" sz="20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'a'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 letter &lt;= </a:t>
            </a:r>
            <a:r>
              <a:rPr lang="en-US" altLang="zh-CN" sz="20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'z'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 letter += 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)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    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&lt;&lt;</a:t>
            </a:r>
            <a:r>
              <a:rPr lang="en-US" altLang="zh-CN" sz="20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" 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&lt;&lt;letter;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&lt;&lt;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   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letter = </a:t>
            </a:r>
            <a:r>
              <a:rPr lang="en-US" altLang="zh-CN" sz="20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'z'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 letter &gt;= </a:t>
            </a:r>
            <a:r>
              <a:rPr lang="en-US" altLang="zh-CN" sz="20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'a'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 letter -= 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)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    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&lt;&lt;</a:t>
            </a:r>
            <a:r>
              <a:rPr lang="en-US" altLang="zh-CN" sz="20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" 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&lt;&lt; letter;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   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}  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sz="20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sz="2000" dirty="0">
                <a:solidFill>
                  <a:srgbClr val="C5C8C6"/>
                </a:solidFill>
                <a:effectLst/>
                <a:latin typeface="JetBrains Mono" panose="02000009000000000000" pitchFamily="49" charset="0"/>
                <a:sym typeface="+mn-ea"/>
              </a:rPr>
            </a:br>
            <a:endParaRPr lang="en-US" altLang="zh-CN" sz="2000" dirty="0">
              <a:solidFill>
                <a:srgbClr val="C5C8C6"/>
              </a:solidFill>
              <a:effectLst/>
              <a:latin typeface="JetBrains Mono" panose="02000009000000000000" pitchFamily="49" charset="0"/>
              <a:ea typeface="宋体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" y="5350510"/>
            <a:ext cx="7175500" cy="910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2783</Words>
  <Application>WPS 演示</Application>
  <PresentationFormat>宽屏</PresentationFormat>
  <Paragraphs>272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汉仪旗黑</vt:lpstr>
      <vt:lpstr>等线</vt:lpstr>
      <vt:lpstr>等线</vt:lpstr>
      <vt:lpstr>汉仪书宋二KW</vt:lpstr>
      <vt:lpstr>黑体</vt:lpstr>
      <vt:lpstr>汉仪中黑KW</vt:lpstr>
      <vt:lpstr>宋体</vt:lpstr>
      <vt:lpstr>JetBrains Mono</vt:lpstr>
      <vt:lpstr>苹方-简</vt:lpstr>
      <vt:lpstr>Arial Unicode MS</vt:lpstr>
      <vt:lpstr>等线 Light</vt:lpstr>
      <vt:lpstr>汉仪中等线KW</vt:lpstr>
      <vt:lpstr>Calibri</vt:lpstr>
      <vt:lpstr>Helvetica Neue</vt:lpstr>
      <vt:lpstr>Consolas</vt:lpstr>
      <vt:lpstr>Times New Roman Regular</vt:lpstr>
      <vt:lpstr>Office 主题​​</vt:lpstr>
      <vt:lpstr>复习回顾</vt:lpstr>
      <vt:lpstr>复习回顾</vt:lpstr>
      <vt:lpstr>PowerPoint 演示文稿</vt:lpstr>
      <vt:lpstr>PowerPoint 演示文稿</vt:lpstr>
      <vt:lpstr>字符数组</vt:lpstr>
      <vt:lpstr>PowerPoint 演示文稿</vt:lpstr>
      <vt:lpstr>PowerPoint 演示文稿</vt:lpstr>
      <vt:lpstr>例题：字符间隔输出</vt:lpstr>
      <vt:lpstr> 例题：字符间隔输出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知识回顾</vt:lpstr>
      <vt:lpstr>PowerPoint 演示文稿</vt:lpstr>
      <vt:lpstr>PowerPoint 演示文稿</vt:lpstr>
      <vt:lpstr>字符数组输入</vt:lpstr>
      <vt:lpstr>PowerPoint 演示文稿</vt:lpstr>
      <vt:lpstr>PowerPoint 演示文稿</vt:lpstr>
      <vt:lpstr>课堂练习</vt:lpstr>
      <vt:lpstr>统计个数</vt:lpstr>
      <vt:lpstr>数字字符个数</vt:lpstr>
      <vt:lpstr>大小写字符个数</vt:lpstr>
      <vt:lpstr>课后练习</vt:lpstr>
      <vt:lpstr>大小写转化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26</cp:revision>
  <dcterms:created xsi:type="dcterms:W3CDTF">2023-12-01T02:55:23Z</dcterms:created>
  <dcterms:modified xsi:type="dcterms:W3CDTF">2023-12-01T02:55:23Z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AB3945D25FC9A73F7B48696535F58332_43</vt:lpwstr>
  </property>
  <property fmtid="{D5CDD505-2E9C-101B-9397-08002B2CF9AE}" pid="3" name="KSOProductBuildVer">
    <vt:lpwstr>2052-6.2.2.8394</vt:lpwstr>
  </property>
</Properties>
</file>