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7"/>
  </p:notesMasterIdLst>
  <p:sldIdLst>
    <p:sldId id="256" r:id="rId5"/>
    <p:sldId id="384" r:id="rId6"/>
    <p:sldId id="398" r:id="rId8"/>
    <p:sldId id="386" r:id="rId9"/>
    <p:sldId id="402" r:id="rId10"/>
    <p:sldId id="426" r:id="rId11"/>
    <p:sldId id="430" r:id="rId12"/>
    <p:sldId id="403" r:id="rId13"/>
    <p:sldId id="406" r:id="rId14"/>
    <p:sldId id="412" r:id="rId15"/>
    <p:sldId id="408" r:id="rId16"/>
    <p:sldId id="431" r:id="rId17"/>
    <p:sldId id="413" r:id="rId18"/>
    <p:sldId id="415" r:id="rId19"/>
    <p:sldId id="416" r:id="rId20"/>
    <p:sldId id="417" r:id="rId21"/>
    <p:sldId id="419" r:id="rId22"/>
    <p:sldId id="421" r:id="rId23"/>
    <p:sldId id="418" r:id="rId24"/>
    <p:sldId id="420" r:id="rId25"/>
    <p:sldId id="422" r:id="rId26"/>
    <p:sldId id="432" r:id="rId27"/>
    <p:sldId id="409" r:id="rId28"/>
    <p:sldId id="463" r:id="rId29"/>
    <p:sldId id="462" r:id="rId30"/>
    <p:sldId id="429" r:id="rId31"/>
    <p:sldId id="465" r:id="rId32"/>
    <p:sldId id="464" r:id="rId33"/>
    <p:sldId id="434" r:id="rId34"/>
    <p:sldId id="41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54" autoAdjust="0"/>
  </p:normalViewPr>
  <p:slideViewPr>
    <p:cSldViewPr snapToGrid="0">
      <p:cViewPr>
        <p:scale>
          <a:sx n="65" d="100"/>
          <a:sy n="65" d="100"/>
        </p:scale>
        <p:origin x="6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让学生先来总结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复习回顾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651000" y="1071397"/>
            <a:ext cx="9144000" cy="1428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综合专题一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数组（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实验班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2023.10.28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程序的基本功能：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7491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输入学生的成绩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查找特定的成绩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插入新的成绩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删除某个成绩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修改某个成绩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71278" y="1825625"/>
            <a:ext cx="648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数组输入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，不属于数组处理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522302"/>
            <a:ext cx="3446206" cy="21311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71278" y="3567574"/>
            <a:ext cx="205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4745" y="2522220"/>
            <a:ext cx="723265" cy="213106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4436745" y="2056765"/>
            <a:ext cx="834390" cy="0"/>
          </a:xfrm>
          <a:prstGeom prst="straightConnector1">
            <a:avLst/>
          </a:prstGeom>
          <a:ln w="44450" cap="flat" cmpd="sng">
            <a:solidFill>
              <a:schemeClr val="accent1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373880" y="3797935"/>
            <a:ext cx="807720" cy="0"/>
          </a:xfrm>
          <a:prstGeom prst="straightConnector1">
            <a:avLst/>
          </a:prstGeom>
          <a:ln w="44450" cap="flat" cmpd="sng">
            <a:solidFill>
              <a:schemeClr val="accent1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4" grpId="0" bldLvl="0" animBg="1"/>
      <p:bldP spid="7" grpId="0"/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6445" y="2115820"/>
            <a:ext cx="7857490" cy="131318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数组最基本的四类处理</a:t>
            </a:r>
            <a:br>
              <a:rPr lang="zh-CN" altLang="en-US" sz="4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</a:t>
            </a:r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sz="6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6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8252" y="4628494"/>
            <a:ext cx="1063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你能按简单程度给这四类优先级排个序号吗？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94245" y="3028950"/>
            <a:ext cx="777240" cy="80010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3678555" y="2740660"/>
            <a:ext cx="4753610" cy="44450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32165" y="2115820"/>
            <a:ext cx="1104265" cy="9226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易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37485" y="2106930"/>
            <a:ext cx="941070" cy="9309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难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11" grpId="0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374" y="608267"/>
            <a:ext cx="6474542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实现软件的框架功能：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9367" y="1815842"/>
            <a:ext cx="9048136" cy="588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支持输入人数，输入成绩数据，并保存这些成绩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00" y="2898049"/>
            <a:ext cx="5107276" cy="2676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426" y="608267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实现软件功能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3781" y="1933830"/>
            <a:ext cx="9212826" cy="119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在刚才的系统中，请你把输入的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个成绩中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号人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的成绩偷偷地做修改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61" y="256263"/>
            <a:ext cx="5595951" cy="651191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数组处理：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如何修改数组？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5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如果修改数组中的某一个元素，直接采用数组中元素的赋值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0" lvl="5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x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如果修改数组中更多元素，往往要使用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426" y="608267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实现软件功能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3781" y="1933830"/>
            <a:ext cx="9212826" cy="119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请找到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分数大于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的所有成绩，输出这些成绩以及这些成绩对应的编号。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06" y="490046"/>
            <a:ext cx="5696248" cy="5877907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如何查找？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2496"/>
            <a:ext cx="10515600" cy="22154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400" dirty="0" err="1">
                <a:latin typeface="Times New Roman Regular" panose="02020503050405090304" charset="0"/>
                <a:cs typeface="Times New Roman Regular" panose="02020503050405090304" charset="0"/>
              </a:rPr>
              <a:t>for + if</a:t>
            </a:r>
            <a:endParaRPr lang="en-US" altLang="zh-CN" sz="4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sz="4400" dirty="0" err="1">
                <a:latin typeface="Times New Roman Regular" panose="02020503050405090304" charset="0"/>
                <a:cs typeface="Times New Roman Regular" panose="02020503050405090304" charset="0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循环对数组的每一个数据做遍历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 err="1">
                <a:latin typeface="Times New Roman Regular" panose="02020503050405090304" charset="0"/>
                <a:cs typeface="Times New Roman Regular" panose="02020503050405090304" charset="0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来筛选条件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426" y="608267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实现软件功能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291" y="2022320"/>
            <a:ext cx="9021096" cy="1197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请找到其中最好的成绩，输出这个成绩和对应的编号。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645431" y="1201981"/>
            <a:ext cx="855811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数组是一种容器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放数据的东西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，可以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有序地排放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一堆类型相同的变量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29" y="3822403"/>
            <a:ext cx="1491127" cy="14693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08" y="3900208"/>
            <a:ext cx="1763143" cy="1361146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508472" y="3939482"/>
            <a:ext cx="3888432" cy="1001903"/>
            <a:chOff x="5029046" y="3609440"/>
            <a:chExt cx="2323404" cy="357578"/>
          </a:xfrm>
        </p:grpSpPr>
        <p:sp>
          <p:nvSpPr>
            <p:cNvPr id="31" name="Title 2"/>
            <p:cNvSpPr txBox="1"/>
            <p:nvPr/>
          </p:nvSpPr>
          <p:spPr>
            <a:xfrm>
              <a:off x="5029046" y="3675890"/>
              <a:ext cx="232340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盒子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（变量）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32" name="圆角矩形 8"/>
            <p:cNvSpPr/>
            <p:nvPr/>
          </p:nvSpPr>
          <p:spPr>
            <a:xfrm>
              <a:off x="5119914" y="3609440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759604" y="3939482"/>
            <a:ext cx="4373403" cy="1073911"/>
            <a:chOff x="5119914" y="3553226"/>
            <a:chExt cx="2016979" cy="357578"/>
          </a:xfrm>
        </p:grpSpPr>
        <p:sp>
          <p:nvSpPr>
            <p:cNvPr id="34" name="Title 2"/>
            <p:cNvSpPr txBox="1"/>
            <p:nvPr/>
          </p:nvSpPr>
          <p:spPr>
            <a:xfrm>
              <a:off x="5133959" y="3631958"/>
              <a:ext cx="200293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抽屉柜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（数组）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35" name="圆角矩形 8"/>
            <p:cNvSpPr/>
            <p:nvPr/>
          </p:nvSpPr>
          <p:spPr>
            <a:xfrm>
              <a:off x="5119914" y="3553226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426" y="608267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75" y="316075"/>
            <a:ext cx="6447212" cy="6225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02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滚动求最大</a:t>
            </a:r>
            <a:b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循环的输入中，没输入一个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来比较一下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8546"/>
          </a:xfrm>
        </p:spPr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 m </a:t>
            </a:r>
            <a:r>
              <a:rPr lang="en-US" altLang="zh-CN" dirty="0">
                <a:highlight>
                  <a:srgbClr val="FFFF00"/>
                </a:highlight>
              </a:rPr>
              <a:t>= -1;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  <a:endParaRPr lang="en-US" altLang="zh-CN" dirty="0"/>
          </a:p>
          <a:p>
            <a:r>
              <a:rPr lang="en-US" altLang="zh-CN" dirty="0"/>
              <a:t>	{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>
                <a:highlight>
                  <a:srgbClr val="00FF00"/>
                </a:highlight>
              </a:rPr>
              <a:t>m</a:t>
            </a:r>
            <a:r>
              <a:rPr lang="en-US" altLang="zh-CN" dirty="0">
                <a:highlight>
                  <a:srgbClr val="FFFF00"/>
                </a:highlight>
              </a:rPr>
              <a:t> = max(</a:t>
            </a:r>
            <a:r>
              <a:rPr lang="en-US" altLang="zh-CN" dirty="0" err="1">
                <a:highlight>
                  <a:srgbClr val="FFFF00"/>
                </a:highlight>
              </a:rPr>
              <a:t>m,a</a:t>
            </a:r>
            <a:r>
              <a:rPr lang="en-US" altLang="zh-CN" dirty="0">
                <a:highlight>
                  <a:srgbClr val="FFFF00"/>
                </a:highlight>
              </a:rPr>
              <a:t>[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]);	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2342536" y="2362527"/>
            <a:ext cx="650649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你会求最小吗？试试看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6270" y="2162395"/>
            <a:ext cx="4314497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28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S1049 </a:t>
            </a:r>
            <a:r>
              <a:rPr lang="zh-CN" altLang="en-US">
                <a:solidFill>
                  <a:schemeClr val="tx1"/>
                </a:solidFill>
              </a:rPr>
              <a:t>数字识别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输入一个整数，求出它是几位数，并分别打印出各位上的数字（每行一个）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</a:rPr>
              <a:t>x (1≤x≤100,000)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多</a:t>
            </a:r>
            <a:r>
              <a:rPr lang="zh-CN" altLang="en-US" sz="2400">
                <a:latin typeface="宋体" charset="0"/>
                <a:ea typeface="宋体" charset="0"/>
              </a:rPr>
              <a:t>行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第一行：整数的</a:t>
            </a:r>
            <a:r>
              <a:rPr lang="zh-CN" altLang="en-US" sz="2400">
                <a:latin typeface="宋体" charset="0"/>
                <a:ea typeface="宋体" charset="0"/>
              </a:rPr>
              <a:t>位数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第二行：各位上的数字，使用空格</a:t>
            </a:r>
            <a:r>
              <a:rPr lang="zh-CN" altLang="en-US" sz="2400">
                <a:latin typeface="宋体" charset="0"/>
                <a:ea typeface="宋体" charset="0"/>
              </a:rPr>
              <a:t>分割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样例</a:t>
            </a:r>
            <a:r>
              <a:rPr lang="zh-CN" altLang="en-US" sz="2400">
                <a:latin typeface="宋体" charset="0"/>
                <a:ea typeface="宋体" charset="0"/>
              </a:rPr>
              <a:t>输入：234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样例输出：</a:t>
            </a:r>
            <a:r>
              <a:rPr lang="en-US" altLang="zh-CN" sz="2400">
                <a:latin typeface="宋体" charset="0"/>
                <a:ea typeface="宋体" charset="0"/>
              </a:rPr>
              <a:t>3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457200" lvl="1" indent="45720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 2 3 4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endParaRPr lang="en-US" altLang="zh-CN" sz="24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8280"/>
            <a:ext cx="6075680" cy="1233805"/>
          </a:xfrm>
        </p:spPr>
        <p:txBody>
          <a:bodyPr/>
          <a:p>
            <a:r>
              <a:rPr lang="zh-CN" altLang="en-US">
                <a:solidFill>
                  <a:srgbClr val="00B0F0"/>
                </a:solidFill>
              </a:rPr>
              <a:t>S1053 </a:t>
            </a:r>
            <a:r>
              <a:rPr lang="zh-CN" altLang="en-US">
                <a:solidFill>
                  <a:schemeClr val="tx1"/>
                </a:solidFill>
              </a:rPr>
              <a:t>丢失的扑克牌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357630"/>
            <a:ext cx="10515600" cy="4861560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终于到假期了，小明和好朋友小花准备玩把扑克牌消遣一下。他们约定，把扑克牌中的大小鬼去除，然后找出其中两种不同花色的扑克牌。每人从选择的牌堆里摸出一张牌，大者胜。记录谁胜的次数多，谁就赢。可玩到最后，他俩发现扑克牌居然少了一张。请编写程序替他们找找到底缺了哪张扑克牌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zh-CN" altLang="en-US" sz="2400">
                <a:latin typeface="宋体" charset="0"/>
                <a:ea typeface="宋体" charset="0"/>
              </a:rPr>
              <a:t>输入一行，包括25个用空格分隔的数字 （A对应1，J，Q，K对应11，12，13）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</a:t>
            </a:r>
            <a:r>
              <a:rPr lang="zh-CN" altLang="en-US" sz="2400">
                <a:latin typeface="宋体" charset="0"/>
                <a:ea typeface="宋体" charset="0"/>
              </a:rPr>
              <a:t>输出数字 x，表示缺少的扑克牌数字。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样例</a:t>
            </a:r>
            <a:r>
              <a:rPr lang="zh-CN" altLang="en-US" sz="2400">
                <a:latin typeface="宋体" charset="0"/>
                <a:ea typeface="宋体" charset="0"/>
              </a:rPr>
              <a:t>输入：9 1 13 2 6 10 7 8 3 11 4 1 5 9 10 2 4 3 12 13 11 5 8 6 7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样例输出：</a:t>
            </a:r>
            <a:r>
              <a:rPr lang="en-US" altLang="zh-CN" sz="2400">
                <a:latin typeface="宋体" charset="0"/>
                <a:ea typeface="宋体" charset="0"/>
              </a:rPr>
              <a:t>12</a:t>
            </a:r>
            <a:endParaRPr lang="en-US" altLang="zh-CN" sz="24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6270" y="2162395"/>
            <a:ext cx="4314497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课堂挑战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7567930" cy="103822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00B0F0"/>
                </a:solidFill>
              </a:rPr>
              <a:t> S1238</a:t>
            </a:r>
            <a:r>
              <a:rPr lang="zh-CN" altLang="en-US"/>
              <a:t> 求整数序列的部分和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00355" y="702310"/>
            <a:ext cx="11800205" cy="5958840"/>
          </a:xfr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zh-CN" altLang="en-US" sz="1800" i="1">
                <a:solidFill>
                  <a:srgbClr val="00B0F0"/>
                </a:solidFill>
              </a:rPr>
              <a:t>·描述</a:t>
            </a:r>
            <a:endParaRPr lang="zh-CN" altLang="en-US" sz="1800" i="1">
              <a:solidFill>
                <a:srgbClr val="00B0F0"/>
              </a:solidFill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1800">
                <a:latin typeface="宋体" charset="0"/>
                <a:ea typeface="宋体" charset="0"/>
              </a:rPr>
              <a:t>已知一个长度为 n 的整数序列（1 ≤ n ≤ 5000），求给定区间内所有整数的和。例如，对于长度为 5 的序列 [2, 3, 0, 4, 5]，若给定的区间为：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1800">
                <a:latin typeface="宋体" charset="0"/>
                <a:ea typeface="宋体" charset="0"/>
              </a:rPr>
              <a:t>区间 [1, 1]，则输出 3。</a:t>
            </a:r>
            <a:r>
              <a:rPr lang="en-US" altLang="zh-CN" sz="1800">
                <a:latin typeface="宋体" charset="0"/>
                <a:ea typeface="宋体" charset="0"/>
              </a:rPr>
              <a:t> </a:t>
            </a:r>
            <a:r>
              <a:rPr lang="zh-CN" altLang="en-US" sz="1800">
                <a:latin typeface="宋体" charset="0"/>
                <a:ea typeface="宋体" charset="0"/>
              </a:rPr>
              <a:t>区间 [0, 1]，则输出 5。</a:t>
            </a:r>
            <a:r>
              <a:rPr lang="en-US" altLang="zh-CN" sz="1800">
                <a:latin typeface="宋体" charset="0"/>
                <a:ea typeface="宋体" charset="0"/>
              </a:rPr>
              <a:t> </a:t>
            </a:r>
            <a:r>
              <a:rPr lang="zh-CN" altLang="en-US" sz="1800">
                <a:latin typeface="宋体" charset="0"/>
                <a:ea typeface="宋体" charset="0"/>
              </a:rPr>
              <a:t>区间 [1, 4]，则输出 12。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18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18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 </a:t>
            </a:r>
            <a:r>
              <a:rPr lang="zh-CN" altLang="en-US" sz="1800">
                <a:latin typeface="宋体" charset="0"/>
                <a:ea typeface="宋体" charset="0"/>
              </a:rPr>
              <a:t>第1行：n m（n 和 m 使用空格隔开，其中 n 表示整数序列的长度，m 表示区间的个数）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 </a:t>
            </a:r>
            <a:r>
              <a:rPr lang="zh-CN" altLang="en-US" sz="1800">
                <a:latin typeface="宋体" charset="0"/>
                <a:ea typeface="宋体" charset="0"/>
              </a:rPr>
              <a:t>第2行：n 个使用空格隔开的整数（每个整数的取值不超过 6000），表示给定的整数序列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 </a:t>
            </a:r>
            <a:r>
              <a:rPr lang="zh-CN" altLang="en-US" sz="1800">
                <a:latin typeface="宋体" charset="0"/>
                <a:ea typeface="宋体" charset="0"/>
              </a:rPr>
              <a:t>接下来的 m 行：m 个给定的区间（区间的前一个数小于等于后一个数））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18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18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  </a:t>
            </a:r>
            <a:r>
              <a:rPr lang="zh-CN" altLang="en-US" sz="1800">
                <a:latin typeface="宋体" charset="0"/>
                <a:ea typeface="宋体" charset="0"/>
              </a:rPr>
              <a:t>m 个给定区间内所有整数的和，每行一个，共 m 行。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buNone/>
            </a:pP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charset="0"/>
                <a:ea typeface="宋体" charset="0"/>
              </a:rPr>
              <a:t>样例输入：5 </a:t>
            </a:r>
            <a:r>
              <a:rPr lang="en-US" altLang="zh-CN" sz="1800">
                <a:latin typeface="宋体" charset="0"/>
                <a:ea typeface="宋体" charset="0"/>
              </a:rPr>
              <a:t>2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457200" lvl="1" indent="45720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</a:t>
            </a:r>
            <a:r>
              <a:rPr lang="zh-CN" altLang="en-US" sz="1800">
                <a:latin typeface="宋体" charset="0"/>
                <a:ea typeface="宋体" charset="0"/>
              </a:rPr>
              <a:t>2 3 0 4 5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                </a:t>
            </a:r>
            <a:r>
              <a:rPr lang="zh-CN" altLang="en-US" sz="1800">
                <a:latin typeface="宋体" charset="0"/>
                <a:ea typeface="宋体" charset="0"/>
              </a:rPr>
              <a:t>0 1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                </a:t>
            </a:r>
            <a:r>
              <a:rPr lang="zh-CN" altLang="en-US" sz="1800">
                <a:latin typeface="宋体" charset="0"/>
                <a:ea typeface="宋体" charset="0"/>
              </a:rPr>
              <a:t>0 3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charset="0"/>
                <a:ea typeface="宋体" charset="0"/>
              </a:rPr>
              <a:t>样例输出：5</a:t>
            </a:r>
            <a:endParaRPr lang="zh-CN" altLang="en-US" sz="1800">
              <a:latin typeface="宋体" charset="0"/>
              <a:ea typeface="宋体" charset="0"/>
            </a:endParaRPr>
          </a:p>
          <a:p>
            <a:pPr marL="0" indent="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>
                <a:latin typeface="宋体" charset="0"/>
                <a:ea typeface="宋体" charset="0"/>
              </a:rPr>
              <a:t>                    9</a:t>
            </a:r>
            <a:endParaRPr lang="en-US" altLang="zh-CN" sz="18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86270" y="2162395"/>
            <a:ext cx="4314497" cy="1325563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编写一款自己的银行软件系统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实现以下功能：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3200" dirty="0"/>
              <a:t>1  [</a:t>
            </a:r>
            <a:r>
              <a:rPr lang="en-US" altLang="zh-CN" sz="3200" dirty="0">
                <a:solidFill>
                  <a:srgbClr val="FF0000"/>
                </a:solidFill>
              </a:rPr>
              <a:t>创建</a:t>
            </a:r>
            <a:r>
              <a:rPr lang="en-US" altLang="zh-CN" sz="3200" dirty="0"/>
              <a:t>] </a:t>
            </a:r>
            <a:r>
              <a:rPr lang="en-US" altLang="zh-CN" sz="3200" dirty="0"/>
              <a:t>支持用户金额的输入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/>
              <a:t>2. </a:t>
            </a:r>
            <a:r>
              <a:rPr lang="en-US" altLang="zh-CN" sz="3200" dirty="0">
                <a:sym typeface="+mn-ea"/>
              </a:rPr>
              <a:t>[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查</a:t>
            </a:r>
            <a:r>
              <a:rPr lang="en-US" altLang="zh-CN" sz="3200" dirty="0">
                <a:sym typeface="+mn-ea"/>
              </a:rPr>
              <a:t>]   </a:t>
            </a:r>
            <a:r>
              <a:rPr lang="en-US" altLang="zh-CN" sz="3200" dirty="0"/>
              <a:t>查询某个用户的金额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/>
              <a:t>3. </a:t>
            </a:r>
            <a:r>
              <a:rPr lang="en-US" altLang="zh-CN" sz="3200" dirty="0">
                <a:sym typeface="+mn-ea"/>
              </a:rPr>
              <a:t>[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查</a:t>
            </a:r>
            <a:r>
              <a:rPr lang="en-US" altLang="zh-CN" sz="3200" dirty="0">
                <a:sym typeface="+mn-ea"/>
              </a:rPr>
              <a:t>]   找到最大的金额和最小的金额 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3200" dirty="0"/>
              <a:t>4. [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改</a:t>
            </a:r>
            <a:r>
              <a:rPr lang="en-US" altLang="zh-CN" sz="3200" dirty="0">
                <a:sym typeface="+mn-ea"/>
              </a:rPr>
              <a:t>]   </a:t>
            </a:r>
            <a:r>
              <a:rPr lang="en-US" altLang="zh-CN" sz="3200" dirty="0"/>
              <a:t>修改某个用户的金额</a:t>
            </a:r>
            <a:endParaRPr lang="en-US" altLang="zh-CN" sz="3200" dirty="0"/>
          </a:p>
          <a:p>
            <a:pPr marL="457200" lvl="1" indent="0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9915048" y="155475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579" y="663310"/>
            <a:ext cx="489645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en-US" altLang="zh-CN" sz="4000" b="1" i="0" u="none" strike="noStrike" kern="1200" cap="none" spc="0" normalizeH="0" baseline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</a:t>
            </a:r>
            <a:r>
              <a:rPr kumimoji="0" lang="en-US" altLang="zh-CN" sz="4000" b="1" i="0" u="none" strike="noStrike" kern="1200" cap="none" spc="0" normalizeH="0" baseline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37455" y="1389380"/>
          <a:ext cx="4173220" cy="76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"/>
                <a:gridCol w="563880"/>
                <a:gridCol w="541655"/>
                <a:gridCol w="452755"/>
                <a:gridCol w="452755"/>
                <a:gridCol w="452755"/>
                <a:gridCol w="454025"/>
                <a:gridCol w="452755"/>
                <a:gridCol w="452755"/>
              </a:tblGrid>
              <a:tr h="382905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6" name="箭头: 右 15"/>
          <p:cNvSpPr/>
          <p:nvPr/>
        </p:nvSpPr>
        <p:spPr>
          <a:xfrm>
            <a:off x="3432412" y="1718563"/>
            <a:ext cx="907288" cy="481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75014" y="2156545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声明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数组完毕后，计算机在内存开辟了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个格子可以装数据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2" y="2439416"/>
            <a:ext cx="2824303" cy="217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2"/>
          <p:cNvSpPr txBox="1"/>
          <p:nvPr/>
        </p:nvSpPr>
        <p:spPr>
          <a:xfrm>
            <a:off x="648534" y="4890376"/>
            <a:ext cx="276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数组的名字叫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temp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数组的能装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只能装整数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5037327" y="3452296"/>
            <a:ext cx="52067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数组共有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个元素组成，在内存中共占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个连续的格子。使用数组下标可以操作数组中的任何一个空间。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数组最小下标为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，最大下标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。每个单元就是一个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类型的变量。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每个数组第一个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元素的下标都是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，最后一个元素的下标为“数组长度减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1”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27" name="Group 5"/>
          <p:cNvGraphicFramePr>
            <a:graphicFrameLocks noGrp="1"/>
          </p:cNvGraphicFramePr>
          <p:nvPr/>
        </p:nvGraphicFramePr>
        <p:xfrm>
          <a:off x="5037327" y="2755628"/>
          <a:ext cx="6183630" cy="474963"/>
        </p:xfrm>
        <a:graphic>
          <a:graphicData uri="http://schemas.openxmlformats.org/drawingml/2006/table">
            <a:tbl>
              <a:tblPr/>
              <a:tblGrid>
                <a:gridCol w="772160"/>
                <a:gridCol w="773430"/>
                <a:gridCol w="770255"/>
                <a:gridCol w="825500"/>
                <a:gridCol w="722630"/>
                <a:gridCol w="773430"/>
                <a:gridCol w="772160"/>
                <a:gridCol w="774065"/>
              </a:tblGrid>
              <a:tr h="47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temp[0]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temp[1]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temp[2]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temp[3]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temp[4]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temp[5]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temp[6]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temp[7]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77720" y="1244287"/>
            <a:ext cx="231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声明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7455" y="1020445"/>
          <a:ext cx="3337560" cy="368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</a:tblGrid>
              <a:tr h="368935">
                <a:tc>
                  <a:txBody>
                    <a:bodyPr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39590" y="1002665"/>
            <a:ext cx="293370" cy="24193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 animBg="1"/>
      <p:bldP spid="17" grpId="0"/>
      <p:bldP spid="23" grpId="0"/>
      <p:bldP spid="26" grpId="0"/>
      <p:bldP spid="28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1762" y="2109337"/>
            <a:ext cx="10972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5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xmind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61705" y="1155857"/>
            <a:ext cx="3446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输入数组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4008448" y="2601432"/>
            <a:ext cx="767522" cy="4237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3672" y="2329030"/>
            <a:ext cx="3545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数组的输入一定通过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一般的结构都是：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059251" y="2601432"/>
          <a:ext cx="70256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64"/>
                <a:gridCol w="1003664"/>
                <a:gridCol w="1003664"/>
                <a:gridCol w="1003664"/>
                <a:gridCol w="1003664"/>
                <a:gridCol w="1003664"/>
                <a:gridCol w="1003664"/>
              </a:tblGrid>
              <a:tr h="31558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059251" y="2144364"/>
            <a:ext cx="588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把所有输入数据，通过循环输入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for+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装入内存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5" y="3438646"/>
            <a:ext cx="3194371" cy="1263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矩形 36"/>
          <p:cNvSpPr/>
          <p:nvPr/>
        </p:nvSpPr>
        <p:spPr>
          <a:xfrm>
            <a:off x="2509870" y="3529359"/>
            <a:ext cx="454047" cy="465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77485" y="3094355"/>
          <a:ext cx="6873240" cy="36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859155"/>
                <a:gridCol w="859155"/>
                <a:gridCol w="859155"/>
                <a:gridCol w="859155"/>
                <a:gridCol w="859155"/>
                <a:gridCol w="859155"/>
                <a:gridCol w="859155"/>
              </a:tblGrid>
              <a:tr h="36957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283281" y="311146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23" grpId="0"/>
      <p:bldP spid="3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74074" y="1238983"/>
            <a:ext cx="3495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4074" y="2454571"/>
            <a:ext cx="9346805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在大部分情况下，数组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都要通过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进行处理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来进行取值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一般一个数组问题，都需要：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创造数组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输入数组</a:t>
            </a:r>
            <a:endParaRPr lang="zh-CN" altLang="en-US" sz="2400" dirty="0">
              <a:solidFill>
                <a:srgbClr val="00206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rgbClr val="00206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处理数组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一个小技巧：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17" y="1991649"/>
            <a:ext cx="5228005" cy="878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箭头: 右 7"/>
          <p:cNvSpPr/>
          <p:nvPr/>
        </p:nvSpPr>
        <p:spPr>
          <a:xfrm rot="5400000">
            <a:off x="3385908" y="3414015"/>
            <a:ext cx="878911" cy="65261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24" y="4362752"/>
            <a:ext cx="5301185" cy="110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 flipH="1">
            <a:off x="6925980" y="2002114"/>
            <a:ext cx="401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6958472" y="2513595"/>
            <a:ext cx="395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感觉别扭！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7034135" y="4350813"/>
            <a:ext cx="401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……….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7066627" y="4750923"/>
            <a:ext cx="395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符合直觉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一个注意要点：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1066800" y="2098114"/>
            <a:ext cx="4016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创建数组的时候，空间留大一些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 flipH="1">
            <a:off x="1066800" y="3429000"/>
            <a:ext cx="8729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宁愿多留位置，也绝不能位置不够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----   </a:t>
            </a:r>
            <a:r>
              <a:rPr lang="en-US" altLang="zh-CN" sz="2000">
                <a:sym typeface="+mn-ea"/>
              </a:rPr>
              <a:t>C++</a:t>
            </a:r>
            <a:r>
              <a:rPr lang="zh-CN" altLang="en-US" sz="2000">
                <a:sym typeface="+mn-ea"/>
              </a:rPr>
              <a:t>信奥赛中往往对空间要求较小</a:t>
            </a:r>
            <a:endParaRPr lang="zh-CN" altLang="en-US" sz="20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066800" y="2763674"/>
            <a:ext cx="102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比如程序中实际要用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个数字， 你用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a[100]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什么问题也没有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8004" y="2014050"/>
            <a:ext cx="7445188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zh-CN" altLang="en-US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处理数组</a:t>
            </a:r>
            <a:r>
              <a:rPr lang="en-US" altLang="zh-CN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902541" y="3067667"/>
            <a:ext cx="98740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对数组的处理是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信息学的核心，也是难点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995" y="1766017"/>
            <a:ext cx="8834285" cy="17441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假设你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是一名中学老师，手头有一些学生的成绩，他想设计一个简单程序软件，来管理这些成绩。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2652864" y="4409768"/>
            <a:ext cx="7016546" cy="988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如果是你，你会在软件中实现哪些功能？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652864" y="3429000"/>
            <a:ext cx="7016546" cy="988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你用什么方式保存这些成绩？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p="http://schemas.openxmlformats.org/presentationml/2006/main">
  <p:tag name="TABLE_ENDDRAG_ORIGIN_RECT" val="262*29"/>
  <p:tag name="TABLE_ENDDRAG_RECT" val="396*72*262*29"/>
</p:tagLst>
</file>

<file path=ppt/tags/tag2.xml><?xml version="1.0" encoding="utf-8"?>
<p:tagLst xmlns:p="http://schemas.openxmlformats.org/presentationml/2006/main">
  <p:tag name="TABLE_ENDDRAG_ORIGIN_RECT" val="540*29"/>
  <p:tag name="TABLE_ENDDRAG_RECT" val="398*248*540*2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演示</Application>
  <PresentationFormat>宽屏</PresentationFormat>
  <Paragraphs>271</Paragraphs>
  <Slides>30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汉仪旗黑</vt:lpstr>
      <vt:lpstr>汉仪书宋二KW</vt:lpstr>
      <vt:lpstr>黑体</vt:lpstr>
      <vt:lpstr>汉仪中黑KW</vt:lpstr>
      <vt:lpstr>Calibri</vt:lpstr>
      <vt:lpstr>等线</vt:lpstr>
      <vt:lpstr>汉仪中等线KW</vt:lpstr>
      <vt:lpstr>等线</vt:lpstr>
      <vt:lpstr>Söhne</vt:lpstr>
      <vt:lpstr>宋体</vt:lpstr>
      <vt:lpstr>Arial Unicode MS</vt:lpstr>
      <vt:lpstr>等线 Light</vt:lpstr>
      <vt:lpstr>Times New Roman Regular</vt:lpstr>
      <vt:lpstr>Helvetica Neue</vt:lpstr>
      <vt:lpstr>Thonburi</vt:lpstr>
      <vt:lpstr>等线</vt:lpstr>
      <vt:lpstr>Office 主题​​</vt:lpstr>
      <vt:lpstr>Office 主题</vt:lpstr>
      <vt:lpstr>1_Office 主题​​</vt:lpstr>
      <vt:lpstr>复习回顾</vt:lpstr>
      <vt:lpstr>PowerPoint 演示文稿</vt:lpstr>
      <vt:lpstr>PowerPoint 演示文稿</vt:lpstr>
      <vt:lpstr>PowerPoint 演示文稿</vt:lpstr>
      <vt:lpstr>PowerPoint 演示文稿</vt:lpstr>
      <vt:lpstr>一个小技巧：</vt:lpstr>
      <vt:lpstr>一个注意要点：</vt:lpstr>
      <vt:lpstr>		   处理数组		</vt:lpstr>
      <vt:lpstr>假设你是一名中学老师，手头有一些学生的成绩，他想设计一个简单程序软件，来管理这些成绩。</vt:lpstr>
      <vt:lpstr>程序的基本功能：</vt:lpstr>
      <vt:lpstr>    数组最基本的四类处理  	 增    删    查    改    </vt:lpstr>
      <vt:lpstr>实现软件的框架功能：</vt:lpstr>
      <vt:lpstr>实现软件功能- [改]</vt:lpstr>
      <vt:lpstr>PowerPoint 演示文稿</vt:lpstr>
      <vt:lpstr>数组处理：如何修改数组？</vt:lpstr>
      <vt:lpstr>实现软件功能- [查]</vt:lpstr>
      <vt:lpstr>PowerPoint 演示文稿</vt:lpstr>
      <vt:lpstr>如何查找？</vt:lpstr>
      <vt:lpstr>实现软件功能- [查]</vt:lpstr>
      <vt:lpstr>查：</vt:lpstr>
      <vt:lpstr>滚动求最大 for循环的输入中，没输入一个a[i]，就用max(，)来比较一下am</vt:lpstr>
      <vt:lpstr>PowerPoint 演示文稿</vt:lpstr>
      <vt:lpstr>课堂练习</vt:lpstr>
      <vt:lpstr>S1049 数字识别</vt:lpstr>
      <vt:lpstr>S1053 丢失的扑克牌</vt:lpstr>
      <vt:lpstr>课堂挑战</vt:lpstr>
      <vt:lpstr> S1238 求整数序列的部分和</vt:lpstr>
      <vt:lpstr>课后作业</vt:lpstr>
      <vt:lpstr>编写一款自己的银行软件系统</vt:lpstr>
      <vt:lpstr>知识总结 （xmind）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17</cp:revision>
  <dcterms:created xsi:type="dcterms:W3CDTF">2023-11-29T01:57:10Z</dcterms:created>
  <dcterms:modified xsi:type="dcterms:W3CDTF">2023-11-29T01:57:10Z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397763D146D7D721D1BF3D65762ADC68_43</vt:lpwstr>
  </property>
  <property fmtid="{D5CDD505-2E9C-101B-9397-08002B2CF9AE}" pid="3" name="KSOProductBuildVer">
    <vt:lpwstr>2052-6.2.2.8394</vt:lpwstr>
  </property>
</Properties>
</file>