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8"/>
  </p:notesMasterIdLst>
  <p:sldIdLst>
    <p:sldId id="256" r:id="rId5"/>
    <p:sldId id="403" r:id="rId6"/>
    <p:sldId id="402" r:id="rId7"/>
    <p:sldId id="471" r:id="rId9"/>
    <p:sldId id="412" r:id="rId10"/>
    <p:sldId id="431" r:id="rId11"/>
    <p:sldId id="473" r:id="rId12"/>
    <p:sldId id="476" r:id="rId13"/>
    <p:sldId id="474" r:id="rId14"/>
    <p:sldId id="475" r:id="rId15"/>
    <p:sldId id="477" r:id="rId16"/>
    <p:sldId id="478" r:id="rId17"/>
    <p:sldId id="480" r:id="rId18"/>
    <p:sldId id="479" r:id="rId19"/>
    <p:sldId id="409" r:id="rId20"/>
    <p:sldId id="463" r:id="rId21"/>
    <p:sldId id="462" r:id="rId22"/>
    <p:sldId id="429" r:id="rId23"/>
    <p:sldId id="465" r:id="rId24"/>
    <p:sldId id="464" r:id="rId25"/>
    <p:sldId id="434" r:id="rId26"/>
    <p:sldId id="41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54" autoAdjust="0"/>
  </p:normalViewPr>
  <p:slideViewPr>
    <p:cSldViewPr snapToGrid="0">
      <p:cViewPr>
        <p:scale>
          <a:sx n="65" d="100"/>
          <a:sy n="65" d="100"/>
        </p:scale>
        <p:origin x="651"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6122-A094-4791-A445-D5EC55A9DA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86144-512C-480F-A9A1-21DBC41511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086144-512C-480F-A9A1-21DBC41511F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排队场景，前面的人往前走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4203396-1A5C-4BAD-A951-482E2198FE7A}"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排队场景，先是最后一个人往后退</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4203396-1A5C-4BAD-A951-482E2198FE7A}"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086144-512C-480F-A9A1-21DBC41511F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D998BC-1893-43CA-AB36-FC8C582C2B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77E64B-999E-4031-9A68-1482006B25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998BC-1893-43CA-AB36-FC8C582C2B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E64B-999E-4031-9A68-1482006B25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998BC-1893-43CA-AB36-FC8C582C2B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E64B-999E-4031-9A68-1482006B25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714777"/>
            <a:ext cx="9144000" cy="1428915"/>
          </a:xfrm>
        </p:spPr>
        <p:txBody>
          <a:bodyPr>
            <a:normAutofit/>
          </a:bodyPr>
          <a:lstStyle/>
          <a:p>
            <a:r>
              <a:rPr lang="zh-CN" altLang="en-US" sz="7200" b="1" dirty="0">
                <a:latin typeface="微软雅黑" panose="020B0503020204020204" pitchFamily="34" charset="-122"/>
                <a:ea typeface="微软雅黑" panose="020B0503020204020204" pitchFamily="34" charset="-122"/>
              </a:rPr>
              <a:t>复习回顾</a:t>
            </a:r>
            <a:endParaRPr lang="zh-CN" altLang="en-US" sz="7200" b="1" dirty="0">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1651000" y="1071397"/>
            <a:ext cx="9144000" cy="14289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7200" b="1" dirty="0">
                <a:latin typeface="微软雅黑" panose="020B0503020204020204" pitchFamily="34" charset="-122"/>
                <a:ea typeface="微软雅黑" panose="020B0503020204020204" pitchFamily="34" charset="-122"/>
              </a:rPr>
              <a:t>综合专题一</a:t>
            </a:r>
            <a:r>
              <a:rPr lang="en-US" altLang="zh-CN" sz="7200" b="1" dirty="0">
                <a:latin typeface="微软雅黑" panose="020B0503020204020204" pitchFamily="34" charset="-122"/>
                <a:ea typeface="微软雅黑" panose="020B0503020204020204" pitchFamily="34" charset="-122"/>
              </a:rPr>
              <a:t>:</a:t>
            </a:r>
            <a:r>
              <a:rPr lang="zh-CN" altLang="en-US" sz="7200" b="1" dirty="0">
                <a:latin typeface="微软雅黑" panose="020B0503020204020204" pitchFamily="34" charset="-122"/>
                <a:ea typeface="微软雅黑" panose="020B0503020204020204" pitchFamily="34" charset="-122"/>
              </a:rPr>
              <a:t> 数组（</a:t>
            </a:r>
            <a:r>
              <a:rPr lang="en-US" altLang="zh-CN" sz="7200" b="1" dirty="0">
                <a:latin typeface="微软雅黑" panose="020B0503020204020204" pitchFamily="34" charset="-122"/>
                <a:ea typeface="微软雅黑" panose="020B0503020204020204" pitchFamily="34" charset="-122"/>
              </a:rPr>
              <a:t>3</a:t>
            </a:r>
            <a:r>
              <a:rPr lang="zh-CN" altLang="en-US" sz="7200" b="1" dirty="0">
                <a:latin typeface="微软雅黑" panose="020B0503020204020204" pitchFamily="34" charset="-122"/>
                <a:ea typeface="微软雅黑" panose="020B0503020204020204" pitchFamily="34" charset="-122"/>
              </a:rPr>
              <a:t>）</a:t>
            </a:r>
            <a:endParaRPr lang="zh-CN" altLang="en-US" sz="7200" b="1" dirty="0">
              <a:latin typeface="微软雅黑" panose="020B0503020204020204" pitchFamily="34" charset="-122"/>
              <a:ea typeface="微软雅黑" panose="020B0503020204020204" pitchFamily="34" charset="-122"/>
            </a:endParaRPr>
          </a:p>
        </p:txBody>
      </p:sp>
      <p:sp>
        <p:nvSpPr>
          <p:cNvPr id="4" name="副标题 3"/>
          <p:cNvSpPr>
            <a:spLocks noGrp="1"/>
          </p:cNvSpPr>
          <p:nvPr>
            <p:ph type="subTitle" idx="1"/>
          </p:nvPr>
        </p:nvSpPr>
        <p:spPr>
          <a:xfrm>
            <a:off x="1524000" y="4440238"/>
            <a:ext cx="9144000" cy="1297886"/>
          </a:xfrm>
        </p:spPr>
        <p:txBody>
          <a:bodyPr/>
          <a:lstStyle/>
          <a:p>
            <a:r>
              <a:rPr lang="en-US" altLang="zh-CN" sz="3600" b="1" dirty="0">
                <a:solidFill>
                  <a:srgbClr val="FF0000"/>
                </a:solidFill>
                <a:latin typeface="微软雅黑" panose="020B0503020204020204" pitchFamily="34" charset="-122"/>
                <a:ea typeface="微软雅黑" panose="020B0503020204020204" pitchFamily="34" charset="-122"/>
              </a:rPr>
              <a:t>C++</a:t>
            </a:r>
            <a:r>
              <a:rPr lang="zh-CN" altLang="en-US" sz="3600" b="1" dirty="0">
                <a:solidFill>
                  <a:srgbClr val="FF0000"/>
                </a:solidFill>
                <a:latin typeface="微软雅黑" panose="020B0503020204020204" pitchFamily="34" charset="-122"/>
                <a:ea typeface="微软雅黑" panose="020B0503020204020204" pitchFamily="34" charset="-122"/>
              </a:rPr>
              <a:t>实验班</a:t>
            </a:r>
            <a:endParaRPr lang="en-US" altLang="zh-CN" sz="3600" b="1" dirty="0">
              <a:solidFill>
                <a:srgbClr val="FF0000"/>
              </a:solidFill>
              <a:latin typeface="微软雅黑" panose="020B0503020204020204" pitchFamily="34" charset="-122"/>
              <a:ea typeface="微软雅黑" panose="020B0503020204020204" pitchFamily="34" charset="-122"/>
            </a:endParaRPr>
          </a:p>
          <a:p>
            <a:r>
              <a:rPr lang="en-US" altLang="zh-CN" sz="3200" b="1" dirty="0">
                <a:latin typeface="微软雅黑" panose="020B0503020204020204" pitchFamily="34" charset="-122"/>
                <a:ea typeface="微软雅黑" panose="020B0503020204020204" pitchFamily="34" charset="-122"/>
              </a:rPr>
              <a:t>2023.11.04</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截屏2023-11-29 10.12.00"/>
          <p:cNvPicPr>
            <a:picLocks noChangeAspect="1"/>
          </p:cNvPicPr>
          <p:nvPr/>
        </p:nvPicPr>
        <p:blipFill>
          <a:blip r:embed="rId1"/>
          <a:stretch>
            <a:fillRect/>
          </a:stretch>
        </p:blipFill>
        <p:spPr>
          <a:xfrm>
            <a:off x="2893695" y="0"/>
            <a:ext cx="567436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9426" y="608267"/>
            <a:ext cx="10515600" cy="1325563"/>
          </a:xfrm>
        </p:spPr>
        <p:txBody>
          <a:bodyPr/>
          <a:lstStyle/>
          <a:p>
            <a:r>
              <a:rPr lang="zh-CN" altLang="en-US" b="1" dirty="0">
                <a:latin typeface="微软雅黑" panose="020B0503020204020204" pitchFamily="34" charset="-122"/>
                <a:ea typeface="微软雅黑" panose="020B0503020204020204" pitchFamily="34" charset="-122"/>
              </a:rPr>
              <a:t>实现软件功能</a:t>
            </a: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增</a:t>
            </a:r>
            <a:r>
              <a:rPr lang="en-US" altLang="zh-CN" b="1" dirty="0">
                <a:solidFill>
                  <a:srgbClr val="FF0000"/>
                </a:solidFill>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59426" y="1867462"/>
            <a:ext cx="10515600" cy="646331"/>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这时候，输入一个新的成绩</a:t>
            </a:r>
            <a:r>
              <a:rPr lang="en-US" altLang="zh-CN" sz="3600" dirty="0">
                <a:latin typeface="微软雅黑" panose="020B0503020204020204" pitchFamily="34" charset="-122"/>
                <a:ea typeface="微软雅黑" panose="020B0503020204020204" pitchFamily="34" charset="-122"/>
              </a:rPr>
              <a:t>70</a:t>
            </a:r>
            <a:r>
              <a:rPr lang="zh-CN" altLang="en-US" sz="3600" dirty="0">
                <a:latin typeface="微软雅黑" panose="020B0503020204020204" pitchFamily="34" charset="-122"/>
                <a:ea typeface="微软雅黑" panose="020B0503020204020204" pitchFamily="34" charset="-122"/>
              </a:rPr>
              <a:t>分，添加在末尾</a:t>
            </a:r>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01994" y="4771105"/>
            <a:ext cx="5847735" cy="646331"/>
          </a:xfrm>
          <a:prstGeom prst="rect">
            <a:avLst/>
          </a:prstGeom>
          <a:noFill/>
        </p:spPr>
        <p:txBody>
          <a:bodyPr wrap="square" rtlCol="0">
            <a:spAutoFit/>
          </a:bodyPr>
          <a:lstStyle/>
          <a:p>
            <a:r>
              <a:rPr lang="en-US" altLang="zh-CN" sz="3600" dirty="0">
                <a:solidFill>
                  <a:srgbClr val="FF0000"/>
                </a:solidFill>
                <a:latin typeface="微软雅黑" panose="020B0503020204020204" pitchFamily="34" charset="-122"/>
                <a:ea typeface="微软雅黑" panose="020B0503020204020204" pitchFamily="34" charset="-122"/>
              </a:rPr>
              <a:t>a[4] =70  </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01994" y="4124774"/>
            <a:ext cx="5847735" cy="646331"/>
          </a:xfrm>
          <a:prstGeom prst="rect">
            <a:avLst/>
          </a:prstGeom>
          <a:noFill/>
        </p:spPr>
        <p:txBody>
          <a:bodyPr wrap="square" rtlCol="0">
            <a:spAutoFit/>
          </a:bodyPr>
          <a:lstStyle/>
          <a:p>
            <a:r>
              <a:rPr lang="en-US" altLang="zh-CN" sz="3600" dirty="0">
                <a:solidFill>
                  <a:srgbClr val="FF0000"/>
                </a:solidFill>
                <a:latin typeface="微软雅黑" panose="020B0503020204020204" pitchFamily="34" charset="-122"/>
                <a:ea typeface="微软雅黑" panose="020B0503020204020204" pitchFamily="34" charset="-122"/>
              </a:rPr>
              <a:t>so easy!</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996119" y="4771740"/>
            <a:ext cx="5847735" cy="645160"/>
          </a:xfrm>
          <a:prstGeom prst="rect">
            <a:avLst/>
          </a:prstGeom>
          <a:noFill/>
        </p:spPr>
        <p:txBody>
          <a:bodyPr wrap="square" rtlCol="0">
            <a:spAutoFit/>
          </a:bodyPr>
          <a:p>
            <a:r>
              <a:rPr lang="zh-CN" altLang="en-US" sz="3600" dirty="0">
                <a:solidFill>
                  <a:srgbClr val="FF0000"/>
                </a:solidFill>
                <a:latin typeface="微软雅黑" panose="020B0503020204020204" pitchFamily="34" charset="-122"/>
                <a:ea typeface="微软雅黑" panose="020B0503020204020204" pitchFamily="34" charset="-122"/>
              </a:rPr>
              <a:t>注意数组大小</a:t>
            </a:r>
            <a:r>
              <a:rPr lang="en-US" altLang="zh-CN" sz="3600" dirty="0">
                <a:solidFill>
                  <a:srgbClr val="FF0000"/>
                </a:solidFill>
                <a:latin typeface="微软雅黑" panose="020B0503020204020204" pitchFamily="34" charset="-122"/>
                <a:ea typeface="微软雅黑" panose="020B0503020204020204" pitchFamily="34" charset="-122"/>
              </a:rPr>
              <a:t> </a:t>
            </a:r>
            <a:r>
              <a:rPr lang="zh-CN" altLang="en-US" sz="3600" dirty="0">
                <a:solidFill>
                  <a:srgbClr val="FF0000"/>
                </a:solidFill>
                <a:latin typeface="微软雅黑" panose="020B0503020204020204" pitchFamily="34" charset="-122"/>
                <a:ea typeface="微软雅黑" panose="020B0503020204020204" pitchFamily="34" charset="-122"/>
              </a:rPr>
              <a:t>！</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188" y="956153"/>
            <a:ext cx="10515600" cy="1325563"/>
          </a:xfrm>
        </p:spPr>
        <p:txBody>
          <a:bodyPr/>
          <a:lstStyle/>
          <a:p>
            <a:r>
              <a:rPr lang="zh-CN" altLang="en-US" b="1" dirty="0">
                <a:latin typeface="微软雅黑" panose="020B0503020204020204" pitchFamily="34" charset="-122"/>
                <a:ea typeface="微软雅黑" panose="020B0503020204020204" pitchFamily="34" charset="-122"/>
              </a:rPr>
              <a:t>增：</a:t>
            </a:r>
            <a:r>
              <a:rPr lang="zh-CN" altLang="en-US" b="1" dirty="0">
                <a:solidFill>
                  <a:srgbClr val="FF0000"/>
                </a:solidFill>
                <a:latin typeface="微软雅黑" panose="020B0503020204020204" pitchFamily="34" charset="-122"/>
                <a:ea typeface="微软雅黑" panose="020B0503020204020204" pitchFamily="34" charset="-122"/>
              </a:rPr>
              <a:t>插入到中间一个位置</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56188" y="2604882"/>
            <a:ext cx="10515600" cy="1197794"/>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这时候，输入一个新的成绩</a:t>
            </a:r>
            <a:r>
              <a:rPr lang="en-US" altLang="zh-CN" sz="3600" dirty="0">
                <a:latin typeface="微软雅黑" panose="020B0503020204020204" pitchFamily="34" charset="-122"/>
                <a:ea typeface="微软雅黑" panose="020B0503020204020204" pitchFamily="34" charset="-122"/>
              </a:rPr>
              <a:t>70</a:t>
            </a:r>
            <a:r>
              <a:rPr lang="zh-CN" altLang="en-US" sz="3600" dirty="0">
                <a:latin typeface="微软雅黑" panose="020B0503020204020204" pitchFamily="34" charset="-122"/>
                <a:ea typeface="微软雅黑" panose="020B0503020204020204" pitchFamily="34" charset="-122"/>
              </a:rPr>
              <a:t>分，插入到第</a:t>
            </a:r>
            <a:r>
              <a:rPr lang="en-US" altLang="zh-CN" sz="3600" dirty="0">
                <a:latin typeface="微软雅黑" panose="020B0503020204020204" pitchFamily="34" charset="-122"/>
                <a:ea typeface="微软雅黑" panose="020B0503020204020204" pitchFamily="34" charset="-122"/>
              </a:rPr>
              <a:t>y</a:t>
            </a:r>
            <a:r>
              <a:rPr lang="zh-CN" altLang="en-US" sz="3600" dirty="0">
                <a:latin typeface="微软雅黑" panose="020B0503020204020204" pitchFamily="34" charset="-122"/>
                <a:ea typeface="微软雅黑" panose="020B0503020204020204" pitchFamily="34" charset="-122"/>
              </a:rPr>
              <a:t>个位置（注意，数组是从</a:t>
            </a:r>
            <a:r>
              <a:rPr lang="en-US" altLang="zh-CN" sz="3600" dirty="0">
                <a:latin typeface="微软雅黑" panose="020B0503020204020204" pitchFamily="34" charset="-122"/>
                <a:ea typeface="微软雅黑" panose="020B0503020204020204" pitchFamily="34" charset="-122"/>
              </a:rPr>
              <a:t>0</a:t>
            </a:r>
            <a:r>
              <a:rPr lang="zh-CN" altLang="en-US" sz="3600" dirty="0">
                <a:latin typeface="微软雅黑" panose="020B0503020204020204" pitchFamily="34" charset="-122"/>
                <a:ea typeface="微软雅黑" panose="020B0503020204020204" pitchFamily="34" charset="-122"/>
              </a:rPr>
              <a:t>开始的）</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p:cNvGrpSpPr/>
          <p:nvPr/>
        </p:nvGrpSpPr>
        <p:grpSpPr bwMode="auto">
          <a:xfrm>
            <a:off x="1524000" y="714375"/>
            <a:ext cx="9144000" cy="7938"/>
            <a:chOff x="0" y="714356"/>
            <a:chExt cx="9144000" cy="8698"/>
          </a:xfrm>
        </p:grpSpPr>
        <p:cxnSp>
          <p:nvCxnSpPr>
            <p:cNvPr id="5" name="直接连接符 4"/>
            <p:cNvCxnSpPr/>
            <p:nvPr/>
          </p:nvCxnSpPr>
          <p:spPr>
            <a:xfrm>
              <a:off x="928688" y="714356"/>
              <a:ext cx="8215312" cy="8698"/>
            </a:xfrm>
            <a:prstGeom prst="line">
              <a:avLst/>
            </a:prstGeom>
            <a:ln w="19050">
              <a:solidFill>
                <a:srgbClr val="4286C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714356"/>
              <a:ext cx="1785938" cy="1740"/>
            </a:xfrm>
            <a:prstGeom prst="line">
              <a:avLst/>
            </a:prstGeom>
            <a:ln w="76200">
              <a:solidFill>
                <a:srgbClr val="B2D8F4"/>
              </a:solidFill>
            </a:ln>
          </p:spPr>
          <p:style>
            <a:lnRef idx="1">
              <a:schemeClr val="accent1"/>
            </a:lnRef>
            <a:fillRef idx="0">
              <a:schemeClr val="accent1"/>
            </a:fillRef>
            <a:effectRef idx="0">
              <a:schemeClr val="accent1"/>
            </a:effectRef>
            <a:fontRef idx="minor">
              <a:schemeClr val="tx1"/>
            </a:fontRef>
          </p:style>
        </p:cxnSp>
      </p:grpSp>
      <p:sp>
        <p:nvSpPr>
          <p:cNvPr id="7" name="TextBox 12"/>
          <p:cNvSpPr txBox="1">
            <a:spLocks noChangeArrowheads="1"/>
          </p:cNvSpPr>
          <p:nvPr/>
        </p:nvSpPr>
        <p:spPr bwMode="auto">
          <a:xfrm>
            <a:off x="1423526" y="79157"/>
            <a:ext cx="4893470" cy="646331"/>
          </a:xfrm>
          <a:prstGeom prst="rect">
            <a:avLst/>
          </a:prstGeom>
          <a:noFill/>
          <a:ln w="9525">
            <a:noFill/>
            <a:miter lim="800000"/>
          </a:ln>
        </p:spPr>
        <p:txBody>
          <a:bodyPr wrap="square">
            <a:spAutoFit/>
          </a:bodyPr>
          <a:lstStyle/>
          <a:p>
            <a:pPr>
              <a:defRPr/>
            </a:pPr>
            <a:r>
              <a:rPr lang="zh-CN" altLang="en-US" sz="3600" b="1" dirty="0">
                <a:solidFill>
                  <a:srgbClr val="993300"/>
                </a:solidFill>
                <a:latin typeface="FrutigerNext LT Regular" pitchFamily="2" charset="0"/>
                <a:ea typeface="华文细黑" pitchFamily="2" charset="-122"/>
              </a:rPr>
              <a:t>一维数组的插入</a:t>
            </a:r>
            <a:endParaRPr lang="zh-CN" altLang="en-US" sz="3600" b="1" dirty="0">
              <a:solidFill>
                <a:srgbClr val="993300"/>
              </a:solidFill>
              <a:latin typeface="FrutigerNext LT Regular" pitchFamily="2" charset="0"/>
              <a:ea typeface="华文细黑" pitchFamily="2" charset="-122"/>
            </a:endParaRPr>
          </a:p>
        </p:txBody>
      </p:sp>
      <p:sp>
        <p:nvSpPr>
          <p:cNvPr id="8" name="内容占位符 2"/>
          <p:cNvSpPr>
            <a:spLocks noGrp="1"/>
          </p:cNvSpPr>
          <p:nvPr>
            <p:ph idx="1"/>
          </p:nvPr>
        </p:nvSpPr>
        <p:spPr>
          <a:xfrm>
            <a:off x="1825625" y="1600200"/>
            <a:ext cx="8540750" cy="2260600"/>
          </a:xfrm>
        </p:spPr>
        <p:txBody>
          <a:bodyPr/>
          <a:lstStyle/>
          <a:p>
            <a:pPr marL="0" indent="0">
              <a:buNone/>
            </a:pPr>
            <a:r>
              <a:rPr lang="zh-CN" altLang="en-US" dirty="0">
                <a:solidFill>
                  <a:srgbClr val="002060"/>
                </a:solidFill>
              </a:rPr>
              <a:t>插入一个元素，需要先找到插入的位置</a:t>
            </a:r>
            <a:r>
              <a:rPr lang="en-US" altLang="zh-CN" dirty="0">
                <a:solidFill>
                  <a:srgbClr val="002060"/>
                </a:solidFill>
              </a:rPr>
              <a:t>(</a:t>
            </a:r>
            <a:r>
              <a:rPr lang="zh-CN" altLang="en-US" dirty="0">
                <a:solidFill>
                  <a:srgbClr val="002060"/>
                </a:solidFill>
              </a:rPr>
              <a:t>假设下标为 </a:t>
            </a:r>
            <a:r>
              <a:rPr lang="en-US" altLang="zh-CN" dirty="0">
                <a:solidFill>
                  <a:srgbClr val="002060"/>
                </a:solidFill>
              </a:rPr>
              <a:t>x)</a:t>
            </a:r>
            <a:r>
              <a:rPr lang="zh-CN" altLang="en-US" dirty="0">
                <a:solidFill>
                  <a:srgbClr val="002060"/>
                </a:solidFill>
              </a:rPr>
              <a:t>，</a:t>
            </a:r>
            <a:r>
              <a:rPr lang="zh-CN" altLang="en-US" dirty="0">
                <a:solidFill>
                  <a:srgbClr val="FF0000"/>
                </a:solidFill>
              </a:rPr>
              <a:t>将这个元素及其之后的所有元素依次往后移一位</a:t>
            </a:r>
            <a:r>
              <a:rPr lang="en-US" altLang="zh-CN" dirty="0">
                <a:solidFill>
                  <a:srgbClr val="FF0000"/>
                </a:solidFill>
              </a:rPr>
              <a:t>(</a:t>
            </a:r>
            <a:r>
              <a:rPr lang="zh-CN" altLang="en-US" dirty="0">
                <a:solidFill>
                  <a:srgbClr val="FF0000"/>
                </a:solidFill>
              </a:rPr>
              <a:t>注意要从后往前进行操作</a:t>
            </a:r>
            <a:r>
              <a:rPr lang="en-US" altLang="zh-CN" dirty="0">
                <a:solidFill>
                  <a:srgbClr val="FF0000"/>
                </a:solidFill>
              </a:rPr>
              <a:t>)</a:t>
            </a:r>
            <a:r>
              <a:rPr lang="zh-CN" altLang="en-US" dirty="0">
                <a:solidFill>
                  <a:srgbClr val="002060"/>
                </a:solidFill>
              </a:rPr>
              <a:t>，再将给定的元素插入</a:t>
            </a:r>
            <a:r>
              <a:rPr lang="en-US" altLang="zh-CN" dirty="0">
                <a:solidFill>
                  <a:srgbClr val="002060"/>
                </a:solidFill>
              </a:rPr>
              <a:t>(</a:t>
            </a:r>
            <a:r>
              <a:rPr lang="zh-CN" altLang="en-US" dirty="0">
                <a:solidFill>
                  <a:srgbClr val="002060"/>
                </a:solidFill>
              </a:rPr>
              <a:t>覆盖</a:t>
            </a:r>
            <a:r>
              <a:rPr lang="en-US" altLang="zh-CN" dirty="0">
                <a:solidFill>
                  <a:srgbClr val="002060"/>
                </a:solidFill>
              </a:rPr>
              <a:t>)</a:t>
            </a:r>
            <a:r>
              <a:rPr lang="zh-CN" altLang="en-US" dirty="0">
                <a:solidFill>
                  <a:srgbClr val="002060"/>
                </a:solidFill>
              </a:rPr>
              <a:t>到位置 </a:t>
            </a:r>
            <a:r>
              <a:rPr lang="en-US" altLang="zh-CN" dirty="0">
                <a:solidFill>
                  <a:srgbClr val="002060"/>
                </a:solidFill>
              </a:rPr>
              <a:t>x</a:t>
            </a:r>
            <a:r>
              <a:rPr lang="zh-CN" altLang="en-US" dirty="0">
                <a:solidFill>
                  <a:srgbClr val="002060"/>
                </a:solidFill>
              </a:rPr>
              <a:t>，如图所示。</a:t>
            </a:r>
            <a:endParaRPr lang="zh-CN" altLang="en-US" dirty="0">
              <a:solidFill>
                <a:srgbClr val="002060"/>
              </a:solidFill>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b="50842"/>
          <a:stretch>
            <a:fillRect/>
          </a:stretch>
        </p:blipFill>
        <p:spPr bwMode="auto">
          <a:xfrm>
            <a:off x="2208214" y="4221163"/>
            <a:ext cx="7748587" cy="143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4731" y="758757"/>
            <a:ext cx="7388811" cy="523718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6270" y="2162395"/>
            <a:ext cx="4314497" cy="1325563"/>
          </a:xfrm>
        </p:spPr>
        <p:txBody>
          <a:bodyPr>
            <a:normAutofit/>
          </a:bodyPr>
          <a:lstStyle/>
          <a:p>
            <a:r>
              <a:rPr lang="zh-CN" altLang="en-US" sz="6000" b="1" dirty="0">
                <a:latin typeface="微软雅黑" panose="020B0503020204020204" pitchFamily="34" charset="-122"/>
                <a:ea typeface="微软雅黑" panose="020B0503020204020204" pitchFamily="34" charset="-122"/>
              </a:rPr>
              <a:t>课堂练习</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8280"/>
            <a:ext cx="6075680" cy="1233805"/>
          </a:xfrm>
        </p:spPr>
        <p:txBody>
          <a:bodyPr/>
          <a:p>
            <a:pPr algn="l">
              <a:buClrTx/>
              <a:buSzTx/>
              <a:buFontTx/>
            </a:pPr>
            <a:r>
              <a:rPr lang="zh-CN" altLang="en-US">
                <a:solidFill>
                  <a:srgbClr val="00B0F0"/>
                </a:solidFill>
              </a:rPr>
              <a:t>S1</a:t>
            </a:r>
            <a:r>
              <a:rPr lang="en-US" altLang="zh-CN">
                <a:solidFill>
                  <a:srgbClr val="00B0F0"/>
                </a:solidFill>
              </a:rPr>
              <a:t>477</a:t>
            </a:r>
            <a:r>
              <a:rPr lang="zh-CN" altLang="en-US">
                <a:solidFill>
                  <a:srgbClr val="00B0F0"/>
                </a:solidFill>
              </a:rPr>
              <a:t> </a:t>
            </a:r>
            <a:r>
              <a:rPr lang="zh-CN" altLang="en-US">
                <a:solidFill>
                  <a:schemeClr val="tx1"/>
                </a:solidFill>
              </a:rPr>
              <a:t>举旗手</a:t>
            </a:r>
            <a:endParaRPr lang="zh-CN" altLang="en-US">
              <a:solidFill>
                <a:schemeClr val="tx1"/>
              </a:solidFill>
            </a:endParaRPr>
          </a:p>
        </p:txBody>
      </p:sp>
      <p:sp>
        <p:nvSpPr>
          <p:cNvPr id="5" name="内容占位符 4"/>
          <p:cNvSpPr/>
          <p:nvPr>
            <p:ph idx="1"/>
          </p:nvPr>
        </p:nvSpPr>
        <p:spPr>
          <a:xfrm>
            <a:off x="537210" y="1109345"/>
            <a:ext cx="10816590" cy="5109845"/>
          </a:xfrm>
        </p:spPr>
        <p:txBody>
          <a:bodyPr>
            <a:normAutofit fontScale="70000"/>
          </a:bodyPr>
          <a:p>
            <a:pPr marL="0" algn="l">
              <a:buClrTx/>
              <a:buSzTx/>
              <a:buNone/>
            </a:pPr>
            <a:r>
              <a:rPr lang="zh-CN" altLang="en-US" sz="2400" i="1">
                <a:solidFill>
                  <a:srgbClr val="00B0F0"/>
                </a:solidFill>
              </a:rPr>
              <a:t>·描述</a:t>
            </a:r>
            <a:endParaRPr lang="zh-CN" altLang="en-US" sz="2400">
              <a:latin typeface="宋体" charset="0"/>
              <a:ea typeface="宋体" charset="0"/>
            </a:endParaRPr>
          </a:p>
          <a:p>
            <a:pPr marL="0" indent="457200">
              <a:lnSpc>
                <a:spcPct val="100000"/>
              </a:lnSpc>
              <a:buNone/>
            </a:pPr>
            <a:r>
              <a:rPr lang="zh-CN" altLang="en-US" sz="2400">
                <a:latin typeface="宋体" charset="0"/>
                <a:ea typeface="宋体" charset="0"/>
              </a:rPr>
              <a:t>出门旅行，自由活动结束到固定点集合时，为展示自身特色和便于大家寻找集合地点。每个旅行团的导游姐姐通常都会选择身高最高的游客站在队列的最前面帮忙拿旅行社的旗帜。现给出n个游客的身高，请找出身高最高的游客并将其与第1位游客调换位置。</a:t>
            </a:r>
            <a:endParaRPr lang="zh-CN" altLang="en-US" sz="2400">
              <a:latin typeface="宋体" charset="0"/>
              <a:ea typeface="宋体" charset="0"/>
            </a:endParaRPr>
          </a:p>
          <a:p>
            <a:pPr marL="0" indent="457200">
              <a:lnSpc>
                <a:spcPct val="100000"/>
              </a:lnSpc>
              <a:buNone/>
            </a:pPr>
            <a:r>
              <a:rPr lang="zh-CN" altLang="en-US" sz="2400">
                <a:latin typeface="宋体" charset="0"/>
                <a:ea typeface="宋体" charset="0"/>
              </a:rPr>
              <a:t>请依次输出调换位置后所有游客的身高。如果存在多个身高相同的游客则选择序号最小的。</a:t>
            </a:r>
            <a:endParaRPr lang="zh-CN" altLang="en-US" sz="2400">
              <a:latin typeface="宋体" charset="0"/>
              <a:ea typeface="宋体" charset="0"/>
            </a:endParaRPr>
          </a:p>
          <a:p>
            <a:pPr marL="0" algn="l">
              <a:buClrTx/>
              <a:buSzTx/>
              <a:buNone/>
            </a:pPr>
            <a:r>
              <a:rPr lang="zh-CN" altLang="en-US" sz="2400" i="1">
                <a:solidFill>
                  <a:srgbClr val="00B0F0"/>
                </a:solidFill>
                <a:sym typeface="+mn-ea"/>
              </a:rPr>
              <a:t>·输入</a:t>
            </a:r>
            <a:endParaRPr lang="zh-CN" altLang="en-US" sz="2400" i="1">
              <a:solidFill>
                <a:srgbClr val="00B0F0"/>
              </a:solidFill>
            </a:endParaRPr>
          </a:p>
          <a:p>
            <a:pPr marL="0" indent="0">
              <a:buNone/>
            </a:pPr>
            <a:r>
              <a:rPr lang="en-US" altLang="zh-CN" sz="2400">
                <a:latin typeface="宋体" charset="0"/>
                <a:ea typeface="宋体" charset="0"/>
              </a:rPr>
              <a:t>       </a:t>
            </a:r>
            <a:r>
              <a:rPr lang="zh-CN" altLang="en-US" sz="2400">
                <a:latin typeface="宋体" charset="0"/>
                <a:ea typeface="宋体" charset="0"/>
              </a:rPr>
              <a:t>x (1≤x≤100,000)</a:t>
            </a:r>
            <a:endParaRPr lang="zh-CN" altLang="en-US" sz="2400">
              <a:latin typeface="宋体" charset="0"/>
              <a:ea typeface="宋体" charset="0"/>
            </a:endParaRPr>
          </a:p>
          <a:p>
            <a:pPr marL="0" indent="0">
              <a:buNone/>
            </a:pPr>
            <a:r>
              <a:rPr lang="zh-CN" altLang="en-US" sz="2400" i="1">
                <a:solidFill>
                  <a:srgbClr val="00B0F0"/>
                </a:solidFill>
                <a:sym typeface="+mn-ea"/>
              </a:rPr>
              <a:t>·输出</a:t>
            </a:r>
            <a:endParaRPr lang="zh-CN" altLang="en-US" sz="2400">
              <a:solidFill>
                <a:srgbClr val="00B0F0"/>
              </a:solidFill>
              <a:latin typeface="宋体" charset="0"/>
              <a:ea typeface="宋体" charset="0"/>
            </a:endParaRPr>
          </a:p>
          <a:p>
            <a:pPr marL="0" indent="457200">
              <a:buNone/>
            </a:pPr>
            <a:r>
              <a:rPr lang="zh-CN" altLang="en-US" sz="2400">
                <a:latin typeface="宋体" charset="0"/>
                <a:ea typeface="宋体" charset="0"/>
              </a:rPr>
              <a:t>多</a:t>
            </a:r>
            <a:r>
              <a:rPr lang="zh-CN" altLang="en-US" sz="2400">
                <a:latin typeface="宋体" charset="0"/>
                <a:ea typeface="宋体" charset="0"/>
              </a:rPr>
              <a:t>行</a:t>
            </a:r>
            <a:endParaRPr lang="zh-CN" altLang="en-US" sz="2400">
              <a:latin typeface="宋体" charset="0"/>
              <a:ea typeface="宋体" charset="0"/>
            </a:endParaRPr>
          </a:p>
          <a:p>
            <a:pPr marL="0" indent="457200">
              <a:buNone/>
            </a:pPr>
            <a:r>
              <a:rPr lang="zh-CN" altLang="en-US" sz="2400">
                <a:latin typeface="宋体" charset="0"/>
                <a:ea typeface="宋体" charset="0"/>
              </a:rPr>
              <a:t>第一行：整数</a:t>
            </a:r>
            <a:r>
              <a:rPr lang="en-US" altLang="zh-CN" sz="2400">
                <a:latin typeface="宋体" charset="0"/>
                <a:ea typeface="宋体" charset="0"/>
              </a:rPr>
              <a:t>n</a:t>
            </a:r>
            <a:endParaRPr lang="zh-CN" altLang="en-US" sz="2400">
              <a:latin typeface="宋体" charset="0"/>
              <a:ea typeface="宋体" charset="0"/>
            </a:endParaRPr>
          </a:p>
          <a:p>
            <a:pPr marL="0" indent="457200">
              <a:buNone/>
            </a:pPr>
            <a:r>
              <a:rPr lang="zh-CN" altLang="en-US" sz="2400">
                <a:latin typeface="宋体" charset="0"/>
                <a:ea typeface="宋体" charset="0"/>
              </a:rPr>
              <a:t>第二行：</a:t>
            </a:r>
            <a:r>
              <a:rPr lang="en-US" altLang="zh-CN" sz="2400">
                <a:latin typeface="宋体" charset="0"/>
                <a:ea typeface="宋体" charset="0"/>
              </a:rPr>
              <a:t>n</a:t>
            </a:r>
            <a:r>
              <a:rPr lang="zh-CN" altLang="en-US" sz="2400">
                <a:latin typeface="宋体" charset="0"/>
                <a:ea typeface="宋体" charset="0"/>
              </a:rPr>
              <a:t>个数字使用空格</a:t>
            </a:r>
            <a:r>
              <a:rPr lang="zh-CN" altLang="en-US" sz="2400">
                <a:latin typeface="宋体" charset="0"/>
                <a:ea typeface="宋体" charset="0"/>
              </a:rPr>
              <a:t>隔开</a:t>
            </a:r>
            <a:endParaRPr lang="zh-CN" altLang="en-US" sz="2400">
              <a:latin typeface="宋体" charset="0"/>
              <a:ea typeface="宋体" charset="0"/>
            </a:endParaRPr>
          </a:p>
          <a:p>
            <a:pPr marL="0" indent="0">
              <a:buNone/>
            </a:pPr>
            <a:r>
              <a:rPr lang="zh-CN" altLang="en-US" sz="2400">
                <a:latin typeface="宋体" charset="0"/>
                <a:ea typeface="宋体" charset="0"/>
              </a:rPr>
              <a:t>样例</a:t>
            </a:r>
            <a:r>
              <a:rPr lang="zh-CN" altLang="en-US" sz="2400">
                <a:latin typeface="宋体" charset="0"/>
                <a:ea typeface="宋体" charset="0"/>
              </a:rPr>
              <a:t>输入：5</a:t>
            </a:r>
            <a:endParaRPr lang="zh-CN" altLang="en-US" sz="2400">
              <a:latin typeface="宋体" charset="0"/>
              <a:ea typeface="宋体" charset="0"/>
            </a:endParaRPr>
          </a:p>
          <a:p>
            <a:pPr marL="0" indent="0">
              <a:buNone/>
            </a:pPr>
            <a:r>
              <a:rPr lang="en-US" altLang="zh-CN" sz="2400">
                <a:latin typeface="宋体" charset="0"/>
                <a:ea typeface="宋体" charset="0"/>
              </a:rPr>
              <a:t>                    </a:t>
            </a:r>
            <a:r>
              <a:rPr lang="zh-CN" altLang="en-US" sz="2400">
                <a:latin typeface="宋体" charset="0"/>
                <a:ea typeface="宋体" charset="0"/>
              </a:rPr>
              <a:t>8 7 6 5 9</a:t>
            </a:r>
            <a:endParaRPr lang="zh-CN" altLang="en-US" sz="2400">
              <a:latin typeface="宋体" charset="0"/>
              <a:ea typeface="宋体" charset="0"/>
            </a:endParaRPr>
          </a:p>
          <a:p>
            <a:pPr marL="0" indent="0">
              <a:buNone/>
            </a:pPr>
            <a:r>
              <a:rPr lang="zh-CN" altLang="en-US" sz="2400">
                <a:latin typeface="宋体" charset="0"/>
                <a:ea typeface="宋体" charset="0"/>
              </a:rPr>
              <a:t>样例输出：9 7 6 5 8</a:t>
            </a:r>
            <a:endParaRPr lang="zh-CN" altLang="en-US" sz="2400">
              <a:latin typeface="宋体" charset="0"/>
              <a:ea typeface="宋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8280"/>
            <a:ext cx="6075680" cy="1233805"/>
          </a:xfrm>
        </p:spPr>
        <p:txBody>
          <a:bodyPr/>
          <a:p>
            <a:r>
              <a:rPr lang="zh-CN" altLang="en-US">
                <a:solidFill>
                  <a:srgbClr val="00B0F0"/>
                </a:solidFill>
              </a:rPr>
              <a:t>U000093 </a:t>
            </a:r>
            <a:r>
              <a:rPr lang="zh-CN" altLang="en-US">
                <a:solidFill>
                  <a:schemeClr val="tx1"/>
                </a:solidFill>
              </a:rPr>
              <a:t>插队</a:t>
            </a:r>
            <a:r>
              <a:rPr lang="zh-CN" altLang="en-US">
                <a:solidFill>
                  <a:schemeClr val="tx1"/>
                </a:solidFill>
              </a:rPr>
              <a:t>问题</a:t>
            </a:r>
            <a:endParaRPr lang="zh-CN" altLang="en-US">
              <a:solidFill>
                <a:schemeClr val="tx1"/>
              </a:solidFill>
            </a:endParaRPr>
          </a:p>
        </p:txBody>
      </p:sp>
      <p:sp>
        <p:nvSpPr>
          <p:cNvPr id="5" name="内容占位符 4"/>
          <p:cNvSpPr/>
          <p:nvPr>
            <p:ph idx="1"/>
          </p:nvPr>
        </p:nvSpPr>
        <p:spPr>
          <a:xfrm>
            <a:off x="838200" y="1357630"/>
            <a:ext cx="10515600" cy="4979035"/>
          </a:xfrm>
        </p:spPr>
        <p:txBody>
          <a:bodyPr>
            <a:normAutofit fontScale="70000"/>
          </a:bodyPr>
          <a:p>
            <a:pPr marL="0" algn="l">
              <a:buClrTx/>
              <a:buSzTx/>
              <a:buNone/>
            </a:pPr>
            <a:r>
              <a:rPr lang="zh-CN" altLang="en-US" sz="2400" i="1">
                <a:solidFill>
                  <a:srgbClr val="00B0F0"/>
                </a:solidFill>
              </a:rPr>
              <a:t>·描述</a:t>
            </a:r>
            <a:endParaRPr lang="zh-CN" altLang="en-US" sz="2400" i="1">
              <a:solidFill>
                <a:srgbClr val="00B0F0"/>
              </a:solidFill>
            </a:endParaRPr>
          </a:p>
          <a:p>
            <a:pPr marL="0" indent="457200">
              <a:lnSpc>
                <a:spcPct val="100000"/>
              </a:lnSpc>
              <a:buNone/>
            </a:pPr>
            <a:r>
              <a:rPr lang="zh-CN" altLang="en-US" sz="2400">
                <a:latin typeface="宋体" charset="0"/>
                <a:ea typeface="宋体" charset="0"/>
              </a:rPr>
              <a:t>有 n 个人（每个人有一个唯一的编号，用 1～n 之间的整数表示）在一个水龙头前排队准备接水，现在第 n 个人有特殊情况，经过协商，大家允许他插队到第 x 个位置。输出第 n 个人插队后的排队情况。 </a:t>
            </a:r>
            <a:endParaRPr lang="zh-CN" altLang="en-US" sz="2400">
              <a:latin typeface="宋体" charset="0"/>
              <a:ea typeface="宋体" charset="0"/>
            </a:endParaRPr>
          </a:p>
          <a:p>
            <a:pPr marL="0" algn="l">
              <a:buClrTx/>
              <a:buSzTx/>
              <a:buNone/>
            </a:pPr>
            <a:r>
              <a:rPr lang="zh-CN" altLang="en-US" sz="2400" i="1">
                <a:solidFill>
                  <a:srgbClr val="00B0F0"/>
                </a:solidFill>
                <a:sym typeface="+mn-ea"/>
              </a:rPr>
              <a:t>·输入</a:t>
            </a:r>
            <a:endParaRPr lang="zh-CN" altLang="en-US" sz="2400" i="1">
              <a:solidFill>
                <a:srgbClr val="00B0F0"/>
              </a:solidFill>
            </a:endParaRPr>
          </a:p>
          <a:p>
            <a:pPr marL="0" indent="0">
              <a:buNone/>
            </a:pPr>
            <a:r>
              <a:rPr lang="en-US" altLang="zh-CN" sz="2400">
                <a:latin typeface="宋体" charset="0"/>
                <a:ea typeface="宋体" charset="0"/>
              </a:rPr>
              <a:t>     </a:t>
            </a:r>
            <a:r>
              <a:rPr lang="zh-CN" altLang="en-US" sz="2400">
                <a:latin typeface="宋体" charset="0"/>
                <a:ea typeface="宋体" charset="0"/>
              </a:rPr>
              <a:t>第一行 1 个正整数 n，表示有 n 个人，2&lt;n≤100。</a:t>
            </a:r>
            <a:endParaRPr lang="zh-CN" altLang="en-US" sz="2400">
              <a:latin typeface="宋体" charset="0"/>
              <a:ea typeface="宋体" charset="0"/>
            </a:endParaRPr>
          </a:p>
          <a:p>
            <a:pPr marL="0" indent="0">
              <a:buNone/>
            </a:pPr>
            <a:r>
              <a:rPr lang="en-US" altLang="zh-CN" sz="2400">
                <a:latin typeface="宋体" charset="0"/>
                <a:ea typeface="宋体" charset="0"/>
              </a:rPr>
              <a:t>     </a:t>
            </a:r>
            <a:r>
              <a:rPr lang="zh-CN" altLang="en-US" sz="2400">
                <a:latin typeface="宋体" charset="0"/>
                <a:ea typeface="宋体" charset="0"/>
              </a:rPr>
              <a:t>第二行包含 n 个正整数，之间用一个空格隔开，表示排在队伍中的第 1~ 第 n 个人的编号。</a:t>
            </a:r>
            <a:endParaRPr lang="zh-CN" altLang="en-US" sz="2400">
              <a:latin typeface="宋体" charset="0"/>
              <a:ea typeface="宋体" charset="0"/>
            </a:endParaRPr>
          </a:p>
          <a:p>
            <a:pPr marL="0" indent="0">
              <a:buNone/>
            </a:pPr>
            <a:r>
              <a:rPr lang="en-US" altLang="zh-CN" sz="2400">
                <a:latin typeface="宋体" charset="0"/>
                <a:ea typeface="宋体" charset="0"/>
              </a:rPr>
              <a:t>     </a:t>
            </a:r>
            <a:r>
              <a:rPr lang="zh-CN" altLang="en-US" sz="2400">
                <a:latin typeface="宋体" charset="0"/>
                <a:ea typeface="宋体" charset="0"/>
              </a:rPr>
              <a:t>第三行包含 1 个正整数 x，表示第 n 个人插队的位置，1≤x&lt;n。 </a:t>
            </a:r>
            <a:endParaRPr lang="zh-CN" altLang="en-US" sz="2400">
              <a:latin typeface="宋体" charset="0"/>
              <a:ea typeface="宋体" charset="0"/>
            </a:endParaRPr>
          </a:p>
          <a:p>
            <a:pPr marL="0" indent="0">
              <a:buNone/>
            </a:pPr>
            <a:r>
              <a:rPr lang="zh-CN" altLang="en-US" sz="2400" i="1">
                <a:solidFill>
                  <a:srgbClr val="00B0F0"/>
                </a:solidFill>
                <a:sym typeface="+mn-ea"/>
              </a:rPr>
              <a:t>·输出</a:t>
            </a:r>
            <a:endParaRPr lang="zh-CN" altLang="en-US" sz="2400">
              <a:solidFill>
                <a:srgbClr val="00B0F0"/>
              </a:solidFill>
              <a:latin typeface="宋体" charset="0"/>
              <a:ea typeface="宋体" charset="0"/>
            </a:endParaRPr>
          </a:p>
          <a:p>
            <a:pPr marL="0" indent="0">
              <a:buNone/>
            </a:pPr>
            <a:r>
              <a:rPr lang="en-US" altLang="zh-CN" sz="2400">
                <a:latin typeface="宋体" charset="0"/>
                <a:ea typeface="宋体" charset="0"/>
              </a:rPr>
              <a:t>     </a:t>
            </a:r>
            <a:r>
              <a:rPr lang="zh-CN" altLang="en-US" sz="2400">
                <a:latin typeface="宋体" charset="0"/>
                <a:ea typeface="宋体" charset="0"/>
              </a:rPr>
              <a:t>输出数字 x，表示缺少的扑克牌数字。</a:t>
            </a:r>
            <a:endParaRPr lang="zh-CN" altLang="en-US" sz="2400">
              <a:latin typeface="宋体" charset="0"/>
              <a:ea typeface="宋体" charset="0"/>
            </a:endParaRPr>
          </a:p>
          <a:p>
            <a:pPr marL="0" indent="0">
              <a:buNone/>
            </a:pPr>
            <a:endParaRPr lang="zh-CN" altLang="en-US" sz="2400">
              <a:latin typeface="宋体" charset="0"/>
              <a:ea typeface="宋体" charset="0"/>
            </a:endParaRPr>
          </a:p>
          <a:p>
            <a:pPr marL="0" indent="0">
              <a:buNone/>
            </a:pPr>
            <a:r>
              <a:rPr lang="zh-CN" altLang="en-US" sz="2400">
                <a:latin typeface="宋体" charset="0"/>
                <a:ea typeface="宋体" charset="0"/>
              </a:rPr>
              <a:t>样例输入：</a:t>
            </a:r>
            <a:r>
              <a:rPr lang="en-US" altLang="zh-CN" sz="2400">
                <a:latin typeface="宋体" charset="0"/>
                <a:ea typeface="宋体" charset="0"/>
              </a:rPr>
              <a:t>      </a:t>
            </a:r>
            <a:r>
              <a:rPr lang="zh-CN" altLang="en-US" sz="2400">
                <a:latin typeface="宋体" charset="0"/>
                <a:ea typeface="宋体" charset="0"/>
              </a:rPr>
              <a:t>7</a:t>
            </a:r>
            <a:endParaRPr lang="zh-CN" altLang="en-US" sz="2400">
              <a:latin typeface="宋体" charset="0"/>
              <a:ea typeface="宋体" charset="0"/>
            </a:endParaRPr>
          </a:p>
          <a:p>
            <a:pPr marL="914400" lvl="2" indent="457200">
              <a:buNone/>
            </a:pPr>
            <a:r>
              <a:rPr lang="zh-CN" altLang="en-US" sz="2400">
                <a:latin typeface="宋体" charset="0"/>
                <a:ea typeface="宋体" charset="0"/>
              </a:rPr>
              <a:t>7 2 3 4 5 6 1</a:t>
            </a:r>
            <a:endParaRPr lang="zh-CN" altLang="en-US" sz="2400">
              <a:latin typeface="宋体" charset="0"/>
              <a:ea typeface="宋体" charset="0"/>
            </a:endParaRPr>
          </a:p>
          <a:p>
            <a:pPr marL="914400" lvl="2" indent="457200">
              <a:buNone/>
            </a:pPr>
            <a:r>
              <a:rPr lang="zh-CN" altLang="en-US" sz="2400">
                <a:latin typeface="宋体" charset="0"/>
                <a:ea typeface="宋体" charset="0"/>
              </a:rPr>
              <a:t>3</a:t>
            </a:r>
            <a:endParaRPr lang="zh-CN" altLang="en-US" sz="2400">
              <a:latin typeface="宋体" charset="0"/>
              <a:ea typeface="宋体" charset="0"/>
            </a:endParaRPr>
          </a:p>
          <a:p>
            <a:pPr marL="0" indent="0">
              <a:buNone/>
            </a:pPr>
            <a:r>
              <a:rPr lang="zh-CN" altLang="en-US" sz="2400">
                <a:latin typeface="宋体" charset="0"/>
                <a:ea typeface="宋体" charset="0"/>
              </a:rPr>
              <a:t>样例输出：</a:t>
            </a:r>
            <a:r>
              <a:rPr lang="en-US" altLang="zh-CN" sz="2400">
                <a:latin typeface="宋体" charset="0"/>
                <a:ea typeface="宋体" charset="0"/>
              </a:rPr>
              <a:t>7 2 1 3 4 5 6</a:t>
            </a:r>
            <a:endParaRPr lang="en-US" altLang="zh-CN" sz="2400">
              <a:latin typeface="宋体" charset="0"/>
              <a:ea typeface="宋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6270" y="2162395"/>
            <a:ext cx="4314497" cy="1325563"/>
          </a:xfrm>
        </p:spPr>
        <p:txBody>
          <a:bodyPr>
            <a:normAutofit/>
          </a:bodyPr>
          <a:lstStyle/>
          <a:p>
            <a:r>
              <a:rPr lang="zh-CN" altLang="en-US" sz="6000" b="1" dirty="0">
                <a:latin typeface="微软雅黑" panose="020B0503020204020204" pitchFamily="34" charset="-122"/>
                <a:ea typeface="微软雅黑" panose="020B0503020204020204" pitchFamily="34" charset="-122"/>
              </a:rPr>
              <a:t>课堂挑战</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7567930" cy="1038225"/>
          </a:xfrm>
        </p:spPr>
        <p:txBody>
          <a:bodyPr>
            <a:normAutofit/>
          </a:bodyPr>
          <a:p>
            <a:r>
              <a:rPr lang="zh-CN" altLang="en-US">
                <a:solidFill>
                  <a:srgbClr val="00B0F0"/>
                </a:solidFill>
              </a:rPr>
              <a:t> </a:t>
            </a:r>
            <a:r>
              <a:rPr lang="en-US" altLang="zh-CN">
                <a:solidFill>
                  <a:srgbClr val="00B0F0"/>
                </a:solidFill>
              </a:rPr>
              <a:t>Y1111</a:t>
            </a:r>
            <a:r>
              <a:rPr lang="zh-CN" altLang="en-US"/>
              <a:t> 不高兴的津津</a:t>
            </a:r>
            <a:endParaRPr lang="zh-CN" altLang="en-US"/>
          </a:p>
        </p:txBody>
      </p:sp>
      <p:sp>
        <p:nvSpPr>
          <p:cNvPr id="5" name="内容占位符 4"/>
          <p:cNvSpPr/>
          <p:nvPr>
            <p:ph idx="1"/>
          </p:nvPr>
        </p:nvSpPr>
        <p:spPr>
          <a:xfrm>
            <a:off x="300355" y="702310"/>
            <a:ext cx="11800205" cy="5958840"/>
          </a:xfrm>
        </p:spPr>
        <p:txBody>
          <a:bodyPr>
            <a:noAutofit/>
          </a:bodyPr>
          <a:p>
            <a:pPr marL="0" algn="l">
              <a:buClrTx/>
              <a:buSzTx/>
              <a:buNone/>
            </a:pPr>
            <a:r>
              <a:rPr lang="zh-CN" altLang="en-US" sz="1800" i="1">
                <a:solidFill>
                  <a:srgbClr val="00B0F0"/>
                </a:solidFill>
              </a:rPr>
              <a:t>·描述</a:t>
            </a:r>
            <a:endParaRPr lang="zh-CN" altLang="en-US" sz="1800" i="1">
              <a:solidFill>
                <a:srgbClr val="00B0F0"/>
              </a:solidFill>
            </a:endParaRPr>
          </a:p>
          <a:p>
            <a:pPr marL="0" indent="457200">
              <a:lnSpc>
                <a:spcPct val="100000"/>
              </a:lnSpc>
              <a:buNone/>
            </a:pPr>
            <a:r>
              <a:rPr lang="zh-CN" altLang="en-US" sz="1800">
                <a:latin typeface="宋体" charset="0"/>
                <a:ea typeface="宋体" charset="0"/>
              </a:rPr>
              <a:t>津津上初中了。妈妈认为津津应该更加用功学习，所以津津除了上学之外，还要参加妈妈为她报名的各科复习班。另外每周妈妈还会送她去学习朗诵、舞蹈和钢琴。但是津津如果一天上课超过8 个小时就会不高兴，而且上得越久就会越不高兴。假设津津不会因为其它事不高兴，并且她的不高兴不会持续到第二天。请你帮忙检查一下津津下周的日程安排，看看下周她会不会不高兴；如果会的话，哪天最不高兴。</a:t>
            </a:r>
            <a:endParaRPr lang="zh-CN" altLang="en-US" sz="1800">
              <a:latin typeface="宋体" charset="0"/>
              <a:ea typeface="宋体" charset="0"/>
            </a:endParaRPr>
          </a:p>
          <a:p>
            <a:pPr marL="0" algn="l">
              <a:buClrTx/>
              <a:buSzTx/>
              <a:buNone/>
            </a:pPr>
            <a:r>
              <a:rPr lang="zh-CN" altLang="en-US" sz="1800" i="1">
                <a:solidFill>
                  <a:srgbClr val="00B0F0"/>
                </a:solidFill>
                <a:sym typeface="+mn-ea"/>
              </a:rPr>
              <a:t>·输入</a:t>
            </a:r>
            <a:endParaRPr lang="zh-CN" altLang="en-US" sz="1800" i="1">
              <a:solidFill>
                <a:srgbClr val="00B0F0"/>
              </a:solidFill>
            </a:endParaRPr>
          </a:p>
          <a:p>
            <a:pPr marL="0" indent="0">
              <a:buNone/>
            </a:pPr>
            <a:r>
              <a:rPr lang="en-US" altLang="zh-CN" sz="1800">
                <a:latin typeface="宋体" charset="0"/>
                <a:ea typeface="宋体" charset="0"/>
              </a:rPr>
              <a:t>     </a:t>
            </a:r>
            <a:r>
              <a:rPr lang="zh-CN" altLang="en-US" sz="1800">
                <a:latin typeface="宋体" charset="0"/>
                <a:ea typeface="宋体" charset="0"/>
              </a:rPr>
              <a:t>包括七行数据，分别表示周一到周日的日程安排。每行包括两个小于</a:t>
            </a:r>
            <a:r>
              <a:rPr lang="en-US" altLang="zh-CN" sz="1800">
                <a:latin typeface="宋体" charset="0"/>
                <a:ea typeface="宋体" charset="0"/>
              </a:rPr>
              <a:t>10</a:t>
            </a:r>
            <a:r>
              <a:rPr lang="zh-CN" altLang="en-US" sz="1800">
                <a:latin typeface="宋体" charset="0"/>
                <a:ea typeface="宋体" charset="0"/>
              </a:rPr>
              <a:t>的非负整数，用空格隔开，分别表示津津在学校上课的时间和妈妈安排她上课的时间。</a:t>
            </a:r>
            <a:endParaRPr lang="zh-CN" altLang="en-US" sz="1800">
              <a:latin typeface="宋体" charset="0"/>
              <a:ea typeface="宋体" charset="0"/>
            </a:endParaRPr>
          </a:p>
          <a:p>
            <a:pPr marL="0" indent="0">
              <a:buNone/>
            </a:pPr>
            <a:r>
              <a:rPr lang="zh-CN" altLang="en-US" sz="1800" i="1">
                <a:solidFill>
                  <a:srgbClr val="00B0F0"/>
                </a:solidFill>
                <a:sym typeface="+mn-ea"/>
              </a:rPr>
              <a:t>·输出</a:t>
            </a:r>
            <a:endParaRPr lang="zh-CN" altLang="en-US" sz="1800">
              <a:solidFill>
                <a:srgbClr val="00B0F0"/>
              </a:solidFill>
              <a:latin typeface="宋体" charset="0"/>
              <a:ea typeface="宋体" charset="0"/>
            </a:endParaRPr>
          </a:p>
          <a:p>
            <a:pPr marL="0" indent="0">
              <a:buNone/>
            </a:pPr>
            <a:r>
              <a:rPr lang="en-US" altLang="zh-CN" sz="1800">
                <a:latin typeface="宋体" charset="0"/>
                <a:ea typeface="宋体" charset="0"/>
              </a:rPr>
              <a:t>     </a:t>
            </a:r>
            <a:r>
              <a:rPr sz="1800">
                <a:latin typeface="宋体" charset="0"/>
                <a:ea typeface="宋体" charset="0"/>
              </a:rPr>
              <a:t>包括一行，这一行只包含一个数字。如果不会不高兴则输出0，如果会则输出最不高兴的是周几（用 1，2，3，4，5，6，7） 分别表示周一，周二，周三，周四，周五，周六，周日）。如果有两天或两天以上不高兴的程度相当，则输出时间最靠前的一天。</a:t>
            </a:r>
            <a:endParaRPr sz="1800">
              <a:latin typeface="宋体" charset="0"/>
              <a:ea typeface="宋体" charset="0"/>
            </a:endParaRPr>
          </a:p>
          <a:p>
            <a:pPr marL="0" indent="0">
              <a:lnSpc>
                <a:spcPct val="80000"/>
              </a:lnSpc>
              <a:spcBef>
                <a:spcPts val="0"/>
              </a:spcBef>
              <a:spcAft>
                <a:spcPts val="0"/>
              </a:spcAft>
              <a:buNone/>
            </a:pPr>
            <a:r>
              <a:rPr lang="zh-CN" altLang="en-US" sz="1800">
                <a:latin typeface="宋体" charset="0"/>
                <a:ea typeface="宋体" charset="0"/>
              </a:rPr>
              <a:t>样例输入：</a:t>
            </a:r>
            <a:r>
              <a:rPr sz="1800">
                <a:latin typeface="宋体" charset="0"/>
                <a:ea typeface="宋体" charset="0"/>
              </a:rPr>
              <a:t>5 3</a:t>
            </a:r>
            <a:r>
              <a:rPr lang="en-US" sz="1800">
                <a:latin typeface="宋体" charset="0"/>
                <a:ea typeface="宋体" charset="0"/>
              </a:rPr>
              <a:t> </a:t>
            </a:r>
            <a:endParaRPr lang="en-US" sz="1800">
              <a:latin typeface="宋体" charset="0"/>
              <a:ea typeface="宋体" charset="0"/>
            </a:endParaRPr>
          </a:p>
          <a:p>
            <a:pPr marL="0" indent="0">
              <a:lnSpc>
                <a:spcPct val="80000"/>
              </a:lnSpc>
              <a:spcBef>
                <a:spcPts val="0"/>
              </a:spcBef>
              <a:spcAft>
                <a:spcPts val="0"/>
              </a:spcAft>
              <a:buNone/>
            </a:pPr>
            <a:r>
              <a:rPr lang="en-US" sz="1800">
                <a:latin typeface="宋体" charset="0"/>
                <a:ea typeface="宋体" charset="0"/>
              </a:rPr>
              <a:t>                    </a:t>
            </a:r>
            <a:r>
              <a:rPr sz="1800">
                <a:latin typeface="宋体" charset="0"/>
                <a:ea typeface="宋体" charset="0"/>
              </a:rPr>
              <a:t>6 2</a:t>
            </a:r>
            <a:endParaRPr sz="1800">
              <a:latin typeface="宋体" charset="0"/>
              <a:ea typeface="宋体" charset="0"/>
            </a:endParaRPr>
          </a:p>
          <a:p>
            <a:pPr marL="0" indent="0">
              <a:lnSpc>
                <a:spcPct val="80000"/>
              </a:lnSpc>
              <a:spcBef>
                <a:spcPts val="0"/>
              </a:spcBef>
              <a:spcAft>
                <a:spcPts val="0"/>
              </a:spcAft>
              <a:buNone/>
            </a:pPr>
            <a:r>
              <a:rPr lang="en-US" sz="1800">
                <a:latin typeface="宋体" charset="0"/>
                <a:ea typeface="宋体" charset="0"/>
                <a:sym typeface="+mn-ea"/>
              </a:rPr>
              <a:t>                    </a:t>
            </a:r>
            <a:r>
              <a:rPr sz="1800">
                <a:latin typeface="宋体" charset="0"/>
                <a:ea typeface="宋体" charset="0"/>
              </a:rPr>
              <a:t>7 2</a:t>
            </a:r>
            <a:endParaRPr sz="1800">
              <a:latin typeface="宋体" charset="0"/>
              <a:ea typeface="宋体" charset="0"/>
            </a:endParaRPr>
          </a:p>
          <a:p>
            <a:pPr marL="0" indent="0">
              <a:lnSpc>
                <a:spcPct val="80000"/>
              </a:lnSpc>
              <a:spcBef>
                <a:spcPts val="0"/>
              </a:spcBef>
              <a:spcAft>
                <a:spcPts val="0"/>
              </a:spcAft>
              <a:buNone/>
            </a:pPr>
            <a:r>
              <a:rPr lang="en-US" sz="1800">
                <a:latin typeface="宋体" charset="0"/>
                <a:ea typeface="宋体" charset="0"/>
                <a:sym typeface="+mn-ea"/>
              </a:rPr>
              <a:t>                    </a:t>
            </a:r>
            <a:r>
              <a:rPr sz="1800">
                <a:latin typeface="宋体" charset="0"/>
                <a:ea typeface="宋体" charset="0"/>
              </a:rPr>
              <a:t>5 3</a:t>
            </a:r>
            <a:endParaRPr sz="1800">
              <a:latin typeface="宋体" charset="0"/>
              <a:ea typeface="宋体" charset="0"/>
            </a:endParaRPr>
          </a:p>
          <a:p>
            <a:pPr marL="0" indent="0">
              <a:lnSpc>
                <a:spcPct val="80000"/>
              </a:lnSpc>
              <a:spcBef>
                <a:spcPts val="0"/>
              </a:spcBef>
              <a:spcAft>
                <a:spcPts val="0"/>
              </a:spcAft>
              <a:buNone/>
            </a:pPr>
            <a:r>
              <a:rPr lang="en-US" sz="1800">
                <a:latin typeface="宋体" charset="0"/>
                <a:ea typeface="宋体" charset="0"/>
                <a:sym typeface="+mn-ea"/>
              </a:rPr>
              <a:t>                    </a:t>
            </a:r>
            <a:r>
              <a:rPr sz="1800">
                <a:latin typeface="宋体" charset="0"/>
                <a:ea typeface="宋体" charset="0"/>
              </a:rPr>
              <a:t>5 4</a:t>
            </a:r>
            <a:endParaRPr sz="1800">
              <a:latin typeface="宋体" charset="0"/>
              <a:ea typeface="宋体" charset="0"/>
            </a:endParaRPr>
          </a:p>
          <a:p>
            <a:pPr marL="0" indent="0">
              <a:lnSpc>
                <a:spcPct val="80000"/>
              </a:lnSpc>
              <a:spcBef>
                <a:spcPts val="0"/>
              </a:spcBef>
              <a:spcAft>
                <a:spcPts val="0"/>
              </a:spcAft>
              <a:buNone/>
            </a:pPr>
            <a:r>
              <a:rPr lang="en-US" sz="1800">
                <a:latin typeface="宋体" charset="0"/>
                <a:ea typeface="宋体" charset="0"/>
                <a:sym typeface="+mn-ea"/>
              </a:rPr>
              <a:t>                    </a:t>
            </a:r>
            <a:r>
              <a:rPr sz="1800">
                <a:latin typeface="宋体" charset="0"/>
                <a:ea typeface="宋体" charset="0"/>
              </a:rPr>
              <a:t>0 4</a:t>
            </a:r>
            <a:r>
              <a:rPr lang="en-US" sz="1800">
                <a:latin typeface="宋体" charset="0"/>
                <a:ea typeface="宋体" charset="0"/>
              </a:rPr>
              <a:t>            </a:t>
            </a:r>
            <a:endParaRPr lang="zh-CN" altLang="en-US" sz="1800">
              <a:latin typeface="宋体" charset="0"/>
              <a:ea typeface="宋体" charset="0"/>
            </a:endParaRPr>
          </a:p>
          <a:p>
            <a:pPr marL="0" indent="0">
              <a:lnSpc>
                <a:spcPct val="89000"/>
              </a:lnSpc>
              <a:spcBef>
                <a:spcPct val="0"/>
              </a:spcBef>
              <a:spcAft>
                <a:spcPts val="0"/>
              </a:spcAft>
              <a:buNone/>
            </a:pPr>
            <a:r>
              <a:rPr lang="en-US" altLang="zh-CN" sz="1800">
                <a:latin typeface="宋体" charset="0"/>
                <a:ea typeface="宋体" charset="0"/>
              </a:rPr>
              <a:t>                    9 6</a:t>
            </a:r>
            <a:endParaRPr lang="en-US" altLang="zh-CN" sz="1800">
              <a:latin typeface="宋体" charset="0"/>
              <a:ea typeface="宋体" charset="0"/>
            </a:endParaRPr>
          </a:p>
          <a:p>
            <a:pPr marL="0" indent="0">
              <a:lnSpc>
                <a:spcPct val="89000"/>
              </a:lnSpc>
              <a:spcBef>
                <a:spcPct val="0"/>
              </a:spcBef>
              <a:spcAft>
                <a:spcPts val="0"/>
              </a:spcAft>
              <a:buNone/>
            </a:pPr>
            <a:r>
              <a:rPr lang="zh-CN" altLang="en-US" sz="1800">
                <a:latin typeface="宋体" charset="0"/>
                <a:ea typeface="宋体" charset="0"/>
                <a:sym typeface="+mn-ea"/>
              </a:rPr>
              <a:t>样例输出：</a:t>
            </a:r>
            <a:r>
              <a:rPr lang="en-US" altLang="zh-CN" sz="1800">
                <a:latin typeface="宋体" charset="0"/>
                <a:ea typeface="宋体" charset="0"/>
                <a:sym typeface="+mn-ea"/>
              </a:rPr>
              <a:t>3</a:t>
            </a:r>
            <a:endParaRPr lang="en-US" altLang="zh-CN" sz="1800">
              <a:latin typeface="宋体" charset="0"/>
              <a:ea typeface="宋体"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28004" y="2014050"/>
            <a:ext cx="7445188" cy="1325563"/>
          </a:xfrm>
        </p:spPr>
        <p:txBody>
          <a:bodyPr>
            <a:normAutofit/>
          </a:bodyPr>
          <a:lstStyle/>
          <a:p>
            <a:r>
              <a:rPr lang="en-US" altLang="zh-CN" sz="5400" dirty="0">
                <a:solidFill>
                  <a:srgbClr val="FFC000"/>
                </a:solidFill>
                <a:latin typeface="微软雅黑" panose="020B0503020204020204" pitchFamily="34" charset="-122"/>
                <a:ea typeface="微软雅黑" panose="020B0503020204020204" pitchFamily="34" charset="-122"/>
              </a:rPr>
              <a:t>		   </a:t>
            </a:r>
            <a:r>
              <a:rPr lang="zh-CN" altLang="en-US" sz="5400" b="1" dirty="0">
                <a:solidFill>
                  <a:srgbClr val="FFC000"/>
                </a:solidFill>
                <a:latin typeface="微软雅黑" panose="020B0503020204020204" pitchFamily="34" charset="-122"/>
                <a:ea typeface="微软雅黑" panose="020B0503020204020204" pitchFamily="34" charset="-122"/>
              </a:rPr>
              <a:t>数组复习</a:t>
            </a:r>
            <a:r>
              <a:rPr lang="en-US" altLang="zh-CN" sz="5400" dirty="0">
                <a:solidFill>
                  <a:srgbClr val="FFC000"/>
                </a:solidFill>
                <a:latin typeface="微软雅黑" panose="020B0503020204020204" pitchFamily="34" charset="-122"/>
                <a:ea typeface="微软雅黑" panose="020B0503020204020204" pitchFamily="34" charset="-122"/>
              </a:rPr>
              <a:t>		</a:t>
            </a:r>
            <a:endParaRPr lang="zh-CN" altLang="en-US" sz="5400" dirty="0">
              <a:solidFill>
                <a:srgbClr val="FFC000"/>
              </a:solidFill>
              <a:latin typeface="微软雅黑" panose="020B0503020204020204" pitchFamily="34" charset="-122"/>
              <a:ea typeface="微软雅黑" panose="020B0503020204020204" pitchFamily="34" charset="-122"/>
            </a:endParaRPr>
          </a:p>
        </p:txBody>
      </p:sp>
      <p:sp>
        <p:nvSpPr>
          <p:cNvPr id="3" name="标题 1"/>
          <p:cNvSpPr txBox="1"/>
          <p:nvPr/>
        </p:nvSpPr>
        <p:spPr>
          <a:xfrm>
            <a:off x="2317831" y="3067667"/>
            <a:ext cx="98740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solidFill>
                  <a:schemeClr val="bg1"/>
                </a:solidFill>
                <a:latin typeface="微软雅黑" panose="020B0503020204020204" pitchFamily="34" charset="-122"/>
                <a:ea typeface="微软雅黑" panose="020B0503020204020204" pitchFamily="34" charset="-122"/>
              </a:rPr>
              <a:t>一维数组的【改】【查】，下标，</a:t>
            </a:r>
            <a:r>
              <a:rPr lang="en-US" altLang="zh-CN" sz="3200" dirty="0">
                <a:solidFill>
                  <a:schemeClr val="bg1"/>
                </a:solidFill>
                <a:latin typeface="微软雅黑" panose="020B0503020204020204" pitchFamily="34" charset="-122"/>
                <a:ea typeface="微软雅黑" panose="020B0503020204020204" pitchFamily="34" charset="-122"/>
              </a:rPr>
              <a:t>for + if</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6270" y="2162395"/>
            <a:ext cx="4314497" cy="1325563"/>
          </a:xfrm>
        </p:spPr>
        <p:txBody>
          <a:bodyPr>
            <a:normAutofit/>
          </a:bodyPr>
          <a:lstStyle/>
          <a:p>
            <a:r>
              <a:rPr lang="zh-CN" altLang="en-US" sz="6000" b="1" dirty="0">
                <a:latin typeface="微软雅黑" panose="020B0503020204020204" pitchFamily="34" charset="-122"/>
                <a:ea typeface="微软雅黑" panose="020B0503020204020204" pitchFamily="34" charset="-122"/>
              </a:rPr>
              <a:t>课后</a:t>
            </a:r>
            <a:r>
              <a:rPr lang="zh-CN" altLang="en-US" sz="6000" b="1" dirty="0">
                <a:latin typeface="微软雅黑" panose="020B0503020204020204" pitchFamily="34" charset="-122"/>
                <a:ea typeface="微软雅黑" panose="020B0503020204020204" pitchFamily="34" charset="-122"/>
              </a:rPr>
              <a:t>作业</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编写一款自己的银行软件系统</a:t>
            </a:r>
            <a:endParaRPr lang="zh-CN" altLang="en-US" b="1" dirty="0"/>
          </a:p>
        </p:txBody>
      </p:sp>
      <p:sp>
        <p:nvSpPr>
          <p:cNvPr id="3" name="内容占位符 2"/>
          <p:cNvSpPr>
            <a:spLocks noGrp="1"/>
          </p:cNvSpPr>
          <p:nvPr>
            <p:ph idx="1"/>
          </p:nvPr>
        </p:nvSpPr>
        <p:spPr/>
        <p:txBody>
          <a:bodyPr/>
          <a:lstStyle/>
          <a:p>
            <a:r>
              <a:rPr lang="zh-CN" altLang="en-US" dirty="0"/>
              <a:t>实现以下功能：</a:t>
            </a:r>
            <a:endParaRPr lang="en-US" altLang="zh-CN" dirty="0"/>
          </a:p>
          <a:p>
            <a:pPr marL="457200" lvl="1" indent="0">
              <a:buNone/>
            </a:pPr>
            <a:r>
              <a:rPr lang="en-US" altLang="zh-CN" sz="3200" dirty="0"/>
              <a:t>1  [</a:t>
            </a:r>
            <a:r>
              <a:rPr lang="en-US" altLang="zh-CN" sz="3200" dirty="0">
                <a:solidFill>
                  <a:srgbClr val="FF0000"/>
                </a:solidFill>
              </a:rPr>
              <a:t>创建</a:t>
            </a:r>
            <a:r>
              <a:rPr lang="en-US" altLang="zh-CN" sz="3200" dirty="0"/>
              <a:t>] </a:t>
            </a:r>
            <a:r>
              <a:rPr lang="en-US" altLang="zh-CN" sz="3200" dirty="0"/>
              <a:t>支持用户金额的输入</a:t>
            </a:r>
            <a:endParaRPr lang="en-US" altLang="zh-CN" sz="3200" dirty="0"/>
          </a:p>
          <a:p>
            <a:pPr marL="457200" lvl="1" indent="0">
              <a:buNone/>
            </a:pPr>
            <a:r>
              <a:rPr lang="en-US" altLang="zh-CN" sz="3200" dirty="0"/>
              <a:t>2. </a:t>
            </a:r>
            <a:r>
              <a:rPr lang="en-US" altLang="zh-CN" sz="3200" dirty="0">
                <a:sym typeface="+mn-ea"/>
              </a:rPr>
              <a:t>[</a:t>
            </a:r>
            <a:r>
              <a:rPr lang="en-US" altLang="zh-CN" sz="3200" dirty="0">
                <a:solidFill>
                  <a:srgbClr val="FF0000"/>
                </a:solidFill>
                <a:sym typeface="+mn-ea"/>
              </a:rPr>
              <a:t>查</a:t>
            </a:r>
            <a:r>
              <a:rPr lang="en-US" altLang="zh-CN" sz="3200" dirty="0">
                <a:sym typeface="+mn-ea"/>
              </a:rPr>
              <a:t>]   </a:t>
            </a:r>
            <a:r>
              <a:rPr lang="en-US" altLang="zh-CN" sz="3200" dirty="0"/>
              <a:t>查询某个用户的金额</a:t>
            </a:r>
            <a:endParaRPr lang="en-US" altLang="zh-CN" sz="3200" dirty="0"/>
          </a:p>
          <a:p>
            <a:pPr marL="457200" lvl="1" indent="0">
              <a:buNone/>
            </a:pPr>
            <a:r>
              <a:rPr lang="en-US" altLang="zh-CN" sz="3200" dirty="0"/>
              <a:t>3. </a:t>
            </a:r>
            <a:r>
              <a:rPr lang="en-US" altLang="zh-CN" sz="3200" dirty="0">
                <a:sym typeface="+mn-ea"/>
              </a:rPr>
              <a:t>[</a:t>
            </a:r>
            <a:r>
              <a:rPr lang="en-US" altLang="zh-CN" sz="3200" dirty="0">
                <a:solidFill>
                  <a:srgbClr val="FF0000"/>
                </a:solidFill>
                <a:sym typeface="+mn-ea"/>
              </a:rPr>
              <a:t>查</a:t>
            </a:r>
            <a:r>
              <a:rPr lang="en-US" altLang="zh-CN" sz="3200" dirty="0">
                <a:sym typeface="+mn-ea"/>
              </a:rPr>
              <a:t>]   找到最大的金额和最小的金额 </a:t>
            </a:r>
            <a:endParaRPr lang="en-US" altLang="zh-CN" sz="3200" dirty="0"/>
          </a:p>
          <a:p>
            <a:pPr marL="457200" lvl="1" indent="0">
              <a:buNone/>
            </a:pPr>
            <a:r>
              <a:rPr lang="en-US" altLang="zh-CN" sz="3200" dirty="0"/>
              <a:t>4. [</a:t>
            </a:r>
            <a:r>
              <a:rPr lang="en-US" altLang="zh-CN" sz="3200" dirty="0">
                <a:solidFill>
                  <a:srgbClr val="FF0000"/>
                </a:solidFill>
                <a:sym typeface="+mn-ea"/>
              </a:rPr>
              <a:t>改</a:t>
            </a:r>
            <a:r>
              <a:rPr lang="en-US" altLang="zh-CN" sz="3200" dirty="0">
                <a:sym typeface="+mn-ea"/>
              </a:rPr>
              <a:t>]   </a:t>
            </a:r>
            <a:r>
              <a:rPr lang="en-US" altLang="zh-CN" sz="3200" dirty="0"/>
              <a:t>修改某个用户的金额</a:t>
            </a:r>
            <a:endParaRPr lang="en-US" altLang="zh-CN" sz="3200" dirty="0"/>
          </a:p>
          <a:p>
            <a:pPr marL="457200" lvl="1" indent="0">
              <a:buNone/>
            </a:pPr>
            <a:endParaRPr lang="en-US" altLang="zh-CN" sz="3200" dirty="0"/>
          </a:p>
          <a:p>
            <a:pPr marL="457200" lvl="1" indent="0">
              <a:buNone/>
            </a:pPr>
            <a:r>
              <a:rPr lang="en-US" altLang="zh-CN" sz="3200" dirty="0"/>
              <a:t>5. [</a:t>
            </a:r>
            <a:r>
              <a:rPr lang="en-US" altLang="zh-CN" sz="3200" dirty="0">
                <a:solidFill>
                  <a:srgbClr val="FF0000"/>
                </a:solidFill>
              </a:rPr>
              <a:t>增</a:t>
            </a:r>
            <a:r>
              <a:rPr lang="en-US" altLang="zh-CN" sz="3200" dirty="0"/>
              <a:t>]   </a:t>
            </a:r>
            <a:r>
              <a:rPr lang="zh-CN" altLang="en-US" sz="3200" dirty="0"/>
              <a:t>添加用户新的存款</a:t>
            </a:r>
            <a:endParaRPr lang="zh-CN" altLang="en-US" sz="3200" dirty="0"/>
          </a:p>
          <a:p>
            <a:pPr marL="457200" lvl="1" indent="0">
              <a:buNone/>
            </a:pPr>
            <a:r>
              <a:rPr lang="en-US" altLang="zh-CN" sz="3200" dirty="0"/>
              <a:t>6. [</a:t>
            </a:r>
            <a:r>
              <a:rPr lang="en-US" altLang="zh-CN" sz="3200" dirty="0">
                <a:solidFill>
                  <a:srgbClr val="FF0000"/>
                </a:solidFill>
              </a:rPr>
              <a:t>删</a:t>
            </a:r>
            <a:r>
              <a:rPr lang="en-US" altLang="zh-CN" sz="3200" dirty="0"/>
              <a:t>]   </a:t>
            </a:r>
            <a:r>
              <a:rPr lang="zh-CN" altLang="en-US" sz="3200" dirty="0"/>
              <a:t>用户提取所有账户金额</a:t>
            </a:r>
            <a:endParaRPr lang="en-US" altLang="zh-CN" sz="3200" dirty="0"/>
          </a:p>
          <a:p>
            <a:pPr marL="457200" lvl="1" indent="0">
              <a:buNone/>
            </a:pPr>
            <a:endParaRPr lang="en-US" altLang="zh-CN" sz="3200" dirty="0"/>
          </a:p>
        </p:txBody>
      </p:sp>
      <p:cxnSp>
        <p:nvCxnSpPr>
          <p:cNvPr id="4" name="直接连接符 3"/>
          <p:cNvCxnSpPr/>
          <p:nvPr/>
        </p:nvCxnSpPr>
        <p:spPr>
          <a:xfrm>
            <a:off x="12700" y="4554220"/>
            <a:ext cx="12715875" cy="0"/>
          </a:xfrm>
          <a:prstGeom prst="line">
            <a:avLst/>
          </a:prstGeom>
          <a:ln w="66675"/>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1762" y="2109337"/>
            <a:ext cx="10972800" cy="1143000"/>
          </a:xfrm>
        </p:spPr>
        <p:txBody>
          <a:bodyPr>
            <a:normAutofit fontScale="90000"/>
          </a:bodyPr>
          <a:lstStyle/>
          <a:p>
            <a:pPr algn="l"/>
            <a:r>
              <a:rPr lang="zh-CN" altLang="en-US" sz="5300" dirty="0">
                <a:latin typeface="微软雅黑" panose="020B0503020204020204" pitchFamily="34" charset="-122"/>
                <a:ea typeface="微软雅黑" panose="020B0503020204020204" pitchFamily="34" charset="-122"/>
              </a:rPr>
              <a:t>知识总结</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xmind</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549015" y="3035935"/>
            <a:ext cx="4252595" cy="3138170"/>
          </a:xfrm>
          <a:prstGeom prst="rect">
            <a:avLst/>
          </a:prstGeom>
          <a:noFill/>
        </p:spPr>
        <p:txBody>
          <a:bodyPr wrap="square">
            <a:spAutoFit/>
          </a:bodyPr>
          <a:lstStyle/>
          <a:p>
            <a:pPr lvl="1"/>
            <a:r>
              <a:rPr kumimoji="0" lang="zh-CN" altLang="en-US" sz="5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数组三部曲</a:t>
            </a:r>
            <a:endParaRPr kumimoji="0" lang="en-US" altLang="zh-CN" sz="5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a:p>
            <a:pPr lvl="1"/>
            <a:r>
              <a:rPr kumimoji="0" lang="en-US" altLang="zh-CN"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rPr>
              <a:t>1. </a:t>
            </a:r>
            <a:r>
              <a:rPr kumimoji="0" lang="zh-CN" altLang="en-US"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rPr>
              <a:t>创造数组</a:t>
            </a:r>
            <a:endParaRPr kumimoji="0" lang="zh-CN" altLang="en-US"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endParaRPr>
          </a:p>
          <a:p>
            <a:pPr lvl="1"/>
            <a:r>
              <a:rPr kumimoji="0" lang="en-US" altLang="zh-CN"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rPr>
              <a:t>2. </a:t>
            </a:r>
            <a:r>
              <a:rPr lang="zh-CN" altLang="en-US" sz="3600" dirty="0">
                <a:solidFill>
                  <a:srgbClr val="002060"/>
                </a:solidFill>
                <a:highlight>
                  <a:srgbClr val="FFFF00"/>
                </a:highlight>
                <a:latin typeface="黑体" panose="02010609060101010101" pitchFamily="49" charset="-122"/>
                <a:ea typeface="黑体" panose="02010609060101010101" pitchFamily="49" charset="-122"/>
              </a:rPr>
              <a:t>输入数组</a:t>
            </a:r>
            <a:endParaRPr lang="zh-CN" altLang="en-US" sz="3600" dirty="0">
              <a:solidFill>
                <a:srgbClr val="002060"/>
              </a:solidFill>
              <a:highlight>
                <a:srgbClr val="FFFF00"/>
              </a:highlight>
              <a:latin typeface="黑体" panose="02010609060101010101" pitchFamily="49" charset="-122"/>
              <a:ea typeface="黑体" panose="02010609060101010101" pitchFamily="49" charset="-122"/>
            </a:endParaRPr>
          </a:p>
          <a:p>
            <a:pPr lvl="1"/>
            <a:r>
              <a:rPr lang="en-US" altLang="zh-CN" sz="3600" dirty="0">
                <a:solidFill>
                  <a:srgbClr val="002060"/>
                </a:solidFill>
                <a:highlight>
                  <a:srgbClr val="FFFF00"/>
                </a:highlight>
                <a:latin typeface="黑体" panose="02010609060101010101" pitchFamily="49" charset="-122"/>
                <a:ea typeface="黑体" panose="02010609060101010101" pitchFamily="49" charset="-122"/>
              </a:rPr>
              <a:t>3. </a:t>
            </a:r>
            <a:r>
              <a:rPr lang="zh-CN" altLang="en-US" sz="3600" dirty="0">
                <a:solidFill>
                  <a:srgbClr val="002060"/>
                </a:solidFill>
                <a:highlight>
                  <a:srgbClr val="FFFF00"/>
                </a:highlight>
                <a:latin typeface="黑体" panose="02010609060101010101" pitchFamily="49" charset="-122"/>
                <a:ea typeface="黑体" panose="02010609060101010101" pitchFamily="49" charset="-122"/>
              </a:rPr>
              <a:t>处理数组</a:t>
            </a:r>
            <a:endParaRPr kumimoji="0" lang="en-US" altLang="zh-CN"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srgbClr val="002060"/>
              </a:solidFill>
              <a:effectLst/>
              <a:highlight>
                <a:srgbClr val="FFFF00"/>
              </a:highlight>
              <a:uLnTx/>
              <a:uFillTx/>
              <a:latin typeface="黑体" panose="02010609060101010101" pitchFamily="49" charset="-122"/>
              <a:ea typeface="黑体" panose="02010609060101010101" pitchFamily="49" charset="-122"/>
              <a:cs typeface="+mn-cs"/>
            </a:endParaRPr>
          </a:p>
        </p:txBody>
      </p:sp>
      <p:graphicFrame>
        <p:nvGraphicFramePr>
          <p:cNvPr id="31" name="表格 30"/>
          <p:cNvGraphicFramePr>
            <a:graphicFrameLocks noGrp="1"/>
          </p:cNvGraphicFramePr>
          <p:nvPr>
            <p:custDataLst>
              <p:tags r:id="rId1"/>
            </p:custDataLst>
          </p:nvPr>
        </p:nvGraphicFramePr>
        <p:xfrm>
          <a:off x="2380821" y="1690842"/>
          <a:ext cx="7025648" cy="365760"/>
        </p:xfrm>
        <a:graphic>
          <a:graphicData uri="http://schemas.openxmlformats.org/drawingml/2006/table">
            <a:tbl>
              <a:tblPr firstRow="1" bandRow="1">
                <a:tableStyleId>{5C22544A-7EE6-4342-B048-85BDC9FD1C3A}</a:tableStyleId>
              </a:tblPr>
              <a:tblGrid>
                <a:gridCol w="1003664"/>
                <a:gridCol w="1003664"/>
                <a:gridCol w="1003935"/>
                <a:gridCol w="1003393"/>
                <a:gridCol w="1003664"/>
                <a:gridCol w="1003664"/>
                <a:gridCol w="1003664"/>
              </a:tblGrid>
              <a:tr h="315580">
                <a:tc>
                  <a:txBody>
                    <a:bodyPr/>
                    <a:p>
                      <a:r>
                        <a:rPr lang="en-US" altLang="zh-CN" dirty="0"/>
                        <a:t>1</a:t>
                      </a:r>
                      <a:endParaRPr lang="zh-CN" altLang="en-US" dirty="0"/>
                    </a:p>
                  </a:txBody>
                  <a:tcPr/>
                </a:tc>
                <a:tc>
                  <a:txBody>
                    <a:bodyPr/>
                    <a:p>
                      <a:r>
                        <a:rPr lang="en-US" altLang="zh-CN" dirty="0"/>
                        <a:t>2</a:t>
                      </a:r>
                      <a:endParaRPr lang="zh-CN" altLang="en-US" dirty="0"/>
                    </a:p>
                  </a:txBody>
                  <a:tcPr/>
                </a:tc>
                <a:tc>
                  <a:txBody>
                    <a:bodyPr/>
                    <a:p>
                      <a:r>
                        <a:rPr lang="en-US" altLang="zh-CN" dirty="0"/>
                        <a:t>3</a:t>
                      </a:r>
                      <a:endParaRPr lang="zh-CN" altLang="en-US" dirty="0"/>
                    </a:p>
                  </a:txBody>
                  <a:tcPr/>
                </a:tc>
                <a:tc>
                  <a:txBody>
                    <a:bodyPr/>
                    <a:p>
                      <a:r>
                        <a:rPr lang="en-US" altLang="zh-CN" dirty="0"/>
                        <a:t>4</a:t>
                      </a:r>
                      <a:endParaRPr lang="zh-CN" altLang="en-US" dirty="0"/>
                    </a:p>
                  </a:txBody>
                  <a:tcPr/>
                </a:tc>
                <a:tc>
                  <a:txBody>
                    <a:bodyPr/>
                    <a:p>
                      <a:r>
                        <a:rPr lang="en-US" altLang="zh-CN" dirty="0"/>
                        <a:t>5</a:t>
                      </a:r>
                      <a:endParaRPr lang="zh-CN" altLang="en-US" dirty="0"/>
                    </a:p>
                  </a:txBody>
                  <a:tcPr/>
                </a:tc>
                <a:tc>
                  <a:txBody>
                    <a:bodyPr/>
                    <a:p>
                      <a:r>
                        <a:rPr lang="en-US" altLang="zh-CN" dirty="0"/>
                        <a:t>6</a:t>
                      </a:r>
                      <a:endParaRPr lang="zh-CN" altLang="en-US" dirty="0"/>
                    </a:p>
                  </a:txBody>
                  <a:tcPr/>
                </a:tc>
                <a:tc>
                  <a:txBody>
                    <a:bodyPr/>
                    <a:p>
                      <a:r>
                        <a:rPr lang="en-US" altLang="zh-CN" dirty="0"/>
                        <a:t>7</a:t>
                      </a:r>
                      <a:endParaRPr lang="zh-CN" altLang="en-US" dirty="0"/>
                    </a:p>
                  </a:txBody>
                  <a:tcPr/>
                </a:tc>
              </a:tr>
            </a:tbl>
          </a:graphicData>
        </a:graphic>
      </p:graphicFrame>
      <p:graphicFrame>
        <p:nvGraphicFramePr>
          <p:cNvPr id="4" name="表格 3"/>
          <p:cNvGraphicFramePr>
            <a:graphicFrameLocks noGrp="1"/>
          </p:cNvGraphicFramePr>
          <p:nvPr/>
        </p:nvGraphicFramePr>
        <p:xfrm>
          <a:off x="2599055" y="2183765"/>
          <a:ext cx="6873240" cy="369570"/>
        </p:xfrm>
        <a:graphic>
          <a:graphicData uri="http://schemas.openxmlformats.org/drawingml/2006/table">
            <a:tbl>
              <a:tblPr firstRow="1" bandRow="1">
                <a:tableStyleId>{5C22544A-7EE6-4342-B048-85BDC9FD1C3A}</a:tableStyleId>
              </a:tblPr>
              <a:tblGrid>
                <a:gridCol w="859155"/>
                <a:gridCol w="859155"/>
                <a:gridCol w="859155"/>
                <a:gridCol w="859155"/>
                <a:gridCol w="859155"/>
                <a:gridCol w="859155"/>
                <a:gridCol w="859155"/>
                <a:gridCol w="859155"/>
              </a:tblGrid>
              <a:tr h="369570">
                <a:tc>
                  <a:txBody>
                    <a:bodyPr/>
                    <a:p>
                      <a:r>
                        <a:rPr lang="en-US" altLang="zh-CN" dirty="0">
                          <a:solidFill>
                            <a:srgbClr val="FF0000"/>
                          </a:solidFill>
                        </a:rPr>
                        <a:t>[0]</a:t>
                      </a:r>
                      <a:endParaRPr lang="en-US" altLang="zh-CN" dirty="0">
                        <a:solidFill>
                          <a:srgbClr val="FF0000"/>
                        </a:solidFill>
                      </a:endParaRPr>
                    </a:p>
                  </a:txBody>
                  <a:tcPr>
                    <a:noFill/>
                  </a:tcPr>
                </a:tc>
                <a:tc>
                  <a:txBody>
                    <a:bodyPr/>
                    <a:p>
                      <a:r>
                        <a:rPr lang="en-US" altLang="zh-CN" dirty="0">
                          <a:solidFill>
                            <a:srgbClr val="FF0000"/>
                          </a:solidFill>
                        </a:rPr>
                        <a:t>[1]</a:t>
                      </a:r>
                      <a:endParaRPr lang="en-US" altLang="zh-CN" dirty="0">
                        <a:solidFill>
                          <a:srgbClr val="FF0000"/>
                        </a:solidFill>
                      </a:endParaRPr>
                    </a:p>
                  </a:txBody>
                  <a:tcPr>
                    <a:noFill/>
                  </a:tcPr>
                </a:tc>
                <a:tc>
                  <a:txBody>
                    <a:bodyPr/>
                    <a:p>
                      <a:r>
                        <a:rPr lang="en-US" altLang="zh-CN" dirty="0">
                          <a:solidFill>
                            <a:srgbClr val="FF0000"/>
                          </a:solidFill>
                        </a:rPr>
                        <a:t>[2]</a:t>
                      </a:r>
                      <a:endParaRPr lang="en-US" altLang="zh-CN" dirty="0">
                        <a:solidFill>
                          <a:srgbClr val="FF0000"/>
                        </a:solidFill>
                      </a:endParaRPr>
                    </a:p>
                  </a:txBody>
                  <a:tcPr>
                    <a:noFill/>
                  </a:tcPr>
                </a:tc>
                <a:tc>
                  <a:txBody>
                    <a:bodyPr/>
                    <a:p>
                      <a:r>
                        <a:rPr lang="en-US" altLang="zh-CN" dirty="0">
                          <a:solidFill>
                            <a:srgbClr val="FF0000"/>
                          </a:solidFill>
                        </a:rPr>
                        <a:t>[3]</a:t>
                      </a:r>
                      <a:endParaRPr lang="en-US" altLang="zh-CN" dirty="0">
                        <a:solidFill>
                          <a:srgbClr val="FF0000"/>
                        </a:solidFill>
                      </a:endParaRPr>
                    </a:p>
                  </a:txBody>
                  <a:tcPr>
                    <a:noFill/>
                  </a:tcPr>
                </a:tc>
                <a:tc>
                  <a:txBody>
                    <a:bodyPr/>
                    <a:p>
                      <a:r>
                        <a:rPr lang="en-US" altLang="zh-CN" dirty="0">
                          <a:solidFill>
                            <a:srgbClr val="FF0000"/>
                          </a:solidFill>
                        </a:rPr>
                        <a:t>[4]</a:t>
                      </a:r>
                      <a:endParaRPr lang="en-US" altLang="zh-CN" dirty="0">
                        <a:solidFill>
                          <a:srgbClr val="FF0000"/>
                        </a:solidFill>
                      </a:endParaRPr>
                    </a:p>
                  </a:txBody>
                  <a:tcPr>
                    <a:noFill/>
                  </a:tcPr>
                </a:tc>
                <a:tc>
                  <a:txBody>
                    <a:bodyPr/>
                    <a:p>
                      <a:r>
                        <a:rPr lang="en-US" altLang="zh-CN" dirty="0">
                          <a:solidFill>
                            <a:srgbClr val="FF0000"/>
                          </a:solidFill>
                        </a:rPr>
                        <a:t>[5]</a:t>
                      </a:r>
                      <a:endParaRPr lang="en-US" altLang="zh-CN" dirty="0">
                        <a:solidFill>
                          <a:srgbClr val="FF0000"/>
                        </a:solidFill>
                      </a:endParaRPr>
                    </a:p>
                  </a:txBody>
                  <a:tcPr>
                    <a:noFill/>
                  </a:tcPr>
                </a:tc>
                <a:tc>
                  <a:txBody>
                    <a:bodyPr/>
                    <a:p>
                      <a:r>
                        <a:rPr lang="en-US" altLang="zh-CN" dirty="0">
                          <a:solidFill>
                            <a:srgbClr val="FF0000"/>
                          </a:solidFill>
                        </a:rPr>
                        <a:t>[6]</a:t>
                      </a:r>
                      <a:endParaRPr lang="en-US" altLang="zh-CN" dirty="0">
                        <a:solidFill>
                          <a:srgbClr val="FF0000"/>
                        </a:solidFill>
                      </a:endParaRPr>
                    </a:p>
                  </a:txBody>
                  <a:tcPr>
                    <a:noFill/>
                  </a:tcPr>
                </a:tc>
                <a:tc>
                  <a:txBody>
                    <a:bodyPr/>
                    <a:p>
                      <a:pPr>
                        <a:buNone/>
                      </a:pPr>
                      <a:r>
                        <a:rPr lang="en-US" altLang="zh-CN" dirty="0">
                          <a:solidFill>
                            <a:srgbClr val="FF0000"/>
                          </a:solidFill>
                        </a:rPr>
                        <a:t>[7]</a:t>
                      </a:r>
                      <a:endParaRPr lang="en-US" altLang="zh-CN" dirty="0">
                        <a:solidFill>
                          <a:srgbClr val="FF0000"/>
                        </a:solidFill>
                      </a:endParaRPr>
                    </a:p>
                  </a:txBody>
                  <a:tcPr>
                    <a:noFill/>
                  </a:tcPr>
                </a:tc>
              </a:tr>
            </a:tbl>
          </a:graphicData>
        </a:graphic>
      </p:graphicFrame>
      <p:sp>
        <p:nvSpPr>
          <p:cNvPr id="6" name="文本框 5"/>
          <p:cNvSpPr txBox="1"/>
          <p:nvPr/>
        </p:nvSpPr>
        <p:spPr>
          <a:xfrm>
            <a:off x="1604851" y="2200879"/>
            <a:ext cx="640080" cy="36830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rPr>
              <a:t>下标</a:t>
            </a:r>
            <a:endParaRPr kumimoji="0" lang="zh-CN" altLang="en-US" sz="18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506" y="2116137"/>
            <a:ext cx="8118988" cy="1325563"/>
          </a:xfrm>
        </p:spPr>
        <p:txBody>
          <a:bodyPr>
            <a:normAutofit fontScale="90000"/>
          </a:bodyPr>
          <a:lstStyle/>
          <a:p>
            <a:r>
              <a:rPr lang="zh-CN" altLang="en-US" sz="6000" b="1" dirty="0">
                <a:latin typeface="微软雅黑" panose="020B0503020204020204" pitchFamily="34" charset="-122"/>
                <a:ea typeface="微软雅黑" panose="020B0503020204020204" pitchFamily="34" charset="-122"/>
              </a:rPr>
              <a:t>   </a:t>
            </a:r>
            <a:r>
              <a:rPr lang="en-US" altLang="zh-CN" sz="6000" b="1" dirty="0">
                <a:latin typeface="微软雅黑" panose="020B0503020204020204" pitchFamily="34" charset="-122"/>
                <a:ea typeface="微软雅黑" panose="020B0503020204020204" pitchFamily="34" charset="-122"/>
              </a:rPr>
              <a:t> </a:t>
            </a:r>
            <a:r>
              <a:rPr lang="zh-CN" altLang="en-US" sz="4900" b="1" dirty="0">
                <a:latin typeface="微软雅黑" panose="020B0503020204020204" pitchFamily="34" charset="-122"/>
                <a:ea typeface="微软雅黑" panose="020B0503020204020204" pitchFamily="34" charset="-122"/>
              </a:rPr>
              <a:t>数组最基本的四类处理</a:t>
            </a:r>
            <a:br>
              <a:rPr lang="zh-CN" altLang="en-US" sz="4900" b="1" dirty="0">
                <a:latin typeface="微软雅黑" panose="020B0503020204020204" pitchFamily="34" charset="-122"/>
                <a:ea typeface="微软雅黑" panose="020B0503020204020204" pitchFamily="34" charset="-122"/>
              </a:rPr>
            </a:br>
            <a:br>
              <a:rPr lang="zh-CN" altLang="en-US" sz="4900" b="1" dirty="0">
                <a:latin typeface="微软雅黑" panose="020B0503020204020204" pitchFamily="34" charset="-122"/>
                <a:ea typeface="微软雅黑" panose="020B0503020204020204" pitchFamily="34" charset="-122"/>
              </a:rPr>
            </a:br>
            <a:br>
              <a:rPr lang="en-US" altLang="zh-CN" sz="6000" b="1" dirty="0">
                <a:latin typeface="微软雅黑" panose="020B0503020204020204" pitchFamily="34" charset="-122"/>
                <a:ea typeface="微软雅黑" panose="020B0503020204020204" pitchFamily="34" charset="-122"/>
              </a:rPr>
            </a:br>
            <a:r>
              <a:rPr lang="en-US" altLang="zh-CN" sz="6000" b="1" dirty="0">
                <a:latin typeface="微软雅黑" panose="020B0503020204020204" pitchFamily="34" charset="-122"/>
                <a:ea typeface="微软雅黑" panose="020B0503020204020204" pitchFamily="34" charset="-122"/>
              </a:rPr>
              <a:t>	 </a:t>
            </a:r>
            <a:r>
              <a:rPr lang="zh-CN" altLang="en-US" sz="6000" b="1" dirty="0">
                <a:solidFill>
                  <a:srgbClr val="FFC000"/>
                </a:solidFill>
                <a:latin typeface="微软雅黑" panose="020B0503020204020204" pitchFamily="34" charset="-122"/>
                <a:ea typeface="微软雅黑" panose="020B0503020204020204" pitchFamily="34" charset="-122"/>
              </a:rPr>
              <a:t>增</a:t>
            </a:r>
            <a:r>
              <a:rPr lang="en-US" altLang="zh-CN" sz="6000" b="1" dirty="0">
                <a:solidFill>
                  <a:srgbClr val="FFC000"/>
                </a:solidFill>
                <a:latin typeface="微软雅黑" panose="020B0503020204020204" pitchFamily="34" charset="-122"/>
                <a:ea typeface="微软雅黑" panose="020B0503020204020204" pitchFamily="34" charset="-122"/>
              </a:rPr>
              <a:t>    </a:t>
            </a:r>
            <a:r>
              <a:rPr lang="zh-CN" altLang="en-US" sz="6000" b="1" dirty="0">
                <a:solidFill>
                  <a:srgbClr val="FFC000"/>
                </a:solidFill>
                <a:latin typeface="微软雅黑" panose="020B0503020204020204" pitchFamily="34" charset="-122"/>
                <a:ea typeface="微软雅黑" panose="020B0503020204020204" pitchFamily="34" charset="-122"/>
              </a:rPr>
              <a:t>删</a:t>
            </a:r>
            <a:r>
              <a:rPr lang="en-US" altLang="zh-CN" sz="6000" b="1" dirty="0">
                <a:solidFill>
                  <a:srgbClr val="FFC000"/>
                </a:solidFill>
                <a:latin typeface="微软雅黑" panose="020B0503020204020204" pitchFamily="34" charset="-122"/>
                <a:ea typeface="微软雅黑" panose="020B0503020204020204" pitchFamily="34" charset="-122"/>
              </a:rPr>
              <a:t>    </a:t>
            </a:r>
            <a:r>
              <a:rPr lang="zh-CN" altLang="en-US" sz="6000" b="1" dirty="0">
                <a:solidFill>
                  <a:srgbClr val="00B0F0"/>
                </a:solidFill>
                <a:latin typeface="微软雅黑" panose="020B0503020204020204" pitchFamily="34" charset="-122"/>
                <a:ea typeface="微软雅黑" panose="020B0503020204020204" pitchFamily="34" charset="-122"/>
                <a:sym typeface="+mn-ea"/>
              </a:rPr>
              <a:t>查</a:t>
            </a:r>
            <a:r>
              <a:rPr lang="en-US" altLang="zh-CN" sz="6000" b="1" dirty="0">
                <a:solidFill>
                  <a:srgbClr val="00B0F0"/>
                </a:solidFill>
                <a:latin typeface="微软雅黑" panose="020B0503020204020204" pitchFamily="34" charset="-122"/>
                <a:ea typeface="微软雅黑" panose="020B0503020204020204" pitchFamily="34" charset="-122"/>
                <a:sym typeface="+mn-ea"/>
              </a:rPr>
              <a:t>    </a:t>
            </a:r>
            <a:r>
              <a:rPr lang="zh-CN" altLang="en-US" sz="6000" b="1" dirty="0">
                <a:solidFill>
                  <a:srgbClr val="00B0F0"/>
                </a:solidFill>
                <a:latin typeface="微软雅黑" panose="020B0503020204020204" pitchFamily="34" charset="-122"/>
                <a:ea typeface="微软雅黑" panose="020B0503020204020204" pitchFamily="34" charset="-122"/>
              </a:rPr>
              <a:t>改</a:t>
            </a:r>
            <a:r>
              <a:rPr lang="en-US" altLang="zh-CN" sz="6000" b="1" dirty="0">
                <a:solidFill>
                  <a:srgbClr val="00B0F0"/>
                </a:solidFill>
                <a:latin typeface="微软雅黑" panose="020B0503020204020204" pitchFamily="34" charset="-122"/>
                <a:ea typeface="微软雅黑" panose="020B0503020204020204" pitchFamily="34" charset="-122"/>
              </a:rPr>
              <a:t> </a:t>
            </a:r>
            <a:r>
              <a:rPr lang="en-US" altLang="zh-CN" sz="6000" b="1" dirty="0">
                <a:solidFill>
                  <a:srgbClr val="FFC000"/>
                </a:solidFill>
                <a:latin typeface="微软雅黑" panose="020B0503020204020204" pitchFamily="34" charset="-122"/>
                <a:ea typeface="微软雅黑" panose="020B0503020204020204" pitchFamily="34" charset="-122"/>
              </a:rPr>
              <a:t>   </a:t>
            </a:r>
            <a:endParaRPr lang="zh-CN" altLang="en-US" sz="6000" b="1" dirty="0">
              <a:solidFill>
                <a:srgbClr val="FFC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294245" y="3028950"/>
            <a:ext cx="777240" cy="800100"/>
          </a:xfrm>
          <a:prstGeom prst="rect">
            <a:avLst/>
          </a:prstGeom>
          <a:noFill/>
        </p:spPr>
        <p:txBody>
          <a:bodyPr wrap="square" rtlCol="0">
            <a:noAutofit/>
            <a:scene3d>
              <a:camera prst="orthographicFront"/>
              <a:lightRig rig="threePt" dir="t"/>
            </a:scene3d>
          </a:bodyPr>
          <a:p>
            <a:endParaRPr lang="en-US" altLang="zh-CN" sz="4400">
              <a:ln w="22225">
                <a:solidFill>
                  <a:schemeClr val="accent2"/>
                </a:solidFill>
                <a:prstDash val="solid"/>
              </a:ln>
              <a:solidFill>
                <a:schemeClr val="accent2">
                  <a:lumMod val="40000"/>
                  <a:lumOff val="60000"/>
                  <a:lumMod val="40000"/>
                  <a:lumOff val="60000"/>
                </a:schemeClr>
              </a:solidFill>
              <a:effectLst/>
            </a:endParaRPr>
          </a:p>
        </p:txBody>
      </p:sp>
      <p:sp>
        <p:nvSpPr>
          <p:cNvPr id="6" name="文本框 5"/>
          <p:cNvSpPr txBox="1"/>
          <p:nvPr/>
        </p:nvSpPr>
        <p:spPr>
          <a:xfrm>
            <a:off x="5627370" y="3028950"/>
            <a:ext cx="777240" cy="800100"/>
          </a:xfrm>
          <a:prstGeom prst="rect">
            <a:avLst/>
          </a:prstGeom>
          <a:noFill/>
        </p:spPr>
        <p:txBody>
          <a:bodyPr wrap="square" rtlCol="0">
            <a:noAutofit/>
            <a:scene3d>
              <a:camera prst="orthographicFront"/>
              <a:lightRig rig="threePt" dir="t"/>
            </a:scene3d>
          </a:bodyPr>
          <a:p>
            <a:endParaRPr lang="en-US" altLang="zh-CN" sz="4400">
              <a:ln w="22225">
                <a:solidFill>
                  <a:schemeClr val="accent2"/>
                </a:solidFill>
                <a:prstDash val="solid"/>
              </a:ln>
              <a:solidFill>
                <a:schemeClr val="accent2">
                  <a:lumMod val="40000"/>
                  <a:lumOff val="60000"/>
                  <a:lumMod val="40000"/>
                  <a:lumOff val="60000"/>
                </a:schemeClr>
              </a:solidFill>
              <a:effectLst/>
            </a:endParaRPr>
          </a:p>
        </p:txBody>
      </p:sp>
      <p:sp>
        <p:nvSpPr>
          <p:cNvPr id="7" name="文本框 6"/>
          <p:cNvSpPr txBox="1"/>
          <p:nvPr/>
        </p:nvSpPr>
        <p:spPr>
          <a:xfrm>
            <a:off x="4068445" y="3028950"/>
            <a:ext cx="777240" cy="800100"/>
          </a:xfrm>
          <a:prstGeom prst="rect">
            <a:avLst/>
          </a:prstGeom>
          <a:noFill/>
        </p:spPr>
        <p:txBody>
          <a:bodyPr wrap="square" rtlCol="0">
            <a:noAutofit/>
            <a:scene3d>
              <a:camera prst="orthographicFront"/>
              <a:lightRig rig="threePt" dir="t"/>
            </a:scene3d>
          </a:bodyPr>
          <a:p>
            <a:endParaRPr lang="en-US" altLang="zh-CN" sz="4400">
              <a:ln w="22225">
                <a:solidFill>
                  <a:schemeClr val="accent2"/>
                </a:solidFill>
                <a:prstDash val="solid"/>
              </a:ln>
              <a:solidFill>
                <a:schemeClr val="accent2">
                  <a:lumMod val="40000"/>
                  <a:lumOff val="60000"/>
                  <a:lumMod val="40000"/>
                  <a:lumOff val="60000"/>
                </a:schemeClr>
              </a:solidFill>
              <a:effectLst/>
            </a:endParaRPr>
          </a:p>
        </p:txBody>
      </p:sp>
      <p:cxnSp>
        <p:nvCxnSpPr>
          <p:cNvPr id="8" name="直接箭头连接符 7"/>
          <p:cNvCxnSpPr/>
          <p:nvPr/>
        </p:nvCxnSpPr>
        <p:spPr>
          <a:xfrm flipV="1">
            <a:off x="6796405" y="4050665"/>
            <a:ext cx="0" cy="602615"/>
          </a:xfrm>
          <a:prstGeom prst="straightConnector1">
            <a:avLst/>
          </a:prstGeom>
          <a:ln w="50800">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5627370" y="4777105"/>
            <a:ext cx="2664460" cy="706755"/>
          </a:xfrm>
          <a:prstGeom prst="rect">
            <a:avLst/>
          </a:prstGeom>
          <a:noFill/>
        </p:spPr>
        <p:txBody>
          <a:bodyPr wrap="square" rtlCol="0">
            <a:spAutoFit/>
          </a:bodyPr>
          <a:p>
            <a:r>
              <a:rPr lang="en-US" altLang="zh-CN" sz="2000"/>
              <a:t>[</a:t>
            </a:r>
            <a:r>
              <a:rPr lang="zh-CN" altLang="en-US" sz="2000"/>
              <a:t>改</a:t>
            </a:r>
            <a:r>
              <a:rPr lang="en-US" altLang="zh-CN" sz="2000"/>
              <a:t>]</a:t>
            </a:r>
            <a:r>
              <a:rPr lang="zh-CN" altLang="en-US" sz="2000"/>
              <a:t>的基础上</a:t>
            </a:r>
            <a:r>
              <a:rPr lang="en-US" altLang="zh-CN" sz="2000"/>
              <a:t> </a:t>
            </a:r>
            <a:r>
              <a:rPr lang="zh-CN" altLang="en-US" sz="2000"/>
              <a:t>使用</a:t>
            </a:r>
            <a:r>
              <a:rPr lang="en-US" altLang="zh-CN" sz="2000"/>
              <a:t>max min</a:t>
            </a:r>
            <a:r>
              <a:rPr lang="zh-CN" altLang="en-US" sz="2000"/>
              <a:t>函数求最大最小值</a:t>
            </a:r>
            <a:endParaRPr lang="zh-CN" altLang="en-US" sz="2000"/>
          </a:p>
        </p:txBody>
      </p:sp>
      <p:cxnSp>
        <p:nvCxnSpPr>
          <p:cNvPr id="10" name="直接箭头连接符 9"/>
          <p:cNvCxnSpPr/>
          <p:nvPr/>
        </p:nvCxnSpPr>
        <p:spPr>
          <a:xfrm flipV="1">
            <a:off x="8397875" y="4050665"/>
            <a:ext cx="0" cy="1654810"/>
          </a:xfrm>
          <a:prstGeom prst="straightConnector1">
            <a:avLst/>
          </a:prstGeom>
          <a:ln w="50800">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6959600" y="5777865"/>
            <a:ext cx="3196590" cy="398780"/>
          </a:xfrm>
          <a:prstGeom prst="rect">
            <a:avLst/>
          </a:prstGeom>
          <a:noFill/>
        </p:spPr>
        <p:txBody>
          <a:bodyPr wrap="square" rtlCol="0">
            <a:spAutoFit/>
          </a:bodyPr>
          <a:p>
            <a:r>
              <a:rPr lang="en-US" altLang="zh-CN" sz="2000"/>
              <a:t>for + if </a:t>
            </a:r>
            <a:r>
              <a:rPr lang="zh-CN" altLang="en-US" sz="2000"/>
              <a:t>进行循环判断</a:t>
            </a:r>
            <a:endParaRPr lang="zh-CN" altLang="en-US" sz="2000"/>
          </a:p>
        </p:txBody>
      </p:sp>
      <p:sp>
        <p:nvSpPr>
          <p:cNvPr id="3" name="左箭头 2"/>
          <p:cNvSpPr/>
          <p:nvPr/>
        </p:nvSpPr>
        <p:spPr>
          <a:xfrm>
            <a:off x="3678555" y="2593975"/>
            <a:ext cx="4753610" cy="444500"/>
          </a:xfrm>
          <a:prstGeom prst="left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8432165" y="1969135"/>
            <a:ext cx="1104265" cy="922655"/>
          </a:xfrm>
          <a:prstGeom prst="rect">
            <a:avLst/>
          </a:prstGeom>
          <a:noFill/>
        </p:spPr>
        <p:txBody>
          <a:bodyPr wrap="square" rtlCol="0">
            <a:noAutofit/>
            <a:scene3d>
              <a:camera prst="orthographicFront"/>
              <a:lightRig rig="threePt" dir="t"/>
            </a:scene3d>
          </a:bodyPr>
          <a:p>
            <a:r>
              <a:rPr lang="zh-CN" altLang="en-US" sz="5400">
                <a:ln w="22225">
                  <a:solidFill>
                    <a:schemeClr val="accent2"/>
                  </a:solidFill>
                  <a:prstDash val="solid"/>
                </a:ln>
                <a:solidFill>
                  <a:schemeClr val="accent2">
                    <a:lumMod val="40000"/>
                    <a:lumOff val="60000"/>
                    <a:lumMod val="40000"/>
                    <a:lumOff val="60000"/>
                  </a:schemeClr>
                </a:solidFill>
                <a:effectLst/>
              </a:rPr>
              <a:t>易</a:t>
            </a:r>
            <a:endParaRPr lang="zh-CN" altLang="en-US" sz="5400">
              <a:ln w="22225">
                <a:solidFill>
                  <a:schemeClr val="accent2"/>
                </a:solidFill>
                <a:prstDash val="solid"/>
              </a:ln>
              <a:solidFill>
                <a:schemeClr val="accent2">
                  <a:lumMod val="40000"/>
                  <a:lumOff val="60000"/>
                  <a:lumMod val="40000"/>
                  <a:lumOff val="60000"/>
                </a:schemeClr>
              </a:solidFill>
              <a:effectLst/>
            </a:endParaRPr>
          </a:p>
        </p:txBody>
      </p:sp>
      <p:sp>
        <p:nvSpPr>
          <p:cNvPr id="12" name="文本框 11"/>
          <p:cNvSpPr txBox="1"/>
          <p:nvPr/>
        </p:nvSpPr>
        <p:spPr>
          <a:xfrm>
            <a:off x="2737485" y="1960245"/>
            <a:ext cx="941070" cy="930910"/>
          </a:xfrm>
          <a:prstGeom prst="rect">
            <a:avLst/>
          </a:prstGeom>
          <a:noFill/>
        </p:spPr>
        <p:txBody>
          <a:bodyPr wrap="square" rtlCol="0">
            <a:noAutofit/>
            <a:scene3d>
              <a:camera prst="orthographicFront"/>
              <a:lightRig rig="threePt" dir="t"/>
            </a:scene3d>
          </a:bodyPr>
          <a:p>
            <a:r>
              <a:rPr lang="zh-CN" altLang="en-US" sz="5400">
                <a:ln w="22225">
                  <a:solidFill>
                    <a:schemeClr val="accent2"/>
                  </a:solidFill>
                  <a:prstDash val="solid"/>
                </a:ln>
                <a:solidFill>
                  <a:schemeClr val="accent2">
                    <a:lumMod val="40000"/>
                    <a:lumOff val="60000"/>
                    <a:lumMod val="40000"/>
                    <a:lumOff val="60000"/>
                  </a:schemeClr>
                </a:solidFill>
                <a:effectLst/>
              </a:rPr>
              <a:t>难</a:t>
            </a:r>
            <a:endParaRPr lang="zh-CN" altLang="en-US" sz="5400">
              <a:ln w="22225">
                <a:solidFill>
                  <a:schemeClr val="accent2"/>
                </a:solidFill>
                <a:prstDash val="solid"/>
              </a:ln>
              <a:solidFill>
                <a:schemeClr val="accent2">
                  <a:lumMod val="40000"/>
                  <a:lumOff val="60000"/>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5" grpId="0"/>
      <p:bldP spid="7" grpId="1"/>
      <p:bldP spid="6" grpId="1"/>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2875"/>
            <a:ext cx="10515600" cy="1325563"/>
          </a:xfrm>
        </p:spPr>
        <p:txBody>
          <a:bodyPr/>
          <a:lstStyle/>
          <a:p>
            <a:r>
              <a:rPr lang="zh-CN" altLang="en-US" b="1" i="0" dirty="0">
                <a:solidFill>
                  <a:srgbClr val="374151"/>
                </a:solidFill>
                <a:effectLst/>
                <a:latin typeface="微软雅黑" panose="020B0503020204020204" pitchFamily="34" charset="-122"/>
                <a:ea typeface="微软雅黑" panose="020B0503020204020204" pitchFamily="34" charset="-122"/>
              </a:rPr>
              <a:t>程序的基本功能：</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2873375"/>
            <a:ext cx="10515600" cy="2827491"/>
          </a:xfrm>
        </p:spPr>
        <p:txBody>
          <a:bodyPr>
            <a:normAutofit lnSpcReduction="10000"/>
          </a:bodyPr>
          <a:lstStyle/>
          <a:p>
            <a:r>
              <a:rPr lang="zh-CN" altLang="en-US" b="0" i="0" dirty="0">
                <a:solidFill>
                  <a:srgbClr val="374151"/>
                </a:solidFill>
                <a:effectLst/>
                <a:latin typeface="Söhne"/>
              </a:rPr>
              <a:t>输入学生的成绩</a:t>
            </a:r>
            <a:endParaRPr lang="zh-CN" altLang="en-US"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查找特定的成绩</a:t>
            </a:r>
            <a:endParaRPr lang="en-US" altLang="zh-CN" b="0" i="0" dirty="0">
              <a:solidFill>
                <a:srgbClr val="374151"/>
              </a:solidFill>
              <a:effectLst/>
              <a:latin typeface="Söhne"/>
            </a:endParaRPr>
          </a:p>
          <a:p>
            <a:r>
              <a:rPr lang="zh-CN" altLang="en-US" b="0" i="0" dirty="0">
                <a:solidFill>
                  <a:srgbClr val="374151"/>
                </a:solidFill>
                <a:effectLst/>
                <a:latin typeface="Söhne"/>
              </a:rPr>
              <a:t>插入新的成绩</a:t>
            </a:r>
            <a:endParaRPr lang="en-US" altLang="zh-CN" b="0" i="0" dirty="0">
              <a:solidFill>
                <a:srgbClr val="374151"/>
              </a:solidFill>
              <a:effectLst/>
              <a:latin typeface="Söhne"/>
            </a:endParaRPr>
          </a:p>
          <a:p>
            <a:r>
              <a:rPr lang="zh-CN" altLang="en-US" b="0" i="0" dirty="0">
                <a:solidFill>
                  <a:srgbClr val="374151"/>
                </a:solidFill>
                <a:effectLst/>
                <a:latin typeface="Söhne"/>
              </a:rPr>
              <a:t>删除某个成绩</a:t>
            </a:r>
            <a:endParaRPr lang="en-US" altLang="zh-CN" b="0" i="0" dirty="0">
              <a:solidFill>
                <a:srgbClr val="374151"/>
              </a:solidFill>
              <a:effectLst/>
              <a:latin typeface="Söhne"/>
            </a:endParaRPr>
          </a:p>
          <a:p>
            <a:r>
              <a:rPr lang="zh-CN" altLang="en-US" dirty="0">
                <a:solidFill>
                  <a:srgbClr val="374151"/>
                </a:solidFill>
                <a:latin typeface="Söhne"/>
              </a:rPr>
              <a:t>修改某个成绩</a:t>
            </a:r>
            <a:endParaRPr lang="zh-CN" altLang="en-US" dirty="0"/>
          </a:p>
        </p:txBody>
      </p:sp>
      <p:sp>
        <p:nvSpPr>
          <p:cNvPr id="6" name="文本框 5"/>
          <p:cNvSpPr txBox="1"/>
          <p:nvPr/>
        </p:nvSpPr>
        <p:spPr>
          <a:xfrm>
            <a:off x="5271278" y="2873375"/>
            <a:ext cx="6480688"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属于</a:t>
            </a:r>
            <a:r>
              <a:rPr lang="zh-CN" altLang="en-US" sz="2400" b="1" dirty="0">
                <a:solidFill>
                  <a:srgbClr val="FF0000"/>
                </a:solidFill>
                <a:latin typeface="微软雅黑" panose="020B0503020204020204" pitchFamily="34" charset="-122"/>
                <a:ea typeface="微软雅黑" panose="020B0503020204020204" pitchFamily="34" charset="-122"/>
              </a:rPr>
              <a:t>数组输入</a:t>
            </a:r>
            <a:r>
              <a:rPr lang="zh-CN" altLang="en-US" sz="2400" b="1" dirty="0">
                <a:solidFill>
                  <a:schemeClr val="accent1"/>
                </a:solidFill>
                <a:latin typeface="微软雅黑" panose="020B0503020204020204" pitchFamily="34" charset="-122"/>
                <a:ea typeface="微软雅黑" panose="020B0503020204020204" pitchFamily="34" charset="-122"/>
              </a:rPr>
              <a:t>，不属于数组处理</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nvSpPr>
        <p:spPr>
          <a:xfrm>
            <a:off x="838200" y="3570052"/>
            <a:ext cx="3446206" cy="213114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71278" y="4615324"/>
            <a:ext cx="2058630"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最基本的</a:t>
            </a:r>
            <a:r>
              <a:rPr lang="zh-CN" altLang="en-US" sz="2400" b="1" dirty="0">
                <a:solidFill>
                  <a:srgbClr val="FF0000"/>
                </a:solidFill>
                <a:latin typeface="微软雅黑" panose="020B0503020204020204" pitchFamily="34" charset="-122"/>
                <a:ea typeface="微软雅黑" panose="020B0503020204020204" pitchFamily="34" charset="-122"/>
              </a:rPr>
              <a:t>处理</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134745" y="3569970"/>
            <a:ext cx="723265" cy="2131060"/>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a:endCxn id="6" idx="1"/>
          </p:cNvCxnSpPr>
          <p:nvPr/>
        </p:nvCxnSpPr>
        <p:spPr>
          <a:xfrm>
            <a:off x="4436745" y="3104515"/>
            <a:ext cx="834390" cy="0"/>
          </a:xfrm>
          <a:prstGeom prst="straightConnector1">
            <a:avLst/>
          </a:prstGeom>
          <a:ln w="44450" cap="flat" cmpd="sng">
            <a:solidFill>
              <a:schemeClr val="accent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4373880" y="4845685"/>
            <a:ext cx="807720" cy="0"/>
          </a:xfrm>
          <a:prstGeom prst="straightConnector1">
            <a:avLst/>
          </a:prstGeom>
          <a:ln w="44450" cap="flat" cmpd="sng">
            <a:solidFill>
              <a:schemeClr val="accent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38200" y="176530"/>
            <a:ext cx="11043285" cy="1236345"/>
          </a:xfrm>
          <a:prstGeom prst="rect">
            <a:avLst/>
          </a:prstGeom>
          <a:noFill/>
        </p:spPr>
        <p:txBody>
          <a:bodyPr wrap="square" rtlCol="0">
            <a:noAutofit/>
          </a:bodyPr>
          <a:p>
            <a:r>
              <a:rPr lang="zh-CN" altLang="en-US" sz="3600" dirty="0">
                <a:solidFill>
                  <a:srgbClr val="374151"/>
                </a:solidFill>
                <a:latin typeface="微软雅黑" panose="020B0503020204020204" pitchFamily="34" charset="-122"/>
                <a:ea typeface="微软雅黑" panose="020B0503020204020204" pitchFamily="34" charset="-122"/>
                <a:sym typeface="+mn-ea"/>
              </a:rPr>
              <a:t>假设你</a:t>
            </a:r>
            <a:r>
              <a:rPr lang="zh-CN" altLang="en-US" sz="3600" dirty="0">
                <a:solidFill>
                  <a:srgbClr val="374151"/>
                </a:solidFill>
                <a:effectLst/>
                <a:latin typeface="微软雅黑" panose="020B0503020204020204" pitchFamily="34" charset="-122"/>
                <a:ea typeface="微软雅黑" panose="020B0503020204020204" pitchFamily="34" charset="-122"/>
                <a:sym typeface="+mn-ea"/>
              </a:rPr>
              <a:t>是一名中学老师，手头有一些学生的成绩，他想设计一个简单程序软件，来管理这些成绩。</a:t>
            </a:r>
            <a:endParaRPr lang="zh-CN" altLang="en-US" sz="3600" b="1" dirty="0">
              <a:latin typeface="微软雅黑" panose="020B0503020204020204" pitchFamily="34" charset="-122"/>
              <a:ea typeface="微软雅黑" panose="020B0503020204020204" pitchFamily="34" charset="-122"/>
            </a:endParaRPr>
          </a:p>
          <a:p>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4" grpId="0" bldLvl="0" animBg="1"/>
      <p:bldP spid="7" grpId="0"/>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374" y="608267"/>
            <a:ext cx="6474542" cy="1325563"/>
          </a:xfrm>
        </p:spPr>
        <p:txBody>
          <a:bodyPr/>
          <a:lstStyle/>
          <a:p>
            <a:r>
              <a:rPr lang="zh-CN" altLang="en-US" b="1" dirty="0">
                <a:latin typeface="微软雅黑" panose="020B0503020204020204" pitchFamily="34" charset="-122"/>
                <a:ea typeface="微软雅黑" panose="020B0503020204020204" pitchFamily="34" charset="-122"/>
              </a:rPr>
              <a:t>实现软件的框架功能：</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09367" y="1815842"/>
            <a:ext cx="9048136" cy="588145"/>
          </a:xfrm>
        </p:spPr>
        <p:txBody>
          <a:bodyPr>
            <a:normAutofit fontScale="92500"/>
          </a:bodyPr>
          <a:lstStyle/>
          <a:p>
            <a:pPr marL="0" indent="0">
              <a:buNone/>
            </a:pPr>
            <a:r>
              <a:rPr lang="zh-CN" altLang="en-US" sz="3600" b="1" dirty="0">
                <a:solidFill>
                  <a:schemeClr val="accent1"/>
                </a:solidFill>
                <a:latin typeface="微软雅黑" panose="020B0503020204020204" pitchFamily="34" charset="-122"/>
                <a:ea typeface="微软雅黑" panose="020B0503020204020204" pitchFamily="34" charset="-122"/>
              </a:rPr>
              <a:t>支持输入人数，输入成绩数据，并保存这些成绩</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0200" y="2898049"/>
            <a:ext cx="5107276" cy="26763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3168" y="970565"/>
            <a:ext cx="10515600" cy="1325563"/>
          </a:xfrm>
        </p:spPr>
        <p:txBody>
          <a:bodyPr/>
          <a:lstStyle/>
          <a:p>
            <a:r>
              <a:rPr lang="zh-CN" altLang="en-US" b="1" dirty="0">
                <a:latin typeface="微软雅黑" panose="020B0503020204020204" pitchFamily="34" charset="-122"/>
                <a:ea typeface="微软雅黑" panose="020B0503020204020204" pitchFamily="34" charset="-122"/>
              </a:rPr>
              <a:t>实现软件功能</a:t>
            </a: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删</a:t>
            </a:r>
            <a:r>
              <a:rPr lang="en-US" altLang="zh-CN" b="1" dirty="0">
                <a:solidFill>
                  <a:srgbClr val="FF0000"/>
                </a:solidFill>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36407" y="2830184"/>
            <a:ext cx="8541773" cy="1197794"/>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需要通过软件要把某个人的成绩删掉。输入这个人的编号，删掉他的成绩。</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p:cNvGrpSpPr/>
          <p:nvPr/>
        </p:nvGrpSpPr>
        <p:grpSpPr bwMode="auto">
          <a:xfrm>
            <a:off x="1524000" y="714375"/>
            <a:ext cx="9144000" cy="7938"/>
            <a:chOff x="0" y="714356"/>
            <a:chExt cx="9144000" cy="8698"/>
          </a:xfrm>
        </p:grpSpPr>
        <p:cxnSp>
          <p:nvCxnSpPr>
            <p:cNvPr id="5" name="直接连接符 4"/>
            <p:cNvCxnSpPr/>
            <p:nvPr/>
          </p:nvCxnSpPr>
          <p:spPr>
            <a:xfrm>
              <a:off x="928688" y="714356"/>
              <a:ext cx="8215312" cy="8698"/>
            </a:xfrm>
            <a:prstGeom prst="line">
              <a:avLst/>
            </a:prstGeom>
            <a:ln w="19050">
              <a:solidFill>
                <a:srgbClr val="4286C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714356"/>
              <a:ext cx="1785938" cy="1740"/>
            </a:xfrm>
            <a:prstGeom prst="line">
              <a:avLst/>
            </a:prstGeom>
            <a:ln w="76200">
              <a:solidFill>
                <a:srgbClr val="B2D8F4"/>
              </a:solidFill>
            </a:ln>
          </p:spPr>
          <p:style>
            <a:lnRef idx="1">
              <a:schemeClr val="accent1"/>
            </a:lnRef>
            <a:fillRef idx="0">
              <a:schemeClr val="accent1"/>
            </a:fillRef>
            <a:effectRef idx="0">
              <a:schemeClr val="accent1"/>
            </a:effectRef>
            <a:fontRef idx="minor">
              <a:schemeClr val="tx1"/>
            </a:fontRef>
          </p:style>
        </p:cxnSp>
      </p:grpSp>
      <p:sp>
        <p:nvSpPr>
          <p:cNvPr id="7" name="TextBox 12"/>
          <p:cNvSpPr txBox="1">
            <a:spLocks noChangeArrowheads="1"/>
          </p:cNvSpPr>
          <p:nvPr/>
        </p:nvSpPr>
        <p:spPr bwMode="auto">
          <a:xfrm>
            <a:off x="1666875" y="44625"/>
            <a:ext cx="4893470" cy="646331"/>
          </a:xfrm>
          <a:prstGeom prst="rect">
            <a:avLst/>
          </a:prstGeom>
          <a:noFill/>
          <a:ln w="9525">
            <a:noFill/>
            <a:miter lim="800000"/>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993300"/>
                </a:solidFill>
                <a:effectLst/>
                <a:uLnTx/>
                <a:uFillTx/>
                <a:latin typeface="FrutigerNext LT Regular" pitchFamily="2" charset="0"/>
                <a:ea typeface="华文细黑" pitchFamily="2" charset="-122"/>
                <a:cs typeface="+mn-cs"/>
              </a:rPr>
              <a:t>一维数组的删除</a:t>
            </a:r>
            <a:endParaRPr kumimoji="0" lang="zh-CN" altLang="en-US" sz="3600" b="1" i="0" u="none" strike="noStrike" kern="1200" cap="none" spc="0" normalizeH="0" baseline="0" noProof="0" dirty="0">
              <a:ln>
                <a:noFill/>
              </a:ln>
              <a:solidFill>
                <a:srgbClr val="993300"/>
              </a:solidFill>
              <a:effectLst/>
              <a:uLnTx/>
              <a:uFillTx/>
              <a:latin typeface="FrutigerNext LT Regular" pitchFamily="2" charset="0"/>
              <a:ea typeface="华文细黑" pitchFamily="2" charset="-122"/>
              <a:cs typeface="+mn-cs"/>
            </a:endParaRPr>
          </a:p>
        </p:txBody>
      </p:sp>
      <p:sp>
        <p:nvSpPr>
          <p:cNvPr id="8" name="矩形 3"/>
          <p:cNvSpPr>
            <a:spLocks noChangeArrowheads="1"/>
          </p:cNvSpPr>
          <p:nvPr/>
        </p:nvSpPr>
        <p:spPr bwMode="auto">
          <a:xfrm>
            <a:off x="2308225" y="908968"/>
            <a:ext cx="784860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90204" pitchFamily="34" charset="0"/>
                <a:ea typeface="宋体" pitchFamily="2" charset="-122"/>
              </a:defRPr>
            </a:lvl1pPr>
            <a:lvl2pPr marL="742950" indent="-285750" eaLnBrk="0" hangingPunct="0">
              <a:spcBef>
                <a:spcPct val="20000"/>
              </a:spcBef>
              <a:buClr>
                <a:schemeClr val="folHlink"/>
              </a:buClr>
              <a:buSzPct val="90000"/>
              <a:buFont typeface="Wingdings" panose="05000000000000000000" pitchFamily="2" charset="2"/>
              <a:buChar char="ª"/>
              <a:defRPr sz="2800">
                <a:solidFill>
                  <a:schemeClr val="tx1"/>
                </a:solidFill>
                <a:latin typeface="Arial" panose="020B0604020202090204" pitchFamily="34" charset="0"/>
                <a:ea typeface="宋体"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lr>
                <a:schemeClr val="folHlink"/>
              </a:buClr>
              <a:buFont typeface="Wingdings" panose="05000000000000000000" pitchFamily="2" charset="2"/>
              <a:buChar char="ª"/>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90204"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删除某一个元素，需要先找到删除的位置</a:t>
            </a:r>
            <a:r>
              <a:rPr kumimoji="0" lang="en-US" altLang="zh-CN"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a:t>
            </a:r>
            <a:r>
              <a:rPr kumimoji="0" lang="zh-CN" altLang="en-US"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假设下标为 </a:t>
            </a:r>
            <a:r>
              <a:rPr kumimoji="0" lang="en-US" altLang="zh-CN"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x)</a:t>
            </a:r>
            <a:r>
              <a:rPr kumimoji="0" lang="zh-CN" altLang="en-US"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a:t>
            </a:r>
            <a:r>
              <a:rPr kumimoji="0" lang="zh-CN" altLang="en-US" sz="2800" b="0" i="0" u="none" strike="noStrike" kern="1200" cap="none" spc="0" normalizeH="0" baseline="0" noProof="0" dirty="0">
                <a:ln>
                  <a:noFill/>
                </a:ln>
                <a:solidFill>
                  <a:srgbClr val="FF0000"/>
                </a:solidFill>
                <a:effectLst/>
                <a:uLnTx/>
                <a:uFillTx/>
                <a:latin typeface="Arial" panose="020B0604020202090204" pitchFamily="34" charset="0"/>
                <a:ea typeface="黑体" panose="02010609060101010101" pitchFamily="49" charset="-122"/>
                <a:cs typeface="+mn-cs"/>
              </a:rPr>
              <a:t>直接将下标为 </a:t>
            </a:r>
            <a:r>
              <a:rPr kumimoji="0" lang="en-US" altLang="zh-CN" sz="2800" b="0" i="0" u="none" strike="noStrike" kern="1200" cap="none" spc="0" normalizeH="0" baseline="0" noProof="0" dirty="0">
                <a:ln>
                  <a:noFill/>
                </a:ln>
                <a:solidFill>
                  <a:srgbClr val="FF0000"/>
                </a:solidFill>
                <a:effectLst/>
                <a:uLnTx/>
                <a:uFillTx/>
                <a:latin typeface="Arial" panose="020B0604020202090204" pitchFamily="34" charset="0"/>
                <a:ea typeface="黑体" panose="02010609060101010101" pitchFamily="49" charset="-122"/>
                <a:cs typeface="+mn-cs"/>
              </a:rPr>
              <a:t>x+1 </a:t>
            </a:r>
            <a:r>
              <a:rPr kumimoji="0" lang="zh-CN" altLang="en-US" sz="2800" b="0" i="0" u="none" strike="noStrike" kern="1200" cap="none" spc="0" normalizeH="0" baseline="0" noProof="0" dirty="0">
                <a:ln>
                  <a:noFill/>
                </a:ln>
                <a:solidFill>
                  <a:srgbClr val="FF0000"/>
                </a:solidFill>
                <a:effectLst/>
                <a:uLnTx/>
                <a:uFillTx/>
                <a:latin typeface="Arial" panose="020B0604020202090204" pitchFamily="34" charset="0"/>
                <a:ea typeface="黑体" panose="02010609060101010101" pitchFamily="49" charset="-122"/>
                <a:cs typeface="+mn-cs"/>
              </a:rPr>
              <a:t>及其之后的所有元素依次向前移一位</a:t>
            </a:r>
            <a:r>
              <a:rPr kumimoji="0" lang="zh-CN" altLang="en-US"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rPr>
              <a:t>，覆盖原来位置上的元素！！！</a:t>
            </a:r>
            <a:endParaRPr kumimoji="0" lang="en-US" altLang="zh-CN"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endParaRPr kumimoji="0" lang="zh-CN" altLang="en-US" sz="2800" b="0" i="0" u="none" strike="noStrike" kern="1200" cap="none" spc="0" normalizeH="0" baseline="0" noProof="0" dirty="0">
              <a:ln>
                <a:noFill/>
              </a:ln>
              <a:solidFill>
                <a:srgbClr val="002060"/>
              </a:solidFill>
              <a:effectLst/>
              <a:uLnTx/>
              <a:uFillTx/>
              <a:latin typeface="Arial" panose="020B0604020202090204" pitchFamily="34" charset="0"/>
              <a:ea typeface="黑体" panose="02010609060101010101" pitchFamily="49" charset="-122"/>
              <a:cs typeface="+mn-cs"/>
            </a:endParaRPr>
          </a:p>
        </p:txBody>
      </p:sp>
      <p:pic>
        <p:nvPicPr>
          <p:cNvPr id="2" name="图片 1"/>
          <p:cNvPicPr>
            <a:picLocks noChangeAspect="1"/>
          </p:cNvPicPr>
          <p:nvPr/>
        </p:nvPicPr>
        <p:blipFill>
          <a:blip r:embed="rId1"/>
          <a:stretch>
            <a:fillRect/>
          </a:stretch>
        </p:blipFill>
        <p:spPr>
          <a:xfrm>
            <a:off x="1736725" y="2580005"/>
            <a:ext cx="8992235" cy="4097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2458" y="2884662"/>
            <a:ext cx="10515600" cy="1325563"/>
          </a:xfrm>
        </p:spPr>
        <p:txBody>
          <a:bodyPr/>
          <a:lstStyle/>
          <a:p>
            <a:r>
              <a:rPr lang="en-US" altLang="zh-CN" dirty="0"/>
              <a:t>100  120  110  30   0</a:t>
            </a:r>
            <a:endParaRPr lang="zh-CN" altLang="en-US" dirty="0"/>
          </a:p>
        </p:txBody>
      </p:sp>
      <p:sp>
        <p:nvSpPr>
          <p:cNvPr id="4" name="标题 1"/>
          <p:cNvSpPr txBox="1"/>
          <p:nvPr/>
        </p:nvSpPr>
        <p:spPr>
          <a:xfrm>
            <a:off x="1962150" y="4086860"/>
            <a:ext cx="639127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100  110  30   0</a:t>
            </a:r>
            <a:endParaRPr lang="zh-CN" altLang="en-US" dirty="0"/>
          </a:p>
        </p:txBody>
      </p:sp>
      <p:graphicFrame>
        <p:nvGraphicFramePr>
          <p:cNvPr id="3" name="表格 2"/>
          <p:cNvGraphicFramePr>
            <a:graphicFrameLocks noGrp="1"/>
          </p:cNvGraphicFramePr>
          <p:nvPr/>
        </p:nvGraphicFramePr>
        <p:xfrm>
          <a:off x="2338070" y="2266315"/>
          <a:ext cx="6873240" cy="640080"/>
        </p:xfrm>
        <a:graphic>
          <a:graphicData uri="http://schemas.openxmlformats.org/drawingml/2006/table">
            <a:tbl>
              <a:tblPr firstRow="1" bandRow="1">
                <a:tableStyleId>{5C22544A-7EE6-4342-B048-85BDC9FD1C3A}</a:tableStyleId>
              </a:tblPr>
              <a:tblGrid>
                <a:gridCol w="859155"/>
                <a:gridCol w="859155"/>
                <a:gridCol w="1510030"/>
                <a:gridCol w="1510030"/>
                <a:gridCol w="208280"/>
                <a:gridCol w="208280"/>
                <a:gridCol w="859155"/>
                <a:gridCol w="859155"/>
              </a:tblGrid>
              <a:tr h="369570">
                <a:tc>
                  <a:txBody>
                    <a:bodyPr/>
                    <a:p>
                      <a:r>
                        <a:rPr lang="en-US" altLang="zh-CN" dirty="0">
                          <a:solidFill>
                            <a:srgbClr val="FF0000"/>
                          </a:solidFill>
                        </a:rPr>
                        <a:t>[0]</a:t>
                      </a:r>
                      <a:endParaRPr lang="en-US" altLang="zh-CN" dirty="0">
                        <a:solidFill>
                          <a:srgbClr val="FF0000"/>
                        </a:solidFill>
                      </a:endParaRPr>
                    </a:p>
                  </a:txBody>
                  <a:tcPr>
                    <a:noFill/>
                  </a:tcPr>
                </a:tc>
                <a:tc>
                  <a:txBody>
                    <a:bodyPr/>
                    <a:p>
                      <a:r>
                        <a:rPr lang="en-US" altLang="zh-CN" dirty="0">
                          <a:solidFill>
                            <a:srgbClr val="FF0000"/>
                          </a:solidFill>
                        </a:rPr>
                        <a:t>    [1]</a:t>
                      </a:r>
                      <a:endParaRPr lang="en-US" altLang="zh-CN" dirty="0">
                        <a:solidFill>
                          <a:srgbClr val="FF0000"/>
                        </a:solidFill>
                      </a:endParaRPr>
                    </a:p>
                  </a:txBody>
                  <a:tcPr>
                    <a:noFill/>
                  </a:tcPr>
                </a:tc>
                <a:tc>
                  <a:txBody>
                    <a:bodyPr/>
                    <a:p>
                      <a:r>
                        <a:rPr lang="en-US" altLang="zh-CN" dirty="0">
                          <a:solidFill>
                            <a:srgbClr val="FF0000"/>
                          </a:solidFill>
                        </a:rPr>
                        <a:t>        [2]</a:t>
                      </a:r>
                      <a:endParaRPr lang="en-US" altLang="zh-CN" dirty="0">
                        <a:solidFill>
                          <a:srgbClr val="FF0000"/>
                        </a:solidFill>
                      </a:endParaRPr>
                    </a:p>
                  </a:txBody>
                  <a:tcPr>
                    <a:noFill/>
                  </a:tcPr>
                </a:tc>
                <a:tc>
                  <a:txBody>
                    <a:bodyPr/>
                    <a:p>
                      <a:r>
                        <a:rPr lang="en-US" altLang="zh-CN" dirty="0">
                          <a:solidFill>
                            <a:srgbClr val="FF0000"/>
                          </a:solidFill>
                        </a:rPr>
                        <a:t>      [3]</a:t>
                      </a:r>
                      <a:endParaRPr lang="en-US" altLang="zh-CN" dirty="0">
                        <a:solidFill>
                          <a:srgbClr val="FF0000"/>
                        </a:solidFill>
                      </a:endParaRPr>
                    </a:p>
                  </a:txBody>
                  <a:tcPr>
                    <a:noFill/>
                  </a:tcPr>
                </a:tc>
                <a:tc>
                  <a:txBody>
                    <a:bodyPr/>
                    <a:p>
                      <a:endParaRPr lang="en-US" altLang="zh-CN" dirty="0">
                        <a:solidFill>
                          <a:srgbClr val="FF0000"/>
                        </a:solidFill>
                      </a:endParaRPr>
                    </a:p>
                  </a:txBody>
                  <a:tcPr>
                    <a:noFill/>
                  </a:tcPr>
                </a:tc>
                <a:tc>
                  <a:txBody>
                    <a:bodyPr/>
                    <a:p>
                      <a:endParaRPr lang="en-US" altLang="zh-CN" dirty="0">
                        <a:solidFill>
                          <a:srgbClr val="FF0000"/>
                        </a:solidFill>
                      </a:endParaRPr>
                    </a:p>
                  </a:txBody>
                  <a:tcPr>
                    <a:noFill/>
                  </a:tcPr>
                </a:tc>
                <a:tc>
                  <a:txBody>
                    <a:bodyPr/>
                    <a:p>
                      <a:endParaRPr lang="en-US" altLang="zh-CN" dirty="0">
                        <a:solidFill>
                          <a:srgbClr val="FF0000"/>
                        </a:solidFill>
                      </a:endParaRPr>
                    </a:p>
                  </a:txBody>
                  <a:tcPr>
                    <a:noFill/>
                  </a:tcPr>
                </a:tc>
                <a:tc>
                  <a:txBody>
                    <a:bodyPr/>
                    <a:p>
                      <a:pPr>
                        <a:buNone/>
                      </a:pPr>
                      <a:endParaRPr lang="en-US" altLang="zh-CN" dirty="0">
                        <a:solidFill>
                          <a:srgbClr val="FF0000"/>
                        </a:solidFill>
                      </a:endParaRPr>
                    </a:p>
                  </a:txBody>
                  <a:tcPr>
                    <a:noFill/>
                  </a:tcPr>
                </a:tc>
              </a:tr>
            </a:tbl>
          </a:graphicData>
        </a:graphic>
      </p:graphicFrame>
      <p:sp>
        <p:nvSpPr>
          <p:cNvPr id="6" name="文本框 5"/>
          <p:cNvSpPr txBox="1"/>
          <p:nvPr/>
        </p:nvSpPr>
        <p:spPr>
          <a:xfrm>
            <a:off x="924766" y="2284064"/>
            <a:ext cx="792480" cy="46037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rPr>
              <a:t>下标</a:t>
            </a:r>
            <a:endPar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304405" y="2284095"/>
            <a:ext cx="6096000" cy="368300"/>
          </a:xfrm>
          <a:prstGeom prst="rect">
            <a:avLst/>
          </a:prstGeom>
          <a:noFill/>
        </p:spPr>
        <p:txBody>
          <a:bodyPr wrap="square" rtlCol="0" anchor="t">
            <a:spAutoFit/>
          </a:bodyPr>
          <a:p>
            <a:r>
              <a:rPr lang="en-US" altLang="zh-CN" dirty="0">
                <a:solidFill>
                  <a:srgbClr val="FF0000"/>
                </a:solidFill>
                <a:sym typeface="+mn-ea"/>
              </a:rPr>
              <a:t> [4]</a:t>
            </a:r>
            <a:endParaRPr lang="en-US" altLang="zh-CN" dirty="0">
              <a:solidFill>
                <a:srgbClr val="FF0000"/>
              </a:solidFill>
              <a:sym typeface="+mn-ea"/>
            </a:endParaRPr>
          </a:p>
        </p:txBody>
      </p:sp>
      <p:sp>
        <p:nvSpPr>
          <p:cNvPr id="7" name="文本框 6"/>
          <p:cNvSpPr txBox="1"/>
          <p:nvPr/>
        </p:nvSpPr>
        <p:spPr>
          <a:xfrm>
            <a:off x="590550" y="3330575"/>
            <a:ext cx="1747520"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rPr>
              <a:t>原始</a:t>
            </a:r>
            <a:r>
              <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rPr>
              <a:t>数组</a:t>
            </a:r>
            <a:endPar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772366" y="4485609"/>
            <a:ext cx="1097280" cy="46037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rPr>
              <a:t>删除后</a:t>
            </a:r>
            <a:endParaRPr kumimoji="0" lang="zh-CN" altLang="en-US" sz="2400" b="0" i="0" u="none" strike="noStrike" kern="1200" cap="none" spc="0" normalizeH="0" baseline="0" noProof="0" dirty="0">
              <a:ln>
                <a:noFill/>
              </a:ln>
              <a:solidFill>
                <a:prstClr val="black"/>
              </a:solidFill>
              <a:effectLst/>
              <a:highlight>
                <a:srgbClr val="FF0000"/>
              </a:highlight>
              <a:uLnTx/>
              <a:uFillTx/>
              <a:latin typeface="微软雅黑" panose="020B0503020204020204" pitchFamily="34" charset="-122"/>
              <a:ea typeface="微软雅黑" panose="020B0503020204020204" pitchFamily="34" charset="-122"/>
              <a:cs typeface="+mn-cs"/>
            </a:endParaRPr>
          </a:p>
        </p:txBody>
      </p:sp>
      <p:cxnSp>
        <p:nvCxnSpPr>
          <p:cNvPr id="9" name="直接箭头连接符 8"/>
          <p:cNvCxnSpPr/>
          <p:nvPr/>
        </p:nvCxnSpPr>
        <p:spPr>
          <a:xfrm flipH="1">
            <a:off x="4004310" y="3768725"/>
            <a:ext cx="1205230" cy="689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H="1">
            <a:off x="5209540" y="3768725"/>
            <a:ext cx="1205230" cy="689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flipH="1">
            <a:off x="6414770" y="3768725"/>
            <a:ext cx="1205230" cy="689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标题 1"/>
          <p:cNvSpPr>
            <a:spLocks noGrp="1"/>
          </p:cNvSpPr>
          <p:nvPr/>
        </p:nvSpPr>
        <p:spPr>
          <a:xfrm>
            <a:off x="771853" y="460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微软雅黑" panose="020B0503020204020204" pitchFamily="34" charset="-122"/>
                <a:ea typeface="微软雅黑" panose="020B0503020204020204" pitchFamily="34" charset="-122"/>
              </a:rPr>
              <a:t>软件功能</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删</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Lst>
  </p:timing>
</p:sld>
</file>

<file path=ppt/tags/tag1.xml><?xml version="1.0" encoding="utf-8"?>
<p:tagLst xmlns:p="http://schemas.openxmlformats.org/presentationml/2006/main">
  <p:tag name="TABLE_ENDDRAG_ORIGIN_RECT" val="540*29"/>
  <p:tag name="TABLE_ENDDRAG_RECT" val="398*248*540*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Words>
  <Application>WPS 演示</Application>
  <PresentationFormat>宽屏</PresentationFormat>
  <Paragraphs>196</Paragraphs>
  <Slides>22</Slides>
  <Notes>19</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22</vt:i4>
      </vt:variant>
    </vt:vector>
  </HeadingPairs>
  <TitlesOfParts>
    <vt:vector size="48" baseType="lpstr">
      <vt:lpstr>Arial</vt:lpstr>
      <vt:lpstr>宋体</vt:lpstr>
      <vt:lpstr>Wingdings</vt:lpstr>
      <vt:lpstr>微软雅黑</vt:lpstr>
      <vt:lpstr>汉仪旗黑</vt:lpstr>
      <vt:lpstr>黑体</vt:lpstr>
      <vt:lpstr>汉仪中黑KW</vt:lpstr>
      <vt:lpstr>等线</vt:lpstr>
      <vt:lpstr>等线</vt:lpstr>
      <vt:lpstr>Söhne</vt:lpstr>
      <vt:lpstr>FrutigerNext LT Regular</vt:lpstr>
      <vt:lpstr>苹方-简</vt:lpstr>
      <vt:lpstr>华文细黑</vt:lpstr>
      <vt:lpstr>Calibri</vt:lpstr>
      <vt:lpstr>宋体</vt:lpstr>
      <vt:lpstr>Arial Unicode MS</vt:lpstr>
      <vt:lpstr>等线 Light</vt:lpstr>
      <vt:lpstr>汉仪中等线KW</vt:lpstr>
      <vt:lpstr>汉仪书宋二KW</vt:lpstr>
      <vt:lpstr>Thonburi</vt:lpstr>
      <vt:lpstr>等线</vt:lpstr>
      <vt:lpstr>黑体-简</vt:lpstr>
      <vt:lpstr>Helvetica Neue</vt:lpstr>
      <vt:lpstr>Office 主题​​</vt:lpstr>
      <vt:lpstr>Office 主题</vt:lpstr>
      <vt:lpstr>1_Office 主题​​</vt:lpstr>
      <vt:lpstr>复习回顾</vt:lpstr>
      <vt:lpstr>		   数组复习		</vt:lpstr>
      <vt:lpstr>PowerPoint 演示文稿</vt:lpstr>
      <vt:lpstr>    数组最基本的四类处理  	 增    删    查    改    </vt:lpstr>
      <vt:lpstr>程序的基本功能：</vt:lpstr>
      <vt:lpstr>实现软件的框架功能：</vt:lpstr>
      <vt:lpstr>实现软件功能- [删]</vt:lpstr>
      <vt:lpstr>PowerPoint 演示文稿</vt:lpstr>
      <vt:lpstr>100  120  110  30   0</vt:lpstr>
      <vt:lpstr>PowerPoint 演示文稿</vt:lpstr>
      <vt:lpstr>实现软件功能- [增]</vt:lpstr>
      <vt:lpstr>增：插入到中间一个位置</vt:lpstr>
      <vt:lpstr>PowerPoint 演示文稿</vt:lpstr>
      <vt:lpstr>PowerPoint 演示文稿</vt:lpstr>
      <vt:lpstr>课堂练习</vt:lpstr>
      <vt:lpstr>S1477 举旗手</vt:lpstr>
      <vt:lpstr>U000093 插队问题</vt:lpstr>
      <vt:lpstr>课堂挑战</vt:lpstr>
      <vt:lpstr> Y1111 不高兴的津津</vt:lpstr>
      <vt:lpstr>课后作业</vt:lpstr>
      <vt:lpstr>编写一款自己的银行软件系统</vt:lpstr>
      <vt:lpstr>知识总结 （xmind）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tom gao</dc:creator>
  <cp:lastModifiedBy>Y</cp:lastModifiedBy>
  <cp:revision>18</cp:revision>
  <dcterms:created xsi:type="dcterms:W3CDTF">2023-11-29T02:23:18Z</dcterms:created>
  <dcterms:modified xsi:type="dcterms:W3CDTF">2023-11-29T02:23:18Z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397763D146D7D721D1BF3D65762ADC68_43</vt:lpwstr>
  </property>
  <property fmtid="{D5CDD505-2E9C-101B-9397-08002B2CF9AE}" pid="3" name="KSOProductBuildVer">
    <vt:lpwstr>2052-6.2.2.8394</vt:lpwstr>
  </property>
</Properties>
</file>