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6" r:id="rId5"/>
    <p:sldId id="406" r:id="rId6"/>
    <p:sldId id="426" r:id="rId8"/>
    <p:sldId id="427" r:id="rId9"/>
    <p:sldId id="463" r:id="rId10"/>
    <p:sldId id="360" r:id="rId11"/>
    <p:sldId id="442" r:id="rId12"/>
    <p:sldId id="428" r:id="rId13"/>
    <p:sldId id="403" r:id="rId14"/>
    <p:sldId id="409" r:id="rId15"/>
    <p:sldId id="443" r:id="rId16"/>
    <p:sldId id="433" r:id="rId17"/>
    <p:sldId id="308" r:id="rId18"/>
    <p:sldId id="262" r:id="rId19"/>
    <p:sldId id="434" r:id="rId20"/>
    <p:sldId id="429" r:id="rId21"/>
    <p:sldId id="436" r:id="rId22"/>
    <p:sldId id="431" r:id="rId23"/>
    <p:sldId id="444" r:id="rId24"/>
    <p:sldId id="432" r:id="rId25"/>
    <p:sldId id="437" r:id="rId26"/>
    <p:sldId id="438" r:id="rId27"/>
    <p:sldId id="430" r:id="rId28"/>
    <p:sldId id="410" r:id="rId29"/>
    <p:sldId id="439" r:id="rId30"/>
    <p:sldId id="486" r:id="rId31"/>
    <p:sldId id="441" r:id="rId32"/>
    <p:sldId id="30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BA706-11D0-43FA-BD4F-DE939C6214B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ACD24F1-1805-4D1B-AD6C-61CB76BFA73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创建数组</a:t>
          </a:r>
        </a:p>
      </dgm:t>
    </dgm:pt>
    <dgm:pt modelId="{A37EBE91-DBD0-43EC-A900-B0BB4383DEB8}" cxnId="{3FD777FC-05BA-4457-8C34-395475BC46C8}" type="parTrans">
      <dgm:prSet/>
      <dgm:spPr/>
      <dgm:t>
        <a:bodyPr/>
        <a:lstStyle/>
        <a:p>
          <a:endParaRPr lang="zh-CN" altLang="en-US"/>
        </a:p>
      </dgm:t>
    </dgm:pt>
    <dgm:pt modelId="{9F9F466E-7C55-4AEF-9835-F785C34488D5}" cxnId="{3FD777FC-05BA-4457-8C34-395475BC46C8}" type="sibTrans">
      <dgm:prSet/>
      <dgm:spPr/>
      <dgm:t>
        <a:bodyPr/>
        <a:lstStyle/>
        <a:p>
          <a:endParaRPr lang="zh-CN" altLang="en-US"/>
        </a:p>
      </dgm:t>
    </dgm:pt>
    <dgm:pt modelId="{8F88D59E-C549-4BB1-8503-2AF4894B018B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输入数组</a:t>
          </a:r>
        </a:p>
      </dgm:t>
    </dgm:pt>
    <dgm:pt modelId="{0E5411C7-9D17-44D9-8323-EEAC0D9E20C0}" cxnId="{993922E6-2374-46E9-9632-98B7A3DE6848}" type="parTrans">
      <dgm:prSet/>
      <dgm:spPr/>
      <dgm:t>
        <a:bodyPr/>
        <a:lstStyle/>
        <a:p>
          <a:endParaRPr lang="zh-CN" altLang="en-US"/>
        </a:p>
      </dgm:t>
    </dgm:pt>
    <dgm:pt modelId="{CDAA728A-5CD2-4DB0-9AA7-CE8E2DAB50B8}" cxnId="{993922E6-2374-46E9-9632-98B7A3DE6848}" type="sibTrans">
      <dgm:prSet/>
      <dgm:spPr/>
      <dgm:t>
        <a:bodyPr/>
        <a:lstStyle/>
        <a:p>
          <a:endParaRPr lang="zh-CN" altLang="en-US"/>
        </a:p>
      </dgm:t>
    </dgm:pt>
    <dgm:pt modelId="{72710D78-9CA7-4656-93E3-0098B2A1E76B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处理数组</a:t>
          </a:r>
        </a:p>
      </dgm:t>
    </dgm:pt>
    <dgm:pt modelId="{929037BA-08B2-4AAD-8C24-3631CCC5E843}" cxnId="{AC6D870F-CBBA-4555-840C-93D6A46F0B38}" type="parTrans">
      <dgm:prSet/>
      <dgm:spPr/>
      <dgm:t>
        <a:bodyPr/>
        <a:lstStyle/>
        <a:p>
          <a:endParaRPr lang="zh-CN" altLang="en-US"/>
        </a:p>
      </dgm:t>
    </dgm:pt>
    <dgm:pt modelId="{9E8C8B8A-8693-4FFF-84B4-224E62A2A527}" cxnId="{AC6D870F-CBBA-4555-840C-93D6A46F0B38}" type="sibTrans">
      <dgm:prSet/>
      <dgm:spPr/>
      <dgm:t>
        <a:bodyPr/>
        <a:lstStyle/>
        <a:p>
          <a:endParaRPr lang="zh-CN" altLang="en-US"/>
        </a:p>
      </dgm:t>
    </dgm:pt>
    <dgm:pt modelId="{B9332AF6-EA72-408A-8220-B9B228FC7432}" type="pres">
      <dgm:prSet presAssocID="{F43BA706-11D0-43FA-BD4F-DE939C6214BB}" presName="Name0" presStyleCnt="0">
        <dgm:presLayoutVars>
          <dgm:dir/>
          <dgm:resizeHandles val="exact"/>
        </dgm:presLayoutVars>
      </dgm:prSet>
      <dgm:spPr/>
    </dgm:pt>
    <dgm:pt modelId="{2FA160C8-D0F7-4C93-9878-6E546A7C4B68}" type="pres">
      <dgm:prSet presAssocID="{2ACD24F1-1805-4D1B-AD6C-61CB76BFA735}" presName="node" presStyleLbl="node1" presStyleIdx="0" presStyleCnt="3">
        <dgm:presLayoutVars>
          <dgm:bulletEnabled val="1"/>
        </dgm:presLayoutVars>
      </dgm:prSet>
      <dgm:spPr/>
    </dgm:pt>
    <dgm:pt modelId="{AC10911A-35B3-40D2-9407-2B480885CB30}" type="pres">
      <dgm:prSet presAssocID="{9F9F466E-7C55-4AEF-9835-F785C34488D5}" presName="sibTrans" presStyleLbl="sibTrans2D1" presStyleIdx="0" presStyleCnt="2"/>
      <dgm:spPr/>
    </dgm:pt>
    <dgm:pt modelId="{742FE461-B94C-4AA3-B852-8C7BFEB57EB7}" type="pres">
      <dgm:prSet presAssocID="{9F9F466E-7C55-4AEF-9835-F785C34488D5}" presName="connectorText" presStyleLbl="sibTrans2D1" presStyleIdx="0" presStyleCnt="2"/>
      <dgm:spPr/>
    </dgm:pt>
    <dgm:pt modelId="{35DAD2C2-4F87-4D41-886D-1162BE7B8B2E}" type="pres">
      <dgm:prSet presAssocID="{8F88D59E-C549-4BB1-8503-2AF4894B018B}" presName="node" presStyleLbl="node1" presStyleIdx="1" presStyleCnt="3">
        <dgm:presLayoutVars>
          <dgm:bulletEnabled val="1"/>
        </dgm:presLayoutVars>
      </dgm:prSet>
      <dgm:spPr/>
    </dgm:pt>
    <dgm:pt modelId="{0099C0E0-75D1-406A-8728-8CCF1C62D3F0}" type="pres">
      <dgm:prSet presAssocID="{CDAA728A-5CD2-4DB0-9AA7-CE8E2DAB50B8}" presName="sibTrans" presStyleLbl="sibTrans2D1" presStyleIdx="1" presStyleCnt="2"/>
      <dgm:spPr/>
    </dgm:pt>
    <dgm:pt modelId="{2257C9A2-D64F-4E87-8814-F6FF5416E34B}" type="pres">
      <dgm:prSet presAssocID="{CDAA728A-5CD2-4DB0-9AA7-CE8E2DAB50B8}" presName="connectorText" presStyleLbl="sibTrans2D1" presStyleIdx="1" presStyleCnt="2"/>
      <dgm:spPr/>
    </dgm:pt>
    <dgm:pt modelId="{F14329E2-D7E6-4B16-B136-A2E6BA1CCC45}" type="pres">
      <dgm:prSet presAssocID="{72710D78-9CA7-4656-93E3-0098B2A1E76B}" presName="node" presStyleLbl="node1" presStyleIdx="2" presStyleCnt="3">
        <dgm:presLayoutVars>
          <dgm:bulletEnabled val="1"/>
        </dgm:presLayoutVars>
      </dgm:prSet>
      <dgm:spPr/>
    </dgm:pt>
  </dgm:ptLst>
  <dgm:cxnLst>
    <dgm:cxn modelId="{AC6D870F-CBBA-4555-840C-93D6A46F0B38}" srcId="{F43BA706-11D0-43FA-BD4F-DE939C6214BB}" destId="{72710D78-9CA7-4656-93E3-0098B2A1E76B}" srcOrd="2" destOrd="0" parTransId="{929037BA-08B2-4AAD-8C24-3631CCC5E843}" sibTransId="{9E8C8B8A-8693-4FFF-84B4-224E62A2A527}"/>
    <dgm:cxn modelId="{5DC5BB19-DAA0-43C8-9F73-2B44473DAC95}" type="presOf" srcId="{2ACD24F1-1805-4D1B-AD6C-61CB76BFA735}" destId="{2FA160C8-D0F7-4C93-9878-6E546A7C4B68}" srcOrd="0" destOrd="0" presId="urn:microsoft.com/office/officeart/2005/8/layout/process1"/>
    <dgm:cxn modelId="{B4546228-FC1E-459D-94BE-8A167E5AC6A7}" type="presOf" srcId="{9F9F466E-7C55-4AEF-9835-F785C34488D5}" destId="{AC10911A-35B3-40D2-9407-2B480885CB30}" srcOrd="0" destOrd="0" presId="urn:microsoft.com/office/officeart/2005/8/layout/process1"/>
    <dgm:cxn modelId="{0EA3B52E-0A40-4C20-8987-01B93EAD6003}" type="presOf" srcId="{72710D78-9CA7-4656-93E3-0098B2A1E76B}" destId="{F14329E2-D7E6-4B16-B136-A2E6BA1CCC45}" srcOrd="0" destOrd="0" presId="urn:microsoft.com/office/officeart/2005/8/layout/process1"/>
    <dgm:cxn modelId="{6051FD2F-E9D7-417D-93DD-BA79C9F831F8}" type="presOf" srcId="{8F88D59E-C549-4BB1-8503-2AF4894B018B}" destId="{35DAD2C2-4F87-4D41-886D-1162BE7B8B2E}" srcOrd="0" destOrd="0" presId="urn:microsoft.com/office/officeart/2005/8/layout/process1"/>
    <dgm:cxn modelId="{2853AF8F-4E9B-446F-82F6-FA065550FDB8}" type="presOf" srcId="{CDAA728A-5CD2-4DB0-9AA7-CE8E2DAB50B8}" destId="{0099C0E0-75D1-406A-8728-8CCF1C62D3F0}" srcOrd="0" destOrd="0" presId="urn:microsoft.com/office/officeart/2005/8/layout/process1"/>
    <dgm:cxn modelId="{82A45DD5-FBD4-4FEB-B6FF-54B501F6EF36}" type="presOf" srcId="{F43BA706-11D0-43FA-BD4F-DE939C6214BB}" destId="{B9332AF6-EA72-408A-8220-B9B228FC7432}" srcOrd="0" destOrd="0" presId="urn:microsoft.com/office/officeart/2005/8/layout/process1"/>
    <dgm:cxn modelId="{993922E6-2374-46E9-9632-98B7A3DE6848}" srcId="{F43BA706-11D0-43FA-BD4F-DE939C6214BB}" destId="{8F88D59E-C549-4BB1-8503-2AF4894B018B}" srcOrd="1" destOrd="0" parTransId="{0E5411C7-9D17-44D9-8323-EEAC0D9E20C0}" sibTransId="{CDAA728A-5CD2-4DB0-9AA7-CE8E2DAB50B8}"/>
    <dgm:cxn modelId="{8E3F2FEC-8375-4D67-B58F-5871C6774ECF}" type="presOf" srcId="{CDAA728A-5CD2-4DB0-9AA7-CE8E2DAB50B8}" destId="{2257C9A2-D64F-4E87-8814-F6FF5416E34B}" srcOrd="1" destOrd="0" presId="urn:microsoft.com/office/officeart/2005/8/layout/process1"/>
    <dgm:cxn modelId="{E4706FF2-B928-46A9-81E7-FE6227127D0E}" type="presOf" srcId="{9F9F466E-7C55-4AEF-9835-F785C34488D5}" destId="{742FE461-B94C-4AA3-B852-8C7BFEB57EB7}" srcOrd="1" destOrd="0" presId="urn:microsoft.com/office/officeart/2005/8/layout/process1"/>
    <dgm:cxn modelId="{3FD777FC-05BA-4457-8C34-395475BC46C8}" srcId="{F43BA706-11D0-43FA-BD4F-DE939C6214BB}" destId="{2ACD24F1-1805-4D1B-AD6C-61CB76BFA735}" srcOrd="0" destOrd="0" parTransId="{A37EBE91-DBD0-43EC-A900-B0BB4383DEB8}" sibTransId="{9F9F466E-7C55-4AEF-9835-F785C34488D5}"/>
    <dgm:cxn modelId="{3F6215C6-5EF7-4684-8658-F80DDAF707CC}" type="presParOf" srcId="{B9332AF6-EA72-408A-8220-B9B228FC7432}" destId="{2FA160C8-D0F7-4C93-9878-6E546A7C4B68}" srcOrd="0" destOrd="0" presId="urn:microsoft.com/office/officeart/2005/8/layout/process1"/>
    <dgm:cxn modelId="{9C4254D8-5022-44C3-B8A0-1CEEDF849D50}" type="presParOf" srcId="{B9332AF6-EA72-408A-8220-B9B228FC7432}" destId="{AC10911A-35B3-40D2-9407-2B480885CB30}" srcOrd="1" destOrd="0" presId="urn:microsoft.com/office/officeart/2005/8/layout/process1"/>
    <dgm:cxn modelId="{CC8BC52E-A673-422D-A3CD-A313257E55AE}" type="presParOf" srcId="{AC10911A-35B3-40D2-9407-2B480885CB30}" destId="{742FE461-B94C-4AA3-B852-8C7BFEB57EB7}" srcOrd="0" destOrd="0" presId="urn:microsoft.com/office/officeart/2005/8/layout/process1"/>
    <dgm:cxn modelId="{66F25BAE-317B-4808-B376-F9165EEDBE10}" type="presParOf" srcId="{B9332AF6-EA72-408A-8220-B9B228FC7432}" destId="{35DAD2C2-4F87-4D41-886D-1162BE7B8B2E}" srcOrd="2" destOrd="0" presId="urn:microsoft.com/office/officeart/2005/8/layout/process1"/>
    <dgm:cxn modelId="{A9E2EA8E-0FE5-4A7C-9A1C-B8A84222EA0B}" type="presParOf" srcId="{B9332AF6-EA72-408A-8220-B9B228FC7432}" destId="{0099C0E0-75D1-406A-8728-8CCF1C62D3F0}" srcOrd="3" destOrd="0" presId="urn:microsoft.com/office/officeart/2005/8/layout/process1"/>
    <dgm:cxn modelId="{EDFD73B3-6545-415B-9F76-D78202875AC7}" type="presParOf" srcId="{0099C0E0-75D1-406A-8728-8CCF1C62D3F0}" destId="{2257C9A2-D64F-4E87-8814-F6FF5416E34B}" srcOrd="0" destOrd="0" presId="urn:microsoft.com/office/officeart/2005/8/layout/process1"/>
    <dgm:cxn modelId="{A4B0F538-F6AD-4CDC-8009-756A23510F3B}" type="presParOf" srcId="{B9332AF6-EA72-408A-8220-B9B228FC7432}" destId="{F14329E2-D7E6-4B16-B136-A2E6BA1CCC4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2FA160C8-D0F7-4C93-9878-6E546A7C4B68}">
      <dsp:nvSpPr>
        <dsp:cNvPr id="3" name="圆角矩形 2"/>
        <dsp:cNvSpPr/>
      </dsp:nvSpPr>
      <dsp:spPr bwMode="white">
        <a:xfrm>
          <a:off x="0" y="2067649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创建数组</a:t>
          </a:r>
        </a:p>
      </dsp:txBody>
      <dsp:txXfrm>
        <a:off x="0" y="2067649"/>
        <a:ext cx="2138947" cy="1283368"/>
      </dsp:txXfrm>
    </dsp:sp>
    <dsp:sp modelId="{AC10911A-35B3-40D2-9407-2B480885CB30}">
      <dsp:nvSpPr>
        <dsp:cNvPr id="4" name="右箭头 3"/>
        <dsp:cNvSpPr/>
      </dsp:nvSpPr>
      <dsp:spPr bwMode="white">
        <a:xfrm>
          <a:off x="2340008" y="2444104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40008" y="2444104"/>
        <a:ext cx="453457" cy="530459"/>
      </dsp:txXfrm>
    </dsp:sp>
    <dsp:sp modelId="{35DAD2C2-4F87-4D41-886D-1162BE7B8B2E}">
      <dsp:nvSpPr>
        <dsp:cNvPr id="5" name="圆角矩形 4"/>
        <dsp:cNvSpPr/>
      </dsp:nvSpPr>
      <dsp:spPr bwMode="white">
        <a:xfrm>
          <a:off x="2994526" y="2067649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输入数组</a:t>
          </a:r>
        </a:p>
      </dsp:txBody>
      <dsp:txXfrm>
        <a:off x="2994526" y="2067649"/>
        <a:ext cx="2138947" cy="1283368"/>
      </dsp:txXfrm>
    </dsp:sp>
    <dsp:sp modelId="{0099C0E0-75D1-406A-8728-8CCF1C62D3F0}">
      <dsp:nvSpPr>
        <dsp:cNvPr id="6" name="右箭头 5"/>
        <dsp:cNvSpPr/>
      </dsp:nvSpPr>
      <dsp:spPr bwMode="white">
        <a:xfrm>
          <a:off x="5334535" y="2444104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334535" y="2444104"/>
        <a:ext cx="453457" cy="530459"/>
      </dsp:txXfrm>
    </dsp:sp>
    <dsp:sp modelId="{F14329E2-D7E6-4B16-B136-A2E6BA1CCC45}">
      <dsp:nvSpPr>
        <dsp:cNvPr id="7" name="圆角矩形 6"/>
        <dsp:cNvSpPr/>
      </dsp:nvSpPr>
      <dsp:spPr bwMode="white">
        <a:xfrm>
          <a:off x="5989053" y="2067649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处理数组</a:t>
          </a:r>
        </a:p>
      </dsp:txBody>
      <dsp:txXfrm>
        <a:off x="5989053" y="2067649"/>
        <a:ext cx="2138947" cy="1283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排队场景，前面的人往前走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203396-1A5C-4BAD-A951-482E2198FE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一面墙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8DD46F-E853-4D83-A619-520C507773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651000" y="1071397"/>
            <a:ext cx="9144000" cy="142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综合专题二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二维数组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en-US" altLang="zh-CN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2023.11.11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5626" y="687556"/>
            <a:ext cx="6767832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二位数组的创建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626" y="2064775"/>
            <a:ext cx="947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创建一个数组，用来保存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全班所有学生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877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学生，每个学生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7135" y="2967335"/>
            <a:ext cx="1084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满足：“如果要存多个个体， 且每个个体有多个数据“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35" y="3801880"/>
            <a:ext cx="6094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用矩阵来保存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8141" y="656304"/>
            <a:ext cx="9475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0" y="1736410"/>
            <a:ext cx="6092782" cy="3602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6815452" y="2152256"/>
            <a:ext cx="409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列的二维数组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行代表有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列代表着每个学生有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个成绩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71121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二维数组的创建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26" y="1226770"/>
            <a:ext cx="3568102" cy="185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02965" y="90846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a[3][4];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69" y="3645024"/>
            <a:ext cx="763284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5" y="1270635"/>
            <a:ext cx="3083515" cy="188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95601" y="5949281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二维数组类似于平面，是一个矩阵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行和列的一个表格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694940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二维数组的存储及元素引用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722951" y="1029667"/>
            <a:ext cx="9183481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0504D"/>
              </a:buClr>
              <a:buSzPct val="8000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二维数组的存储方式是“行优先”的连续存储，先逐个存储第 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0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行上的所有元素，再逐个存储第 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行上的所有元素，依此类推。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800" b="1" dirty="0">
                <a:latin typeface="Calibri"/>
                <a:ea typeface="宋体" pitchFamily="2" charset="-122"/>
              </a:rPr>
              <a:t>先行后列，行和列的下标都是从</a:t>
            </a:r>
            <a:r>
              <a:rPr lang="en-US" altLang="zh-CN" sz="2800" b="1" dirty="0">
                <a:latin typeface="Calibri"/>
                <a:ea typeface="宋体" pitchFamily="2" charset="-122"/>
              </a:rPr>
              <a:t>0</a:t>
            </a:r>
            <a:r>
              <a:rPr lang="zh-CN" altLang="en-US" sz="2800" b="1" dirty="0">
                <a:latin typeface="Calibri"/>
                <a:ea typeface="宋体" pitchFamily="2" charset="-122"/>
              </a:rPr>
              <a:t>开始的</a:t>
            </a:r>
            <a:endParaRPr lang="en-US" altLang="zh-CN" sz="2800" b="1" dirty="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改良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44" y="1980807"/>
            <a:ext cx="5191895" cy="3048393"/>
          </a:xfrm>
        </p:spPr>
      </p:pic>
      <p:sp>
        <p:nvSpPr>
          <p:cNvPr id="6" name="文本框 5"/>
          <p:cNvSpPr txBox="1"/>
          <p:nvPr/>
        </p:nvSpPr>
        <p:spPr>
          <a:xfrm>
            <a:off x="7027607" y="301350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开辟更大的空间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更加安全！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输入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7084" y="500062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回顾：双层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5" y="1980483"/>
            <a:ext cx="6351425" cy="3554951"/>
          </a:xfr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6353571" y="2584223"/>
            <a:ext cx="51103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是列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446" y="680182"/>
            <a:ext cx="6767832" cy="132556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二位数组的输入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23763" y="354548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23985" y="3059668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0719" y="3059668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6840" y="3059668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2961" y="3059668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45415" y="351980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23763" y="423183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 flipH="1">
            <a:off x="145415" y="4251325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45415" y="4890770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23763" y="4918209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47684"/>
                <a:gridCol w="1503516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01446" y="1774912"/>
            <a:ext cx="865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如何把这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位同学的成绩（每个人都有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门成绩）保存起来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80650" y="2939635"/>
            <a:ext cx="947092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一般让数组的编号与人们的习惯一致，</a:t>
            </a:r>
            <a:b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从下标为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开始输入保存。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675" y="1275112"/>
            <a:ext cx="9833488" cy="99211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还记得之前的中学老师项目吗？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9614" y="408688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80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 120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130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115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86120" y="2235835"/>
            <a:ext cx="196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a[4]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9500" y="5135419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个人的成绩分数分别存在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b="1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4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884287" y="2310014"/>
            <a:ext cx="786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用数组来保存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个学生的数学成绩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2545" y="3547745"/>
          <a:ext cx="11445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/>
                <a:gridCol w="1653540"/>
                <a:gridCol w="1469390"/>
                <a:gridCol w="1574800"/>
                <a:gridCol w="1024890"/>
                <a:gridCol w="1430655"/>
                <a:gridCol w="1430655"/>
                <a:gridCol w="1430655"/>
              </a:tblGrid>
              <a:tr h="365760">
                <a:tc>
                  <a:txBody>
                    <a:bodyPr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3850" y="3613150"/>
            <a:ext cx="883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下标</a:t>
            </a:r>
            <a:endParaRPr lang="zh-CN" altLang="en-US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71" y="97621"/>
            <a:ext cx="6767832" cy="1325563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75" y="1237284"/>
            <a:ext cx="5452053" cy="19555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6339" y="2005877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用第一个循环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把第一个同学的四门成绩装满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08942" y="4417063"/>
            <a:ext cx="4727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通过外层循环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开始遍历不同的学生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5" y="3429000"/>
            <a:ext cx="5256209" cy="306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986" y="2562633"/>
            <a:ext cx="5110316" cy="132556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外层是行数，内层是列数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先把一行满（内层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再装其他行（外层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698" y="1692138"/>
            <a:ext cx="5255207" cy="30665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列矩阵中填满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9" y="1797086"/>
            <a:ext cx="4776822" cy="357666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1797086"/>
            <a:ext cx="5012796" cy="326382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3930411" y="5479823"/>
            <a:ext cx="51103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是列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259" y="1615266"/>
            <a:ext cx="910663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改：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位同学的语文成绩改成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位同学的第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门成绩改成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81259" y="2857326"/>
            <a:ext cx="9106638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输出更改后内容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74943" y="438749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65760"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74943" y="507892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p>
                      <a:r>
                        <a:rPr lang="en-US" altLang="zh-CN" dirty="0"/>
                        <a:t>120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74943" y="572910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47684"/>
                <a:gridCol w="1503516"/>
                <a:gridCol w="1625600"/>
                <a:gridCol w="1625600"/>
              </a:tblGrid>
              <a:tr h="147270"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77680" y="3883263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4414" y="3883263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0535" y="3883263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6656" y="3883263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499110" y="434340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499110" y="5074920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499110" y="5714365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633" y="1649905"/>
            <a:ext cx="932786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查：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找出来第一位同学高于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分的成绩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找出来语文成绩低于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分的同学编号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找出来所有低于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分的成绩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74943" y="438749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65760"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74943" y="507892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p>
                      <a:r>
                        <a:rPr lang="en-US" altLang="zh-CN" dirty="0"/>
                        <a:t>120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474943" y="572910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47684"/>
                <a:gridCol w="1503516"/>
                <a:gridCol w="1625600"/>
                <a:gridCol w="1625600"/>
              </a:tblGrid>
              <a:tr h="147270"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77680" y="3883263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4414" y="3883263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0535" y="3883263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6656" y="3883263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499110" y="434340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499110" y="5074920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499110" y="5714365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8955"/>
            <a:ext cx="12192000" cy="580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5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截屏2023-11-29 09.39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0"/>
            <a:ext cx="96139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0"/>
            <a:ext cx="1675130" cy="215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求元素位置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2052" y="21034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如果每一个人成绩有语文，数学，英语，物理</a:t>
            </a: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怎么存？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371" y="11834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一维数组不够用了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二维数组来解决问题！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1248" y="356389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21248" y="425533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21248" y="4905509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47684"/>
                <a:gridCol w="1503516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23985" y="3059668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0719" y="3059668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26840" y="3059668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72961" y="3059668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145415" y="351980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145415" y="4251325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145415" y="4890770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371" y="9097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生活中的二维数组是什么呢</a:t>
            </a:r>
            <a:b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体育课站队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小红在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[1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1248" y="379948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21248" y="449091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21248" y="514109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47684"/>
                <a:gridCol w="1503516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23985" y="3295253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[1]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0719" y="3295253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26840" y="3295253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72961" y="3295253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[4]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145415" y="375539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[1]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145415" y="4486910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[2]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145415" y="5126355"/>
            <a:ext cx="177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第三位同学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[3]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3335" y="6008370"/>
            <a:ext cx="411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如何表示第二位同学的英语成绩？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9735" y="6008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[2][3] 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4695056" y="3942284"/>
            <a:ext cx="23889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66875" y="177567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66875" y="214143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66875" y="250719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4727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06329" y="3480619"/>
            <a:ext cx="636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如果要存多个个体， 且每个个体有多个数据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6986" y="45270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表现出用一个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来排列数字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68" y="2059193"/>
            <a:ext cx="109728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你认为还有类型的数据适合用二维数组？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回顾一维数组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28300" y="4686474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8797413" y="4235360"/>
            <a:ext cx="508820" cy="41295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901*28"/>
  <p:tag name="TABLE_ENDDRAG_RECT" val="115*281*901*2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369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汉仪旗黑</vt:lpstr>
      <vt:lpstr>等线</vt:lpstr>
      <vt:lpstr>等线</vt:lpstr>
      <vt:lpstr>Calibri</vt:lpstr>
      <vt:lpstr>宋体</vt:lpstr>
      <vt:lpstr>Arial Unicode MS</vt:lpstr>
      <vt:lpstr>等线 Light</vt:lpstr>
      <vt:lpstr>汉仪中等线KW</vt:lpstr>
      <vt:lpstr>FrutigerNext LT Regular</vt:lpstr>
      <vt:lpstr>苹方-简</vt:lpstr>
      <vt:lpstr>华文细黑</vt:lpstr>
      <vt:lpstr>黑体</vt:lpstr>
      <vt:lpstr>Helvetica Neue</vt:lpstr>
      <vt:lpstr>汉仪书宋二KW</vt:lpstr>
      <vt:lpstr>黑体-简</vt:lpstr>
      <vt:lpstr>汉仪中黑KW</vt:lpstr>
      <vt:lpstr>Calibri</vt:lpstr>
      <vt:lpstr>Office 主题​​</vt:lpstr>
      <vt:lpstr>Office 主题</vt:lpstr>
      <vt:lpstr>1_Office 主题​​</vt:lpstr>
      <vt:lpstr>复习回顾</vt:lpstr>
      <vt:lpstr>还记得之前的中学老师项目吗？</vt:lpstr>
      <vt:lpstr>如果每一个人成绩有语文，数学，英语，物理 怎么存？</vt:lpstr>
      <vt:lpstr>一维数组不够用了 二维数组来解决问题！</vt:lpstr>
      <vt:lpstr>生活中的二维数组是什么呢  体育课站队 小明在  [2行] [3列] 		      小红在 [4行] [1列] </vt:lpstr>
      <vt:lpstr>PowerPoint 演示文稿</vt:lpstr>
      <vt:lpstr>你认为还有类型的数据适合用二维数组？</vt:lpstr>
      <vt:lpstr>回顾一维数组</vt:lpstr>
      <vt:lpstr>    创建二维数组</vt:lpstr>
      <vt:lpstr>二位数组的创建</vt:lpstr>
      <vt:lpstr>PowerPoint 演示文稿</vt:lpstr>
      <vt:lpstr>PowerPoint 演示文稿</vt:lpstr>
      <vt:lpstr>PowerPoint 演示文稿</vt:lpstr>
      <vt:lpstr>PowerPoint 演示文稿</vt:lpstr>
      <vt:lpstr>改良</vt:lpstr>
      <vt:lpstr>  输入二维数组</vt:lpstr>
      <vt:lpstr>外层是行数，内层是列数  先把一行满（内层for） 再装其他行（外层for）</vt:lpstr>
      <vt:lpstr>二位数组的输入</vt:lpstr>
      <vt:lpstr>一般让数组的编号与人们的习惯一致， 从下标为1开始输入保存。</vt:lpstr>
      <vt:lpstr>Code</vt:lpstr>
      <vt:lpstr>外层是行数，内层是列数  先把一行满（内层for） 再装其他行（外层for）</vt:lpstr>
      <vt:lpstr>如何在x行y列数据中填满矩阵？</vt:lpstr>
      <vt:lpstr>二维数组处理</vt:lpstr>
      <vt:lpstr>改： 更改第m位同学的语文成绩改成120  更改第m位同学的第n门成绩改成0分；</vt:lpstr>
      <vt:lpstr>查： 找出来第一位同学高于100分的成绩 找出来语文成绩低于100分的同学编号 找出来所有低于50分的成绩</vt:lpstr>
      <vt:lpstr>查： 找出来第一位同学高于100分的成绩 找出来语文成绩低于100分的同学编号 找出来所有低于50分的成绩</vt:lpstr>
      <vt:lpstr>课堂练习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25</cp:revision>
  <dcterms:created xsi:type="dcterms:W3CDTF">2023-11-29T01:43:35Z</dcterms:created>
  <dcterms:modified xsi:type="dcterms:W3CDTF">2023-11-29T01:43:35Z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DC23F7BEEBACC60B5A2153650270AA15_43</vt:lpwstr>
  </property>
  <property fmtid="{D5CDD505-2E9C-101B-9397-08002B2CF9AE}" pid="3" name="KSOProductBuildVer">
    <vt:lpwstr>2052-6.2.2.8394</vt:lpwstr>
  </property>
</Properties>
</file>