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487" r:id="rId5"/>
    <p:sldId id="488" r:id="rId6"/>
    <p:sldId id="490" r:id="rId8"/>
    <p:sldId id="492" r:id="rId9"/>
    <p:sldId id="493" r:id="rId10"/>
    <p:sldId id="513" r:id="rId11"/>
    <p:sldId id="491" r:id="rId12"/>
    <p:sldId id="489" r:id="rId13"/>
    <p:sldId id="495" r:id="rId14"/>
    <p:sldId id="496" r:id="rId15"/>
    <p:sldId id="498" r:id="rId16"/>
    <p:sldId id="497" r:id="rId17"/>
    <p:sldId id="499" r:id="rId18"/>
    <p:sldId id="500" r:id="rId19"/>
    <p:sldId id="501" r:id="rId20"/>
    <p:sldId id="512" r:id="rId21"/>
    <p:sldId id="506" r:id="rId22"/>
    <p:sldId id="503" r:id="rId23"/>
    <p:sldId id="504" r:id="rId24"/>
    <p:sldId id="505" r:id="rId25"/>
    <p:sldId id="441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综合专题二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二维数组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2023.11.18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69210" y="173672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69210" y="242824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69210" y="339026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371725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8440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4665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0890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593090" y="1692910"/>
            <a:ext cx="183134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593090" y="2424430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593090" y="3375660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455" y="4514850"/>
            <a:ext cx="10802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第二位同学因病退学，如何删除他的相关</a:t>
            </a:r>
            <a:r>
              <a:rPr lang="zh-CN" altLang="en-US" sz="4000">
                <a:solidFill>
                  <a:srgbClr val="FF0000"/>
                </a:solidFill>
              </a:rPr>
              <a:t>记录？</a:t>
            </a:r>
            <a:endParaRPr lang="zh-CN" altLang="en-US" sz="4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860415" y="2992120"/>
            <a:ext cx="0" cy="371475"/>
          </a:xfrm>
          <a:prstGeom prst="straightConnector1">
            <a:avLst/>
          </a:prstGeom>
          <a:ln w="44450" cap="flat" cmpd="sng">
            <a:solidFill>
              <a:schemeClr val="accent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69210" y="5670550"/>
            <a:ext cx="820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将第三行及后续行的全部数据依次上移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5166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二维数组删除</a:t>
            </a:r>
            <a:r>
              <a:rPr lang="en-US" altLang="zh-CN" sz="4400" b="1">
                <a:solidFill>
                  <a:srgbClr val="FF0000"/>
                </a:solidFill>
              </a:rPr>
              <a:t> [</a:t>
            </a:r>
            <a:r>
              <a:rPr lang="zh-CN" altLang="en-US" sz="4400" b="1">
                <a:solidFill>
                  <a:srgbClr val="FF0000"/>
                </a:solidFill>
              </a:rPr>
              <a:t>行</a:t>
            </a:r>
            <a:r>
              <a:rPr lang="en-US" altLang="zh-CN" sz="4400" b="1">
                <a:solidFill>
                  <a:srgbClr val="FF0000"/>
                </a:solidFill>
              </a:rPr>
              <a:t>]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pic>
        <p:nvPicPr>
          <p:cNvPr id="3" name="图片 2" descr="截屏2023-11-15 11.35.40"/>
          <p:cNvPicPr>
            <a:picLocks noChangeAspect="1"/>
          </p:cNvPicPr>
          <p:nvPr/>
        </p:nvPicPr>
        <p:blipFill>
          <a:blip r:embed="rId1"/>
          <a:srcRect l="13420" t="-677" r="-736" b="677"/>
          <a:stretch>
            <a:fillRect/>
          </a:stretch>
        </p:blipFill>
        <p:spPr>
          <a:xfrm>
            <a:off x="507365" y="2092325"/>
            <a:ext cx="7684770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11045" y="4987290"/>
            <a:ext cx="683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注意被删除行之后的所有行都上</a:t>
            </a:r>
            <a:r>
              <a:rPr lang="zh-CN" altLang="en-US" sz="2800"/>
              <a:t>移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2052" y="2346642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如果现在需要删除所有人第二列的成绩</a:t>
            </a:r>
            <a:b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该怎么做呢？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5166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二维数组删除</a:t>
            </a:r>
            <a:r>
              <a:rPr lang="en-US" altLang="zh-CN" sz="4400" b="1">
                <a:solidFill>
                  <a:srgbClr val="FF0000"/>
                </a:solidFill>
              </a:rPr>
              <a:t> [</a:t>
            </a:r>
            <a:r>
              <a:rPr lang="zh-CN" altLang="en-US" sz="4400" b="1">
                <a:solidFill>
                  <a:srgbClr val="FF0000"/>
                </a:solidFill>
              </a:rPr>
              <a:t>列</a:t>
            </a:r>
            <a:r>
              <a:rPr lang="en-US" altLang="zh-CN" sz="4400" b="1">
                <a:solidFill>
                  <a:srgbClr val="FF0000"/>
                </a:solidFill>
              </a:rPr>
              <a:t>]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1045" y="4987290"/>
            <a:ext cx="683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注意被删除列之后的所有列都需左</a:t>
            </a:r>
            <a:r>
              <a:rPr lang="zh-CN" altLang="en-US" sz="2800"/>
              <a:t>移</a:t>
            </a:r>
            <a:endParaRPr lang="zh-CN" altLang="en-US" sz="2800"/>
          </a:p>
        </p:txBody>
      </p:sp>
      <p:pic>
        <p:nvPicPr>
          <p:cNvPr id="2" name="图片 1" descr="截屏2023-11-15 11.40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946275"/>
            <a:ext cx="9626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890" y="4304665"/>
            <a:ext cx="10115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chemeClr val="bg2"/>
                </a:solidFill>
              </a:rPr>
              <a:t>在二维数组中插入</a:t>
            </a:r>
            <a:r>
              <a:rPr lang="zh-CN" altLang="en-US" sz="4000">
                <a:solidFill>
                  <a:srgbClr val="FFFF00"/>
                </a:solidFill>
              </a:rPr>
              <a:t>一行</a:t>
            </a:r>
            <a:r>
              <a:rPr lang="zh-CN" altLang="en-US" sz="4000">
                <a:solidFill>
                  <a:schemeClr val="bg2"/>
                </a:solidFill>
              </a:rPr>
              <a:t>或者</a:t>
            </a:r>
            <a:r>
              <a:rPr lang="zh-CN" altLang="en-US" sz="4000">
                <a:solidFill>
                  <a:srgbClr val="FFFF00"/>
                </a:solidFill>
              </a:rPr>
              <a:t>某一列</a:t>
            </a:r>
            <a:endParaRPr lang="zh-C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905" y="2458720"/>
            <a:ext cx="9248140" cy="1260475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注意：数组添加后下标越界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5166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二维数组增加</a:t>
            </a:r>
            <a:r>
              <a:rPr lang="en-US" altLang="zh-CN" sz="4400" b="1">
                <a:solidFill>
                  <a:srgbClr val="FF0000"/>
                </a:solidFill>
              </a:rPr>
              <a:t> [</a:t>
            </a:r>
            <a:r>
              <a:rPr lang="zh-CN" altLang="en-US" sz="4400" b="1">
                <a:solidFill>
                  <a:srgbClr val="FF0000"/>
                </a:solidFill>
              </a:rPr>
              <a:t>行</a:t>
            </a:r>
            <a:r>
              <a:rPr lang="en-US" altLang="zh-CN" sz="4400" b="1">
                <a:solidFill>
                  <a:srgbClr val="FF0000"/>
                </a:solidFill>
              </a:rPr>
              <a:t>]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22700" y="173672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22700" y="328739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22700" y="413194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8445" y="2635250"/>
          <a:ext cx="33178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75"/>
                <a:gridCol w="663575"/>
                <a:gridCol w="663575"/>
                <a:gridCol w="663575"/>
              </a:tblGrid>
              <a:tr h="365760"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" name="虚尾箭头 7"/>
          <p:cNvSpPr/>
          <p:nvPr/>
        </p:nvSpPr>
        <p:spPr>
          <a:xfrm>
            <a:off x="3028315" y="2510790"/>
            <a:ext cx="795020" cy="615315"/>
          </a:xfrm>
          <a:prstGeom prst="strip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23335" y="573849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" name="虚尾箭头 10"/>
          <p:cNvSpPr/>
          <p:nvPr/>
        </p:nvSpPr>
        <p:spPr>
          <a:xfrm rot="5400000">
            <a:off x="2822575" y="4445000"/>
            <a:ext cx="795020" cy="615315"/>
          </a:xfrm>
          <a:prstGeom prst="strip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3415" y="4355465"/>
            <a:ext cx="2259330" cy="108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被添加行之后所有行依次下移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653415" y="2045335"/>
            <a:ext cx="2405380" cy="58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rgbClr val="FF0000"/>
                </a:solidFill>
              </a:rPr>
              <a:t>新插入行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5166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二维数组增加</a:t>
            </a:r>
            <a:r>
              <a:rPr lang="en-US" altLang="zh-CN" sz="4400" b="1">
                <a:solidFill>
                  <a:srgbClr val="FF0000"/>
                </a:solidFill>
              </a:rPr>
              <a:t> [</a:t>
            </a:r>
            <a:r>
              <a:rPr lang="zh-CN" altLang="en-US" sz="4400" b="1">
                <a:solidFill>
                  <a:srgbClr val="FF0000"/>
                </a:solidFill>
              </a:rPr>
              <a:t>行</a:t>
            </a:r>
            <a:r>
              <a:rPr lang="en-US" altLang="zh-CN" sz="4400" b="1">
                <a:solidFill>
                  <a:srgbClr val="FF0000"/>
                </a:solidFill>
              </a:rPr>
              <a:t>]</a:t>
            </a:r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1045" y="4987290"/>
            <a:ext cx="683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注意被删除列之后的所有列都需左</a:t>
            </a:r>
            <a:r>
              <a:rPr lang="zh-CN" altLang="en-US" sz="2800"/>
              <a:t>移</a:t>
            </a:r>
            <a:endParaRPr lang="zh-CN" altLang="en-US" sz="2800"/>
          </a:p>
        </p:txBody>
      </p:sp>
      <p:pic>
        <p:nvPicPr>
          <p:cNvPr id="3" name="图片 2" descr="截屏2023-11-15 12.02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045" y="1028065"/>
            <a:ext cx="66929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5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5400"/>
              <a:t>自主实现</a:t>
            </a:r>
            <a:r>
              <a:rPr lang="en-US" altLang="zh-CN" sz="5400"/>
              <a:t> </a:t>
            </a:r>
            <a:endParaRPr lang="en-US" altLang="zh-CN" sz="5400"/>
          </a:p>
          <a:p>
            <a:pPr marL="0" indent="0" algn="ctr">
              <a:buNone/>
            </a:pPr>
            <a:endParaRPr lang="en-US" altLang="zh-CN" sz="5400"/>
          </a:p>
          <a:p>
            <a:pPr marL="0" indent="0" algn="ctr">
              <a:buNone/>
            </a:pPr>
            <a:r>
              <a:rPr lang="en-US" altLang="zh-CN" sz="5400"/>
              <a:t>1.</a:t>
            </a:r>
            <a:r>
              <a:rPr lang="zh-CN" altLang="en-US" sz="5400"/>
              <a:t>二维数组</a:t>
            </a:r>
            <a:r>
              <a:rPr lang="zh-CN" altLang="en-US" sz="5400">
                <a:solidFill>
                  <a:srgbClr val="FF0000"/>
                </a:solidFill>
              </a:rPr>
              <a:t>列的增加</a:t>
            </a:r>
            <a:r>
              <a:rPr lang="en-US" altLang="zh-CN" sz="5400"/>
              <a:t> </a:t>
            </a:r>
            <a:endParaRPr lang="en-US" altLang="zh-CN" sz="5400"/>
          </a:p>
          <a:p>
            <a:pPr marL="0" indent="0" algn="ctr">
              <a:buNone/>
            </a:pPr>
            <a:r>
              <a:rPr lang="en-US" altLang="zh-CN" sz="5400"/>
              <a:t>2. [</a:t>
            </a:r>
            <a:r>
              <a:rPr lang="zh-CN" altLang="en-US" sz="5400"/>
              <a:t>题单</a:t>
            </a:r>
            <a:r>
              <a:rPr lang="en-US" altLang="zh-CN" sz="5400"/>
              <a:t>]二维数组2 课堂练习</a:t>
            </a:r>
            <a:endParaRPr lang="en-US" altLang="zh-CN" sz="5400"/>
          </a:p>
          <a:p>
            <a:pPr algn="ctr"/>
            <a:endParaRPr lang="en-US" altLang="zh-CN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3820795"/>
            <a:ext cx="1055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二维数组的【改】【查】，下标，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+ if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截屏2023-11-29 09.27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0"/>
            <a:ext cx="100501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截屏2023-11-29 09.26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8765"/>
            <a:ext cx="12243435" cy="62998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5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775521" y="1985173"/>
            <a:ext cx="8496943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ym typeface="+mn-ea"/>
              </a:rPr>
              <a:t>实现以下功能：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1  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创建</a:t>
            </a:r>
            <a:r>
              <a:rPr lang="en-US" altLang="zh-CN" sz="2400" dirty="0">
                <a:sym typeface="+mn-ea"/>
              </a:rPr>
              <a:t>] 支持</a:t>
            </a:r>
            <a:r>
              <a:rPr lang="zh-CN" altLang="en-US" sz="2400" dirty="0">
                <a:sym typeface="+mn-ea"/>
              </a:rPr>
              <a:t>教师输入学生编号以及各科成绩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2. 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查</a:t>
            </a:r>
            <a:r>
              <a:rPr lang="en-US" altLang="zh-CN" sz="2400" dirty="0">
                <a:sym typeface="+mn-ea"/>
              </a:rPr>
              <a:t>]   </a:t>
            </a:r>
            <a:r>
              <a:rPr lang="en-US" altLang="zh-CN" sz="2400" dirty="0">
                <a:sym typeface="+mn-ea"/>
              </a:rPr>
              <a:t>查询某个</a:t>
            </a:r>
            <a:r>
              <a:rPr lang="zh-CN" altLang="en-US" sz="2400" dirty="0">
                <a:sym typeface="+mn-ea"/>
              </a:rPr>
              <a:t>学生</a:t>
            </a:r>
            <a:r>
              <a:rPr lang="en-US" altLang="zh-CN" sz="2400" dirty="0">
                <a:sym typeface="+mn-ea"/>
              </a:rPr>
              <a:t>的</a:t>
            </a:r>
            <a:r>
              <a:rPr lang="zh-CN" altLang="en-US" sz="2400" dirty="0">
                <a:sym typeface="+mn-ea"/>
              </a:rPr>
              <a:t>某一科成绩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3. 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查</a:t>
            </a:r>
            <a:r>
              <a:rPr lang="en-US" altLang="zh-CN" sz="2400" dirty="0">
                <a:sym typeface="+mn-ea"/>
              </a:rPr>
              <a:t>]   </a:t>
            </a:r>
            <a:r>
              <a:rPr lang="zh-CN" altLang="en-US" sz="2400" dirty="0">
                <a:sym typeface="+mn-ea"/>
              </a:rPr>
              <a:t>查询成绩为某个值的学生编号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4. 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改</a:t>
            </a:r>
            <a:r>
              <a:rPr lang="en-US" altLang="zh-CN" sz="2400" dirty="0">
                <a:sym typeface="+mn-ea"/>
              </a:rPr>
              <a:t>]   </a:t>
            </a:r>
            <a:r>
              <a:rPr lang="en-US" altLang="zh-CN" sz="2400" dirty="0">
                <a:sym typeface="+mn-ea"/>
              </a:rPr>
              <a:t>修改某个</a:t>
            </a:r>
            <a:r>
              <a:rPr lang="zh-CN" altLang="en-US" sz="2400" dirty="0">
                <a:sym typeface="+mn-ea"/>
              </a:rPr>
              <a:t>学生</a:t>
            </a:r>
            <a:r>
              <a:rPr lang="en-US" altLang="zh-CN" sz="2400" dirty="0">
                <a:sym typeface="+mn-ea"/>
              </a:rPr>
              <a:t>的</a:t>
            </a:r>
            <a:r>
              <a:rPr lang="zh-CN" altLang="en-US" sz="2400" dirty="0">
                <a:sym typeface="+mn-ea"/>
              </a:rPr>
              <a:t>成绩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5. 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400" dirty="0">
                <a:sym typeface="+mn-ea"/>
              </a:rPr>
              <a:t>]   </a:t>
            </a:r>
            <a:r>
              <a:rPr lang="zh-CN" altLang="en-US" sz="2400" dirty="0">
                <a:sym typeface="+mn-ea"/>
              </a:rPr>
              <a:t>添加新来学生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（插入至中间</a:t>
            </a:r>
            <a:r>
              <a:rPr lang="zh-CN" altLang="en-US" sz="2400" dirty="0">
                <a:sym typeface="+mn-ea"/>
              </a:rPr>
              <a:t>位置）</a:t>
            </a:r>
            <a:endParaRPr lang="zh-CN" altLang="en-US" sz="2400" dirty="0"/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6. [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删</a:t>
            </a:r>
            <a:r>
              <a:rPr lang="en-US" altLang="zh-CN" sz="2400" dirty="0">
                <a:sym typeface="+mn-ea"/>
              </a:rPr>
              <a:t>]   </a:t>
            </a:r>
            <a:r>
              <a:rPr lang="zh-CN" altLang="en-US" sz="2400" dirty="0">
                <a:sym typeface="+mn-ea"/>
              </a:rPr>
              <a:t>删除退学学生（按照学号</a:t>
            </a:r>
            <a:r>
              <a:rPr lang="zh-CN" altLang="en-US" sz="2400" dirty="0">
                <a:sym typeface="+mn-ea"/>
              </a:rPr>
              <a:t>删除）</a:t>
            </a:r>
            <a:endParaRPr lang="zh-CN" altLang="en-US" sz="24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250" y="130810"/>
            <a:ext cx="7345045" cy="535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 dirty="0">
                <a:sym typeface="+mn-ea"/>
              </a:rPr>
              <a:t>编写一款自己的学生成绩管理</a:t>
            </a:r>
            <a:r>
              <a:rPr lang="zh-CN" altLang="en-US" sz="3200" b="1" dirty="0">
                <a:sym typeface="+mn-ea"/>
              </a:rPr>
              <a:t>系统</a:t>
            </a:r>
            <a:endParaRPr lang="zh-CN" altLang="en-US" sz="3200" b="1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69210" y="173672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69210" y="242824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69210" y="307848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371725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8440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4665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0890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593090" y="1692910"/>
            <a:ext cx="183134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593090" y="2424430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593090" y="3063875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3335" y="5260975"/>
            <a:ext cx="1011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matrix[3][4] </a:t>
            </a:r>
            <a:r>
              <a:rPr lang="zh-CN" altLang="en-US" sz="4000"/>
              <a:t>三行四列的矩阵</a:t>
            </a:r>
            <a:r>
              <a:rPr lang="en-US" altLang="zh-CN" sz="4000"/>
              <a:t> -- </a:t>
            </a:r>
            <a:r>
              <a:rPr lang="zh-CN" altLang="en-US" sz="4000">
                <a:solidFill>
                  <a:srgbClr val="FF0000"/>
                </a:solidFill>
              </a:rPr>
              <a:t>二维数组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6105" y="2458720"/>
            <a:ext cx="7437120" cy="1260475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创建，输入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7457440" y="3429000"/>
            <a:ext cx="4329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3-11-15 11.11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797050"/>
            <a:ext cx="7086600" cy="326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二维数组创建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986" y="2562633"/>
            <a:ext cx="5110316" cy="13255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外层是行数，内层是列数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先把一行满（内层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再装其他行（外层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698" y="1692138"/>
            <a:ext cx="5255207" cy="30665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</a:t>
            </a:r>
            <a:r>
              <a:rPr lang="zh-CN" altLang="en-US" sz="4400" b="1">
                <a:solidFill>
                  <a:srgbClr val="FF0000"/>
                </a:solidFill>
              </a:rPr>
              <a:t>输入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698" y="1692138"/>
            <a:ext cx="5255207" cy="30665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二维数组</a:t>
            </a:r>
            <a:r>
              <a:rPr lang="zh-CN" altLang="en-US" sz="4400" b="1">
                <a:solidFill>
                  <a:srgbClr val="FF0000"/>
                </a:solidFill>
              </a:rPr>
              <a:t>输出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pic>
        <p:nvPicPr>
          <p:cNvPr id="3" name="图片 2" descr="截屏2023-11-29 09.29.35"/>
          <p:cNvPicPr>
            <a:picLocks noChangeAspect="1"/>
          </p:cNvPicPr>
          <p:nvPr/>
        </p:nvPicPr>
        <p:blipFill>
          <a:blip r:embed="rId2"/>
          <a:srcRect b="20642"/>
          <a:stretch>
            <a:fillRect/>
          </a:stretch>
        </p:blipFill>
        <p:spPr>
          <a:xfrm>
            <a:off x="2461895" y="3337560"/>
            <a:ext cx="6848475" cy="938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69210" y="173672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69210" y="242824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69210" y="307848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371725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8440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4665" y="1232535"/>
            <a:ext cx="1139825" cy="852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0890" y="1232535"/>
            <a:ext cx="1139825" cy="48641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593090" y="1692910"/>
            <a:ext cx="183134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593090" y="2424430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593090" y="3063875"/>
            <a:ext cx="1831340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3705225"/>
            <a:ext cx="80689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92D050"/>
                </a:solidFill>
              </a:rPr>
              <a:t>如何得到第一位同学的数学成绩</a:t>
            </a:r>
            <a:r>
              <a:rPr lang="en-US" altLang="zh-CN" sz="4000">
                <a:solidFill>
                  <a:srgbClr val="92D050"/>
                </a:solidFill>
              </a:rPr>
              <a:t>?</a:t>
            </a:r>
            <a:endParaRPr lang="en-US" altLang="zh-CN" sz="4000">
              <a:solidFill>
                <a:srgbClr val="92D050"/>
              </a:solidFill>
            </a:endParaRPr>
          </a:p>
          <a:p>
            <a:endParaRPr lang="en-US" altLang="zh-CN" sz="4000">
              <a:solidFill>
                <a:srgbClr val="92D050"/>
              </a:solidFill>
            </a:endParaRPr>
          </a:p>
          <a:p>
            <a:r>
              <a:rPr lang="zh-CN" altLang="en-US" sz="4000">
                <a:solidFill>
                  <a:srgbClr val="92D050"/>
                </a:solidFill>
              </a:rPr>
              <a:t>如何得到第三位同学的语文成绩？</a:t>
            </a:r>
            <a:endParaRPr lang="zh-CN" altLang="en-US" sz="4000">
              <a:solidFill>
                <a:srgbClr val="92D050"/>
              </a:solidFill>
            </a:endParaRPr>
          </a:p>
          <a:p>
            <a:endParaRPr lang="zh-CN" altLang="en-US" sz="4000">
              <a:solidFill>
                <a:srgbClr val="92D050"/>
              </a:solidFill>
            </a:endParaRPr>
          </a:p>
          <a:p>
            <a:r>
              <a:rPr lang="zh-CN" altLang="en-US" sz="4000">
                <a:solidFill>
                  <a:srgbClr val="92D050"/>
                </a:solidFill>
              </a:rPr>
              <a:t>如何修改</a:t>
            </a:r>
            <a:r>
              <a:rPr lang="en-US" altLang="zh-CN" sz="4000">
                <a:solidFill>
                  <a:srgbClr val="92D050"/>
                </a:solidFill>
              </a:rPr>
              <a:t>a[2[1]</a:t>
            </a:r>
            <a:r>
              <a:rPr lang="zh-CN" altLang="en-US" sz="4000">
                <a:solidFill>
                  <a:srgbClr val="92D050"/>
                </a:solidFill>
              </a:rPr>
              <a:t>的值？</a:t>
            </a:r>
            <a:r>
              <a:rPr lang="en-US" altLang="zh-CN" sz="4000">
                <a:solidFill>
                  <a:srgbClr val="92D050"/>
                </a:solidFill>
              </a:rPr>
              <a:t>  </a:t>
            </a:r>
            <a:endParaRPr lang="en-US" altLang="zh-CN" sz="4000">
              <a:solidFill>
                <a:srgbClr val="92D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9075" y="37776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a[1][2]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9075" y="49980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sym typeface="+mn-ea"/>
              </a:rPr>
              <a:t>a[3][1]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9075" y="60985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sym typeface="+mn-ea"/>
              </a:rPr>
              <a:t>a[2][1] = value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" grpId="1"/>
      <p:bldP spid="7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890" y="4304665"/>
            <a:ext cx="10115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chemeClr val="bg2"/>
                </a:solidFill>
              </a:rPr>
              <a:t>将二维数组中的</a:t>
            </a:r>
            <a:r>
              <a:rPr lang="zh-CN" altLang="en-US" sz="4000">
                <a:solidFill>
                  <a:srgbClr val="FFFF00"/>
                </a:solidFill>
              </a:rPr>
              <a:t>某一行</a:t>
            </a:r>
            <a:r>
              <a:rPr lang="zh-CN" altLang="en-US" sz="4000">
                <a:solidFill>
                  <a:schemeClr val="bg2"/>
                </a:solidFill>
              </a:rPr>
              <a:t>或者</a:t>
            </a:r>
            <a:r>
              <a:rPr lang="zh-CN" altLang="en-US" sz="4000">
                <a:solidFill>
                  <a:srgbClr val="FFFF00"/>
                </a:solidFill>
              </a:rPr>
              <a:t>某一列</a:t>
            </a:r>
            <a:r>
              <a:rPr lang="zh-CN" altLang="en-US" sz="4000">
                <a:solidFill>
                  <a:schemeClr val="bg2"/>
                </a:solidFill>
              </a:rPr>
              <a:t>删除</a:t>
            </a:r>
            <a:endParaRPr lang="zh-C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261*28"/>
  <p:tag name="TABLE_ENDDRAG_RECT" val="39*220*261*2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宽屏</PresentationFormat>
  <Paragraphs>269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</vt:lpstr>
      <vt:lpstr>等线</vt:lpstr>
      <vt:lpstr>等线</vt:lpstr>
      <vt:lpstr>宋体</vt:lpstr>
      <vt:lpstr>Arial Unicode MS</vt:lpstr>
      <vt:lpstr>等线 Light</vt:lpstr>
      <vt:lpstr>汉仪中等线KW</vt:lpstr>
      <vt:lpstr>汉仪书宋二KW</vt:lpstr>
      <vt:lpstr>Calibri</vt:lpstr>
      <vt:lpstr>Helvetica Neue</vt:lpstr>
      <vt:lpstr>等线</vt:lpstr>
      <vt:lpstr>Office 主题​​</vt:lpstr>
      <vt:lpstr>Office 主题</vt:lpstr>
      <vt:lpstr>复习回顾</vt:lpstr>
      <vt:lpstr>复习回顾</vt:lpstr>
      <vt:lpstr>PowerPoint 演示文稿</vt:lpstr>
      <vt:lpstr>    创建，输入二维数组</vt:lpstr>
      <vt:lpstr>PowerPoint 演示文稿</vt:lpstr>
      <vt:lpstr>外层是行数，内层是列数  先把一行满（内层for） 再装其他行（外层for）</vt:lpstr>
      <vt:lpstr>外层是行数，内层是列数  先把一行满（内层for） 再装其他行（外层for）</vt:lpstr>
      <vt:lpstr>PowerPoint 演示文稿</vt:lpstr>
      <vt:lpstr>    二维数组删除</vt:lpstr>
      <vt:lpstr>PowerPoint 演示文稿</vt:lpstr>
      <vt:lpstr>PowerPoint 演示文稿</vt:lpstr>
      <vt:lpstr>如果现在需要删除所有人第二列的成绩 该怎么做呢？</vt:lpstr>
      <vt:lpstr>PowerPoint 演示文稿</vt:lpstr>
      <vt:lpstr>    二维数组增加</vt:lpstr>
      <vt:lpstr>注意：数组添加后下标越界问题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课后练习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24</cp:revision>
  <dcterms:created xsi:type="dcterms:W3CDTF">2023-11-29T01:30:27Z</dcterms:created>
  <dcterms:modified xsi:type="dcterms:W3CDTF">2023-11-29T01:30:27Z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DC23F7BEEBACC60B5A2153650270AA15_43</vt:lpwstr>
  </property>
  <property fmtid="{D5CDD505-2E9C-101B-9397-08002B2CF9AE}" pid="3" name="KSOProductBuildVer">
    <vt:lpwstr>2052-6.2.2.8394</vt:lpwstr>
  </property>
</Properties>
</file>